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customXml/itemProps5.xml" ContentType="application/vnd.openxmlformats-officedocument.customXmlProperties+xml"/>
  <Override PartName="/customXml/itemProps6.xml" ContentType="application/vnd.openxmlformats-officedocument.customXmlProperties+xml"/>
  <Override PartName="/customXml/itemProps7.xml" ContentType="application/vnd.openxmlformats-officedocument.customXmlProperties+xml"/>
  <Override PartName="/customXml/itemProps8.xml" ContentType="application/vnd.openxmlformats-officedocument.customXmlProperties+xml"/>
  <Override PartName="/customXml/itemProps9.xml" ContentType="application/vnd.openxmlformats-officedocument.customXmlProperties+xml"/>
  <Override PartName="/customXml/itemProps10.xml" ContentType="application/vnd.openxmlformats-officedocument.customXmlProperties+xml"/>
  <Override PartName="/customXml/itemProps11.xml" ContentType="application/vnd.openxmlformats-officedocument.customXmlProperties+xml"/>
  <Override PartName="/customXml/itemProps12.xml" ContentType="application/vnd.openxmlformats-officedocument.customXmlProperties+xml"/>
  <Override PartName="/customXml/itemProps13.xml" ContentType="application/vnd.openxmlformats-officedocument.customXmlProperties+xml"/>
  <Override PartName="/customXml/itemProps14.xml" ContentType="application/vnd.openxmlformats-officedocument.customXmlProperties+xml"/>
  <Override PartName="/customXml/itemProps15.xml" ContentType="application/vnd.openxmlformats-officedocument.customXmlProperties+xml"/>
  <Override PartName="/customXml/itemProps16.xml" ContentType="application/vnd.openxmlformats-officedocument.customXmlProperties+xml"/>
  <Override PartName="/customXml/itemProps17.xml" ContentType="application/vnd.openxmlformats-officedocument.customXmlProperties+xml"/>
  <Override PartName="/customXml/itemProps18.xml" ContentType="application/vnd.openxmlformats-officedocument.customXmlProperties+xml"/>
  <Override PartName="/customXml/itemProps19.xml" ContentType="application/vnd.openxmlformats-officedocument.customXmlProperties+xml"/>
  <Override PartName="/customXml/itemProps20.xml" ContentType="application/vnd.openxmlformats-officedocument.customXmlProperties+xml"/>
  <Override PartName="/customXml/itemProps21.xml" ContentType="application/vnd.openxmlformats-officedocument.customXmlProperties+xml"/>
  <Override PartName="/customXml/itemProps22.xml" ContentType="application/vnd.openxmlformats-officedocument.customXmlProperties+xml"/>
  <Override PartName="/customXml/itemProps23.xml" ContentType="application/vnd.openxmlformats-officedocument.customXmlProperties+xml"/>
  <Override PartName="/customXml/itemProps24.xml" ContentType="application/vnd.openxmlformats-officedocument.customXmlProperties+xml"/>
  <Override PartName="/customXml/itemProps25.xml" ContentType="application/vnd.openxmlformats-officedocument.customXmlProperties+xml"/>
  <Override PartName="/customXml/itemProps26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saveSubsetFonts="1">
  <p:sldMasterIdLst>
    <p:sldMasterId id="2147483648" r:id="rId27"/>
    <p:sldMasterId id="2147483693" r:id="rId28"/>
  </p:sldMasterIdLst>
  <p:notesMasterIdLst>
    <p:notesMasterId r:id="rId46"/>
  </p:notesMasterIdLst>
  <p:handoutMasterIdLst>
    <p:handoutMasterId r:id="rId47"/>
  </p:handoutMasterIdLst>
  <p:sldIdLst>
    <p:sldId id="258" r:id="rId29"/>
    <p:sldId id="736" r:id="rId30"/>
    <p:sldId id="735" r:id="rId31"/>
    <p:sldId id="739" r:id="rId32"/>
    <p:sldId id="740" r:id="rId33"/>
    <p:sldId id="741" r:id="rId34"/>
    <p:sldId id="687" r:id="rId35"/>
    <p:sldId id="696" r:id="rId36"/>
    <p:sldId id="685" r:id="rId37"/>
    <p:sldId id="705" r:id="rId38"/>
    <p:sldId id="686" r:id="rId39"/>
    <p:sldId id="745" r:id="rId40"/>
    <p:sldId id="706" r:id="rId41"/>
    <p:sldId id="719" r:id="rId42"/>
    <p:sldId id="738" r:id="rId43"/>
    <p:sldId id="743" r:id="rId44"/>
    <p:sldId id="744" r:id="rId45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16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04">
          <p15:clr>
            <a:srgbClr val="A4A3A4"/>
          </p15:clr>
        </p15:guide>
        <p15:guide id="2" orient="horz" pos="816">
          <p15:clr>
            <a:srgbClr val="A4A3A4"/>
          </p15:clr>
        </p15:guide>
        <p15:guide id="3" orient="horz" pos="3216">
          <p15:clr>
            <a:srgbClr val="A4A3A4"/>
          </p15:clr>
        </p15:guide>
        <p15:guide id="4" orient="horz" pos="192">
          <p15:clr>
            <a:srgbClr val="A4A3A4"/>
          </p15:clr>
        </p15:guide>
        <p15:guide id="5" pos="432">
          <p15:clr>
            <a:srgbClr val="A4A3A4"/>
          </p15:clr>
        </p15:guide>
        <p15:guide id="6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33"/>
    <a:srgbClr val="FF3300"/>
    <a:srgbClr val="66FF99"/>
    <a:srgbClr val="00FFFF"/>
    <a:srgbClr val="F6C6A8"/>
    <a:srgbClr val="D2CAD4"/>
    <a:srgbClr val="B2F1AD"/>
    <a:srgbClr val="EFF4AA"/>
    <a:srgbClr val="09DDA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6571" autoAdjust="0"/>
    <p:restoredTop sz="98439" autoAdjust="0"/>
  </p:normalViewPr>
  <p:slideViewPr>
    <p:cSldViewPr>
      <p:cViewPr varScale="1">
        <p:scale>
          <a:sx n="94" d="100"/>
          <a:sy n="94" d="100"/>
        </p:scale>
        <p:origin x="1290" y="96"/>
      </p:cViewPr>
      <p:guideLst>
        <p:guide orient="horz" pos="2304"/>
        <p:guide orient="horz" pos="816"/>
        <p:guide orient="horz" pos="3216"/>
        <p:guide orient="horz" pos="192"/>
        <p:guide pos="432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customXml" Target="../customXml/item13.xml"/><Relationship Id="rId18" Type="http://schemas.openxmlformats.org/officeDocument/2006/relationships/customXml" Target="../customXml/item18.xml"/><Relationship Id="rId26" Type="http://schemas.openxmlformats.org/officeDocument/2006/relationships/customXml" Target="../customXml/item26.xml"/><Relationship Id="rId39" Type="http://schemas.openxmlformats.org/officeDocument/2006/relationships/slide" Target="slides/slide11.xml"/><Relationship Id="rId3" Type="http://schemas.openxmlformats.org/officeDocument/2006/relationships/customXml" Target="../customXml/item3.xml"/><Relationship Id="rId21" Type="http://schemas.openxmlformats.org/officeDocument/2006/relationships/customXml" Target="../customXml/item21.xml"/><Relationship Id="rId34" Type="http://schemas.openxmlformats.org/officeDocument/2006/relationships/slide" Target="slides/slide6.xml"/><Relationship Id="rId42" Type="http://schemas.openxmlformats.org/officeDocument/2006/relationships/slide" Target="slides/slide14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customXml" Target="../customXml/item7.xml"/><Relationship Id="rId12" Type="http://schemas.openxmlformats.org/officeDocument/2006/relationships/customXml" Target="../customXml/item12.xml"/><Relationship Id="rId17" Type="http://schemas.openxmlformats.org/officeDocument/2006/relationships/customXml" Target="../customXml/item17.xml"/><Relationship Id="rId25" Type="http://schemas.openxmlformats.org/officeDocument/2006/relationships/customXml" Target="../customXml/item25.xml"/><Relationship Id="rId33" Type="http://schemas.openxmlformats.org/officeDocument/2006/relationships/slide" Target="slides/slide5.xml"/><Relationship Id="rId38" Type="http://schemas.openxmlformats.org/officeDocument/2006/relationships/slide" Target="slides/slide10.xml"/><Relationship Id="rId46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customXml" Target="../customXml/item16.xml"/><Relationship Id="rId20" Type="http://schemas.openxmlformats.org/officeDocument/2006/relationships/customXml" Target="../customXml/item20.xml"/><Relationship Id="rId29" Type="http://schemas.openxmlformats.org/officeDocument/2006/relationships/slide" Target="slides/slide1.xml"/><Relationship Id="rId41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customXml" Target="../customXml/item6.xml"/><Relationship Id="rId11" Type="http://schemas.openxmlformats.org/officeDocument/2006/relationships/customXml" Target="../customXml/item11.xml"/><Relationship Id="rId24" Type="http://schemas.openxmlformats.org/officeDocument/2006/relationships/customXml" Target="../customXml/item24.xml"/><Relationship Id="rId32" Type="http://schemas.openxmlformats.org/officeDocument/2006/relationships/slide" Target="slides/slide4.xml"/><Relationship Id="rId37" Type="http://schemas.openxmlformats.org/officeDocument/2006/relationships/slide" Target="slides/slide9.xml"/><Relationship Id="rId40" Type="http://schemas.openxmlformats.org/officeDocument/2006/relationships/slide" Target="slides/slide12.xml"/><Relationship Id="rId45" Type="http://schemas.openxmlformats.org/officeDocument/2006/relationships/slide" Target="slides/slide17.xml"/><Relationship Id="rId5" Type="http://schemas.openxmlformats.org/officeDocument/2006/relationships/customXml" Target="../customXml/item5.xml"/><Relationship Id="rId15" Type="http://schemas.openxmlformats.org/officeDocument/2006/relationships/customXml" Target="../customXml/item15.xml"/><Relationship Id="rId23" Type="http://schemas.openxmlformats.org/officeDocument/2006/relationships/customXml" Target="../customXml/item23.xml"/><Relationship Id="rId28" Type="http://schemas.openxmlformats.org/officeDocument/2006/relationships/slideMaster" Target="slideMasters/slideMaster2.xml"/><Relationship Id="rId36" Type="http://schemas.openxmlformats.org/officeDocument/2006/relationships/slide" Target="slides/slide8.xml"/><Relationship Id="rId49" Type="http://schemas.openxmlformats.org/officeDocument/2006/relationships/viewProps" Target="viewProps.xml"/><Relationship Id="rId10" Type="http://schemas.openxmlformats.org/officeDocument/2006/relationships/customXml" Target="../customXml/item10.xml"/><Relationship Id="rId19" Type="http://schemas.openxmlformats.org/officeDocument/2006/relationships/customXml" Target="../customXml/item19.xml"/><Relationship Id="rId31" Type="http://schemas.openxmlformats.org/officeDocument/2006/relationships/slide" Target="slides/slide3.xml"/><Relationship Id="rId44" Type="http://schemas.openxmlformats.org/officeDocument/2006/relationships/slide" Target="slides/slide16.xml"/><Relationship Id="rId52" Type="http://schemas.microsoft.com/office/2015/10/relationships/revisionInfo" Target="revisionInfo.xml"/><Relationship Id="rId4" Type="http://schemas.openxmlformats.org/officeDocument/2006/relationships/customXml" Target="../customXml/item4.xml"/><Relationship Id="rId9" Type="http://schemas.openxmlformats.org/officeDocument/2006/relationships/customXml" Target="../customXml/item9.xml"/><Relationship Id="rId14" Type="http://schemas.openxmlformats.org/officeDocument/2006/relationships/customXml" Target="../customXml/item14.xml"/><Relationship Id="rId22" Type="http://schemas.openxmlformats.org/officeDocument/2006/relationships/customXml" Target="../customXml/item22.xml"/><Relationship Id="rId27" Type="http://schemas.openxmlformats.org/officeDocument/2006/relationships/slideMaster" Target="slideMasters/slideMaster1.xml"/><Relationship Id="rId30" Type="http://schemas.openxmlformats.org/officeDocument/2006/relationships/slide" Target="slides/slide2.xml"/><Relationship Id="rId35" Type="http://schemas.openxmlformats.org/officeDocument/2006/relationships/slide" Target="slides/slide7.xml"/><Relationship Id="rId43" Type="http://schemas.openxmlformats.org/officeDocument/2006/relationships/slide" Target="slides/slide15.xml"/><Relationship Id="rId48" Type="http://schemas.openxmlformats.org/officeDocument/2006/relationships/presProps" Target="presProps.xml"/><Relationship Id="rId8" Type="http://schemas.openxmlformats.org/officeDocument/2006/relationships/customXml" Target="../customXml/item8.xml"/><Relationship Id="rId51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defTabSz="923186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414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 defTabSz="923186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defTabSz="923186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82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414" y="8830659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 defTabSz="923186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FB7D722F-AB80-4DF2-B114-E3E0C23D2D9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defTabSz="923186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5903" y="1"/>
            <a:ext cx="297209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>
            <a:lvl1pPr algn="r" defTabSz="923186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06488" y="698500"/>
            <a:ext cx="4646612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3805" y="4416099"/>
            <a:ext cx="5030391" cy="4182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2" tIns="46151" rIns="92302" bIns="4615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32195"/>
            <a:ext cx="2972098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defTabSz="923186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5903" y="8832195"/>
            <a:ext cx="2972097" cy="464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2302" tIns="46151" rIns="92302" bIns="46151" numCol="1" anchor="b" anchorCtr="0" compatLnSpc="1">
            <a:prstTxWarp prst="textNoShape">
              <a:avLst/>
            </a:prstTxWarp>
          </a:bodyPr>
          <a:lstStyle>
            <a:lvl1pPr algn="r" defTabSz="923186">
              <a:defRPr sz="1200"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CD81D261-F735-4229-9F03-4D1527C98D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793D496-925D-4700-8B43-81292D238CB7}" type="slidenum">
              <a:rPr lang="en-US" smtClean="0">
                <a:ea typeface="ＭＳ Ｐゴシック" charset="-128"/>
              </a:rPr>
              <a:pPr/>
              <a:t>0</a:t>
            </a:fld>
            <a:endParaRPr lang="en-US">
              <a:ea typeface="ＭＳ Ｐゴシック" charset="-128"/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ea typeface="ＭＳ Ｐゴシック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19" descr="backgrounds_2955c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-1588" y="-1588"/>
            <a:ext cx="9148763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>
            <a:spLocks noChangeArrowheads="1"/>
          </p:cNvSpPr>
          <p:nvPr userDrawn="1"/>
        </p:nvSpPr>
        <p:spPr bwMode="auto">
          <a:xfrm>
            <a:off x="-109538" y="6224588"/>
            <a:ext cx="795338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6" name="Rectangle 16"/>
          <p:cNvSpPr>
            <a:spLocks noChangeArrowheads="1"/>
          </p:cNvSpPr>
          <p:nvPr userDrawn="1"/>
        </p:nvSpPr>
        <p:spPr bwMode="auto">
          <a:xfrm>
            <a:off x="757238" y="6224588"/>
            <a:ext cx="5643562" cy="228600"/>
          </a:xfrm>
          <a:prstGeom prst="rect">
            <a:avLst/>
          </a:prstGeom>
          <a:solidFill>
            <a:srgbClr val="003F69">
              <a:alpha val="0"/>
            </a:srgbClr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/>
          <a:lstStyle/>
          <a:p>
            <a:pPr>
              <a:lnSpc>
                <a:spcPct val="90000"/>
              </a:lnSpc>
              <a:defRPr/>
            </a:pPr>
            <a:r>
              <a:rPr lang="en-US" sz="900" b="1">
                <a:solidFill>
                  <a:schemeClr val="bg1"/>
                </a:solidFill>
                <a:ea typeface="ＭＳ Ｐゴシック" pitchFamily="1" charset="-128"/>
              </a:rPr>
              <a:t>Office of Research and Development</a:t>
            </a:r>
            <a:endParaRPr lang="en-US" sz="900" b="1">
              <a:ea typeface="ＭＳ Ｐゴシック" pitchFamily="1" charset="-128"/>
            </a:endParaRPr>
          </a:p>
          <a:p>
            <a:pPr>
              <a:lnSpc>
                <a:spcPct val="90000"/>
              </a:lnSpc>
              <a:defRPr/>
            </a:pPr>
            <a:r>
              <a:rPr lang="en-US" sz="900">
                <a:solidFill>
                  <a:schemeClr val="bg1"/>
                </a:solidFill>
                <a:ea typeface="ＭＳ Ｐゴシック" pitchFamily="1" charset="-128"/>
              </a:rPr>
              <a:t>National Center for Computational Toxicology</a:t>
            </a:r>
          </a:p>
        </p:txBody>
      </p:sp>
      <p:sp>
        <p:nvSpPr>
          <p:cNvPr id="7" name="Rectangle 20"/>
          <p:cNvSpPr>
            <a:spLocks noChangeArrowheads="1"/>
          </p:cNvSpPr>
          <p:nvPr userDrawn="1"/>
        </p:nvSpPr>
        <p:spPr bwMode="auto">
          <a:xfrm>
            <a:off x="2590800" y="3657600"/>
            <a:ext cx="6657975" cy="1447800"/>
          </a:xfrm>
          <a:prstGeom prst="rect">
            <a:avLst/>
          </a:prstGeom>
          <a:solidFill>
            <a:srgbClr val="003F69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1" charset="-128"/>
            </a:endParaRPr>
          </a:p>
        </p:txBody>
      </p: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914650" y="1498600"/>
            <a:ext cx="5713413" cy="1447800"/>
          </a:xfrm>
          <a:solidFill>
            <a:srgbClr val="003F69">
              <a:alpha val="0"/>
            </a:srgbClr>
          </a:solidFill>
        </p:spPr>
        <p:txBody>
          <a:bodyPr lIns="0" tIns="0" rIns="0" bIns="0" anchor="b"/>
          <a:lstStyle>
            <a:lvl1pPr>
              <a:lnSpc>
                <a:spcPct val="90000"/>
              </a:lnSpc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14650" y="3016250"/>
            <a:ext cx="5713413" cy="338138"/>
          </a:xfrm>
          <a:solidFill>
            <a:srgbClr val="003F69">
              <a:alpha val="0"/>
            </a:srgbClr>
          </a:solidFill>
        </p:spPr>
        <p:txBody>
          <a:bodyPr lIns="0" tIns="0" rIns="0" bIns="0"/>
          <a:lstStyle>
            <a:lvl1pPr marL="0" indent="0">
              <a:lnSpc>
                <a:spcPct val="70000"/>
              </a:lnSpc>
              <a:buFont typeface="Times" pitchFamily="18" charset="0"/>
              <a:buNone/>
              <a:defRPr sz="1400" i="1">
                <a:solidFill>
                  <a:schemeClr val="bg1"/>
                </a:solidFill>
                <a:latin typeface="Times New Roman" pitchFamily="18" charset="0"/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8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6629400" y="6224588"/>
            <a:ext cx="1905000" cy="2286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chemeClr val="bg1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6FCD0-4286-4B5D-BD09-CA13F1E4D8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9075" y="1295400"/>
            <a:ext cx="1960563" cy="4648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1295400"/>
            <a:ext cx="5730875" cy="4648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43D8E18-C963-45A9-8A07-FD5235320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304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57238" y="2165350"/>
            <a:ext cx="3810000" cy="3778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2165350"/>
            <a:ext cx="3810000" cy="37782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48FD34-2F6A-4C23-99B6-58EA70CB32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95400"/>
            <a:ext cx="7772400" cy="3048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57238" y="2165350"/>
            <a:ext cx="7772400" cy="3778250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624DEB-EB1E-42AA-98E3-A7ED999250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533400"/>
            <a:ext cx="7848600" cy="54864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CE7DA3-7A72-47CA-BD54-2309B886F6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C3644-8677-4EBC-9102-DEB622BBEF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A20E0D-CEB9-4559-9FEF-957589EEE1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E38D5E-2163-47AD-B780-4FDD90B1173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954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4400" y="1295400"/>
            <a:ext cx="3886200" cy="4648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7281C4-B4B9-4628-9347-2F7D501FA1A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358ACA-BD61-4EF3-B332-01DED434A8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B73DBA-4F12-402C-AFC3-E98E4E1745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1DBB7-4C95-4868-A94A-B286A09942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3596FB-9786-4FB0-BB34-996F21067A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5B5D80-21F6-4206-9C18-174B3009BF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6854F7-B7CE-4357-B787-8054A905C4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0CEA21-1FC6-4BEF-91ED-DA24EB7E6F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0"/>
            <a:ext cx="19812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533400"/>
            <a:ext cx="5791200" cy="5410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4045BE-D497-4965-9E74-A808E74ADDF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685800" y="533400"/>
            <a:ext cx="7924800" cy="5410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E846E2-2B65-455F-996B-7244769787E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D9E36-5E00-4ED7-8C7B-1836278DEA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7238" y="216535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19638" y="2165350"/>
            <a:ext cx="3810000" cy="37782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5AD043-5178-4D3B-A7C3-14C9E1EBA8D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209C5B-1FAF-4C89-A03F-0D5F08D99F1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14B1EB-B739-4AAE-9D23-05DD1062B3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D3D37-D3A3-40C7-BBB9-7B56940D50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A1680-1538-4D3C-BA2C-12194585FC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70F6DD-9C3D-4DA5-93BB-DCEDAC229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 descr="backgrounds_2955d"/>
          <p:cNvPicPr>
            <a:picLocks noChangeAspect="1" noChangeArrowheads="1"/>
          </p:cNvPicPr>
          <p:nvPr userDrawn="1"/>
        </p:nvPicPr>
        <p:blipFill>
          <a:blip r:embed="rId16"/>
          <a:srcRect/>
          <a:stretch>
            <a:fillRect/>
          </a:stretch>
        </p:blipFill>
        <p:spPr bwMode="auto">
          <a:xfrm>
            <a:off x="-1588" y="-1588"/>
            <a:ext cx="9148763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533400"/>
            <a:ext cx="6096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295400"/>
            <a:ext cx="7848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4588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003F69"/>
                </a:solidFill>
                <a:latin typeface="Arial" charset="0"/>
                <a:ea typeface="ＭＳ Ｐゴシック" pitchFamily="1" charset="-128"/>
              </a:defRPr>
            </a:lvl1pPr>
          </a:lstStyle>
          <a:p>
            <a:pPr>
              <a:defRPr/>
            </a:pPr>
            <a:fld id="{11F8F02E-0A1E-419A-AC51-DC890D31D2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757238" y="6224588"/>
            <a:ext cx="5643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n-US" sz="900" b="1">
                <a:solidFill>
                  <a:srgbClr val="003F69"/>
                </a:solidFill>
                <a:ea typeface="ＭＳ Ｐゴシック" pitchFamily="1" charset="-128"/>
              </a:rPr>
              <a:t>Office of Research and Development</a:t>
            </a:r>
          </a:p>
          <a:p>
            <a:pPr algn="just">
              <a:lnSpc>
                <a:spcPct val="90000"/>
              </a:lnSpc>
              <a:defRPr/>
            </a:pPr>
            <a:r>
              <a:rPr lang="en-US" sz="900">
                <a:solidFill>
                  <a:srgbClr val="003F69"/>
                </a:solidFill>
                <a:ea typeface="ＭＳ Ｐゴシック" pitchFamily="1" charset="-128"/>
              </a:rPr>
              <a:t>National Center for Computational Toxicology</a:t>
            </a:r>
          </a:p>
        </p:txBody>
      </p:sp>
      <p:sp>
        <p:nvSpPr>
          <p:cNvPr id="1034" name="Rectangle 10"/>
          <p:cNvSpPr>
            <a:spLocks noChangeArrowheads="1"/>
          </p:cNvSpPr>
          <p:nvPr userDrawn="1"/>
        </p:nvSpPr>
        <p:spPr bwMode="auto">
          <a:xfrm>
            <a:off x="-109538" y="6224588"/>
            <a:ext cx="795338" cy="228600"/>
          </a:xfrm>
          <a:prstGeom prst="rect">
            <a:avLst/>
          </a:prstGeom>
          <a:solidFill>
            <a:srgbClr val="003F6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pitchFamily="1" charset="-128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93" r:id="rId1"/>
    <p:sldLayoutId id="2147484058" r:id="rId2"/>
    <p:sldLayoutId id="2147484059" r:id="rId3"/>
    <p:sldLayoutId id="2147484060" r:id="rId4"/>
    <p:sldLayoutId id="2147484061" r:id="rId5"/>
    <p:sldLayoutId id="2147484062" r:id="rId6"/>
    <p:sldLayoutId id="2147484063" r:id="rId7"/>
    <p:sldLayoutId id="2147484064" r:id="rId8"/>
    <p:sldLayoutId id="2147484065" r:id="rId9"/>
    <p:sldLayoutId id="2147484066" r:id="rId10"/>
    <p:sldLayoutId id="2147484067" r:id="rId11"/>
    <p:sldLayoutId id="2147484068" r:id="rId12"/>
    <p:sldLayoutId id="2147484069" r:id="rId13"/>
    <p:sldLayoutId id="2147484070" r:id="rId14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003F69"/>
          </a:solidFill>
          <a:latin typeface="Arial" charset="0"/>
          <a:ea typeface="ＭＳ Ｐゴシック" pitchFamily="1" charset="-128"/>
        </a:defRPr>
      </a:lvl9pPr>
    </p:titleStyle>
    <p:bodyStyle>
      <a:lvl1pPr marL="168275" indent="-168275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SzPct val="90000"/>
        <a:buFont typeface="Times" pitchFamily="18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742950" indent="-168275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SzPct val="90000"/>
        <a:buFont typeface="Times" pitchFamily="18" charset="0"/>
        <a:buChar char="•"/>
        <a:defRPr>
          <a:solidFill>
            <a:schemeClr val="tx1"/>
          </a:solidFill>
          <a:latin typeface="+mn-lt"/>
          <a:ea typeface="+mn-ea"/>
        </a:defRPr>
      </a:lvl3pPr>
      <a:lvl4pPr marL="1027113" indent="-169863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1317625" indent="-176213" algn="l" rtl="0" eaLnBrk="0" fontAlgn="base" hangingPunct="0">
        <a:spcBef>
          <a:spcPct val="20000"/>
        </a:spcBef>
        <a:spcAft>
          <a:spcPct val="0"/>
        </a:spcAft>
        <a:buClr>
          <a:srgbClr val="003F69"/>
        </a:buClr>
        <a:buChar char="»"/>
        <a:defRPr sz="1600" i="1">
          <a:solidFill>
            <a:schemeClr val="tx1"/>
          </a:solidFill>
          <a:latin typeface="+mn-lt"/>
          <a:ea typeface="+mn-ea"/>
        </a:defRPr>
      </a:lvl5pPr>
      <a:lvl6pPr marL="1774825" indent="-176213" algn="l" rtl="0" fontAlgn="base">
        <a:spcBef>
          <a:spcPct val="20000"/>
        </a:spcBef>
        <a:spcAft>
          <a:spcPct val="0"/>
        </a:spcAft>
        <a:buClr>
          <a:srgbClr val="003F69"/>
        </a:buClr>
        <a:buChar char="»"/>
        <a:defRPr i="1">
          <a:solidFill>
            <a:schemeClr val="tx1"/>
          </a:solidFill>
          <a:latin typeface="+mn-lt"/>
          <a:ea typeface="+mn-ea"/>
        </a:defRPr>
      </a:lvl6pPr>
      <a:lvl7pPr marL="2232025" indent="-176213" algn="l" rtl="0" fontAlgn="base">
        <a:spcBef>
          <a:spcPct val="20000"/>
        </a:spcBef>
        <a:spcAft>
          <a:spcPct val="0"/>
        </a:spcAft>
        <a:buClr>
          <a:srgbClr val="003F69"/>
        </a:buClr>
        <a:buChar char="»"/>
        <a:defRPr i="1">
          <a:solidFill>
            <a:schemeClr val="tx1"/>
          </a:solidFill>
          <a:latin typeface="+mn-lt"/>
          <a:ea typeface="+mn-ea"/>
        </a:defRPr>
      </a:lvl7pPr>
      <a:lvl8pPr marL="2689225" indent="-176213" algn="l" rtl="0" fontAlgn="base">
        <a:spcBef>
          <a:spcPct val="20000"/>
        </a:spcBef>
        <a:spcAft>
          <a:spcPct val="0"/>
        </a:spcAft>
        <a:buClr>
          <a:srgbClr val="003F69"/>
        </a:buClr>
        <a:buChar char="»"/>
        <a:defRPr i="1">
          <a:solidFill>
            <a:schemeClr val="tx1"/>
          </a:solidFill>
          <a:latin typeface="+mn-lt"/>
          <a:ea typeface="+mn-ea"/>
        </a:defRPr>
      </a:lvl8pPr>
      <a:lvl9pPr marL="3146425" indent="-176213" algn="l" rtl="0" fontAlgn="base">
        <a:spcBef>
          <a:spcPct val="20000"/>
        </a:spcBef>
        <a:spcAft>
          <a:spcPct val="0"/>
        </a:spcAft>
        <a:buClr>
          <a:srgbClr val="003F69"/>
        </a:buClr>
        <a:buChar char="»"/>
        <a:defRPr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backgrounds_2955d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-1588" y="-1588"/>
            <a:ext cx="9148763" cy="686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2133600" y="533400"/>
            <a:ext cx="594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95400"/>
            <a:ext cx="79248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  Click to edit Master text styles</a:t>
            </a:r>
          </a:p>
          <a:p>
            <a:pPr lvl="1"/>
            <a:r>
              <a:rPr lang="en-US"/>
              <a:t> 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7034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24588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r">
              <a:defRPr sz="1000" b="1">
                <a:solidFill>
                  <a:srgbClr val="003F69"/>
                </a:solidFill>
                <a:latin typeface="Arial" pitchFamily="34" charset="0"/>
              </a:defRPr>
            </a:lvl1pPr>
          </a:lstStyle>
          <a:p>
            <a:pPr>
              <a:defRPr/>
            </a:pPr>
            <a:fld id="{868D8130-BAFB-49BD-8021-83C407405C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70342" name="Rectangle 6"/>
          <p:cNvSpPr>
            <a:spLocks noChangeArrowheads="1"/>
          </p:cNvSpPr>
          <p:nvPr/>
        </p:nvSpPr>
        <p:spPr bwMode="auto">
          <a:xfrm>
            <a:off x="757238" y="6224588"/>
            <a:ext cx="5643562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0" tIns="0" rIns="0" bIns="0" anchor="b">
            <a:spAutoFit/>
          </a:bodyPr>
          <a:lstStyle/>
          <a:p>
            <a:pPr algn="just">
              <a:lnSpc>
                <a:spcPct val="90000"/>
              </a:lnSpc>
              <a:defRPr/>
            </a:pPr>
            <a:r>
              <a:rPr lang="en-US" sz="900" b="1">
                <a:solidFill>
                  <a:srgbClr val="003F69"/>
                </a:solidFill>
                <a:latin typeface="Arial" pitchFamily="34" charset="0"/>
              </a:rPr>
              <a:t>Office of Research and Development</a:t>
            </a:r>
          </a:p>
          <a:p>
            <a:pPr algn="just">
              <a:lnSpc>
                <a:spcPct val="90000"/>
              </a:lnSpc>
              <a:defRPr/>
            </a:pPr>
            <a:r>
              <a:rPr lang="en-US" sz="900">
                <a:solidFill>
                  <a:srgbClr val="003F69"/>
                </a:solidFill>
                <a:latin typeface="Arial" pitchFamily="34" charset="0"/>
              </a:rPr>
              <a:t>National Center for Computational Toxicology</a:t>
            </a:r>
          </a:p>
        </p:txBody>
      </p:sp>
      <p:sp>
        <p:nvSpPr>
          <p:cNvPr id="270343" name="Rectangle 7"/>
          <p:cNvSpPr>
            <a:spLocks noChangeArrowheads="1"/>
          </p:cNvSpPr>
          <p:nvPr userDrawn="1"/>
        </p:nvSpPr>
        <p:spPr bwMode="auto">
          <a:xfrm>
            <a:off x="-109538" y="6224588"/>
            <a:ext cx="795338" cy="228600"/>
          </a:xfrm>
          <a:prstGeom prst="rect">
            <a:avLst/>
          </a:prstGeom>
          <a:solidFill>
            <a:srgbClr val="003F6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en-US">
              <a:latin typeface="Arial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81" r:id="rId1"/>
    <p:sldLayoutId id="2147484082" r:id="rId2"/>
    <p:sldLayoutId id="2147484083" r:id="rId3"/>
    <p:sldLayoutId id="2147484084" r:id="rId4"/>
    <p:sldLayoutId id="2147484085" r:id="rId5"/>
    <p:sldLayoutId id="2147484086" r:id="rId6"/>
    <p:sldLayoutId id="2147484087" r:id="rId7"/>
    <p:sldLayoutId id="2147484088" r:id="rId8"/>
    <p:sldLayoutId id="2147484089" r:id="rId9"/>
    <p:sldLayoutId id="2147484090" r:id="rId10"/>
    <p:sldLayoutId id="2147484091" r:id="rId11"/>
    <p:sldLayoutId id="2147484092" r:id="rId12"/>
  </p:sldLayoutIdLst>
  <p:transition/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3200" b="1">
          <a:solidFill>
            <a:srgbClr val="003F69"/>
          </a:solidFill>
          <a:latin typeface="Arial" pitchFamily="34" charset="0"/>
          <a:ea typeface="ＭＳ Ｐゴシック" charset="-128"/>
        </a:defRPr>
      </a:lvl9pPr>
    </p:titleStyle>
    <p:bodyStyle>
      <a:lvl1pPr marL="168275" indent="-168275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458788" indent="-174625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Char char="•"/>
        <a:defRPr sz="2400">
          <a:solidFill>
            <a:schemeClr val="tx1"/>
          </a:solidFill>
          <a:latin typeface="+mn-lt"/>
          <a:ea typeface="+mn-ea"/>
        </a:defRPr>
      </a:lvl2pPr>
      <a:lvl3pPr marL="742950" indent="-168275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3pPr>
      <a:lvl4pPr marL="1027113" indent="-16986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>
          <a:solidFill>
            <a:schemeClr val="tx1"/>
          </a:solidFill>
          <a:latin typeface="+mn-lt"/>
          <a:ea typeface="+mn-ea"/>
        </a:defRPr>
      </a:lvl4pPr>
      <a:lvl5pPr marL="1317625" indent="-176213" algn="l" rtl="0" eaLnBrk="0" fontAlgn="base" hangingPunct="0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5pPr>
      <a:lvl6pPr marL="17748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6pPr>
      <a:lvl7pPr marL="22320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7pPr>
      <a:lvl8pPr marL="26892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8pPr>
      <a:lvl9pPr marL="3146425" indent="-176213" algn="l" rtl="0" fontAlgn="base">
        <a:spcBef>
          <a:spcPct val="20000"/>
        </a:spcBef>
        <a:spcAft>
          <a:spcPct val="0"/>
        </a:spcAft>
        <a:buClr>
          <a:srgbClr val="FF0000"/>
        </a:buClr>
        <a:buSzPct val="80000"/>
        <a:buFont typeface="Wingdings" pitchFamily="2" charset="2"/>
        <a:buChar char="v"/>
        <a:defRPr sz="2400" i="1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7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8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ctor.epa.gov/" TargetMode="External"/><Relationship Id="rId2" Type="http://schemas.openxmlformats.org/officeDocument/2006/relationships/hyperlink" Target="https://comptox.epa.gov/" TargetMode="Externa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828800" y="3173413"/>
            <a:ext cx="5654675" cy="255587"/>
          </a:xfrm>
        </p:spPr>
        <p:txBody>
          <a:bodyPr/>
          <a:lstStyle/>
          <a:p>
            <a:pPr eaLnBrk="1" hangingPunct="1">
              <a:lnSpc>
                <a:spcPct val="60000"/>
              </a:lnSpc>
            </a:pPr>
            <a:r>
              <a:rPr lang="en-US" sz="1200" dirty="0"/>
              <a:t>Richard Judson</a:t>
            </a:r>
          </a:p>
          <a:p>
            <a:pPr eaLnBrk="1" hangingPunct="1">
              <a:lnSpc>
                <a:spcPct val="60000"/>
              </a:lnSpc>
            </a:pPr>
            <a:r>
              <a:rPr lang="en-US" sz="1200" dirty="0"/>
              <a:t>EPA National Center for Computational Toxicology</a:t>
            </a:r>
          </a:p>
        </p:txBody>
      </p:sp>
      <p:sp>
        <p:nvSpPr>
          <p:cNvPr id="7171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828800" y="1477278"/>
            <a:ext cx="6942137" cy="1447800"/>
          </a:xfrm>
        </p:spPr>
        <p:txBody>
          <a:bodyPr/>
          <a:lstStyle/>
          <a:p>
            <a:r>
              <a:rPr lang="en-US" sz="2000" dirty="0"/>
              <a:t>Toxicology and </a:t>
            </a:r>
            <a:r>
              <a:rPr lang="en-US" sz="2000" i="1" dirty="0"/>
              <a:t>In Vitro </a:t>
            </a:r>
            <a:r>
              <a:rPr lang="en-US" sz="2000" dirty="0"/>
              <a:t>Alternative Methods:</a:t>
            </a:r>
            <a:br>
              <a:rPr lang="en-US" sz="2000" dirty="0"/>
            </a:br>
            <a:r>
              <a:rPr lang="en-US" sz="2000" dirty="0"/>
              <a:t>Analyzing Effects of Oil Spill Dispersants Using Rapid, </a:t>
            </a:r>
            <a:br>
              <a:rPr lang="en-US" sz="2000" dirty="0"/>
            </a:br>
            <a:r>
              <a:rPr lang="en-US" sz="2000" i="1" dirty="0"/>
              <a:t>In Vitro </a:t>
            </a:r>
            <a:r>
              <a:rPr lang="en-US" sz="2000" dirty="0"/>
              <a:t>Tests for Endocrine and Other Biological Activity</a:t>
            </a:r>
            <a:endParaRPr lang="en-US" dirty="0"/>
          </a:p>
        </p:txBody>
      </p:sp>
      <p:pic>
        <p:nvPicPr>
          <p:cNvPr id="7172" name="Picture 13" descr="chuck original banner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19400" y="3810000"/>
            <a:ext cx="6400800" cy="1222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3505200" y="6211669"/>
            <a:ext cx="5638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The views expressed in this presentation are those of the author and do not necessarily reflect the views or policies of the U.S. EPA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4492ECF0-D51D-466C-BDD2-9DA8D7D309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8736" y="5198844"/>
            <a:ext cx="60880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1200" dirty="0">
                <a:solidFill>
                  <a:schemeClr val="bg1"/>
                </a:solidFill>
              </a:rPr>
              <a:t>National Academies of Sciences, Engineering and Medicine</a:t>
            </a:r>
          </a:p>
          <a:p>
            <a:r>
              <a:rPr lang="en-US" sz="1200" dirty="0">
                <a:solidFill>
                  <a:schemeClr val="bg1"/>
                </a:solidFill>
              </a:rPr>
              <a:t>Committee on Evaluation of the use of Chemical Dispersants in Oil Spill Response</a:t>
            </a:r>
          </a:p>
          <a:p>
            <a:r>
              <a:rPr lang="en-US" sz="1200" dirty="0">
                <a:solidFill>
                  <a:schemeClr val="bg1"/>
                </a:solidFill>
              </a:rPr>
              <a:t>New Orleans, January 31, 2018</a:t>
            </a:r>
          </a:p>
          <a:p>
            <a:endParaRPr lang="en-US" sz="12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Further Nuclear Receptor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Attagene runs 81 nuclear receptor-related endpoints in 2 multiplexed assays</a:t>
            </a:r>
          </a:p>
          <a:p>
            <a:endParaRPr lang="en-US" dirty="0"/>
          </a:p>
          <a:p>
            <a:r>
              <a:rPr lang="en-US" dirty="0"/>
              <a:t>Relatively quick and inexpensive</a:t>
            </a:r>
          </a:p>
          <a:p>
            <a:endParaRPr lang="en-US" dirty="0"/>
          </a:p>
          <a:p>
            <a:r>
              <a:rPr lang="en-US" dirty="0"/>
              <a:t>Many related to xenobiotic response</a:t>
            </a:r>
          </a:p>
          <a:p>
            <a:pPr lvl="1"/>
            <a:r>
              <a:rPr lang="en-US" dirty="0"/>
              <a:t>ER/AR/TR</a:t>
            </a:r>
          </a:p>
          <a:p>
            <a:pPr lvl="1"/>
            <a:r>
              <a:rPr lang="en-US" dirty="0"/>
              <a:t>PPAR(</a:t>
            </a:r>
            <a:r>
              <a:rPr lang="en-US" dirty="0" err="1"/>
              <a:t>a,d,g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CAR / PXR / RXR</a:t>
            </a:r>
          </a:p>
          <a:p>
            <a:pPr lvl="1"/>
            <a:r>
              <a:rPr lang="en-US" dirty="0"/>
              <a:t>AHR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B73DBA-4F12-402C-AFC3-E98E4E1745A8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Nuclear Receptor Results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14B1EB-B739-4AAE-9D23-05DD1062B35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63489" name="Object 1"/>
          <p:cNvGraphicFramePr>
            <a:graphicFrameLocks noChangeAspect="1"/>
          </p:cNvGraphicFramePr>
          <p:nvPr/>
        </p:nvGraphicFramePr>
        <p:xfrm>
          <a:off x="533400" y="1447800"/>
          <a:ext cx="6781800" cy="43048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3525" name="Acrobat Document" r:id="rId3" imgW="7562850" imgH="4791075" progId="AcroExch.Document.7">
                  <p:embed/>
                </p:oleObj>
              </mc:Choice>
              <mc:Fallback>
                <p:oleObj name="Acrobat Document" r:id="rId3" imgW="7562850" imgH="4791075" progId="AcroExch.Document.7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1447800"/>
                        <a:ext cx="6781800" cy="43048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524000" y="5638800"/>
            <a:ext cx="5750485" cy="70788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2000" dirty="0"/>
              <a:t>Little specific activity seen except for PXR/ PPAR</a:t>
            </a:r>
          </a:p>
          <a:p>
            <a:r>
              <a:rPr lang="en-US" sz="2000" dirty="0"/>
              <a:t>Consistent with </a:t>
            </a:r>
            <a:r>
              <a:rPr lang="en-US" sz="2000" dirty="0" err="1"/>
              <a:t>Xeno</a:t>
            </a:r>
            <a:r>
              <a:rPr lang="en-US" sz="2000" dirty="0"/>
              <a:t>-sensing</a:t>
            </a:r>
          </a:p>
        </p:txBody>
      </p:sp>
      <p:sp>
        <p:nvSpPr>
          <p:cNvPr id="7" name="Oval 6"/>
          <p:cNvSpPr/>
          <p:nvPr/>
        </p:nvSpPr>
        <p:spPr bwMode="auto">
          <a:xfrm>
            <a:off x="4038600" y="2514600"/>
            <a:ext cx="685800" cy="533400"/>
          </a:xfrm>
          <a:prstGeom prst="ellipse">
            <a:avLst/>
          </a:prstGeom>
          <a:noFill/>
          <a:ln w="2857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638800" y="990600"/>
            <a:ext cx="3376245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Multi-assay pile-up</a:t>
            </a:r>
          </a:p>
          <a:p>
            <a:r>
              <a:rPr lang="en-US" dirty="0"/>
              <a:t>Indication of generalized cell stress</a:t>
            </a:r>
          </a:p>
          <a:p>
            <a:r>
              <a:rPr lang="en-US" dirty="0"/>
              <a:t>Prelude to cytotoxicity</a:t>
            </a:r>
          </a:p>
        </p:txBody>
      </p:sp>
      <p:cxnSp>
        <p:nvCxnSpPr>
          <p:cNvPr id="10" name="Straight Arrow Connector 9"/>
          <p:cNvCxnSpPr>
            <a:stCxn id="8" idx="1"/>
            <a:endCxn id="7" idx="6"/>
          </p:cNvCxnSpPr>
          <p:nvPr/>
        </p:nvCxnSpPr>
        <p:spPr bwMode="auto">
          <a:xfrm rot="10800000" flipV="1">
            <a:off x="4724400" y="1406098"/>
            <a:ext cx="914400" cy="1375201"/>
          </a:xfrm>
          <a:prstGeom prst="straightConnector1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arrow"/>
          </a:ln>
          <a:effectLst/>
        </p:spPr>
      </p:cxn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Dispersant Cytotoxicity Results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B73DBA-4F12-402C-AFC3-E98E4E1745A8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522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52228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2227" name="Object 3"/>
          <p:cNvGraphicFramePr>
            <a:graphicFrameLocks noChangeAspect="1"/>
          </p:cNvGraphicFramePr>
          <p:nvPr/>
        </p:nvGraphicFramePr>
        <p:xfrm>
          <a:off x="685800" y="1507588"/>
          <a:ext cx="7239000" cy="4588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40" name="Acrobat Document" r:id="rId3" imgW="7562850" imgH="4791075" progId="AcroExch.Document.7">
                  <p:embed/>
                </p:oleObj>
              </mc:Choice>
              <mc:Fallback>
                <p:oleObj name="Acrobat Document" r:id="rId3" imgW="7562850" imgH="4791075" progId="AcroExch.Document.7">
                  <p:embed/>
                  <p:pic>
                    <p:nvPicPr>
                      <p:cNvPr id="52227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1507588"/>
                        <a:ext cx="7239000" cy="4588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901717" y="1066800"/>
            <a:ext cx="2708883" cy="83099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Attagene: HepG2</a:t>
            </a:r>
          </a:p>
          <a:p>
            <a:r>
              <a:rPr lang="en-US" dirty="0"/>
              <a:t>NCGC: </a:t>
            </a:r>
            <a:r>
              <a:rPr lang="en-US" dirty="0" err="1"/>
              <a:t>Bla</a:t>
            </a:r>
            <a:r>
              <a:rPr lang="en-US" dirty="0"/>
              <a:t> ER/AR</a:t>
            </a:r>
          </a:p>
          <a:p>
            <a:r>
              <a:rPr lang="en-US" dirty="0"/>
              <a:t>NHEERL: T47D, MDA, CV1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81200" y="5091332"/>
            <a:ext cx="1281120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More potent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805480" y="5085714"/>
            <a:ext cx="1245854" cy="338554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Less potent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EADAF6-08F3-43B4-8CB8-A9943858001F}"/>
              </a:ext>
            </a:extLst>
          </p:cNvPr>
          <p:cNvSpPr txBox="1"/>
          <p:nvPr/>
        </p:nvSpPr>
        <p:spPr>
          <a:xfrm>
            <a:off x="7743398" y="3124200"/>
            <a:ext cx="132440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/>
              <a:t>Mysid shrimp</a:t>
            </a:r>
          </a:p>
          <a:p>
            <a:r>
              <a:rPr lang="en-US" sz="1100" dirty="0"/>
              <a:t>Silverside minnow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EE9E4E3B-FE52-4C1C-AFBA-3411023D55AE}"/>
              </a:ext>
            </a:extLst>
          </p:cNvPr>
          <p:cNvCxnSpPr/>
          <p:nvPr/>
        </p:nvCxnSpPr>
        <p:spPr bwMode="auto">
          <a:xfrm>
            <a:off x="3657600" y="2362200"/>
            <a:ext cx="0" cy="3810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9D94D6A1-4E81-43BD-9980-CB3250DA5CC5}"/>
              </a:ext>
            </a:extLst>
          </p:cNvPr>
          <p:cNvCxnSpPr/>
          <p:nvPr/>
        </p:nvCxnSpPr>
        <p:spPr bwMode="auto">
          <a:xfrm>
            <a:off x="4038600" y="3124200"/>
            <a:ext cx="0" cy="381000"/>
          </a:xfrm>
          <a:prstGeom prst="lin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8E02B741-9829-43FE-AEC1-A48BFFAF4EB5}"/>
              </a:ext>
            </a:extLst>
          </p:cNvPr>
          <p:cNvSpPr txBox="1"/>
          <p:nvPr/>
        </p:nvSpPr>
        <p:spPr>
          <a:xfrm>
            <a:off x="2057400" y="2780197"/>
            <a:ext cx="92339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ER AC50</a:t>
            </a: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59ADDB5B-B1E4-4525-B902-CA17C42B911E}"/>
              </a:ext>
            </a:extLst>
          </p:cNvPr>
          <p:cNvCxnSpPr>
            <a:cxnSpLocks/>
          </p:cNvCxnSpPr>
          <p:nvPr/>
        </p:nvCxnSpPr>
        <p:spPr bwMode="auto">
          <a:xfrm flipV="1">
            <a:off x="2980793" y="2552700"/>
            <a:ext cx="676807" cy="381385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8" name="Connector: Elbow 10">
            <a:extLst>
              <a:ext uri="{FF2B5EF4-FFF2-40B4-BE49-F238E27FC236}">
                <a16:creationId xmlns:a16="http://schemas.microsoft.com/office/drawing/2014/main" id="{14AECF10-7512-47B5-B87D-59F9609950A8}"/>
              </a:ext>
            </a:extLst>
          </p:cNvPr>
          <p:cNvCxnSpPr>
            <a:cxnSpLocks/>
            <a:stCxn id="15" idx="3"/>
          </p:cNvCxnSpPr>
          <p:nvPr/>
        </p:nvCxnSpPr>
        <p:spPr bwMode="auto">
          <a:xfrm>
            <a:off x="2980794" y="2934086"/>
            <a:ext cx="1057806" cy="405557"/>
          </a:xfrm>
          <a:prstGeom prst="curvedConnector3">
            <a:avLst>
              <a:gd name="adj1" fmla="val 50000"/>
            </a:avLst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</p:spPr>
      </p:cxnSp>
    </p:spTree>
    <p:extLst>
      <p:ext uri="{BB962C8B-B14F-4D97-AF65-F5344CB8AC3E}">
        <p14:creationId xmlns:p14="http://schemas.microsoft.com/office/powerpoint/2010/main" val="1394858084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Dispersant Conclusions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Weak evidence of ER activity in 2 dispersants</a:t>
            </a:r>
          </a:p>
          <a:p>
            <a:pPr lvl="1"/>
            <a:r>
              <a:rPr lang="en-US" dirty="0"/>
              <a:t>Seen in single, perhaps over-sensitive assay (1 of 6)</a:t>
            </a:r>
          </a:p>
          <a:p>
            <a:pPr lvl="1"/>
            <a:r>
              <a:rPr lang="en-US" dirty="0"/>
              <a:t>Not of biological significance</a:t>
            </a:r>
          </a:p>
          <a:p>
            <a:pPr lvl="1"/>
            <a:r>
              <a:rPr lang="en-US" dirty="0"/>
              <a:t>Consistent with presence of NPE</a:t>
            </a:r>
          </a:p>
          <a:p>
            <a:pPr lvl="1"/>
            <a:r>
              <a:rPr lang="en-US" dirty="0"/>
              <a:t>Activity only at concentrations &gt;&gt; seen in Gulf after dilution</a:t>
            </a:r>
          </a:p>
          <a:p>
            <a:r>
              <a:rPr lang="en-US" dirty="0"/>
              <a:t>No AR activity</a:t>
            </a:r>
          </a:p>
          <a:p>
            <a:r>
              <a:rPr lang="en-US" dirty="0"/>
              <a:t>No ER activity seen in Corexit 9500</a:t>
            </a:r>
          </a:p>
          <a:p>
            <a:r>
              <a:rPr lang="en-US" dirty="0"/>
              <a:t>Corexit is in the middle of the pack for cytotoxicity</a:t>
            </a:r>
          </a:p>
          <a:p>
            <a:r>
              <a:rPr lang="en-US" dirty="0"/>
              <a:t>No worrisome activity seen in other NR assays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B73DBA-4F12-402C-AFC3-E98E4E1745A8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533400"/>
            <a:ext cx="6781800" cy="304800"/>
          </a:xfrm>
        </p:spPr>
        <p:txBody>
          <a:bodyPr/>
          <a:lstStyle/>
          <a:p>
            <a:r>
              <a:rPr lang="en-US" dirty="0"/>
              <a:t>Broader Rapid Risk Assessment Applications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69194"/>
            <a:ext cx="8001000" cy="5055394"/>
          </a:xfrm>
        </p:spPr>
        <p:txBody>
          <a:bodyPr/>
          <a:lstStyle/>
          <a:p>
            <a:r>
              <a:rPr lang="en-US" dirty="0"/>
              <a:t>Prioritization</a:t>
            </a:r>
          </a:p>
          <a:p>
            <a:pPr lvl="1"/>
            <a:r>
              <a:rPr lang="en-US" dirty="0"/>
              <a:t>Endocrine Disruptor Screening Program – 10,000 chemicals to be screened for endocrine activity</a:t>
            </a:r>
          </a:p>
          <a:p>
            <a:pPr lvl="1"/>
            <a:r>
              <a:rPr lang="en-US" dirty="0"/>
              <a:t>TSCA inventory – 25,000 chemicals to be prioritized for detailed risk assessment</a:t>
            </a:r>
          </a:p>
          <a:p>
            <a:pPr lvl="1"/>
            <a:endParaRPr lang="en-US" dirty="0"/>
          </a:p>
          <a:p>
            <a:r>
              <a:rPr lang="en-US" dirty="0"/>
              <a:t>Rapid Risk Assessment Potential Opportunities</a:t>
            </a:r>
            <a:endParaRPr lang="en-US" strike="sngStrike" dirty="0"/>
          </a:p>
          <a:p>
            <a:pPr lvl="1"/>
            <a:r>
              <a:rPr lang="en-US" dirty="0"/>
              <a:t>2014 Elk River spill 4-methylcyclohexanemethanol: What effects might this have, and what is the safe level for drinking water?</a:t>
            </a:r>
          </a:p>
          <a:p>
            <a:pPr lvl="1"/>
            <a:r>
              <a:rPr lang="en-US" dirty="0"/>
              <a:t>Superfund sites – EPA finds 10s-100s of chemicals without risk assessment values – what chemical(s) should drive the cleanup?</a:t>
            </a:r>
          </a:p>
          <a:p>
            <a:pPr lvl="1"/>
            <a:r>
              <a:rPr lang="en-US" dirty="0"/>
              <a:t>Developing concerns over perfluorinated compounds in the environment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B73DBA-4F12-402C-AFC3-E98E4E1745A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B3288E34-E6D6-4341-AC12-D9B589760D77}"/>
              </a:ext>
            </a:extLst>
          </p:cNvPr>
          <p:cNvSpPr/>
          <p:nvPr/>
        </p:nvSpPr>
        <p:spPr bwMode="auto">
          <a:xfrm>
            <a:off x="0" y="0"/>
            <a:ext cx="2590800" cy="1216637"/>
          </a:xfrm>
          <a:prstGeom prst="rect">
            <a:avLst/>
          </a:prstGeom>
          <a:solidFill>
            <a:schemeClr val="bg1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1" charset="-128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609600" y="175488"/>
            <a:ext cx="7559673" cy="801300"/>
          </a:xfrm>
        </p:spPr>
        <p:txBody>
          <a:bodyPr>
            <a:normAutofit fontScale="90000"/>
          </a:bodyPr>
          <a:lstStyle/>
          <a:p>
            <a:r>
              <a:rPr lang="en-US" sz="2700" dirty="0"/>
              <a:t>Example of using predicted hazard and exposure to prioritize further testing: ER activity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224588"/>
            <a:ext cx="1905000" cy="228600"/>
          </a:xfrm>
          <a:prstGeom prst="rect">
            <a:avLst/>
          </a:prstGeom>
        </p:spPr>
        <p:txBody>
          <a:bodyPr/>
          <a:lstStyle/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92D3D37-D3A3-40C7-BBB9-7B56940D5093}" type="slidenum">
              <a:rPr kumimoji="0" lang="en-US" sz="1000" b="1" i="0" u="none" strike="noStrike" kern="1200" cap="none" spc="0" normalizeH="0" baseline="0" noProof="0" smtClean="0">
                <a:ln>
                  <a:noFill/>
                </a:ln>
                <a:solidFill>
                  <a:srgbClr val="003F69"/>
                </a:solidFill>
                <a:effectLst/>
                <a:uLnTx/>
                <a:uFillTx/>
                <a:latin typeface="Arial" charset="0"/>
                <a:ea typeface="ＭＳ Ｐゴシック" pitchFamily="1" charset="-128"/>
                <a:cs typeface="+mn-cs"/>
              </a:rPr>
              <a:pPr marL="0" marR="0" lvl="0" indent="0" algn="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000" b="1" i="0" u="none" strike="noStrike" kern="1200" cap="none" spc="0" normalizeH="0" baseline="0" noProof="0" dirty="0">
              <a:ln>
                <a:noFill/>
              </a:ln>
              <a:solidFill>
                <a:srgbClr val="003F69"/>
              </a:solidFill>
              <a:effectLst/>
              <a:uLnTx/>
              <a:uFillTx/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45" y="1020003"/>
            <a:ext cx="9028991" cy="48612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3"/>
          <a:srcRect l="41536" t="7448" b="14659"/>
          <a:stretch/>
        </p:blipFill>
        <p:spPr>
          <a:xfrm>
            <a:off x="7281017" y="4477185"/>
            <a:ext cx="1862983" cy="238081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54155" y="1216637"/>
            <a:ext cx="1011815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Hazard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042724" y="3086699"/>
            <a:ext cx="1268296" cy="40011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dirty="0"/>
              <a:t>Exposure</a:t>
            </a:r>
          </a:p>
        </p:txBody>
      </p:sp>
    </p:spTree>
    <p:extLst>
      <p:ext uri="{BB962C8B-B14F-4D97-AF65-F5344CB8AC3E}">
        <p14:creationId xmlns:p14="http://schemas.microsoft.com/office/powerpoint/2010/main" val="3416130759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32D7CE-E3A1-463F-95C3-586323FB70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Tools of RapidTox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8474D-150A-402A-817D-32D26410AD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1000" y="1219200"/>
            <a:ext cx="8458200" cy="4724400"/>
          </a:xfrm>
        </p:spPr>
        <p:txBody>
          <a:bodyPr/>
          <a:lstStyle/>
          <a:p>
            <a:r>
              <a:rPr lang="en-US" sz="2000" dirty="0"/>
              <a:t>Large databases of public </a:t>
            </a:r>
            <a:r>
              <a:rPr lang="en-US" sz="2000" i="1" dirty="0"/>
              <a:t>in vivo </a:t>
            </a:r>
            <a:r>
              <a:rPr lang="en-US" sz="2000" dirty="0"/>
              <a:t>data (ToxRefDB, ToxValDB)</a:t>
            </a:r>
          </a:p>
          <a:p>
            <a:r>
              <a:rPr lang="en-US" sz="2000" i="1" dirty="0"/>
              <a:t>In vitro </a:t>
            </a:r>
            <a:r>
              <a:rPr lang="en-US" sz="2000" dirty="0"/>
              <a:t>data on ~10,000 chemicals of environmental interest (ToxCast)</a:t>
            </a:r>
          </a:p>
          <a:p>
            <a:r>
              <a:rPr lang="en-US" sz="2000" i="1" dirty="0"/>
              <a:t>In vitro </a:t>
            </a:r>
            <a:r>
              <a:rPr lang="en-US" sz="2000" dirty="0"/>
              <a:t>toxicokinetic data to convert </a:t>
            </a:r>
            <a:r>
              <a:rPr lang="en-US" sz="2000" i="1" dirty="0"/>
              <a:t>in vitro </a:t>
            </a:r>
            <a:r>
              <a:rPr lang="en-US" sz="2000" dirty="0"/>
              <a:t>potencies to </a:t>
            </a:r>
            <a:r>
              <a:rPr lang="en-US" sz="2000" i="1" dirty="0"/>
              <a:t>in vivo </a:t>
            </a:r>
            <a:r>
              <a:rPr lang="en-US" sz="2000" dirty="0"/>
              <a:t>“points of departure”</a:t>
            </a:r>
          </a:p>
          <a:p>
            <a:r>
              <a:rPr lang="en-US" sz="2000" dirty="0"/>
              <a:t>Databases of exposure-related information</a:t>
            </a:r>
          </a:p>
          <a:p>
            <a:pPr lvl="1"/>
            <a:r>
              <a:rPr lang="en-US" sz="1800" dirty="0"/>
              <a:t>Biomonitoring</a:t>
            </a:r>
          </a:p>
          <a:p>
            <a:pPr lvl="1"/>
            <a:r>
              <a:rPr lang="en-US" sz="1800" dirty="0"/>
              <a:t>Environmental monitoring</a:t>
            </a:r>
          </a:p>
          <a:p>
            <a:pPr lvl="1"/>
            <a:r>
              <a:rPr lang="en-US" sz="1800" dirty="0"/>
              <a:t>Chemical formulation and chemical-product use data</a:t>
            </a:r>
          </a:p>
          <a:p>
            <a:r>
              <a:rPr lang="en-US" sz="2000" dirty="0"/>
              <a:t>Multiple models of hazard, exposure and toxicokinetics</a:t>
            </a:r>
          </a:p>
          <a:p>
            <a:r>
              <a:rPr lang="en-US" sz="2000" dirty="0"/>
              <a:t>Public dashboards</a:t>
            </a:r>
          </a:p>
          <a:p>
            <a:pPr lvl="1"/>
            <a:r>
              <a:rPr lang="en-US" sz="1600" dirty="0">
                <a:hlinkClick r:id="rId2"/>
              </a:rPr>
              <a:t>https://comptox.epa.gov</a:t>
            </a:r>
            <a:endParaRPr lang="en-US" sz="1600" dirty="0"/>
          </a:p>
          <a:p>
            <a:pPr lvl="1"/>
            <a:r>
              <a:rPr lang="en-US" sz="1600" dirty="0">
                <a:hlinkClick r:id="rId3"/>
              </a:rPr>
              <a:t>https://actor.epa.gov</a:t>
            </a:r>
            <a:r>
              <a:rPr lang="en-US" sz="1600" dirty="0"/>
              <a:t> </a:t>
            </a:r>
          </a:p>
          <a:p>
            <a:r>
              <a:rPr lang="en-US" sz="2000" dirty="0"/>
              <a:t>Expertise to use all of these tools in rapid response situations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F78E140-8DBF-4818-B546-5092BABE01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B73DBA-4F12-402C-AFC3-E98E4E1745A8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2794347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33600" y="533400"/>
            <a:ext cx="7010400" cy="161925"/>
          </a:xfrm>
        </p:spPr>
        <p:txBody>
          <a:bodyPr/>
          <a:lstStyle/>
          <a:p>
            <a:r>
              <a:rPr lang="en-US" sz="2400" dirty="0"/>
              <a:t>National Center for Computational Toxicology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46B73DBA-4F12-402C-AFC3-E98E4E1745A8}" type="slidenum">
              <a:rPr lang="en-US" sz="1000" b="1" kern="1200" smtClean="0">
                <a:solidFill>
                  <a:srgbClr val="003F69"/>
                </a:solidFill>
                <a:latin typeface="Arial" charset="0"/>
                <a:ea typeface="ＭＳ Ｐゴシック" pitchFamily="1" charset="-128"/>
                <a:cs typeface="+mn-cs"/>
              </a:rPr>
              <a:pPr algn="r"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16</a:t>
            </a:fld>
            <a:endParaRPr lang="en-US" sz="1000" b="1" kern="1200" dirty="0">
              <a:solidFill>
                <a:srgbClr val="003F69"/>
              </a:solidFill>
              <a:latin typeface="Arial" charset="0"/>
              <a:ea typeface="ＭＳ Ｐゴシック" pitchFamily="1" charset="-128"/>
              <a:cs typeface="+mn-cs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4790" y="3232782"/>
            <a:ext cx="4931996" cy="3472947"/>
          </a:xfrm>
          <a:prstGeom prst="rect">
            <a:avLst/>
          </a:prstGeom>
        </p:spPr>
      </p:pic>
      <p:sp>
        <p:nvSpPr>
          <p:cNvPr id="7" name="Content Placeholder 2"/>
          <p:cNvSpPr txBox="1">
            <a:spLocks/>
          </p:cNvSpPr>
          <p:nvPr/>
        </p:nvSpPr>
        <p:spPr>
          <a:xfrm>
            <a:off x="-30962" y="1019174"/>
            <a:ext cx="1809750" cy="4724400"/>
          </a:xfrm>
          <a:prstGeom prst="rect">
            <a:avLst/>
          </a:prstGeom>
        </p:spPr>
        <p:txBody>
          <a:bodyPr/>
          <a:lstStyle>
            <a:lvl1pPr marL="168275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SzPct val="9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SzPct val="90000"/>
              <a:buFont typeface="Times" pitchFamily="1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Char char="»"/>
              <a:defRPr sz="16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Char char="»"/>
              <a:defRPr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Char char="»"/>
              <a:defRPr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Char char="»"/>
              <a:defRPr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Char char="»"/>
              <a:defRPr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Times" pitchFamily="18" charset="0"/>
              <a:buNone/>
            </a:pPr>
            <a:r>
              <a:rPr lang="en-US" sz="1200" u="sng" kern="0" dirty="0"/>
              <a:t>NCCT Staff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Rusty Thomas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Kevin Crofton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Keith Houck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Ann Richard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Richard Judson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Tom Knudsen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Matt Martin*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Grace Patlewicz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Woody Setzer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John Wambaugh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Tony Williams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Steve Simmons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Chris Grulke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Katie Paul-Friedman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Jeff Edwards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Chad Deisenroth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Joshua Harrill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Rebecca Jolley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Jeremy Dunne</a:t>
            </a:r>
          </a:p>
          <a:p>
            <a:pPr>
              <a:buFont typeface="Times" pitchFamily="18" charset="0"/>
              <a:buNone/>
            </a:pPr>
            <a:endParaRPr lang="en-US" sz="1200" kern="0" dirty="0"/>
          </a:p>
          <a:p>
            <a:pPr>
              <a:buFont typeface="Times" pitchFamily="18" charset="0"/>
              <a:buNone/>
            </a:pPr>
            <a:endParaRPr lang="en-US" sz="1200" kern="0" dirty="0"/>
          </a:p>
          <a:p>
            <a:pPr>
              <a:buFont typeface="Times" pitchFamily="18" charset="0"/>
              <a:buNone/>
              <a:defRPr/>
            </a:pPr>
            <a:endParaRPr lang="en-US" sz="1200" kern="0" dirty="0"/>
          </a:p>
          <a:p>
            <a:pPr>
              <a:buFont typeface="Times" pitchFamily="18" charset="0"/>
              <a:buNone/>
              <a:defRPr/>
            </a:pPr>
            <a:endParaRPr lang="en-US" sz="1200" kern="0" dirty="0"/>
          </a:p>
          <a:p>
            <a:pPr>
              <a:buFont typeface="Times" pitchFamily="18" charset="0"/>
              <a:buNone/>
            </a:pPr>
            <a:endParaRPr lang="en-US" sz="1200" kern="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168592" y="1019174"/>
            <a:ext cx="2176338" cy="12974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SzPct val="90000"/>
              <a:buFont typeface="Times" pitchFamily="18" charset="0"/>
              <a:buNone/>
              <a:tabLst/>
              <a:defRPr/>
            </a:pPr>
            <a:r>
              <a:rPr kumimoji="0" lang="en-US" sz="1200" b="0" i="0" u="sng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NIH/NCATS Collaborators</a:t>
            </a:r>
          </a:p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SzPct val="90000"/>
              <a:buFont typeface="Times" pitchFamily="18" charset="0"/>
              <a:buNone/>
              <a:tabLst/>
              <a:defRPr/>
            </a:pPr>
            <a:r>
              <a:rPr lang="en-US" sz="1200" kern="0" dirty="0">
                <a:latin typeface="+mn-lt"/>
              </a:rPr>
              <a:t>Menghang Xia</a:t>
            </a:r>
          </a:p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SzPct val="90000"/>
              <a:buFont typeface="Times" pitchFamily="18" charset="0"/>
              <a:buNone/>
              <a:tabLst/>
              <a:defRPr/>
            </a:pP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Ruili Huang</a:t>
            </a:r>
          </a:p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SzPct val="90000"/>
              <a:buFont typeface="Times" pitchFamily="18" charset="0"/>
              <a:buNone/>
              <a:tabLst/>
              <a:defRPr/>
            </a:pPr>
            <a:r>
              <a:rPr lang="en-US" sz="1200" kern="0" dirty="0">
                <a:latin typeface="+mn-lt"/>
              </a:rPr>
              <a:t>Anton Simeonov</a:t>
            </a:r>
            <a:endParaRPr kumimoji="0" lang="en-US" sz="1200" b="0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8275" lvl="0" indent="-168275" eaLnBrk="0" hangingPunct="0">
              <a:spcBef>
                <a:spcPct val="20000"/>
              </a:spcBef>
              <a:buClr>
                <a:srgbClr val="003F69"/>
              </a:buClr>
              <a:buSzPct val="90000"/>
              <a:defRPr/>
            </a:pPr>
            <a:endParaRPr lang="en-US" sz="1200" kern="0" dirty="0"/>
          </a:p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SzPct val="90000"/>
              <a:buFont typeface="Times" pitchFamily="18" charset="0"/>
              <a:buNone/>
              <a:tabLst/>
              <a:defRPr/>
            </a:pPr>
            <a:endParaRPr kumimoji="0" lang="en-US" sz="1200" b="0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SzPct val="90000"/>
              <a:buFont typeface="Times" pitchFamily="18" charset="0"/>
              <a:buNone/>
              <a:tabLst/>
              <a:defRPr/>
            </a:pPr>
            <a:endParaRPr kumimoji="0" lang="en-US" sz="1200" b="0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SzPct val="90000"/>
              <a:buFont typeface="Times" pitchFamily="18" charset="0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SzPct val="90000"/>
              <a:buFont typeface="Times" pitchFamily="18" charset="0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616600" y="1019174"/>
            <a:ext cx="1809750" cy="1409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8275" lvl="0" indent="-168275" eaLnBrk="0" hangingPunct="0">
              <a:spcBef>
                <a:spcPct val="20000"/>
              </a:spcBef>
              <a:buClr>
                <a:srgbClr val="003F69"/>
              </a:buClr>
              <a:buSzPct val="90000"/>
              <a:defRPr/>
            </a:pPr>
            <a:r>
              <a:rPr lang="en-US" sz="1200" u="sng" kern="0" dirty="0"/>
              <a:t>NTP Collaborators</a:t>
            </a:r>
          </a:p>
          <a:p>
            <a:pPr marL="168275" lvl="0" indent="-168275" eaLnBrk="0" hangingPunct="0">
              <a:spcBef>
                <a:spcPct val="20000"/>
              </a:spcBef>
              <a:buClr>
                <a:srgbClr val="003F69"/>
              </a:buClr>
              <a:buSzPct val="90000"/>
              <a:defRPr/>
            </a:pPr>
            <a:r>
              <a:rPr lang="en-US" sz="1200" kern="0" dirty="0"/>
              <a:t>Warren Casey</a:t>
            </a:r>
          </a:p>
          <a:p>
            <a:pPr marL="168275" lvl="0" indent="-168275" eaLnBrk="0" hangingPunct="0">
              <a:spcBef>
                <a:spcPct val="20000"/>
              </a:spcBef>
              <a:buClr>
                <a:srgbClr val="003F69"/>
              </a:buClr>
              <a:buSzPct val="90000"/>
              <a:defRPr/>
            </a:pPr>
            <a:r>
              <a:rPr lang="en-US" sz="1200" kern="0" dirty="0"/>
              <a:t>Nicole Kleinstreuer</a:t>
            </a:r>
          </a:p>
          <a:p>
            <a:pPr marL="168275" lvl="0" indent="-168275" eaLnBrk="0" hangingPunct="0">
              <a:spcBef>
                <a:spcPct val="20000"/>
              </a:spcBef>
              <a:buClr>
                <a:srgbClr val="003F69"/>
              </a:buClr>
              <a:buSzPct val="90000"/>
              <a:defRPr/>
            </a:pPr>
            <a:r>
              <a:rPr lang="en-US" sz="1200" kern="0" dirty="0"/>
              <a:t>Mike Devito</a:t>
            </a:r>
          </a:p>
          <a:p>
            <a:pPr marL="168275" lvl="0" indent="-168275" eaLnBrk="0" hangingPunct="0">
              <a:spcBef>
                <a:spcPct val="20000"/>
              </a:spcBef>
              <a:buClr>
                <a:srgbClr val="003F69"/>
              </a:buClr>
              <a:buSzPct val="90000"/>
              <a:defRPr/>
            </a:pPr>
            <a:r>
              <a:rPr lang="en-US" sz="1200" kern="0" dirty="0"/>
              <a:t>Dan Zang</a:t>
            </a:r>
          </a:p>
          <a:p>
            <a:pPr marL="168275" lvl="0" indent="-168275" eaLnBrk="0" hangingPunct="0">
              <a:spcBef>
                <a:spcPct val="20000"/>
              </a:spcBef>
              <a:buClr>
                <a:srgbClr val="003F69"/>
              </a:buClr>
              <a:buSzPct val="90000"/>
              <a:defRPr/>
            </a:pPr>
            <a:r>
              <a:rPr lang="en-US" sz="1200" kern="0" dirty="0"/>
              <a:t>Rick Paules</a:t>
            </a:r>
          </a:p>
          <a:p>
            <a:pPr marL="168275" lvl="0" indent="-168275" eaLnBrk="0" hangingPunct="0">
              <a:spcBef>
                <a:spcPct val="20000"/>
              </a:spcBef>
              <a:buClr>
                <a:srgbClr val="003F69"/>
              </a:buClr>
              <a:buSzPct val="90000"/>
              <a:defRPr/>
            </a:pPr>
            <a:r>
              <a:rPr lang="en-US" sz="1200" kern="0" dirty="0"/>
              <a:t>Nisha Sipes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470994" y="1028699"/>
            <a:ext cx="2040123" cy="34014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168275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SzPct val="90000"/>
              <a:buFont typeface="Times" pitchFamily="18" charset="0"/>
              <a:buChar char="•"/>
              <a:defRPr sz="24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8788" indent="-17462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2pPr>
            <a:lvl3pPr marL="742950" indent="-16827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SzPct val="90000"/>
              <a:buFont typeface="Times" pitchFamily="18" charset="0"/>
              <a:buChar char="•"/>
              <a:defRPr>
                <a:solidFill>
                  <a:schemeClr val="tx1"/>
                </a:solidFill>
                <a:latin typeface="+mn-lt"/>
                <a:ea typeface="+mn-ea"/>
              </a:defRPr>
            </a:lvl3pPr>
            <a:lvl4pPr marL="1027113" indent="-16986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Char char="–"/>
              <a:defRPr sz="1600">
                <a:solidFill>
                  <a:schemeClr val="tx1"/>
                </a:solidFill>
                <a:latin typeface="+mn-lt"/>
                <a:ea typeface="+mn-ea"/>
              </a:defRPr>
            </a:lvl4pPr>
            <a:lvl5pPr marL="1317625" indent="-176213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Char char="»"/>
              <a:defRPr sz="1600" i="1">
                <a:solidFill>
                  <a:schemeClr val="tx1"/>
                </a:solidFill>
                <a:latin typeface="+mn-lt"/>
                <a:ea typeface="+mn-ea"/>
              </a:defRPr>
            </a:lvl5pPr>
            <a:lvl6pPr marL="17748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Char char="»"/>
              <a:defRPr i="1">
                <a:solidFill>
                  <a:schemeClr val="tx1"/>
                </a:solidFill>
                <a:latin typeface="+mn-lt"/>
                <a:ea typeface="+mn-ea"/>
              </a:defRPr>
            </a:lvl6pPr>
            <a:lvl7pPr marL="22320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Char char="»"/>
              <a:defRPr i="1">
                <a:solidFill>
                  <a:schemeClr val="tx1"/>
                </a:solidFill>
                <a:latin typeface="+mn-lt"/>
                <a:ea typeface="+mn-ea"/>
              </a:defRPr>
            </a:lvl7pPr>
            <a:lvl8pPr marL="26892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Char char="»"/>
              <a:defRPr i="1">
                <a:solidFill>
                  <a:schemeClr val="tx1"/>
                </a:solidFill>
                <a:latin typeface="+mn-lt"/>
                <a:ea typeface="+mn-ea"/>
              </a:defRPr>
            </a:lvl8pPr>
            <a:lvl9pPr marL="3146425" indent="-176213" algn="l" rtl="0" fontAlgn="base"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Char char="»"/>
              <a:defRPr i="1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 typeface="Times" pitchFamily="18" charset="0"/>
              <a:buNone/>
            </a:pPr>
            <a:r>
              <a:rPr lang="en-US" sz="1200" u="sng" kern="0" dirty="0"/>
              <a:t>NCCT Postdocs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Todor Antonijevic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Audrey Bone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Swapnil Chavan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Kristin Connors*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Danica DeGroot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Jeremy Fitzpatrick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Dustin Kapraun*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Agnes Karmaus*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Max Leung*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Kamel Mansouri*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Andrew </a:t>
            </a:r>
            <a:r>
              <a:rPr lang="en-US" sz="1200" kern="0" dirty="0" err="1"/>
              <a:t>McEachran</a:t>
            </a:r>
            <a:endParaRPr lang="en-US" sz="1200" kern="0" dirty="0"/>
          </a:p>
          <a:p>
            <a:pPr>
              <a:buFont typeface="Times" pitchFamily="18" charset="0"/>
              <a:buNone/>
            </a:pPr>
            <a:r>
              <a:rPr lang="en-US" sz="1200" kern="0" dirty="0"/>
              <a:t>LyLy Pham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Prachi Pradeep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Caroline Ring*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Kate </a:t>
            </a:r>
            <a:r>
              <a:rPr lang="en-US" sz="1200" kern="0" dirty="0" err="1"/>
              <a:t>Saili</a:t>
            </a:r>
            <a:endParaRPr lang="en-US" sz="1200" kern="0" dirty="0"/>
          </a:p>
          <a:p>
            <a:pPr>
              <a:buFont typeface="Times" pitchFamily="18" charset="0"/>
              <a:buNone/>
            </a:pPr>
            <a:r>
              <a:rPr lang="en-US" sz="1200" kern="0" dirty="0"/>
              <a:t>Eric Watt*</a:t>
            </a:r>
          </a:p>
          <a:p>
            <a:pPr>
              <a:buFont typeface="Times" pitchFamily="18" charset="0"/>
              <a:buNone/>
            </a:pPr>
            <a:r>
              <a:rPr lang="en-US" sz="1200" kern="0" dirty="0"/>
              <a:t>Todd </a:t>
            </a:r>
            <a:r>
              <a:rPr lang="en-US" sz="1200" kern="0" dirty="0" err="1"/>
              <a:t>Zurlinden</a:t>
            </a:r>
            <a:endParaRPr lang="en-US" sz="1200" kern="0" dirty="0"/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2884271" y="1028699"/>
            <a:ext cx="2000250" cy="2204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SzPct val="90000"/>
              <a:buFont typeface="Times" pitchFamily="18" charset="0"/>
              <a:buNone/>
              <a:tabLst/>
              <a:defRPr/>
            </a:pPr>
            <a:r>
              <a:rPr kumimoji="0" lang="en-US" sz="1200" b="0" i="0" u="sng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NCCT</a:t>
            </a:r>
          </a:p>
          <a:p>
            <a:pPr>
              <a:buNone/>
            </a:pPr>
            <a:r>
              <a:rPr lang="en-US" sz="1200" dirty="0"/>
              <a:t>Nancy Baker</a:t>
            </a:r>
          </a:p>
          <a:p>
            <a:pPr>
              <a:buNone/>
            </a:pPr>
            <a:r>
              <a:rPr lang="en-US" sz="1200" dirty="0"/>
              <a:t>Dayne Filer*</a:t>
            </a:r>
          </a:p>
          <a:p>
            <a:pPr>
              <a:buNone/>
            </a:pPr>
            <a:r>
              <a:rPr lang="en-US" sz="1200" dirty="0"/>
              <a:t>Parth Kothiya*</a:t>
            </a:r>
          </a:p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SzPct val="90000"/>
              <a:buFont typeface="Times" pitchFamily="18" charset="0"/>
              <a:buNone/>
              <a:tabLst/>
              <a:defRPr/>
            </a:pPr>
            <a:r>
              <a:rPr kumimoji="0" lang="en-US" sz="1200" b="0" i="0" u="none" strike="noStrike" kern="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Sean Watford</a:t>
            </a:r>
          </a:p>
          <a:p>
            <a:pPr marL="168275" lvl="0" indent="-168275" eaLnBrk="0" hangingPunct="0">
              <a:spcBef>
                <a:spcPct val="20000"/>
              </a:spcBef>
              <a:buClr>
                <a:srgbClr val="003F69"/>
              </a:buClr>
              <a:buSzPct val="90000"/>
              <a:defRPr/>
            </a:pPr>
            <a:r>
              <a:rPr lang="en-US" sz="1200" kern="0" dirty="0">
                <a:latin typeface="+mn-lt"/>
              </a:rPr>
              <a:t>Indira Thillainadarajah</a:t>
            </a:r>
          </a:p>
          <a:p>
            <a:pPr marL="168275" lvl="0" indent="-168275" eaLnBrk="0" hangingPunct="0">
              <a:spcBef>
                <a:spcPct val="20000"/>
              </a:spcBef>
              <a:buClr>
                <a:srgbClr val="003F69"/>
              </a:buClr>
              <a:buSzPct val="90000"/>
              <a:defRPr/>
            </a:pPr>
            <a:r>
              <a:rPr lang="en-US" sz="1200" kern="0" dirty="0">
                <a:latin typeface="+mn-lt"/>
              </a:rPr>
              <a:t>Robert Pearce</a:t>
            </a:r>
          </a:p>
          <a:p>
            <a:pPr marL="168275" indent="-168275" eaLnBrk="0" hangingPunct="0">
              <a:spcBef>
                <a:spcPct val="20000"/>
              </a:spcBef>
              <a:buClr>
                <a:srgbClr val="003F69"/>
              </a:buClr>
              <a:buSzPct val="90000"/>
              <a:defRPr/>
            </a:pPr>
            <a:r>
              <a:rPr lang="en-US" sz="1200" kern="0" dirty="0">
                <a:latin typeface="+mn-lt"/>
              </a:rPr>
              <a:t>Danielle Suarez</a:t>
            </a:r>
          </a:p>
          <a:p>
            <a:pPr marL="168275" lvl="0" indent="-168275" eaLnBrk="0" hangingPunct="0">
              <a:spcBef>
                <a:spcPct val="20000"/>
              </a:spcBef>
              <a:buClr>
                <a:srgbClr val="003F69"/>
              </a:buClr>
              <a:buSzPct val="90000"/>
              <a:defRPr/>
            </a:pPr>
            <a:r>
              <a:rPr lang="en-US" sz="1200" kern="0" dirty="0">
                <a:latin typeface="+mn-lt"/>
              </a:rPr>
              <a:t>Doris Smith</a:t>
            </a:r>
          </a:p>
          <a:p>
            <a:pPr marL="168275" lvl="0" indent="-168275" eaLnBrk="0" hangingPunct="0">
              <a:spcBef>
                <a:spcPct val="20000"/>
              </a:spcBef>
              <a:buClr>
                <a:srgbClr val="003F69"/>
              </a:buClr>
              <a:buSzPct val="90000"/>
              <a:defRPr/>
            </a:pPr>
            <a:r>
              <a:rPr lang="en-US" sz="1200" kern="0" dirty="0">
                <a:latin typeface="+mn-lt"/>
              </a:rPr>
              <a:t>Jamey Vail</a:t>
            </a:r>
          </a:p>
          <a:p>
            <a:pPr marL="168275" lvl="0" indent="-168275" eaLnBrk="0" hangingPunct="0">
              <a:spcBef>
                <a:spcPct val="20000"/>
              </a:spcBef>
              <a:buClr>
                <a:srgbClr val="003F69"/>
              </a:buClr>
              <a:buSzPct val="90000"/>
              <a:defRPr/>
            </a:pPr>
            <a:r>
              <a:rPr lang="en-US" sz="1200" kern="0" dirty="0">
                <a:latin typeface="+mn-lt"/>
              </a:rPr>
              <a:t>Risa Sayre</a:t>
            </a:r>
          </a:p>
          <a:p>
            <a:pPr marL="168275" lvl="0" indent="-168275" eaLnBrk="0" hangingPunct="0">
              <a:spcBef>
                <a:spcPct val="20000"/>
              </a:spcBef>
              <a:buClr>
                <a:srgbClr val="003F69"/>
              </a:buClr>
              <a:buSzPct val="90000"/>
              <a:defRPr/>
            </a:pPr>
            <a:r>
              <a:rPr lang="en-US" sz="1200" kern="0" dirty="0">
                <a:latin typeface="+mn-lt"/>
              </a:rPr>
              <a:t>Nathan Rush</a:t>
            </a:r>
          </a:p>
          <a:p>
            <a:pPr marL="168275" lvl="0" indent="-168275" eaLnBrk="0" hangingPunct="0">
              <a:spcBef>
                <a:spcPct val="20000"/>
              </a:spcBef>
              <a:buClr>
                <a:srgbClr val="003F69"/>
              </a:buClr>
              <a:buSzPct val="90000"/>
              <a:defRPr/>
            </a:pPr>
            <a:endParaRPr lang="en-US" sz="1200" kern="0" dirty="0"/>
          </a:p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SzPct val="90000"/>
              <a:buFont typeface="Times" pitchFamily="18" charset="0"/>
              <a:buNone/>
              <a:tabLst/>
              <a:defRPr/>
            </a:pPr>
            <a:endParaRPr kumimoji="0" lang="en-US" sz="1200" b="0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SzPct val="90000"/>
              <a:buFont typeface="Times" pitchFamily="18" charset="0"/>
              <a:buNone/>
              <a:tabLst/>
              <a:defRPr/>
            </a:pPr>
            <a:endParaRPr kumimoji="0" lang="en-US" sz="1200" b="0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SzPct val="90000"/>
              <a:buFont typeface="Times" pitchFamily="18" charset="0"/>
              <a:buNone/>
              <a:tabLst/>
              <a:defRPr/>
            </a:pPr>
            <a:endParaRPr kumimoji="0" lang="en-US" sz="1200" b="0" i="0" u="none" strike="noStrike" kern="0" cap="none" spc="0" normalizeH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SzPct val="90000"/>
              <a:buFont typeface="Times" pitchFamily="18" charset="0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168275" marR="0" lvl="0" indent="-168275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003F69"/>
              </a:buClr>
              <a:buSzPct val="90000"/>
              <a:buFont typeface="Times" pitchFamily="18" charset="0"/>
              <a:buNone/>
              <a:tabLst/>
              <a:defRPr/>
            </a:pP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-44095" y="5543519"/>
            <a:ext cx="9348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/>
              <a:t>* Graduates</a:t>
            </a:r>
          </a:p>
        </p:txBody>
      </p:sp>
    </p:spTree>
    <p:extLst>
      <p:ext uri="{BB962C8B-B14F-4D97-AF65-F5344CB8AC3E}">
        <p14:creationId xmlns:p14="http://schemas.microsoft.com/office/powerpoint/2010/main" val="91144255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FD307F-79E7-4994-AA0E-58B2F21FF1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F54976-653C-4DB1-866B-DB8B9D17FA2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Introduce Rapid Risk Assessment</a:t>
            </a:r>
          </a:p>
          <a:p>
            <a:endParaRPr lang="en-US" dirty="0"/>
          </a:p>
          <a:p>
            <a:r>
              <a:rPr lang="en-US" dirty="0"/>
              <a:t>Details on work on dispersants</a:t>
            </a:r>
          </a:p>
          <a:p>
            <a:endParaRPr lang="en-US" dirty="0"/>
          </a:p>
          <a:p>
            <a:r>
              <a:rPr lang="en-US" dirty="0"/>
              <a:t>Broader RapidTox approach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9250E60-AB00-48DB-8ECF-74486605B10B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B73DBA-4F12-402C-AFC3-E98E4E1745A8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0367801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8EDB98-4B5F-49A3-9783-D00B839996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RapidTox: Supporting</a:t>
            </a:r>
            <a:r>
              <a:rPr lang="en-US" i="1" dirty="0"/>
              <a:t> </a:t>
            </a:r>
            <a:r>
              <a:rPr lang="en-US" dirty="0"/>
              <a:t>Rapid Risk Assessment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0DFBA0-25D7-4BE4-A97A-E9D6028C1C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066800"/>
            <a:ext cx="8153400" cy="5486400"/>
          </a:xfrm>
        </p:spPr>
        <p:txBody>
          <a:bodyPr/>
          <a:lstStyle/>
          <a:p>
            <a:r>
              <a:rPr lang="en-US" dirty="0"/>
              <a:t>There are 50K-100K unique chemicals in commerce to which we are exposed</a:t>
            </a:r>
          </a:p>
          <a:p>
            <a:pPr lvl="1"/>
            <a:r>
              <a:rPr lang="en-US" dirty="0"/>
              <a:t>~5000 (&lt;10%) have repeat-dose animal toxicity studies</a:t>
            </a:r>
          </a:p>
          <a:p>
            <a:pPr lvl="1"/>
            <a:r>
              <a:rPr lang="en-US" dirty="0"/>
              <a:t>~1500 have risk assessments – e.g. “safe levels” defined</a:t>
            </a:r>
          </a:p>
          <a:p>
            <a:pPr lvl="1"/>
            <a:r>
              <a:rPr lang="en-US" dirty="0"/>
              <a:t>IRIS level risk assessment takes 3-10 years</a:t>
            </a:r>
          </a:p>
          <a:p>
            <a:r>
              <a:rPr lang="en-US" dirty="0"/>
              <a:t>This drives the need for rapid “screening-level” risk assessments using “New Approach Methods” (NAM)</a:t>
            </a:r>
          </a:p>
          <a:p>
            <a:pPr lvl="1"/>
            <a:r>
              <a:rPr lang="en-US" dirty="0"/>
              <a:t>Available</a:t>
            </a:r>
            <a:r>
              <a:rPr lang="en-US" i="1" dirty="0"/>
              <a:t> in vivo </a:t>
            </a:r>
            <a:r>
              <a:rPr lang="en-US" dirty="0"/>
              <a:t>data</a:t>
            </a:r>
          </a:p>
          <a:p>
            <a:pPr lvl="1"/>
            <a:r>
              <a:rPr lang="en-US" i="1" dirty="0"/>
              <a:t>In vitro </a:t>
            </a:r>
            <a:r>
              <a:rPr lang="en-US" dirty="0"/>
              <a:t>assay data</a:t>
            </a:r>
          </a:p>
          <a:p>
            <a:pPr lvl="1"/>
            <a:r>
              <a:rPr lang="en-US" dirty="0"/>
              <a:t>Models </a:t>
            </a:r>
          </a:p>
          <a:p>
            <a:pPr lvl="2"/>
            <a:r>
              <a:rPr lang="en-US" dirty="0"/>
              <a:t>Analogy models (QSAR, Read-across) – does my chemical look like some other chemicals with data? </a:t>
            </a:r>
            <a:endParaRPr lang="en-US" strike="sngStrike" dirty="0">
              <a:solidFill>
                <a:srgbClr val="FF0000"/>
              </a:solidFill>
            </a:endParaRPr>
          </a:p>
          <a:p>
            <a:pPr lvl="2"/>
            <a:r>
              <a:rPr lang="en-US" i="1" dirty="0"/>
              <a:t>Ab initio </a:t>
            </a:r>
            <a:r>
              <a:rPr lang="en-US" dirty="0"/>
              <a:t>– </a:t>
            </a:r>
            <a:r>
              <a:rPr lang="en-US" i="1" dirty="0"/>
              <a:t>in vitro </a:t>
            </a:r>
            <a:r>
              <a:rPr lang="en-US" dirty="0"/>
              <a:t>to </a:t>
            </a:r>
            <a:r>
              <a:rPr lang="en-US" i="1" dirty="0"/>
              <a:t>in vivo </a:t>
            </a:r>
            <a:r>
              <a:rPr lang="en-US" dirty="0"/>
              <a:t>extrapolation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C6109B-1A4D-40BB-A52F-ED2572838D88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B73DBA-4F12-402C-AFC3-E98E4E1745A8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1204811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7BD80B-7E0E-4026-AF06-5D99AD99F3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Gulf Oil Spill EPA R&amp;D Charge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262429-7388-4312-9DCF-38CC0125F56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1066800"/>
            <a:ext cx="7848600" cy="4724400"/>
          </a:xfrm>
        </p:spPr>
        <p:txBody>
          <a:bodyPr/>
          <a:lstStyle/>
          <a:p>
            <a:r>
              <a:rPr lang="en-US" dirty="0"/>
              <a:t>Dispersants were going to be used and EPA was in charge of authorizing which one(s) to use </a:t>
            </a:r>
          </a:p>
          <a:p>
            <a:r>
              <a:rPr lang="en-US" dirty="0"/>
              <a:t>Ideally, use the most effective formulation with the lowest toxicity</a:t>
            </a:r>
          </a:p>
          <a:p>
            <a:endParaRPr lang="en-US" dirty="0"/>
          </a:p>
          <a:p>
            <a:r>
              <a:rPr lang="en-US" dirty="0"/>
              <a:t>Toxicity metrics</a:t>
            </a:r>
          </a:p>
          <a:p>
            <a:pPr lvl="1"/>
            <a:r>
              <a:rPr lang="en-US" dirty="0"/>
              <a:t>LC50 for mysid shrimp and silverside minnow</a:t>
            </a:r>
          </a:p>
          <a:p>
            <a:pPr lvl="1"/>
            <a:r>
              <a:rPr lang="en-US" dirty="0"/>
              <a:t>LC50 for cell culture (human)</a:t>
            </a:r>
          </a:p>
          <a:p>
            <a:pPr lvl="1"/>
            <a:r>
              <a:rPr lang="en-US" dirty="0"/>
              <a:t>Endocrine effects (estrogen, androgen, thyroid receptors: ER, AR, TR) – relevant to fish and humans</a:t>
            </a:r>
          </a:p>
          <a:p>
            <a:pPr lvl="1"/>
            <a:r>
              <a:rPr lang="en-US" dirty="0"/>
              <a:t>Broad </a:t>
            </a:r>
            <a:r>
              <a:rPr lang="en-US" i="1" dirty="0"/>
              <a:t>in vitro </a:t>
            </a:r>
            <a:r>
              <a:rPr lang="en-US" dirty="0"/>
              <a:t>activity screen</a:t>
            </a:r>
          </a:p>
          <a:p>
            <a:endParaRPr lang="en-US" dirty="0"/>
          </a:p>
          <a:p>
            <a:r>
              <a:rPr lang="en-US" dirty="0"/>
              <a:t>Return results in &lt; 6 weeks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831835-E7D8-4184-8F95-7E5DD573FC2A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B73DBA-4F12-402C-AFC3-E98E4E1745A8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41869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9E9031-7329-4708-A14C-E07F21C2E7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worry about ER activity?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DAD6A1-2167-4A41-8CEC-A90AC4818D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Some dispersants were rumored to contain nonylphenol ethoxylate (NPE)</a:t>
            </a:r>
          </a:p>
          <a:p>
            <a:r>
              <a:rPr lang="en-US" dirty="0"/>
              <a:t>Environmental breakdown product is nonylphenol – a weakly potent estrogen mimic</a:t>
            </a:r>
          </a:p>
          <a:p>
            <a:r>
              <a:rPr lang="en-US" dirty="0"/>
              <a:t>Large quantities in coastal aquatic breeding grounds could have population-wide effects on reproduction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A56A29D-7E1B-47B8-9B00-D0E54356242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B73DBA-4F12-402C-AFC3-E98E4E1745A8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77287D6-C8F2-4343-BAD4-290980A55E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41158" b="40176"/>
          <a:stretch/>
        </p:blipFill>
        <p:spPr>
          <a:xfrm>
            <a:off x="341873" y="4109686"/>
            <a:ext cx="5181600" cy="96723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A26AA7A-0AC0-47A6-9D18-3B758F76D1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0667" b="36667"/>
          <a:stretch/>
        </p:blipFill>
        <p:spPr>
          <a:xfrm>
            <a:off x="1371600" y="5084030"/>
            <a:ext cx="4097020" cy="92865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6F44AAA-5C9A-4A52-AEA2-CBFB67278811}"/>
              </a:ext>
            </a:extLst>
          </p:cNvPr>
          <p:cNvSpPr txBox="1"/>
          <p:nvPr/>
        </p:nvSpPr>
        <p:spPr>
          <a:xfrm>
            <a:off x="5528553" y="4219188"/>
            <a:ext cx="292900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Nonylphenol ethoxylate (NPE)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CE0B078-0726-46F5-81FB-40C0D6B84A18}"/>
              </a:ext>
            </a:extLst>
          </p:cNvPr>
          <p:cNvSpPr txBox="1"/>
          <p:nvPr/>
        </p:nvSpPr>
        <p:spPr>
          <a:xfrm>
            <a:off x="5562600" y="5224046"/>
            <a:ext cx="132119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Nonylphenol</a:t>
            </a: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52D9704-122E-4BCF-975D-A160C7C567D0}"/>
              </a:ext>
            </a:extLst>
          </p:cNvPr>
          <p:cNvCxnSpPr/>
          <p:nvPr/>
        </p:nvCxnSpPr>
        <p:spPr bwMode="auto">
          <a:xfrm flipV="1">
            <a:off x="1828800" y="4557742"/>
            <a:ext cx="304800" cy="471458"/>
          </a:xfrm>
          <a:prstGeom prst="line">
            <a:avLst/>
          </a:prstGeom>
          <a:noFill/>
          <a:ln w="38100" cap="flat" cmpd="sng" algn="ctr">
            <a:solidFill>
              <a:srgbClr val="C0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3061384647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81EC2A-7BBD-41FA-A75D-70373E03CB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Constraints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5F564C1-8A09-4CE5-9B03-DA3EF10503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066800"/>
            <a:ext cx="7848600" cy="4724400"/>
          </a:xfrm>
        </p:spPr>
        <p:txBody>
          <a:bodyPr/>
          <a:lstStyle/>
          <a:p>
            <a:r>
              <a:rPr lang="en-US" dirty="0"/>
              <a:t>Dispersant formulations are proprietary</a:t>
            </a:r>
          </a:p>
          <a:p>
            <a:endParaRPr lang="en-US" dirty="0"/>
          </a:p>
          <a:p>
            <a:r>
              <a:rPr lang="en-US" dirty="0"/>
              <a:t>Manufacturers did not make them public. EPA regulatory offices knew basics of formulations but could not legally let researchers know any of this information</a:t>
            </a:r>
          </a:p>
          <a:p>
            <a:endParaRPr lang="en-US" dirty="0"/>
          </a:p>
          <a:p>
            <a:r>
              <a:rPr lang="en-US" dirty="0"/>
              <a:t>Manufacturers sent samples to EPA, but EPA was not allowed to send to other parties to test (e.g. universities)</a:t>
            </a:r>
          </a:p>
          <a:p>
            <a:endParaRPr lang="en-US" dirty="0"/>
          </a:p>
          <a:p>
            <a:r>
              <a:rPr lang="en-US" dirty="0"/>
              <a:t>Google searching uncovered a page suggesting one dispersant contained NPE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7560724-1B89-46F4-BC33-430284569C0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B73DBA-4F12-402C-AFC3-E98E4E1745A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5142140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533400"/>
            <a:ext cx="6858000" cy="228600"/>
          </a:xfrm>
        </p:spPr>
        <p:txBody>
          <a:bodyPr/>
          <a:lstStyle/>
          <a:p>
            <a:r>
              <a:rPr lang="en-US" dirty="0"/>
              <a:t>The Dispersants (spill started April 20)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14B1EB-B739-4AAE-9D23-05DD1062B35A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152401" y="1219200"/>
          <a:ext cx="8839199" cy="4706620"/>
        </p:xfrm>
        <a:graphic>
          <a:graphicData uri="http://schemas.openxmlformats.org/drawingml/2006/table">
            <a:tbl>
              <a:tblPr/>
              <a:tblGrid>
                <a:gridCol w="22479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8392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7119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83649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099622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23900"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Sample Name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 dirty="0">
                          <a:latin typeface="Times New Roman"/>
                          <a:ea typeface="Times New Roman"/>
                          <a:cs typeface="Times New Roman"/>
                        </a:rPr>
                        <a:t>Volume Received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</a:rPr>
                        <a:t>Comments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</a:rPr>
                        <a:t>Date Received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</a:rPr>
                        <a:t>Manufacturer/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b="1">
                          <a:latin typeface="Times New Roman"/>
                          <a:ea typeface="Times New Roman"/>
                          <a:cs typeface="Times New Roman"/>
                        </a:rPr>
                        <a:t>Source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Corexit 9500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1 L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hazy yellow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11-May-10 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 Nalco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dbl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JD 2000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10 ml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clear yellow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27-May-10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Ethox Chemicals, LLC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DISPERSIT SPC 1000 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10 ml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clear amber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27-May-10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Polychem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412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Sea Brat #4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10 ml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hazy yellow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27-May-10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Alabaster Corp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Nokomis 3-AA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10 ml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clear light color 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27-May-10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 MAR-LEN Supply inc.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Nokomis 3-F4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10 ml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 clear light color 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27-May-10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 MAR-LEN Supply inc.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41299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ZI-400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25 ml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clear yellow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29-May-10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ZI Chemical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23900"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SAF-RON GOLD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500 ml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silver iridescent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latin typeface="Times New Roman"/>
                          <a:ea typeface="Times New Roman"/>
                          <a:cs typeface="Times New Roman"/>
                        </a:rPr>
                        <a:t>4-June-10</a:t>
                      </a:r>
                      <a:endParaRPr lang="en-US" sz="200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latin typeface="Times New Roman"/>
                          <a:ea typeface="Times New Roman"/>
                          <a:cs typeface="Times New Roman"/>
                        </a:rPr>
                        <a:t>Sustainable Environmental Technologies, Inc.</a:t>
                      </a:r>
                      <a:endParaRPr lang="en-US" sz="2000" dirty="0"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50322" marR="50322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In Vitro </a:t>
            </a:r>
            <a:r>
              <a:rPr lang="en-US" dirty="0"/>
              <a:t>Assay Technologies Used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534400" cy="4724400"/>
          </a:xfrm>
        </p:spPr>
        <p:txBody>
          <a:bodyPr/>
          <a:lstStyle/>
          <a:p>
            <a:r>
              <a:rPr lang="en-US" dirty="0"/>
              <a:t>Competitive binding (Novascreen)</a:t>
            </a:r>
          </a:p>
          <a:p>
            <a:pPr lvl="1"/>
            <a:r>
              <a:rPr lang="en-US" dirty="0"/>
              <a:t>Cell-free</a:t>
            </a:r>
          </a:p>
          <a:p>
            <a:pPr lvl="1"/>
            <a:r>
              <a:rPr lang="en-US" dirty="0"/>
              <a:t>Dispersants seem to have denatured proteins, given non-specific results</a:t>
            </a:r>
          </a:p>
          <a:p>
            <a:r>
              <a:rPr lang="en-US" dirty="0"/>
              <a:t>ER/AR reporter-gene assays (NIH NCATS / NCGC)</a:t>
            </a:r>
          </a:p>
          <a:p>
            <a:pPr lvl="1"/>
            <a:r>
              <a:rPr lang="en-US" dirty="0"/>
              <a:t>Agonist and antagonist mode</a:t>
            </a:r>
          </a:p>
          <a:p>
            <a:pPr lvl="1"/>
            <a:r>
              <a:rPr lang="en-US" dirty="0"/>
              <a:t>Quantitative cytotoxicity</a:t>
            </a:r>
          </a:p>
          <a:p>
            <a:r>
              <a:rPr lang="en-US" dirty="0"/>
              <a:t>Collection of 81 nuclear-receptor-related assays (Attagene)</a:t>
            </a:r>
          </a:p>
          <a:p>
            <a:pPr lvl="1"/>
            <a:r>
              <a:rPr lang="en-US" dirty="0"/>
              <a:t>Includes AR, ER, TR</a:t>
            </a:r>
          </a:p>
          <a:p>
            <a:pPr lvl="1"/>
            <a:r>
              <a:rPr lang="en-US" dirty="0"/>
              <a:t>Other xenobiotic response pathways</a:t>
            </a:r>
          </a:p>
          <a:p>
            <a:pPr lvl="1"/>
            <a:r>
              <a:rPr lang="en-US" dirty="0"/>
              <a:t>Quantitative cytotoxicity</a:t>
            </a:r>
          </a:p>
          <a:p>
            <a:pPr lvl="1"/>
            <a:r>
              <a:rPr lang="en-US" dirty="0"/>
              <a:t>HepG2 (liver) cell line</a:t>
            </a:r>
          </a:p>
          <a:p>
            <a:pPr lvl="1"/>
            <a:r>
              <a:rPr lang="en-US" dirty="0"/>
              <a:t>CIS and TRANS modes (TRANS is more sensitive)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6B73DBA-4F12-402C-AFC3-E98E4E1745A8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Concentration-Response Profiles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C14B1EB-B739-4AAE-9D23-05DD1062B35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pic>
        <p:nvPicPr>
          <p:cNvPr id="62466" name="Picture 2" descr="Figure2_DISP&amp;NPs_ER_29June201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914400"/>
            <a:ext cx="5943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236345" y="1114634"/>
            <a:ext cx="290765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Control Data</a:t>
            </a:r>
          </a:p>
          <a:p>
            <a:endParaRPr lang="en-US" dirty="0"/>
          </a:p>
          <a:p>
            <a:r>
              <a:rPr lang="en-US" dirty="0" err="1"/>
              <a:t>Igepal</a:t>
            </a:r>
            <a:r>
              <a:rPr lang="en-US" dirty="0"/>
              <a:t> and </a:t>
            </a:r>
            <a:r>
              <a:rPr lang="en-US" dirty="0" err="1"/>
              <a:t>Tergitol</a:t>
            </a:r>
            <a:r>
              <a:rPr lang="en-US" dirty="0"/>
              <a:t> are </a:t>
            </a:r>
          </a:p>
          <a:p>
            <a:r>
              <a:rPr lang="en-US" dirty="0"/>
              <a:t>non-ionic surfactants</a:t>
            </a:r>
          </a:p>
          <a:p>
            <a:endParaRPr lang="en-US" dirty="0"/>
          </a:p>
          <a:p>
            <a:r>
              <a:rPr lang="en-US" dirty="0" err="1"/>
              <a:t>ERa.T</a:t>
            </a:r>
            <a:r>
              <a:rPr lang="en-US" dirty="0"/>
              <a:t>=Attagene ERa TRANS</a:t>
            </a:r>
          </a:p>
          <a:p>
            <a:r>
              <a:rPr lang="en-US" dirty="0"/>
              <a:t>ERE.C=Attagene ERa CIS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322235" y="3286244"/>
            <a:ext cx="23669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CIS efficacy less than </a:t>
            </a:r>
          </a:p>
          <a:p>
            <a:r>
              <a:rPr lang="en-US" dirty="0"/>
              <a:t>half TRANS efficacy for </a:t>
            </a:r>
          </a:p>
          <a:p>
            <a:r>
              <a:rPr lang="en-US" dirty="0"/>
              <a:t>reference compounds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209675" y="4509195"/>
            <a:ext cx="2919389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u="sng" dirty="0"/>
              <a:t>Dispersant Test Data </a:t>
            </a:r>
          </a:p>
          <a:p>
            <a:endParaRPr lang="en-US" dirty="0"/>
          </a:p>
          <a:p>
            <a:r>
              <a:rPr lang="en-US" dirty="0"/>
              <a:t>TRANS assay efficacy near</a:t>
            </a:r>
          </a:p>
          <a:p>
            <a:r>
              <a:rPr lang="en-US" dirty="0"/>
              <a:t>detection threshold for these </a:t>
            </a:r>
          </a:p>
          <a:p>
            <a:r>
              <a:rPr lang="en-US" dirty="0"/>
              <a:t>dispersants, and CIS is below</a:t>
            </a:r>
          </a:p>
        </p:txBody>
      </p:sp>
    </p:spTree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1" charset="-128"/>
          </a:defRPr>
        </a:defPPr>
      </a:lstStyle>
    </a:spDef>
    <a:lnDef>
      <a:spPr bwMode="auto">
        <a:noFill/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6_Blank Presentation">
  <a:themeElements>
    <a:clrScheme name="6_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6_Blank Presentatio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6_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6_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6_Blank Presentation 13">
        <a:dk1>
          <a:srgbClr val="FF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DA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1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0.xml"/></Relationships>
</file>

<file path=customXml/_rels/item1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1.xml"/></Relationships>
</file>

<file path=customXml/_rels/item1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2.xml"/></Relationships>
</file>

<file path=customXml/_rels/item1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3.xml"/></Relationships>
</file>

<file path=customXml/_rels/item1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4.xml"/></Relationships>
</file>

<file path=customXml/_rels/item1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5.xml"/></Relationships>
</file>

<file path=customXml/_rels/item1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6.xml"/></Relationships>
</file>

<file path=customXml/_rels/item1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7.xml"/></Relationships>
</file>

<file path=customXml/_rels/item1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8.xml"/></Relationships>
</file>

<file path=customXml/_rels/item1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9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20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0.xml"/></Relationships>
</file>

<file path=customXml/_rels/item2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1.xml"/></Relationships>
</file>

<file path=customXml/_rels/item2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2.xml"/></Relationships>
</file>

<file path=customXml/_rels/item2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3.xml"/></Relationships>
</file>

<file path=customXml/_rels/item2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4.xml"/></Relationships>
</file>

<file path=customXml/_rels/item2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5.xml"/></Relationships>
</file>

<file path=customXml/_rels/item2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6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_rels/item5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5.xml"/></Relationships>
</file>

<file path=customXml/_rels/item6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6.xml"/></Relationships>
</file>

<file path=customXml/_rels/item7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7.xml"/></Relationships>
</file>

<file path=customXml/_rels/item8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8.xml"/></Relationships>
</file>

<file path=customXml/_rels/item9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9.xml"/></Relationships>
</file>

<file path=customXml/item1.xml><?xml version="1.0" encoding="utf-8"?>
<EsriMapsInfo xmlns="ESRI.ArcGIS.Mapping.OfficeIntegration.PowerPointInfo">
  <Version>Version1</Version>
  <RequiresSignIn>False</RequiresSignIn>
</EsriMapsInfo>
</file>

<file path=customXml/item10.xml><?xml version="1.0" encoding="utf-8"?>
<EsriMapsInfo xmlns="ESRI.ArcGIS.Mapping.OfficeIntegration.PowerPointInfo">
  <Version>Version1</Version>
  <RequiresSignIn>False</RequiresSignIn>
</EsriMapsInfo>
</file>

<file path=customXml/item11.xml><?xml version="1.0" encoding="utf-8"?>
<EsriMapsInfo xmlns="ESRI.ArcGIS.Mapping.OfficeIntegration.PowerPointInfo">
  <Version>Version1</Version>
  <RequiresSignIn>False</RequiresSignIn>
</EsriMapsInfo>
</file>

<file path=customXml/item12.xml><?xml version="1.0" encoding="utf-8"?>
<EsriMapsInfo xmlns="ESRI.ArcGIS.Mapping.OfficeIntegration.PowerPointInfo">
  <Version>Version1</Version>
  <RequiresSignIn>False</RequiresSignIn>
</EsriMapsInfo>
</file>

<file path=customXml/item13.xml><?xml version="1.0" encoding="utf-8"?>
<EsriMapsInfo xmlns="ESRI.ArcGIS.Mapping.OfficeIntegration.PowerPointInfo">
  <Version>Version1</Version>
  <RequiresSignIn>False</RequiresSignIn>
</EsriMapsInfo>
</file>

<file path=customXml/item14.xml><?xml version="1.0" encoding="utf-8"?>
<EsriMapsInfo xmlns="ESRI.ArcGIS.Mapping.OfficeIntegration.PowerPointInfo">
  <Version>Version1</Version>
  <RequiresSignIn>False</RequiresSignIn>
</EsriMapsInfo>
</file>

<file path=customXml/item15.xml><?xml version="1.0" encoding="utf-8"?>
<EsriMapsInfo xmlns="ESRI.ArcGIS.Mapping.OfficeIntegration.PowerPointInfo">
  <Version>Version1</Version>
  <RequiresSignIn>False</RequiresSignIn>
</EsriMapsInfo>
</file>

<file path=customXml/item16.xml><?xml version="1.0" encoding="utf-8"?>
<EsriMapsInfo xmlns="ESRI.ArcGIS.Mapping.OfficeIntegration.PowerPointInfo">
  <Version>Version1</Version>
  <RequiresSignIn>False</RequiresSignIn>
</EsriMapsInfo>
</file>

<file path=customXml/item17.xml><?xml version="1.0" encoding="utf-8"?>
<EsriMapsInfo xmlns="ESRI.ArcGIS.Mapping.OfficeIntegration.PowerPointInfo">
  <Version>Version1</Version>
  <RequiresSignIn>False</RequiresSignIn>
</EsriMapsInfo>
</file>

<file path=customXml/item18.xml><?xml version="1.0" encoding="utf-8"?>
<EsriMapsInfo xmlns="ESRI.ArcGIS.Mapping.OfficeIntegration.PowerPointInfo">
  <Version>Version1</Version>
  <RequiresSignIn>False</RequiresSignIn>
</EsriMapsInfo>
</file>

<file path=customXml/item19.xml><?xml version="1.0" encoding="utf-8"?>
<EsriMapsInfo xmlns="ESRI.ArcGIS.Mapping.OfficeIntegration.PowerPointInfo">
  <Version>Version1</Version>
  <RequiresSignIn>False</RequiresSignIn>
</EsriMapsInfo>
</file>

<file path=customXml/item2.xml><?xml version="1.0" encoding="utf-8"?>
<EsriMapsInfo xmlns="ESRI.ArcGIS.Mapping.OfficeIntegration.PowerPointInfo">
  <Version>Version1</Version>
  <RequiresSignIn>False</RequiresSignIn>
</EsriMapsInfo>
</file>

<file path=customXml/item20.xml><?xml version="1.0" encoding="utf-8"?>
<EsriMapsInfo xmlns="ESRI.ArcGIS.Mapping.OfficeIntegration.PowerPointInfo">
  <Version>Version1</Version>
  <RequiresSignIn>False</RequiresSignIn>
</EsriMapsInfo>
</file>

<file path=customXml/item21.xml><?xml version="1.0" encoding="utf-8"?>
<EsriMapsInfo xmlns="ESRI.ArcGIS.Mapping.OfficeIntegration.PowerPointInfo">
  <Version>Version1</Version>
  <RequiresSignIn>False</RequiresSignIn>
</EsriMapsInfo>
</file>

<file path=customXml/item22.xml><?xml version="1.0" encoding="utf-8"?>
<EsriMapsInfo xmlns="ESRI.ArcGIS.Mapping.OfficeIntegration.PowerPointInfo">
  <Version>Version1</Version>
  <RequiresSignIn>False</RequiresSignIn>
</EsriMapsInfo>
</file>

<file path=customXml/item23.xml><?xml version="1.0" encoding="utf-8"?>
<EsriMapsInfo xmlns="ESRI.ArcGIS.Mapping.OfficeIntegration.PowerPointInfo">
  <Version>Version1</Version>
  <RequiresSignIn>False</RequiresSignIn>
</EsriMapsInfo>
</file>

<file path=customXml/item24.xml><?xml version="1.0" encoding="utf-8"?>
<EsriMapsInfo xmlns="ESRI.ArcGIS.Mapping.OfficeIntegration.PowerPointInfo">
  <Version>Version1</Version>
  <RequiresSignIn>False</RequiresSignIn>
</EsriMapsInfo>
</file>

<file path=customXml/item25.xml><?xml version="1.0" encoding="utf-8"?>
<EsriMapsInfo xmlns="ESRI.ArcGIS.Mapping.OfficeIntegration.PowerPointInfo">
  <Version>Version1</Version>
  <RequiresSignIn>False</RequiresSignIn>
</EsriMapsInfo>
</file>

<file path=customXml/item26.xml><?xml version="1.0" encoding="utf-8"?>
<EsriMapsInfo xmlns="ESRI.ArcGIS.Mapping.OfficeIntegration.PowerPointInfo">
  <Version>Version1</Version>
  <RequiresSignIn>False</RequiresSignIn>
</EsriMapsInfo>
</file>

<file path=customXml/item3.xml><?xml version="1.0" encoding="utf-8"?>
<EsriMapsInfo xmlns="ESRI.ArcGIS.Mapping.OfficeIntegration.PowerPointInfo">
  <Version>Version1</Version>
  <RequiresSignIn>False</RequiresSignIn>
</EsriMapsInfo>
</file>

<file path=customXml/item4.xml><?xml version="1.0" encoding="utf-8"?>
<EsriMapsInfo xmlns="ESRI.ArcGIS.Mapping.OfficeIntegration.PowerPointInfo">
  <Version>Version1</Version>
  <RequiresSignIn>False</RequiresSignIn>
</EsriMapsInfo>
</file>

<file path=customXml/item5.xml><?xml version="1.0" encoding="utf-8"?>
<EsriMapsInfo xmlns="ESRI.ArcGIS.Mapping.OfficeIntegration.PowerPointInfo">
  <Version>Version1</Version>
  <RequiresSignIn>False</RequiresSignIn>
</EsriMapsInfo>
</file>

<file path=customXml/item6.xml><?xml version="1.0" encoding="utf-8"?>
<EsriMapsInfo xmlns="ESRI.ArcGIS.Mapping.OfficeIntegration.PowerPointInfo">
  <Version>Version1</Version>
  <RequiresSignIn>False</RequiresSignIn>
</EsriMapsInfo>
</file>

<file path=customXml/item7.xml><?xml version="1.0" encoding="utf-8"?>
<EsriMapsInfo xmlns="ESRI.ArcGIS.Mapping.OfficeIntegration.PowerPointInfo">
  <Version>Version1</Version>
  <RequiresSignIn>False</RequiresSignIn>
</EsriMapsInfo>
</file>

<file path=customXml/item8.xml><?xml version="1.0" encoding="utf-8"?>
<EsriMapsInfo xmlns="ESRI.ArcGIS.Mapping.OfficeIntegration.PowerPointInfo">
  <Version>Version1</Version>
  <RequiresSignIn>False</RequiresSignIn>
</EsriMapsInfo>
</file>

<file path=customXml/item9.xml><?xml version="1.0" encoding="utf-8"?>
<EsriMapsInfo xmlns="ESRI.ArcGIS.Mapping.OfficeIntegration.PowerPointInfo">
  <Version>Version1</Version>
  <RequiresSignIn>False</RequiresSignIn>
</EsriMapsInfo>
</file>

<file path=customXml/itemProps1.xml><?xml version="1.0" encoding="utf-8"?>
<ds:datastoreItem xmlns:ds="http://schemas.openxmlformats.org/officeDocument/2006/customXml" ds:itemID="{E8A28AC0-0652-4057-BC51-8FC61B4FCED1}">
  <ds:schemaRefs>
    <ds:schemaRef ds:uri="ESRI.ArcGIS.Mapping.OfficeIntegration.PowerPointInfo"/>
  </ds:schemaRefs>
</ds:datastoreItem>
</file>

<file path=customXml/itemProps10.xml><?xml version="1.0" encoding="utf-8"?>
<ds:datastoreItem xmlns:ds="http://schemas.openxmlformats.org/officeDocument/2006/customXml" ds:itemID="{BF514A16-07B9-4854-A6DA-49CF4A7F005D}">
  <ds:schemaRefs>
    <ds:schemaRef ds:uri="ESRI.ArcGIS.Mapping.OfficeIntegration.PowerPointInfo"/>
  </ds:schemaRefs>
</ds:datastoreItem>
</file>

<file path=customXml/itemProps11.xml><?xml version="1.0" encoding="utf-8"?>
<ds:datastoreItem xmlns:ds="http://schemas.openxmlformats.org/officeDocument/2006/customXml" ds:itemID="{86542470-0CDF-468E-B252-561BEBE40E58}">
  <ds:schemaRefs>
    <ds:schemaRef ds:uri="ESRI.ArcGIS.Mapping.OfficeIntegration.PowerPointInfo"/>
  </ds:schemaRefs>
</ds:datastoreItem>
</file>

<file path=customXml/itemProps12.xml><?xml version="1.0" encoding="utf-8"?>
<ds:datastoreItem xmlns:ds="http://schemas.openxmlformats.org/officeDocument/2006/customXml" ds:itemID="{89848C15-1BE9-4F5B-B9D3-F3DF083E36EF}">
  <ds:schemaRefs>
    <ds:schemaRef ds:uri="ESRI.ArcGIS.Mapping.OfficeIntegration.PowerPointInfo"/>
  </ds:schemaRefs>
</ds:datastoreItem>
</file>

<file path=customXml/itemProps13.xml><?xml version="1.0" encoding="utf-8"?>
<ds:datastoreItem xmlns:ds="http://schemas.openxmlformats.org/officeDocument/2006/customXml" ds:itemID="{68D3ACA7-6A03-4DDD-AD81-327F7C0CED8B}">
  <ds:schemaRefs>
    <ds:schemaRef ds:uri="ESRI.ArcGIS.Mapping.OfficeIntegration.PowerPointInfo"/>
  </ds:schemaRefs>
</ds:datastoreItem>
</file>

<file path=customXml/itemProps14.xml><?xml version="1.0" encoding="utf-8"?>
<ds:datastoreItem xmlns:ds="http://schemas.openxmlformats.org/officeDocument/2006/customXml" ds:itemID="{629B8CEE-D2F0-4655-9788-248DC63A5923}">
  <ds:schemaRefs>
    <ds:schemaRef ds:uri="ESRI.ArcGIS.Mapping.OfficeIntegration.PowerPointInfo"/>
  </ds:schemaRefs>
</ds:datastoreItem>
</file>

<file path=customXml/itemProps15.xml><?xml version="1.0" encoding="utf-8"?>
<ds:datastoreItem xmlns:ds="http://schemas.openxmlformats.org/officeDocument/2006/customXml" ds:itemID="{C7CC6CB1-02BD-4B6B-8B02-5F7BDDD0ACF6}">
  <ds:schemaRefs>
    <ds:schemaRef ds:uri="ESRI.ArcGIS.Mapping.OfficeIntegration.PowerPointInfo"/>
  </ds:schemaRefs>
</ds:datastoreItem>
</file>

<file path=customXml/itemProps16.xml><?xml version="1.0" encoding="utf-8"?>
<ds:datastoreItem xmlns:ds="http://schemas.openxmlformats.org/officeDocument/2006/customXml" ds:itemID="{00DD9BDB-5375-4F50-98FD-8B8B24A0DBB6}">
  <ds:schemaRefs>
    <ds:schemaRef ds:uri="ESRI.ArcGIS.Mapping.OfficeIntegration.PowerPointInfo"/>
  </ds:schemaRefs>
</ds:datastoreItem>
</file>

<file path=customXml/itemProps17.xml><?xml version="1.0" encoding="utf-8"?>
<ds:datastoreItem xmlns:ds="http://schemas.openxmlformats.org/officeDocument/2006/customXml" ds:itemID="{FA362C2C-E240-4944-8F53-796CB99FAD2D}">
  <ds:schemaRefs>
    <ds:schemaRef ds:uri="ESRI.ArcGIS.Mapping.OfficeIntegration.PowerPointInfo"/>
  </ds:schemaRefs>
</ds:datastoreItem>
</file>

<file path=customXml/itemProps18.xml><?xml version="1.0" encoding="utf-8"?>
<ds:datastoreItem xmlns:ds="http://schemas.openxmlformats.org/officeDocument/2006/customXml" ds:itemID="{0DE61D73-B4E0-4E60-BFE6-E50BF31BADB2}">
  <ds:schemaRefs>
    <ds:schemaRef ds:uri="ESRI.ArcGIS.Mapping.OfficeIntegration.PowerPointInfo"/>
  </ds:schemaRefs>
</ds:datastoreItem>
</file>

<file path=customXml/itemProps19.xml><?xml version="1.0" encoding="utf-8"?>
<ds:datastoreItem xmlns:ds="http://schemas.openxmlformats.org/officeDocument/2006/customXml" ds:itemID="{F5021A53-6E3B-4739-9BAD-3D63AD251F2B}">
  <ds:schemaRefs>
    <ds:schemaRef ds:uri="ESRI.ArcGIS.Mapping.OfficeIntegration.PowerPointInfo"/>
  </ds:schemaRefs>
</ds:datastoreItem>
</file>

<file path=customXml/itemProps2.xml><?xml version="1.0" encoding="utf-8"?>
<ds:datastoreItem xmlns:ds="http://schemas.openxmlformats.org/officeDocument/2006/customXml" ds:itemID="{B470F430-44F5-470D-B999-6B0A55DFC216}">
  <ds:schemaRefs>
    <ds:schemaRef ds:uri="ESRI.ArcGIS.Mapping.OfficeIntegration.PowerPointInfo"/>
  </ds:schemaRefs>
</ds:datastoreItem>
</file>

<file path=customXml/itemProps20.xml><?xml version="1.0" encoding="utf-8"?>
<ds:datastoreItem xmlns:ds="http://schemas.openxmlformats.org/officeDocument/2006/customXml" ds:itemID="{93943D39-1E09-4B35-ACF4-8A2178D51696}">
  <ds:schemaRefs>
    <ds:schemaRef ds:uri="ESRI.ArcGIS.Mapping.OfficeIntegration.PowerPointInfo"/>
  </ds:schemaRefs>
</ds:datastoreItem>
</file>

<file path=customXml/itemProps21.xml><?xml version="1.0" encoding="utf-8"?>
<ds:datastoreItem xmlns:ds="http://schemas.openxmlformats.org/officeDocument/2006/customXml" ds:itemID="{B5E9223D-CFF6-454E-974A-9D305C69D2E0}">
  <ds:schemaRefs>
    <ds:schemaRef ds:uri="ESRI.ArcGIS.Mapping.OfficeIntegration.PowerPointInfo"/>
  </ds:schemaRefs>
</ds:datastoreItem>
</file>

<file path=customXml/itemProps22.xml><?xml version="1.0" encoding="utf-8"?>
<ds:datastoreItem xmlns:ds="http://schemas.openxmlformats.org/officeDocument/2006/customXml" ds:itemID="{8ECFF461-40FC-41F0-8ED1-B0E926F76C7E}">
  <ds:schemaRefs>
    <ds:schemaRef ds:uri="ESRI.ArcGIS.Mapping.OfficeIntegration.PowerPointInfo"/>
  </ds:schemaRefs>
</ds:datastoreItem>
</file>

<file path=customXml/itemProps23.xml><?xml version="1.0" encoding="utf-8"?>
<ds:datastoreItem xmlns:ds="http://schemas.openxmlformats.org/officeDocument/2006/customXml" ds:itemID="{CF0928DF-AEAC-4538-8BD8-EA45E11798B6}">
  <ds:schemaRefs>
    <ds:schemaRef ds:uri="ESRI.ArcGIS.Mapping.OfficeIntegration.PowerPointInfo"/>
  </ds:schemaRefs>
</ds:datastoreItem>
</file>

<file path=customXml/itemProps24.xml><?xml version="1.0" encoding="utf-8"?>
<ds:datastoreItem xmlns:ds="http://schemas.openxmlformats.org/officeDocument/2006/customXml" ds:itemID="{98C982E3-D858-4FD6-B7CD-E26E32E55037}">
  <ds:schemaRefs>
    <ds:schemaRef ds:uri="ESRI.ArcGIS.Mapping.OfficeIntegration.PowerPointInfo"/>
  </ds:schemaRefs>
</ds:datastoreItem>
</file>

<file path=customXml/itemProps25.xml><?xml version="1.0" encoding="utf-8"?>
<ds:datastoreItem xmlns:ds="http://schemas.openxmlformats.org/officeDocument/2006/customXml" ds:itemID="{A7A2B2FD-8242-4093-8CD6-6F37C5A0C56E}">
  <ds:schemaRefs>
    <ds:schemaRef ds:uri="ESRI.ArcGIS.Mapping.OfficeIntegration.PowerPointInfo"/>
  </ds:schemaRefs>
</ds:datastoreItem>
</file>

<file path=customXml/itemProps26.xml><?xml version="1.0" encoding="utf-8"?>
<ds:datastoreItem xmlns:ds="http://schemas.openxmlformats.org/officeDocument/2006/customXml" ds:itemID="{F31C48DF-F34C-4201-A64F-465FC066B798}">
  <ds:schemaRefs>
    <ds:schemaRef ds:uri="ESRI.ArcGIS.Mapping.OfficeIntegration.PowerPointInfo"/>
  </ds:schemaRefs>
</ds:datastoreItem>
</file>

<file path=customXml/itemProps3.xml><?xml version="1.0" encoding="utf-8"?>
<ds:datastoreItem xmlns:ds="http://schemas.openxmlformats.org/officeDocument/2006/customXml" ds:itemID="{16F2A4C9-003E-4D29-8B53-FF5512D38B32}">
  <ds:schemaRefs>
    <ds:schemaRef ds:uri="ESRI.ArcGIS.Mapping.OfficeIntegration.PowerPointInfo"/>
  </ds:schemaRefs>
</ds:datastoreItem>
</file>

<file path=customXml/itemProps4.xml><?xml version="1.0" encoding="utf-8"?>
<ds:datastoreItem xmlns:ds="http://schemas.openxmlformats.org/officeDocument/2006/customXml" ds:itemID="{A389AB39-8780-4402-8E83-AD1222B9246F}">
  <ds:schemaRefs>
    <ds:schemaRef ds:uri="ESRI.ArcGIS.Mapping.OfficeIntegration.PowerPointInfo"/>
  </ds:schemaRefs>
</ds:datastoreItem>
</file>

<file path=customXml/itemProps5.xml><?xml version="1.0" encoding="utf-8"?>
<ds:datastoreItem xmlns:ds="http://schemas.openxmlformats.org/officeDocument/2006/customXml" ds:itemID="{FA501C26-C537-47D9-8F19-B82B426C1C37}">
  <ds:schemaRefs>
    <ds:schemaRef ds:uri="ESRI.ArcGIS.Mapping.OfficeIntegration.PowerPointInfo"/>
  </ds:schemaRefs>
</ds:datastoreItem>
</file>

<file path=customXml/itemProps6.xml><?xml version="1.0" encoding="utf-8"?>
<ds:datastoreItem xmlns:ds="http://schemas.openxmlformats.org/officeDocument/2006/customXml" ds:itemID="{F84D46AB-F109-4727-A315-B59CA8AE59AC}">
  <ds:schemaRefs>
    <ds:schemaRef ds:uri="ESRI.ArcGIS.Mapping.OfficeIntegration.PowerPointInfo"/>
  </ds:schemaRefs>
</ds:datastoreItem>
</file>

<file path=customXml/itemProps7.xml><?xml version="1.0" encoding="utf-8"?>
<ds:datastoreItem xmlns:ds="http://schemas.openxmlformats.org/officeDocument/2006/customXml" ds:itemID="{79876F10-3887-4771-9185-07B58FDD5620}">
  <ds:schemaRefs>
    <ds:schemaRef ds:uri="ESRI.ArcGIS.Mapping.OfficeIntegration.PowerPointInfo"/>
  </ds:schemaRefs>
</ds:datastoreItem>
</file>

<file path=customXml/itemProps8.xml><?xml version="1.0" encoding="utf-8"?>
<ds:datastoreItem xmlns:ds="http://schemas.openxmlformats.org/officeDocument/2006/customXml" ds:itemID="{B23EC5E7-74CE-42F3-ACE8-9B4E322A2CAA}">
  <ds:schemaRefs>
    <ds:schemaRef ds:uri="ESRI.ArcGIS.Mapping.OfficeIntegration.PowerPointInfo"/>
  </ds:schemaRefs>
</ds:datastoreItem>
</file>

<file path=customXml/itemProps9.xml><?xml version="1.0" encoding="utf-8"?>
<ds:datastoreItem xmlns:ds="http://schemas.openxmlformats.org/officeDocument/2006/customXml" ds:itemID="{98FF6433-DA7E-4500-8AC0-EE2E743E46DE}">
  <ds:schemaRefs>
    <ds:schemaRef ds:uri="ESRI.ArcGIS.Mapping.OfficeIntegration.PowerPointInfo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19023</TotalTime>
  <Words>1125</Words>
  <Application>Microsoft Office PowerPoint</Application>
  <PresentationFormat>On-screen Show (4:3)</PresentationFormat>
  <Paragraphs>275</Paragraphs>
  <Slides>17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5" baseType="lpstr">
      <vt:lpstr>ＭＳ Ｐゴシック</vt:lpstr>
      <vt:lpstr>Arial</vt:lpstr>
      <vt:lpstr>Times</vt:lpstr>
      <vt:lpstr>Times New Roman</vt:lpstr>
      <vt:lpstr>Wingdings</vt:lpstr>
      <vt:lpstr>Blank Presentation</vt:lpstr>
      <vt:lpstr>6_Blank Presentation</vt:lpstr>
      <vt:lpstr>Acrobat Document</vt:lpstr>
      <vt:lpstr>Toxicology and In Vitro Alternative Methods: Analyzing Effects of Oil Spill Dispersants Using Rapid,  In Vitro Tests for Endocrine and Other Biological Activity</vt:lpstr>
      <vt:lpstr>Outline</vt:lpstr>
      <vt:lpstr>RapidTox: Supporting Rapid Risk Assessment</vt:lpstr>
      <vt:lpstr>Gulf Oil Spill EPA R&amp;D Charge</vt:lpstr>
      <vt:lpstr>Why worry about ER activity?</vt:lpstr>
      <vt:lpstr>Constraints</vt:lpstr>
      <vt:lpstr>The Dispersants (spill started April 20)</vt:lpstr>
      <vt:lpstr>In Vitro Assay Technologies Used</vt:lpstr>
      <vt:lpstr>Concentration-Response Profiles</vt:lpstr>
      <vt:lpstr>Further Nuclear Receptor Analysis</vt:lpstr>
      <vt:lpstr>Nuclear Receptor Results</vt:lpstr>
      <vt:lpstr>Dispersant Cytotoxicity Results</vt:lpstr>
      <vt:lpstr>Dispersant Conclusions</vt:lpstr>
      <vt:lpstr>Broader Rapid Risk Assessment Applications</vt:lpstr>
      <vt:lpstr>Example of using predicted hazard and exposure to prioritize further testing: ER activity</vt:lpstr>
      <vt:lpstr>Tools of RapidTox</vt:lpstr>
      <vt:lpstr>National Center for Computational Toxicology</vt:lpstr>
    </vt:vector>
  </TitlesOfParts>
  <Company>Design Studio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</dc:creator>
  <cp:lastModifiedBy>Judson, Richard</cp:lastModifiedBy>
  <cp:revision>467</cp:revision>
  <cp:lastPrinted>2018-01-30T21:10:55Z</cp:lastPrinted>
  <dcterms:modified xsi:type="dcterms:W3CDTF">2018-01-31T22:39:45Z</dcterms:modified>
</cp:coreProperties>
</file>