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94"/>
    <p:sldMasterId id="2147483690" r:id="rId95"/>
    <p:sldMasterId id="2147483748" r:id="rId96"/>
    <p:sldMasterId id="2147483750" r:id="rId97"/>
    <p:sldMasterId id="2147483752" r:id="rId98"/>
    <p:sldMasterId id="2147483789" r:id="rId99"/>
  </p:sldMasterIdLst>
  <p:notesMasterIdLst>
    <p:notesMasterId r:id="rId121"/>
  </p:notesMasterIdLst>
  <p:handoutMasterIdLst>
    <p:handoutMasterId r:id="rId122"/>
  </p:handoutMasterIdLst>
  <p:sldIdLst>
    <p:sldId id="505" r:id="rId100"/>
    <p:sldId id="1190" r:id="rId101"/>
    <p:sldId id="1114" r:id="rId102"/>
    <p:sldId id="1116" r:id="rId103"/>
    <p:sldId id="1192" r:id="rId104"/>
    <p:sldId id="1115" r:id="rId105"/>
    <p:sldId id="1117" r:id="rId106"/>
    <p:sldId id="1194" r:id="rId107"/>
    <p:sldId id="1195" r:id="rId108"/>
    <p:sldId id="1159" r:id="rId109"/>
    <p:sldId id="1191" r:id="rId110"/>
    <p:sldId id="1196" r:id="rId111"/>
    <p:sldId id="1168" r:id="rId112"/>
    <p:sldId id="1167" r:id="rId113"/>
    <p:sldId id="1197" r:id="rId114"/>
    <p:sldId id="1198" r:id="rId115"/>
    <p:sldId id="1199" r:id="rId116"/>
    <p:sldId id="1204" r:id="rId117"/>
    <p:sldId id="1203" r:id="rId118"/>
    <p:sldId id="1205" r:id="rId119"/>
    <p:sldId id="1188" r:id="rId120"/>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DC6"/>
    <a:srgbClr val="FF0000"/>
    <a:srgbClr val="1515DB"/>
    <a:srgbClr val="28F82D"/>
    <a:srgbClr val="00FFCC"/>
    <a:srgbClr val="FFFF00"/>
    <a:srgbClr val="7575D1"/>
    <a:srgbClr val="003F69"/>
    <a:srgbClr val="FDAE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86" autoAdjust="0"/>
    <p:restoredTop sz="74550" autoAdjust="0"/>
  </p:normalViewPr>
  <p:slideViewPr>
    <p:cSldViewPr snapToGrid="0">
      <p:cViewPr varScale="1">
        <p:scale>
          <a:sx n="112" d="100"/>
          <a:sy n="112" d="100"/>
        </p:scale>
        <p:origin x="1500"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18.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112" Type="http://schemas.openxmlformats.org/officeDocument/2006/relationships/slide" Target="slides/slide13.xml"/><Relationship Id="rId16" Type="http://schemas.openxmlformats.org/officeDocument/2006/relationships/customXml" Target="../customXml/item16.xml"/><Relationship Id="rId107" Type="http://schemas.openxmlformats.org/officeDocument/2006/relationships/slide" Target="slides/slide8.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slide" Target="slides/slide3.xml"/><Relationship Id="rId123" Type="http://schemas.openxmlformats.org/officeDocument/2006/relationships/presProps" Target="presProps.xml"/><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slideMaster" Target="slideMasters/slideMaster2.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slide" Target="slides/slide1.xml"/><Relationship Id="rId105" Type="http://schemas.openxmlformats.org/officeDocument/2006/relationships/slide" Target="slides/slide6.xml"/><Relationship Id="rId113" Type="http://schemas.openxmlformats.org/officeDocument/2006/relationships/slide" Target="slides/slide14.xml"/><Relationship Id="rId118" Type="http://schemas.openxmlformats.org/officeDocument/2006/relationships/slide" Target="slides/slide19.xml"/><Relationship Id="rId126"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customXml" Target="../customXml/item80.xml"/><Relationship Id="rId85" Type="http://schemas.openxmlformats.org/officeDocument/2006/relationships/customXml" Target="../customXml/item85.xml"/><Relationship Id="rId93" Type="http://schemas.openxmlformats.org/officeDocument/2006/relationships/customXml" Target="../customXml/item93.xml"/><Relationship Id="rId98" Type="http://schemas.openxmlformats.org/officeDocument/2006/relationships/slideMaster" Target="slideMasters/slideMaster5.xml"/><Relationship Id="rId12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 Target="slides/slide4.xml"/><Relationship Id="rId108" Type="http://schemas.openxmlformats.org/officeDocument/2006/relationships/slide" Target="slides/slide9.xml"/><Relationship Id="rId116" Type="http://schemas.openxmlformats.org/officeDocument/2006/relationships/slide" Target="slides/slide17.xml"/><Relationship Id="rId124" Type="http://schemas.openxmlformats.org/officeDocument/2006/relationships/viewProps" Target="viewProp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customXml" Target="../customXml/item83.xml"/><Relationship Id="rId88" Type="http://schemas.openxmlformats.org/officeDocument/2006/relationships/customXml" Target="../customXml/item88.xml"/><Relationship Id="rId91" Type="http://schemas.openxmlformats.org/officeDocument/2006/relationships/customXml" Target="../customXml/item91.xml"/><Relationship Id="rId96" Type="http://schemas.openxmlformats.org/officeDocument/2006/relationships/slideMaster" Target="slideMasters/slideMaster3.xml"/><Relationship Id="rId111"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7.xml"/><Relationship Id="rId114" Type="http://schemas.openxmlformats.org/officeDocument/2006/relationships/slide" Target="slides/slide15.xml"/><Relationship Id="rId119" Type="http://schemas.openxmlformats.org/officeDocument/2006/relationships/slide" Target="slides/slide20.xml"/><Relationship Id="rId127" Type="http://schemas.microsoft.com/office/2015/10/relationships/revisionInfo" Target="revisionInfo.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slideMaster" Target="slideMasters/slideMaster1.xml"/><Relationship Id="rId99" Type="http://schemas.openxmlformats.org/officeDocument/2006/relationships/slideMaster" Target="slideMasters/slideMaster6.xml"/><Relationship Id="rId101" Type="http://schemas.openxmlformats.org/officeDocument/2006/relationships/slide" Target="slides/slide2.xml"/><Relationship Id="rId12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10.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Master" Target="slideMasters/slideMaster4.xml"/><Relationship Id="rId104" Type="http://schemas.openxmlformats.org/officeDocument/2006/relationships/slide" Target="slides/slide5.xml"/><Relationship Id="rId120" Type="http://schemas.openxmlformats.org/officeDocument/2006/relationships/slide" Target="slides/slide21.xml"/><Relationship Id="rId125"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slide" Target="slides/slide11.xml"/><Relationship Id="rId115" Type="http://schemas.openxmlformats.org/officeDocument/2006/relationships/slide" Target="slides/slide16.xml"/><Relationship Id="rId61" Type="http://schemas.openxmlformats.org/officeDocument/2006/relationships/customXml" Target="../customXml/item61.xml"/><Relationship Id="rId82" Type="http://schemas.openxmlformats.org/officeDocument/2006/relationships/customXml" Target="../customXml/item8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7523" cy="464662"/>
          </a:xfrm>
          <a:prstGeom prst="rect">
            <a:avLst/>
          </a:prstGeom>
          <a:noFill/>
          <a:ln w="9525">
            <a:noFill/>
            <a:miter lim="800000"/>
            <a:headEnd/>
            <a:tailEnd/>
          </a:ln>
        </p:spPr>
        <p:txBody>
          <a:bodyPr vert="horz" wrap="square" lIns="88112" tIns="44055" rIns="88112" bIns="44055" numCol="1" anchor="t" anchorCtr="0" compatLnSpc="1">
            <a:prstTxWarp prst="textNoShape">
              <a:avLst/>
            </a:prstTxWarp>
          </a:bodyPr>
          <a:lstStyle>
            <a:lvl1pPr defTabSz="881591">
              <a:defRPr sz="1200"/>
            </a:lvl1pPr>
          </a:lstStyle>
          <a:p>
            <a:endParaRPr lang="en-US" dirty="0"/>
          </a:p>
        </p:txBody>
      </p:sp>
      <p:sp>
        <p:nvSpPr>
          <p:cNvPr id="51203" name="Rectangle 3"/>
          <p:cNvSpPr>
            <a:spLocks noGrp="1" noChangeArrowheads="1"/>
          </p:cNvSpPr>
          <p:nvPr>
            <p:ph type="dt" sz="quarter" idx="1"/>
          </p:nvPr>
        </p:nvSpPr>
        <p:spPr bwMode="auto">
          <a:xfrm>
            <a:off x="3971292" y="0"/>
            <a:ext cx="3037523" cy="464662"/>
          </a:xfrm>
          <a:prstGeom prst="rect">
            <a:avLst/>
          </a:prstGeom>
          <a:noFill/>
          <a:ln w="9525">
            <a:noFill/>
            <a:miter lim="800000"/>
            <a:headEnd/>
            <a:tailEnd/>
          </a:ln>
        </p:spPr>
        <p:txBody>
          <a:bodyPr vert="horz" wrap="square" lIns="88112" tIns="44055" rIns="88112" bIns="44055" numCol="1" anchor="t" anchorCtr="0" compatLnSpc="1">
            <a:prstTxWarp prst="textNoShape">
              <a:avLst/>
            </a:prstTxWarp>
          </a:bodyPr>
          <a:lstStyle>
            <a:lvl1pPr algn="r" defTabSz="881591">
              <a:defRPr sz="1200"/>
            </a:lvl1pPr>
          </a:lstStyle>
          <a:p>
            <a:endParaRPr lang="en-US" dirty="0"/>
          </a:p>
        </p:txBody>
      </p:sp>
      <p:sp>
        <p:nvSpPr>
          <p:cNvPr id="51204" name="Rectangle 4"/>
          <p:cNvSpPr>
            <a:spLocks noGrp="1" noChangeArrowheads="1"/>
          </p:cNvSpPr>
          <p:nvPr>
            <p:ph type="ftr" sz="quarter" idx="2"/>
          </p:nvPr>
        </p:nvSpPr>
        <p:spPr bwMode="auto">
          <a:xfrm>
            <a:off x="0" y="8830153"/>
            <a:ext cx="3037523" cy="464662"/>
          </a:xfrm>
          <a:prstGeom prst="rect">
            <a:avLst/>
          </a:prstGeom>
          <a:noFill/>
          <a:ln w="9525">
            <a:noFill/>
            <a:miter lim="800000"/>
            <a:headEnd/>
            <a:tailEnd/>
          </a:ln>
        </p:spPr>
        <p:txBody>
          <a:bodyPr vert="horz" wrap="square" lIns="88112" tIns="44055" rIns="88112" bIns="44055" numCol="1" anchor="b" anchorCtr="0" compatLnSpc="1">
            <a:prstTxWarp prst="textNoShape">
              <a:avLst/>
            </a:prstTxWarp>
          </a:bodyPr>
          <a:lstStyle>
            <a:lvl1pPr defTabSz="881591">
              <a:defRPr sz="1200"/>
            </a:lvl1pPr>
          </a:lstStyle>
          <a:p>
            <a:endParaRPr lang="en-US" dirty="0"/>
          </a:p>
        </p:txBody>
      </p:sp>
      <p:sp>
        <p:nvSpPr>
          <p:cNvPr id="51205" name="Rectangle 5"/>
          <p:cNvSpPr>
            <a:spLocks noGrp="1" noChangeArrowheads="1"/>
          </p:cNvSpPr>
          <p:nvPr>
            <p:ph type="sldNum" sz="quarter" idx="3"/>
          </p:nvPr>
        </p:nvSpPr>
        <p:spPr bwMode="auto">
          <a:xfrm>
            <a:off x="3971292" y="8830153"/>
            <a:ext cx="3037523" cy="464662"/>
          </a:xfrm>
          <a:prstGeom prst="rect">
            <a:avLst/>
          </a:prstGeom>
          <a:noFill/>
          <a:ln w="9525">
            <a:noFill/>
            <a:miter lim="800000"/>
            <a:headEnd/>
            <a:tailEnd/>
          </a:ln>
        </p:spPr>
        <p:txBody>
          <a:bodyPr vert="horz" wrap="square" lIns="88112" tIns="44055" rIns="88112" bIns="44055" numCol="1" anchor="b" anchorCtr="0" compatLnSpc="1">
            <a:prstTxWarp prst="textNoShape">
              <a:avLst/>
            </a:prstTxWarp>
          </a:bodyPr>
          <a:lstStyle>
            <a:lvl1pPr algn="r" defTabSz="881591">
              <a:defRPr sz="1200"/>
            </a:lvl1pPr>
          </a:lstStyle>
          <a:p>
            <a:fld id="{64148283-6FB8-4CB8-841C-62522F5B9AD2}" type="slidenum">
              <a:rPr lang="en-US"/>
              <a:pPr/>
              <a:t>‹#›</a:t>
            </a:fld>
            <a:endParaRPr lang="en-US" dirty="0"/>
          </a:p>
        </p:txBody>
      </p:sp>
    </p:spTree>
    <p:extLst>
      <p:ext uri="{BB962C8B-B14F-4D97-AF65-F5344CB8AC3E}">
        <p14:creationId xmlns:p14="http://schemas.microsoft.com/office/powerpoint/2010/main" val="218626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523" cy="464662"/>
          </a:xfrm>
          <a:prstGeom prst="rect">
            <a:avLst/>
          </a:prstGeom>
          <a:noFill/>
          <a:ln w="9525">
            <a:noFill/>
            <a:miter lim="800000"/>
            <a:headEnd/>
            <a:tailEnd/>
          </a:ln>
        </p:spPr>
        <p:txBody>
          <a:bodyPr vert="horz" wrap="square" lIns="93142" tIns="46571" rIns="93142" bIns="46571" numCol="1" anchor="t" anchorCtr="0" compatLnSpc="1">
            <a:prstTxWarp prst="textNoShape">
              <a:avLst/>
            </a:prstTxWarp>
          </a:bodyPr>
          <a:lstStyle>
            <a:lvl1pPr defTabSz="932330">
              <a:defRPr sz="1300"/>
            </a:lvl1pPr>
          </a:lstStyle>
          <a:p>
            <a:endParaRPr lang="en-US" dirty="0"/>
          </a:p>
        </p:txBody>
      </p:sp>
      <p:sp>
        <p:nvSpPr>
          <p:cNvPr id="11267" name="Rectangle 3"/>
          <p:cNvSpPr>
            <a:spLocks noGrp="1" noChangeArrowheads="1"/>
          </p:cNvSpPr>
          <p:nvPr>
            <p:ph type="dt" idx="1"/>
          </p:nvPr>
        </p:nvSpPr>
        <p:spPr bwMode="auto">
          <a:xfrm>
            <a:off x="3971292" y="0"/>
            <a:ext cx="3037523" cy="464662"/>
          </a:xfrm>
          <a:prstGeom prst="rect">
            <a:avLst/>
          </a:prstGeom>
          <a:noFill/>
          <a:ln w="9525">
            <a:noFill/>
            <a:miter lim="800000"/>
            <a:headEnd/>
            <a:tailEnd/>
          </a:ln>
        </p:spPr>
        <p:txBody>
          <a:bodyPr vert="horz" wrap="square" lIns="93142" tIns="46571" rIns="93142" bIns="46571" numCol="1" anchor="t" anchorCtr="0" compatLnSpc="1">
            <a:prstTxWarp prst="textNoShape">
              <a:avLst/>
            </a:prstTxWarp>
          </a:bodyPr>
          <a:lstStyle>
            <a:lvl1pPr algn="r" defTabSz="932330">
              <a:defRPr sz="1300"/>
            </a:lvl1pPr>
          </a:lstStyle>
          <a:p>
            <a:endParaRPr lang="en-US" dirty="0"/>
          </a:p>
        </p:txBody>
      </p:sp>
      <p:sp>
        <p:nvSpPr>
          <p:cNvPr id="25604" name="Rectangle 4"/>
          <p:cNvSpPr>
            <a:spLocks noGrp="1" noRot="1" noChangeAspect="1" noChangeArrowheads="1" noTextEdit="1"/>
          </p:cNvSpPr>
          <p:nvPr>
            <p:ph type="sldImg" idx="2"/>
          </p:nvPr>
        </p:nvSpPr>
        <p:spPr bwMode="auto">
          <a:xfrm>
            <a:off x="1184275" y="698500"/>
            <a:ext cx="4646613" cy="3484563"/>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00723" y="4416663"/>
            <a:ext cx="5608954" cy="4181952"/>
          </a:xfrm>
          <a:prstGeom prst="rect">
            <a:avLst/>
          </a:prstGeom>
          <a:noFill/>
          <a:ln w="9525">
            <a:noFill/>
            <a:miter lim="800000"/>
            <a:headEnd/>
            <a:tailEnd/>
          </a:ln>
        </p:spPr>
        <p:txBody>
          <a:bodyPr vert="horz" wrap="square" lIns="93142" tIns="46571" rIns="93142" bIns="4657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0153"/>
            <a:ext cx="3037523" cy="464662"/>
          </a:xfrm>
          <a:prstGeom prst="rect">
            <a:avLst/>
          </a:prstGeom>
          <a:noFill/>
          <a:ln w="9525">
            <a:noFill/>
            <a:miter lim="800000"/>
            <a:headEnd/>
            <a:tailEnd/>
          </a:ln>
        </p:spPr>
        <p:txBody>
          <a:bodyPr vert="horz" wrap="square" lIns="93142" tIns="46571" rIns="93142" bIns="46571" numCol="1" anchor="b" anchorCtr="0" compatLnSpc="1">
            <a:prstTxWarp prst="textNoShape">
              <a:avLst/>
            </a:prstTxWarp>
          </a:bodyPr>
          <a:lstStyle>
            <a:lvl1pPr defTabSz="932330">
              <a:defRPr sz="1300"/>
            </a:lvl1pPr>
          </a:lstStyle>
          <a:p>
            <a:endParaRPr lang="en-US" dirty="0"/>
          </a:p>
        </p:txBody>
      </p:sp>
      <p:sp>
        <p:nvSpPr>
          <p:cNvPr id="11271" name="Rectangle 7"/>
          <p:cNvSpPr>
            <a:spLocks noGrp="1" noChangeArrowheads="1"/>
          </p:cNvSpPr>
          <p:nvPr>
            <p:ph type="sldNum" sz="quarter" idx="5"/>
          </p:nvPr>
        </p:nvSpPr>
        <p:spPr bwMode="auto">
          <a:xfrm>
            <a:off x="3971292" y="8830153"/>
            <a:ext cx="3037523" cy="464662"/>
          </a:xfrm>
          <a:prstGeom prst="rect">
            <a:avLst/>
          </a:prstGeom>
          <a:noFill/>
          <a:ln w="9525">
            <a:noFill/>
            <a:miter lim="800000"/>
            <a:headEnd/>
            <a:tailEnd/>
          </a:ln>
        </p:spPr>
        <p:txBody>
          <a:bodyPr vert="horz" wrap="square" lIns="93142" tIns="46571" rIns="93142" bIns="46571" numCol="1" anchor="b" anchorCtr="0" compatLnSpc="1">
            <a:prstTxWarp prst="textNoShape">
              <a:avLst/>
            </a:prstTxWarp>
          </a:bodyPr>
          <a:lstStyle>
            <a:lvl1pPr algn="r" defTabSz="932330">
              <a:defRPr sz="1300"/>
            </a:lvl1pPr>
          </a:lstStyle>
          <a:p>
            <a:fld id="{880B1336-C847-439E-A7CA-E128E2786360}" type="slidenum">
              <a:rPr lang="en-US"/>
              <a:pPr/>
              <a:t>‹#›</a:t>
            </a:fld>
            <a:endParaRPr lang="en-US" dirty="0"/>
          </a:p>
        </p:txBody>
      </p:sp>
    </p:spTree>
    <p:extLst>
      <p:ext uri="{BB962C8B-B14F-4D97-AF65-F5344CB8AC3E}">
        <p14:creationId xmlns:p14="http://schemas.microsoft.com/office/powerpoint/2010/main" val="230619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algn="r" rtl="0" eaLnBrk="0" fontAlgn="base" hangingPunct="0">
              <a:spcBef>
                <a:spcPct val="0"/>
              </a:spcBef>
              <a:spcAft>
                <a:spcPct val="0"/>
              </a:spcAft>
            </a:pPr>
            <a:fld id="{A793D496-925D-4700-8B43-81292D238CB7}" type="slidenum">
              <a:rPr lang="en-US" sz="1200">
                <a:solidFill>
                  <a:prstClr val="black"/>
                </a:solidFill>
                <a:latin typeface="Arial" charset="0"/>
                <a:ea typeface="ＭＳ Ｐゴシック" charset="-128"/>
              </a:rPr>
              <a:pPr algn="r" rtl="0" eaLnBrk="0" fontAlgn="base" hangingPunct="0">
                <a:spcBef>
                  <a:spcPct val="0"/>
                </a:spcBef>
                <a:spcAft>
                  <a:spcPct val="0"/>
                </a:spcAft>
              </a:pPr>
              <a:t>1</a:t>
            </a:fld>
            <a:endParaRPr lang="en-US" sz="1200" dirty="0">
              <a:solidFill>
                <a:prstClr val="black"/>
              </a:solidFill>
              <a:latin typeface="Arial" charset="0"/>
              <a:ea typeface="ＭＳ Ｐゴシック"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a:ea typeface="ＭＳ Ｐゴシック" charset="-128"/>
            </a:endParaRPr>
          </a:p>
        </p:txBody>
      </p:sp>
    </p:spTree>
    <p:extLst>
      <p:ext uri="{BB962C8B-B14F-4D97-AF65-F5344CB8AC3E}">
        <p14:creationId xmlns:p14="http://schemas.microsoft.com/office/powerpoint/2010/main" val="10401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195448-0BBF-4394-93CC-723477CC9346}" type="slidenum">
              <a:rPr lang="en-US" smtClean="0"/>
              <a:pPr/>
              <a:t>3</a:t>
            </a:fld>
            <a:endParaRPr lang="en-US"/>
          </a:p>
        </p:txBody>
      </p:sp>
    </p:spTree>
    <p:extLst>
      <p:ext uri="{BB962C8B-B14F-4D97-AF65-F5344CB8AC3E}">
        <p14:creationId xmlns:p14="http://schemas.microsoft.com/office/powerpoint/2010/main" val="278011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that this workshop is primarily focused on NAMs in relation to hazard characterization,</a:t>
            </a:r>
            <a:r>
              <a:rPr lang="en-US" baseline="0" dirty="0"/>
              <a:t> but I think that if we are talking more holistically about applying NAMs for regulatory decision making, we also need to incorporate approaches to estimate exposure in order to put the NAM data into context.</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6</a:t>
            </a:fld>
            <a:endParaRPr lang="en-US"/>
          </a:p>
        </p:txBody>
      </p:sp>
    </p:spTree>
    <p:extLst>
      <p:ext uri="{BB962C8B-B14F-4D97-AF65-F5344CB8AC3E}">
        <p14:creationId xmlns:p14="http://schemas.microsoft.com/office/powerpoint/2010/main" val="41884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think we have heard yesterday, how important TK is in interpreting the results from NAMs.  This includes both read across and the in vitro testing.  However, first, we need to have an in vitro and in silico approach to generate the TK data that we need and we need to be rigorous in characterizing the uncertainty around whatever approach we develop. </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pPr/>
              <a:t>7</a:t>
            </a:fld>
            <a:endParaRPr lang="en-US"/>
          </a:p>
        </p:txBody>
      </p:sp>
    </p:spTree>
    <p:extLst>
      <p:ext uri="{BB962C8B-B14F-4D97-AF65-F5344CB8AC3E}">
        <p14:creationId xmlns:p14="http://schemas.microsoft.com/office/powerpoint/2010/main" val="979166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(400 x 350)</a:t>
            </a:r>
          </a:p>
          <a:p>
            <a:r>
              <a:rPr lang="en-US" sz="1200" dirty="0"/>
              <a:t>(300 x 700)</a:t>
            </a:r>
          </a:p>
          <a:p>
            <a:endParaRPr lang="en-US" sz="1200" dirty="0"/>
          </a:p>
          <a:p>
            <a:r>
              <a:rPr lang="en-US" sz="1200" dirty="0"/>
              <a:t>PLACEHOLDER</a:t>
            </a:r>
          </a:p>
          <a:p>
            <a:r>
              <a:rPr lang="en-US" sz="1200" dirty="0"/>
              <a:t>HISTOGRAMS OF:</a:t>
            </a:r>
          </a:p>
          <a:p>
            <a:pPr marL="571500" indent="-571500">
              <a:buFont typeface="Arial" panose="020B0604020202020204" pitchFamily="34" charset="0"/>
              <a:buChar char="•"/>
            </a:pPr>
            <a:r>
              <a:rPr lang="en-US" sz="1200" dirty="0"/>
              <a:t># OF CONCENTRATION-RESPONSIVE GENES</a:t>
            </a:r>
          </a:p>
          <a:p>
            <a:pPr marL="571500" indent="-571500">
              <a:buFont typeface="Arial" panose="020B0604020202020204" pitchFamily="34" charset="0"/>
              <a:buChar char="•"/>
            </a:pPr>
            <a:r>
              <a:rPr lang="en-US" sz="1200" dirty="0"/>
              <a:t># OF AFFECTED PATHWAYS</a:t>
            </a:r>
          </a:p>
          <a:p>
            <a:r>
              <a:rPr lang="en-US" sz="1200" dirty="0"/>
              <a:t>CONCENTRATION-RESPONSE CURVES FOR REPRESENTATIVE GENES (CYP1A1, HMOX1)</a:t>
            </a:r>
          </a:p>
          <a:p>
            <a:r>
              <a:rPr lang="en-US" sz="1200" dirty="0"/>
              <a:t>ACCUMULATION PLOTS FOR ACTIVE CHEMICALS.</a:t>
            </a:r>
          </a:p>
          <a:p>
            <a:endParaRPr lang="en-US" dirty="0"/>
          </a:p>
        </p:txBody>
      </p:sp>
      <p:sp>
        <p:nvSpPr>
          <p:cNvPr id="4" name="Slide Number Placeholder 3"/>
          <p:cNvSpPr>
            <a:spLocks noGrp="1"/>
          </p:cNvSpPr>
          <p:nvPr>
            <p:ph type="sldNum" sz="quarter" idx="10"/>
          </p:nvPr>
        </p:nvSpPr>
        <p:spPr/>
        <p:txBody>
          <a:bodyPr/>
          <a:lstStyle/>
          <a:p>
            <a:fld id="{C46FA00D-D54F-4E8F-A9CE-4392D7593B59}" type="slidenum">
              <a:rPr lang="en-US" smtClean="0"/>
              <a:t>16</a:t>
            </a:fld>
            <a:endParaRPr lang="en-US"/>
          </a:p>
        </p:txBody>
      </p:sp>
    </p:spTree>
    <p:extLst>
      <p:ext uri="{BB962C8B-B14F-4D97-AF65-F5344CB8AC3E}">
        <p14:creationId xmlns:p14="http://schemas.microsoft.com/office/powerpoint/2010/main" val="1170819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(1000 x 600)</a:t>
            </a:r>
          </a:p>
        </p:txBody>
      </p:sp>
      <p:sp>
        <p:nvSpPr>
          <p:cNvPr id="4" name="Slide Number Placeholder 3"/>
          <p:cNvSpPr>
            <a:spLocks noGrp="1"/>
          </p:cNvSpPr>
          <p:nvPr>
            <p:ph type="sldNum" sz="quarter" idx="10"/>
          </p:nvPr>
        </p:nvSpPr>
        <p:spPr/>
        <p:txBody>
          <a:bodyPr/>
          <a:lstStyle/>
          <a:p>
            <a:fld id="{8B19043F-94AB-48FC-B723-F9134B4A509B}" type="slidenum">
              <a:rPr lang="en-US" smtClean="0"/>
              <a:t>17</a:t>
            </a:fld>
            <a:endParaRPr lang="en-US"/>
          </a:p>
        </p:txBody>
      </p:sp>
    </p:spTree>
    <p:extLst>
      <p:ext uri="{BB962C8B-B14F-4D97-AF65-F5344CB8AC3E}">
        <p14:creationId xmlns:p14="http://schemas.microsoft.com/office/powerpoint/2010/main" val="4183949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backgrounds_2955c"/>
          <p:cNvPicPr>
            <a:picLocks noChangeAspect="1" noChangeArrowheads="1"/>
          </p:cNvPicPr>
          <p:nvPr userDrawn="1"/>
        </p:nvPicPr>
        <p:blipFill>
          <a:blip r:embed="rId2" cstate="print"/>
          <a:srcRect/>
          <a:stretch>
            <a:fillRect/>
          </a:stretch>
        </p:blipFill>
        <p:spPr bwMode="auto">
          <a:xfrm>
            <a:off x="-1588" y="-1588"/>
            <a:ext cx="9148763" cy="6861176"/>
          </a:xfrm>
          <a:prstGeom prst="rect">
            <a:avLst/>
          </a:prstGeom>
          <a:noFill/>
          <a:ln w="9525">
            <a:noFill/>
            <a:miter lim="800000"/>
            <a:headEnd/>
            <a:tailEnd/>
          </a:ln>
        </p:spPr>
      </p:pic>
      <p:sp>
        <p:nvSpPr>
          <p:cNvPr id="5" name="Rectangle 4"/>
          <p:cNvSpPr>
            <a:spLocks noChangeArrowheads="1"/>
          </p:cNvSpPr>
          <p:nvPr userDrawn="1"/>
        </p:nvSpPr>
        <p:spPr bwMode="auto">
          <a:xfrm>
            <a:off x="-109538" y="6224588"/>
            <a:ext cx="795338" cy="228600"/>
          </a:xfrm>
          <a:prstGeom prst="rect">
            <a:avLst/>
          </a:prstGeom>
          <a:solidFill>
            <a:schemeClr val="bg1"/>
          </a:solidFill>
          <a:ln w="9525">
            <a:noFill/>
            <a:miter lim="800000"/>
            <a:headEnd/>
            <a:tailEnd/>
          </a:ln>
        </p:spPr>
        <p:txBody>
          <a:bodyPr wrap="none" anchor="ctr"/>
          <a:lstStyle/>
          <a:p>
            <a:pPr algn="l" rtl="0" eaLnBrk="0" fontAlgn="base" hangingPunct="0">
              <a:spcBef>
                <a:spcPct val="0"/>
              </a:spcBef>
              <a:spcAft>
                <a:spcPct val="0"/>
              </a:spcAft>
              <a:defRPr/>
            </a:pPr>
            <a:endParaRPr lang="en-US" sz="1600" kern="1200" dirty="0">
              <a:solidFill>
                <a:srgbClr val="000000"/>
              </a:solidFill>
              <a:latin typeface="Arial" charset="0"/>
              <a:ea typeface="ＭＳ Ｐゴシック" pitchFamily="1" charset="-128"/>
              <a:cs typeface="+mn-cs"/>
            </a:endParaRPr>
          </a:p>
        </p:txBody>
      </p:sp>
      <p:sp>
        <p:nvSpPr>
          <p:cNvPr id="6" name="Rectangle 16"/>
          <p:cNvSpPr>
            <a:spLocks noChangeArrowheads="1"/>
          </p:cNvSpPr>
          <p:nvPr userDrawn="1"/>
        </p:nvSpPr>
        <p:spPr bwMode="auto">
          <a:xfrm>
            <a:off x="757238" y="6224588"/>
            <a:ext cx="5643562" cy="228600"/>
          </a:xfrm>
          <a:prstGeom prst="rect">
            <a:avLst/>
          </a:prstGeom>
          <a:solidFill>
            <a:srgbClr val="003F69">
              <a:alpha val="0"/>
            </a:srgbClr>
          </a:solidFill>
          <a:ln w="9525">
            <a:noFill/>
            <a:miter lim="800000"/>
            <a:headEnd/>
            <a:tailEnd/>
          </a:ln>
          <a:effectLst/>
        </p:spPr>
        <p:txBody>
          <a:bodyPr wrap="none" lIns="0" tIns="0" rIns="0" bIns="0"/>
          <a:lstStyle/>
          <a:p>
            <a:pPr algn="l" rtl="0" eaLnBrk="0" fontAlgn="base" hangingPunct="0">
              <a:lnSpc>
                <a:spcPct val="90000"/>
              </a:lnSpc>
              <a:spcBef>
                <a:spcPct val="0"/>
              </a:spcBef>
              <a:spcAft>
                <a:spcPct val="0"/>
              </a:spcAft>
              <a:defRPr/>
            </a:pPr>
            <a:r>
              <a:rPr lang="en-US" sz="900" b="1" kern="1200" dirty="0">
                <a:solidFill>
                  <a:srgbClr val="FFFFFF"/>
                </a:solidFill>
                <a:latin typeface="Arial" charset="0"/>
                <a:ea typeface="ＭＳ Ｐゴシック" pitchFamily="1" charset="-128"/>
                <a:cs typeface="+mn-cs"/>
              </a:rPr>
              <a:t>Office of Research and Development</a:t>
            </a:r>
            <a:endParaRPr lang="en-US" sz="900" b="1" kern="1200" dirty="0">
              <a:solidFill>
                <a:srgbClr val="000000"/>
              </a:solidFill>
              <a:latin typeface="Arial" charset="0"/>
              <a:ea typeface="ＭＳ Ｐゴシック" pitchFamily="1" charset="-128"/>
              <a:cs typeface="+mn-cs"/>
            </a:endParaRPr>
          </a:p>
          <a:p>
            <a:pPr algn="l" rtl="0" eaLnBrk="0" fontAlgn="base" hangingPunct="0">
              <a:lnSpc>
                <a:spcPct val="90000"/>
              </a:lnSpc>
              <a:spcBef>
                <a:spcPct val="0"/>
              </a:spcBef>
              <a:spcAft>
                <a:spcPct val="0"/>
              </a:spcAft>
              <a:defRPr/>
            </a:pPr>
            <a:endParaRPr lang="en-US" sz="900" kern="1200" dirty="0">
              <a:solidFill>
                <a:srgbClr val="FFFFFF"/>
              </a:solidFill>
              <a:latin typeface="Arial" charset="0"/>
              <a:ea typeface="ＭＳ Ｐゴシック" pitchFamily="1" charset="-128"/>
              <a:cs typeface="+mn-cs"/>
            </a:endParaRPr>
          </a:p>
        </p:txBody>
      </p:sp>
      <p:sp>
        <p:nvSpPr>
          <p:cNvPr id="7" name="Rectangle 20"/>
          <p:cNvSpPr>
            <a:spLocks noChangeArrowheads="1"/>
          </p:cNvSpPr>
          <p:nvPr userDrawn="1"/>
        </p:nvSpPr>
        <p:spPr bwMode="auto">
          <a:xfrm>
            <a:off x="2590800" y="3657600"/>
            <a:ext cx="6657975" cy="1447800"/>
          </a:xfrm>
          <a:prstGeom prst="rect">
            <a:avLst/>
          </a:prstGeom>
          <a:solidFill>
            <a:srgbClr val="003F69"/>
          </a:solidFill>
          <a:ln w="9525">
            <a:noFill/>
            <a:miter lim="800000"/>
            <a:headEnd/>
            <a:tailEnd/>
          </a:ln>
          <a:effectLst/>
        </p:spPr>
        <p:txBody>
          <a:bodyPr wrap="none" anchor="ctr"/>
          <a:lstStyle/>
          <a:p>
            <a:pPr algn="l" rtl="0" eaLnBrk="0" fontAlgn="base" hangingPunct="0">
              <a:spcBef>
                <a:spcPct val="0"/>
              </a:spcBef>
              <a:spcAft>
                <a:spcPct val="0"/>
              </a:spcAft>
              <a:defRPr/>
            </a:pPr>
            <a:endParaRPr lang="en-US" sz="1600" kern="1200" dirty="0">
              <a:solidFill>
                <a:srgbClr val="000000"/>
              </a:solidFill>
              <a:latin typeface="Arial" charset="0"/>
              <a:ea typeface="ＭＳ Ｐゴシック" pitchFamily="1" charset="-128"/>
              <a:cs typeface="+mn-cs"/>
            </a:endParaRPr>
          </a:p>
        </p:txBody>
      </p:sp>
      <p:sp>
        <p:nvSpPr>
          <p:cNvPr id="3074" name="Rectangle 2"/>
          <p:cNvSpPr>
            <a:spLocks noGrp="1" noChangeArrowheads="1"/>
          </p:cNvSpPr>
          <p:nvPr>
            <p:ph type="ctrTitle"/>
          </p:nvPr>
        </p:nvSpPr>
        <p:spPr>
          <a:xfrm>
            <a:off x="2914650" y="1498600"/>
            <a:ext cx="5713413" cy="1447800"/>
          </a:xfrm>
          <a:solidFill>
            <a:srgbClr val="003F69">
              <a:alpha val="0"/>
            </a:srgbClr>
          </a:solidFill>
        </p:spPr>
        <p:txBody>
          <a:bodyPr lIns="0" tIns="0" rIns="0" bIns="0" anchor="b"/>
          <a:lstStyle>
            <a:lvl1pPr>
              <a:lnSpc>
                <a:spcPct val="90000"/>
              </a:lnSpc>
              <a:defRPr sz="32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2914650" y="3016250"/>
            <a:ext cx="5713413" cy="338138"/>
          </a:xfrm>
          <a:solidFill>
            <a:srgbClr val="003F69">
              <a:alpha val="0"/>
            </a:srgbClr>
          </a:solidFill>
        </p:spPr>
        <p:txBody>
          <a:bodyPr lIns="0" tIns="0" rIns="0" bIns="0"/>
          <a:lstStyle>
            <a:lvl1pPr marL="0" indent="0">
              <a:lnSpc>
                <a:spcPct val="70000"/>
              </a:lnSpc>
              <a:buFont typeface="Times" pitchFamily="18" charset="0"/>
              <a:buNone/>
              <a:defRPr sz="1400" i="1">
                <a:solidFill>
                  <a:schemeClr val="bg1"/>
                </a:solidFill>
                <a:latin typeface="Times New Roman" pitchFamily="18" charset="0"/>
              </a:defRPr>
            </a:lvl1pPr>
          </a:lstStyle>
          <a:p>
            <a:r>
              <a:rPr lang="en-US"/>
              <a:t>Click to edit Master subtitle style</a:t>
            </a:r>
          </a:p>
        </p:txBody>
      </p:sp>
      <p:sp>
        <p:nvSpPr>
          <p:cNvPr id="8" name="Rectangle 4"/>
          <p:cNvSpPr>
            <a:spLocks noGrp="1" noChangeArrowheads="1"/>
          </p:cNvSpPr>
          <p:nvPr>
            <p:ph type="dt" sz="half" idx="10"/>
          </p:nvPr>
        </p:nvSpPr>
        <p:spPr bwMode="auto">
          <a:xfrm>
            <a:off x="6629400" y="6224588"/>
            <a:ext cx="1905000" cy="228600"/>
          </a:xfrm>
          <a:prstGeom prst="rect">
            <a:avLst/>
          </a:prstGeom>
          <a:ln>
            <a:miter lim="800000"/>
            <a:headEnd/>
            <a:tailEnd/>
          </a:ln>
        </p:spPr>
        <p:txBody>
          <a:bodyPr vert="horz" wrap="square" lIns="0" tIns="0" rIns="0" bIns="0" numCol="1" anchor="b" anchorCtr="0" compatLnSpc="1">
            <a:prstTxWarp prst="textNoShape">
              <a:avLst/>
            </a:prstTxWarp>
          </a:bodyPr>
          <a:lstStyle>
            <a:lvl1pPr algn="r">
              <a:defRPr sz="1000" b="1">
                <a:solidFill>
                  <a:schemeClr val="bg1"/>
                </a:solidFill>
                <a:latin typeface="Arial" pitchFamily="34" charset="0"/>
              </a:defRPr>
            </a:lvl1pPr>
          </a:lstStyle>
          <a:p>
            <a:pPr rtl="0" eaLnBrk="0" fontAlgn="base" hangingPunct="0">
              <a:spcBef>
                <a:spcPct val="0"/>
              </a:spcBef>
              <a:spcAft>
                <a:spcPct val="0"/>
              </a:spcAft>
              <a:defRPr/>
            </a:pPr>
            <a:endParaRPr lang="en-US" kern="1200" dirty="0">
              <a:solidFill>
                <a:srgbClr val="FFFFFF"/>
              </a:solidFill>
              <a:ea typeface="ＭＳ Ｐゴシック" charset="-128"/>
              <a:cs typeface="+mn-cs"/>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8DC6FCD0-4286-4B5D-BD09-CA13F1E4D8F2}"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9075" y="1295400"/>
            <a:ext cx="1960563" cy="464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295400"/>
            <a:ext cx="5730875" cy="4648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A43D8E18-C963-45A9-8A07-FD5235320AB5}"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304800"/>
          </a:xfrm>
        </p:spPr>
        <p:txBody>
          <a:bodyPr/>
          <a:lstStyle/>
          <a:p>
            <a:r>
              <a:rPr lang="en-US"/>
              <a:t>Click to edit Master title style</a:t>
            </a:r>
          </a:p>
        </p:txBody>
      </p:sp>
      <p:sp>
        <p:nvSpPr>
          <p:cNvPr id="3" name="Text Placeholder 2"/>
          <p:cNvSpPr>
            <a:spLocks noGrp="1"/>
          </p:cNvSpPr>
          <p:nvPr>
            <p:ph type="body" sz="half" idx="1"/>
          </p:nvPr>
        </p:nvSpPr>
        <p:spPr>
          <a:xfrm>
            <a:off x="757238" y="2165350"/>
            <a:ext cx="3810000" cy="3778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9638" y="2165350"/>
            <a:ext cx="3810000" cy="3778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6F48FD34-2F6A-4C23-99B6-58EA70CB3221}"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304800"/>
          </a:xfrm>
        </p:spPr>
        <p:txBody>
          <a:bodyPr/>
          <a:lstStyle/>
          <a:p>
            <a:r>
              <a:rPr lang="en-US"/>
              <a:t>Click to edit Master title style</a:t>
            </a:r>
          </a:p>
        </p:txBody>
      </p:sp>
      <p:sp>
        <p:nvSpPr>
          <p:cNvPr id="3" name="Table Placeholder 2"/>
          <p:cNvSpPr>
            <a:spLocks noGrp="1"/>
          </p:cNvSpPr>
          <p:nvPr>
            <p:ph type="tbl" idx="1"/>
          </p:nvPr>
        </p:nvSpPr>
        <p:spPr>
          <a:xfrm>
            <a:off x="757238" y="2165350"/>
            <a:ext cx="7772400" cy="3778250"/>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51624DEB-EB1E-42AA-98E3-A7ED9992502C}"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533400"/>
            <a:ext cx="78486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AFCE7DA3-7A72-47CA-BD54-2309B886F62F}"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8" name="Title Placeholder 14"/>
          <p:cNvSpPr>
            <a:spLocks noGrp="1"/>
          </p:cNvSpPr>
          <p:nvPr>
            <p:ph type="title"/>
          </p:nvPr>
        </p:nvSpPr>
        <p:spPr>
          <a:xfrm>
            <a:off x="2514600" y="152400"/>
            <a:ext cx="6172200" cy="1143000"/>
          </a:xfrm>
          <a:prstGeom prst="rect">
            <a:avLst/>
          </a:prstGeom>
          <a:effectLst>
            <a:outerShdw blurRad="50800" dist="38100" dir="2700000" algn="tl" rotWithShape="0">
              <a:schemeClr val="bg1">
                <a:lumMod val="75000"/>
                <a:alpha val="40000"/>
              </a:schemeClr>
            </a:outerShdw>
          </a:effectLst>
        </p:spPr>
        <p:txBody>
          <a:bodyPr vert="horz" lIns="91440" tIns="45720" rIns="91440" bIns="45720" rtlCol="0" anchor="ctr">
            <a:normAutofit/>
          </a:bodyPr>
          <a:lstStyle/>
          <a:p>
            <a:r>
              <a:rPr lang="en-US" dirty="0"/>
              <a:t>Click to edit title</a:t>
            </a:r>
          </a:p>
        </p:txBody>
      </p:sp>
      <p:sp>
        <p:nvSpPr>
          <p:cNvPr id="4" name="Slide Number Placeholder 3"/>
          <p:cNvSpPr txBox="1">
            <a:spLocks/>
          </p:cNvSpPr>
          <p:nvPr userDrawn="1"/>
        </p:nvSpPr>
        <p:spPr>
          <a:xfrm>
            <a:off x="0" y="6224588"/>
            <a:ext cx="609600" cy="228600"/>
          </a:xfrm>
          <a:prstGeom prst="rect">
            <a:avLst/>
          </a:prstGeom>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B99B544D-27CB-421D-857D-21D8A33B11EC}" type="slidenum">
              <a:rPr kumimoji="0" lang="en-US" sz="900" b="1" i="0" u="none" strike="noStrike" kern="1200" cap="none" spc="0" normalizeH="0" baseline="0" noProof="0" smtClean="0">
                <a:ln>
                  <a:noFill/>
                </a:ln>
                <a:solidFill>
                  <a:schemeClr val="bg1"/>
                </a:solidFill>
                <a:effectLst/>
                <a:uLnTx/>
                <a:uFillTx/>
                <a:latin typeface="+mn-lt"/>
                <a:ea typeface="ＭＳ Ｐゴシック" pitchFamily="-111"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900" b="1" i="0" u="none" strike="noStrike" kern="1200" cap="none" spc="0" normalizeH="0" baseline="0" noProof="0" dirty="0">
              <a:ln>
                <a:noFill/>
              </a:ln>
              <a:solidFill>
                <a:schemeClr val="bg1"/>
              </a:solidFill>
              <a:effectLst/>
              <a:uLnTx/>
              <a:uFillTx/>
              <a:latin typeface="+mn-lt"/>
              <a:ea typeface="ＭＳ Ｐゴシック" pitchFamily="-111" charset="-128"/>
              <a:cs typeface="+mn-cs"/>
            </a:endParaRPr>
          </a:p>
        </p:txBody>
      </p:sp>
    </p:spTree>
    <p:extLst>
      <p:ext uri="{BB962C8B-B14F-4D97-AF65-F5344CB8AC3E}">
        <p14:creationId xmlns:p14="http://schemas.microsoft.com/office/powerpoint/2010/main" val="103958395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EB2C9DF9-9CE2-4840-9E76-9A8164FCCD65}" type="slidenum">
              <a:rPr lang="en-US"/>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7C2FB3A-02F5-4D03-85CC-327025193C93}" type="slidenum">
              <a:rPr lang="en-US"/>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AF57AF33-443A-4037-A0C4-CAEA4569FAAE}" type="slidenum">
              <a:rPr lang="en-US"/>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2954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34163201-4CBB-4846-972F-46D86DCD045E}"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46B73DBA-4F12-402C-AFC3-E98E4E1745A8}"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17BCBBCE-0730-4216-85C9-B5F2608FA23A}" type="slidenum">
              <a:rPr lang="en-US"/>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4F6FDC9D-1A79-4530-BBF8-A1DB4186B8E4}" type="slidenum">
              <a:rPr lang="en-US"/>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4EB85C1-ADB3-4CE0-BFF9-03C8A0A174A9}" type="slidenum">
              <a:rPr lang="en-US"/>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FE04B9E8-7178-4217-BF01-214A954E798F}" type="slidenum">
              <a:rPr lang="en-US"/>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61B77EC-BB7F-4D56-B059-2161B77DB0B5}" type="slidenum">
              <a:rPr lang="en-US"/>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14C3487-7751-4C53-BD1E-8D2823A96F1A}" type="slidenum">
              <a:rPr lang="en-US"/>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776D4EF-AE17-4BB7-8888-5CF2AA5C5981}" type="slidenum">
              <a:rPr lang="en-US"/>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DD28A7E-885F-4E5F-9C65-2FF4BC038BEF}"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295400"/>
            <a:ext cx="7843838"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384A34B-C0F1-4866-B03D-F8E23765C19A}" type="datetimeFigureOut">
              <a:rPr lang="en-US"/>
              <a:pPr>
                <a:defRPr/>
              </a:pPr>
              <a:t>8/27/2018</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6E7767D-1B93-4D6C-AF05-D98B8CC35D2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90DD9E36-5E00-4ED7-8C7B-1836278DEA1A}"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46B73DBA-4F12-402C-AFC3-E98E4E1745A8}"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7238" y="216535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9638" y="216535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5A5AD043-5178-4D3B-A7C3-14C9E1EBA8D9}"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0A209C5B-1FAF-4C89-A03F-0D5F08D99F13}"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BC14B1EB-B739-4AAE-9D23-05DD1062B35A}"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192D3D37-D3A3-40C7-BBB9-7B56940D5093}"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19DA1680-1538-4D3C-BA2C-12194585FC2F}"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lgn="r" rtl="0" eaLnBrk="0" fontAlgn="base" hangingPunct="0">
              <a:spcBef>
                <a:spcPct val="0"/>
              </a:spcBef>
              <a:spcAft>
                <a:spcPct val="0"/>
              </a:spcAft>
              <a:defRPr/>
            </a:pPr>
            <a:fld id="{4870F6DD-9C3D-4DA5-93BB-DCEDAC2291E6}" type="slidenum">
              <a:rPr lang="en-US" sz="1000" b="1" kern="1200">
                <a:solidFill>
                  <a:srgbClr val="003F69"/>
                </a:solidFill>
                <a:latin typeface="Arial" charset="0"/>
                <a:ea typeface="ＭＳ Ｐゴシック" pitchFamily="1" charset="-128"/>
                <a:cs typeface="+mn-cs"/>
              </a:rPr>
              <a:pPr algn="r" rtl="0" eaLnBrk="0" fontAlgn="base" hangingPunct="0">
                <a:spcBef>
                  <a:spcPct val="0"/>
                </a:spcBef>
                <a:spcAft>
                  <a:spcPct val="0"/>
                </a:spcAft>
                <a:defRPr/>
              </a:pPr>
              <a:t>‹#›</a:t>
            </a:fld>
            <a:endParaRPr lang="en-US" sz="1000" b="1" kern="1200" dirty="0">
              <a:solidFill>
                <a:srgbClr val="003F69"/>
              </a:solidFill>
              <a:latin typeface="Arial" charset="0"/>
              <a:ea typeface="ＭＳ Ｐゴシック" pitchFamily="1" charset="-128"/>
              <a:cs typeface="+mn-cs"/>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4" descr="backgrounds_2955d"/>
          <p:cNvPicPr>
            <a:picLocks noChangeAspect="1" noChangeArrowheads="1"/>
          </p:cNvPicPr>
          <p:nvPr userDrawn="1"/>
        </p:nvPicPr>
        <p:blipFill>
          <a:blip r:embed="rId17" cstate="print"/>
          <a:srcRect/>
          <a:stretch>
            <a:fillRect/>
          </a:stretch>
        </p:blipFill>
        <p:spPr bwMode="auto">
          <a:xfrm>
            <a:off x="-1588" y="-1588"/>
            <a:ext cx="9148763" cy="6861176"/>
          </a:xfrm>
          <a:prstGeom prst="rect">
            <a:avLst/>
          </a:prstGeom>
          <a:noFill/>
          <a:ln w="9525">
            <a:noFill/>
            <a:miter lim="800000"/>
            <a:headEnd/>
            <a:tailEnd/>
          </a:ln>
        </p:spPr>
      </p:pic>
      <p:sp>
        <p:nvSpPr>
          <p:cNvPr id="2051" name="Rectangle 2"/>
          <p:cNvSpPr>
            <a:spLocks noGrp="1" noChangeArrowheads="1"/>
          </p:cNvSpPr>
          <p:nvPr>
            <p:ph type="title"/>
          </p:nvPr>
        </p:nvSpPr>
        <p:spPr bwMode="auto">
          <a:xfrm>
            <a:off x="2133600" y="533400"/>
            <a:ext cx="60960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762000" y="1295400"/>
            <a:ext cx="7848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rgbClr val="003F69"/>
                </a:solidFill>
                <a:latin typeface="Arial" charset="0"/>
                <a:ea typeface="ＭＳ Ｐゴシック" pitchFamily="1" charset="-128"/>
              </a:defRPr>
            </a:lvl1pPr>
          </a:lstStyle>
          <a:p>
            <a:pPr rtl="0" eaLnBrk="0" fontAlgn="base" hangingPunct="0">
              <a:spcBef>
                <a:spcPct val="0"/>
              </a:spcBef>
              <a:spcAft>
                <a:spcPct val="0"/>
              </a:spcAft>
              <a:defRPr/>
            </a:pPr>
            <a:fld id="{11F8F02E-0A1E-419A-AC51-DC890D31D2A7}" type="slidenum">
              <a:rPr lang="en-US" kern="1200">
                <a:cs typeface="+mn-cs"/>
              </a:rPr>
              <a:pPr rtl="0" eaLnBrk="0" fontAlgn="base" hangingPunct="0">
                <a:spcBef>
                  <a:spcPct val="0"/>
                </a:spcBef>
                <a:spcAft>
                  <a:spcPct val="0"/>
                </a:spcAft>
                <a:defRPr/>
              </a:pPr>
              <a:t>‹#›</a:t>
            </a:fld>
            <a:endParaRPr lang="en-US" kern="1200" dirty="0">
              <a:cs typeface="+mn-cs"/>
            </a:endParaRPr>
          </a:p>
        </p:txBody>
      </p:sp>
      <p:sp>
        <p:nvSpPr>
          <p:cNvPr id="1033" name="Rectangle 9"/>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rtl="0" eaLnBrk="0" fontAlgn="base" hangingPunct="0">
              <a:lnSpc>
                <a:spcPct val="90000"/>
              </a:lnSpc>
              <a:spcBef>
                <a:spcPct val="0"/>
              </a:spcBef>
              <a:spcAft>
                <a:spcPct val="0"/>
              </a:spcAft>
              <a:defRPr/>
            </a:pPr>
            <a:r>
              <a:rPr lang="en-US" sz="900" b="1" kern="1200" dirty="0">
                <a:solidFill>
                  <a:srgbClr val="003F69"/>
                </a:solidFill>
                <a:latin typeface="Arial" charset="0"/>
                <a:ea typeface="ＭＳ Ｐゴシック" pitchFamily="1" charset="-128"/>
                <a:cs typeface="+mn-cs"/>
              </a:rPr>
              <a:t>Office of Research and Development</a:t>
            </a:r>
          </a:p>
          <a:p>
            <a:pPr algn="just" rtl="0" eaLnBrk="0" fontAlgn="base" hangingPunct="0">
              <a:lnSpc>
                <a:spcPct val="90000"/>
              </a:lnSpc>
              <a:spcBef>
                <a:spcPct val="0"/>
              </a:spcBef>
              <a:spcAft>
                <a:spcPct val="0"/>
              </a:spcAft>
              <a:defRPr/>
            </a:pPr>
            <a:r>
              <a:rPr lang="en-US" sz="900" kern="1200" dirty="0">
                <a:solidFill>
                  <a:srgbClr val="003F69"/>
                </a:solidFill>
                <a:latin typeface="Arial" charset="0"/>
                <a:ea typeface="ＭＳ Ｐゴシック" pitchFamily="1" charset="-128"/>
                <a:cs typeface="+mn-cs"/>
              </a:rPr>
              <a:t>National Center for Computational Toxicology</a:t>
            </a:r>
          </a:p>
        </p:txBody>
      </p:sp>
      <p:sp>
        <p:nvSpPr>
          <p:cNvPr id="1034" name="Rectangle 10"/>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algn="l" rtl="0" eaLnBrk="0" fontAlgn="base" hangingPunct="0">
              <a:spcBef>
                <a:spcPct val="0"/>
              </a:spcBef>
              <a:spcAft>
                <a:spcPct val="0"/>
              </a:spcAft>
              <a:defRPr/>
            </a:pPr>
            <a:endParaRPr lang="en-US" sz="1600" kern="1200" dirty="0">
              <a:solidFill>
                <a:srgbClr val="000000"/>
              </a:solidFill>
              <a:latin typeface="Arial" charset="0"/>
              <a:ea typeface="ＭＳ Ｐゴシック" pitchFamily="1" charset="-128"/>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811" r:id="rId15"/>
  </p:sldLayoutIdLst>
  <p:transition>
    <p:fade/>
  </p:transition>
  <p:hf hdr="0" ftr="0" dt="0"/>
  <p:txStyles>
    <p:titleStyle>
      <a:lvl1pPr algn="l" rtl="0" eaLnBrk="0" fontAlgn="base" hangingPunct="0">
        <a:spcBef>
          <a:spcPct val="0"/>
        </a:spcBef>
        <a:spcAft>
          <a:spcPct val="0"/>
        </a:spcAft>
        <a:defRPr sz="2800" b="1">
          <a:solidFill>
            <a:srgbClr val="003F69"/>
          </a:solidFill>
          <a:latin typeface="+mj-lt"/>
          <a:ea typeface="+mj-ea"/>
          <a:cs typeface="+mj-cs"/>
        </a:defRPr>
      </a:lvl1pPr>
      <a:lvl2pPr algn="l" rtl="0" eaLnBrk="0" fontAlgn="base" hangingPunct="0">
        <a:spcBef>
          <a:spcPct val="0"/>
        </a:spcBef>
        <a:spcAft>
          <a:spcPct val="0"/>
        </a:spcAft>
        <a:defRPr sz="2800" b="1">
          <a:solidFill>
            <a:srgbClr val="003F69"/>
          </a:solidFill>
          <a:latin typeface="Arial" charset="0"/>
          <a:ea typeface="ＭＳ Ｐゴシック" pitchFamily="1" charset="-128"/>
        </a:defRPr>
      </a:lvl2pPr>
      <a:lvl3pPr algn="l" rtl="0" eaLnBrk="0" fontAlgn="base" hangingPunct="0">
        <a:spcBef>
          <a:spcPct val="0"/>
        </a:spcBef>
        <a:spcAft>
          <a:spcPct val="0"/>
        </a:spcAft>
        <a:defRPr sz="2800" b="1">
          <a:solidFill>
            <a:srgbClr val="003F69"/>
          </a:solidFill>
          <a:latin typeface="Arial" charset="0"/>
          <a:ea typeface="ＭＳ Ｐゴシック" pitchFamily="1" charset="-128"/>
        </a:defRPr>
      </a:lvl3pPr>
      <a:lvl4pPr algn="l" rtl="0" eaLnBrk="0" fontAlgn="base" hangingPunct="0">
        <a:spcBef>
          <a:spcPct val="0"/>
        </a:spcBef>
        <a:spcAft>
          <a:spcPct val="0"/>
        </a:spcAft>
        <a:defRPr sz="2800" b="1">
          <a:solidFill>
            <a:srgbClr val="003F69"/>
          </a:solidFill>
          <a:latin typeface="Arial" charset="0"/>
          <a:ea typeface="ＭＳ Ｐゴシック" pitchFamily="1" charset="-128"/>
        </a:defRPr>
      </a:lvl4pPr>
      <a:lvl5pPr algn="l" rtl="0" eaLnBrk="0" fontAlgn="base" hangingPunct="0">
        <a:spcBef>
          <a:spcPct val="0"/>
        </a:spcBef>
        <a:spcAft>
          <a:spcPct val="0"/>
        </a:spcAft>
        <a:defRPr sz="2800" b="1">
          <a:solidFill>
            <a:srgbClr val="003F69"/>
          </a:solidFill>
          <a:latin typeface="Arial" charset="0"/>
          <a:ea typeface="ＭＳ Ｐゴシック" pitchFamily="1" charset="-128"/>
        </a:defRPr>
      </a:lvl5pPr>
      <a:lvl6pPr marL="457200" algn="l" rtl="0" fontAlgn="base">
        <a:spcBef>
          <a:spcPct val="0"/>
        </a:spcBef>
        <a:spcAft>
          <a:spcPct val="0"/>
        </a:spcAft>
        <a:defRPr sz="2800" b="1">
          <a:solidFill>
            <a:srgbClr val="003F69"/>
          </a:solidFill>
          <a:latin typeface="Arial" charset="0"/>
          <a:ea typeface="ＭＳ Ｐゴシック" pitchFamily="1" charset="-128"/>
        </a:defRPr>
      </a:lvl6pPr>
      <a:lvl7pPr marL="914400" algn="l" rtl="0" fontAlgn="base">
        <a:spcBef>
          <a:spcPct val="0"/>
        </a:spcBef>
        <a:spcAft>
          <a:spcPct val="0"/>
        </a:spcAft>
        <a:defRPr sz="2800" b="1">
          <a:solidFill>
            <a:srgbClr val="003F69"/>
          </a:solidFill>
          <a:latin typeface="Arial" charset="0"/>
          <a:ea typeface="ＭＳ Ｐゴシック" pitchFamily="1" charset="-128"/>
        </a:defRPr>
      </a:lvl7pPr>
      <a:lvl8pPr marL="1371600" algn="l" rtl="0" fontAlgn="base">
        <a:spcBef>
          <a:spcPct val="0"/>
        </a:spcBef>
        <a:spcAft>
          <a:spcPct val="0"/>
        </a:spcAft>
        <a:defRPr sz="2800" b="1">
          <a:solidFill>
            <a:srgbClr val="003F69"/>
          </a:solidFill>
          <a:latin typeface="Arial" charset="0"/>
          <a:ea typeface="ＭＳ Ｐゴシック" pitchFamily="1" charset="-128"/>
        </a:defRPr>
      </a:lvl8pPr>
      <a:lvl9pPr marL="1828800" algn="l" rtl="0" fontAlgn="base">
        <a:spcBef>
          <a:spcPct val="0"/>
        </a:spcBef>
        <a:spcAft>
          <a:spcPct val="0"/>
        </a:spcAft>
        <a:defRPr sz="2800" b="1">
          <a:solidFill>
            <a:srgbClr val="003F69"/>
          </a:solidFill>
          <a:latin typeface="Arial" charset="0"/>
          <a:ea typeface="ＭＳ Ｐゴシック" pitchFamily="1" charset="-128"/>
        </a:defRPr>
      </a:lvl9pPr>
    </p:titleStyle>
    <p:bodyStyle>
      <a:lvl1pPr marL="168275" indent="-168275" algn="l" rtl="0" eaLnBrk="0" fontAlgn="base" hangingPunct="0">
        <a:spcBef>
          <a:spcPct val="20000"/>
        </a:spcBef>
        <a:spcAft>
          <a:spcPct val="0"/>
        </a:spcAft>
        <a:buClr>
          <a:srgbClr val="003F69"/>
        </a:buClr>
        <a:buSzPct val="90000"/>
        <a:buFont typeface="Times" pitchFamily="18" charset="0"/>
        <a:buChar char="•"/>
        <a:defRPr sz="2400">
          <a:solidFill>
            <a:schemeClr val="tx1"/>
          </a:solidFill>
          <a:latin typeface="+mn-lt"/>
          <a:ea typeface="+mn-ea"/>
          <a:cs typeface="+mn-cs"/>
        </a:defRPr>
      </a:lvl1pPr>
      <a:lvl2pPr marL="458788" indent="-174625" algn="l" rtl="0" eaLnBrk="0" fontAlgn="base" hangingPunct="0">
        <a:spcBef>
          <a:spcPct val="20000"/>
        </a:spcBef>
        <a:spcAft>
          <a:spcPct val="0"/>
        </a:spcAft>
        <a:buClr>
          <a:srgbClr val="003F69"/>
        </a:buClr>
        <a:buChar char="–"/>
        <a:defRPr sz="2000">
          <a:solidFill>
            <a:schemeClr val="tx1"/>
          </a:solidFill>
          <a:latin typeface="+mn-lt"/>
          <a:ea typeface="+mn-ea"/>
        </a:defRPr>
      </a:lvl2pPr>
      <a:lvl3pPr marL="742950" indent="-168275" algn="l" rtl="0" eaLnBrk="0" fontAlgn="base" hangingPunct="0">
        <a:spcBef>
          <a:spcPct val="20000"/>
        </a:spcBef>
        <a:spcAft>
          <a:spcPct val="0"/>
        </a:spcAft>
        <a:buClr>
          <a:srgbClr val="003F69"/>
        </a:buClr>
        <a:buSzPct val="90000"/>
        <a:buFont typeface="Times" pitchFamily="18" charset="0"/>
        <a:buChar char="•"/>
        <a:defRPr>
          <a:solidFill>
            <a:schemeClr val="tx1"/>
          </a:solidFill>
          <a:latin typeface="+mn-lt"/>
          <a:ea typeface="+mn-ea"/>
        </a:defRPr>
      </a:lvl3pPr>
      <a:lvl4pPr marL="1027113" indent="-169863" algn="l" rtl="0" eaLnBrk="0" fontAlgn="base" hangingPunct="0">
        <a:spcBef>
          <a:spcPct val="20000"/>
        </a:spcBef>
        <a:spcAft>
          <a:spcPct val="0"/>
        </a:spcAft>
        <a:buClr>
          <a:srgbClr val="003F69"/>
        </a:buClr>
        <a:buChar char="–"/>
        <a:defRPr sz="1600">
          <a:solidFill>
            <a:schemeClr val="tx1"/>
          </a:solidFill>
          <a:latin typeface="+mn-lt"/>
          <a:ea typeface="+mn-ea"/>
        </a:defRPr>
      </a:lvl4pPr>
      <a:lvl5pPr marL="1317625" indent="-176213" algn="l" rtl="0" eaLnBrk="0" fontAlgn="base" hangingPunct="0">
        <a:spcBef>
          <a:spcPct val="20000"/>
        </a:spcBef>
        <a:spcAft>
          <a:spcPct val="0"/>
        </a:spcAft>
        <a:buClr>
          <a:srgbClr val="003F69"/>
        </a:buClr>
        <a:buChar char="»"/>
        <a:defRPr sz="1600" i="1">
          <a:solidFill>
            <a:schemeClr val="tx1"/>
          </a:solidFill>
          <a:latin typeface="+mn-lt"/>
          <a:ea typeface="+mn-ea"/>
        </a:defRPr>
      </a:lvl5pPr>
      <a:lvl6pPr marL="1774825" indent="-176213" algn="l" rtl="0" fontAlgn="base">
        <a:spcBef>
          <a:spcPct val="20000"/>
        </a:spcBef>
        <a:spcAft>
          <a:spcPct val="0"/>
        </a:spcAft>
        <a:buClr>
          <a:srgbClr val="003F69"/>
        </a:buClr>
        <a:buChar char="»"/>
        <a:defRPr i="1">
          <a:solidFill>
            <a:schemeClr val="tx1"/>
          </a:solidFill>
          <a:latin typeface="+mn-lt"/>
          <a:ea typeface="+mn-ea"/>
        </a:defRPr>
      </a:lvl6pPr>
      <a:lvl7pPr marL="2232025" indent="-176213" algn="l" rtl="0" fontAlgn="base">
        <a:spcBef>
          <a:spcPct val="20000"/>
        </a:spcBef>
        <a:spcAft>
          <a:spcPct val="0"/>
        </a:spcAft>
        <a:buClr>
          <a:srgbClr val="003F69"/>
        </a:buClr>
        <a:buChar char="»"/>
        <a:defRPr i="1">
          <a:solidFill>
            <a:schemeClr val="tx1"/>
          </a:solidFill>
          <a:latin typeface="+mn-lt"/>
          <a:ea typeface="+mn-ea"/>
        </a:defRPr>
      </a:lvl7pPr>
      <a:lvl8pPr marL="2689225" indent="-176213" algn="l" rtl="0" fontAlgn="base">
        <a:spcBef>
          <a:spcPct val="20000"/>
        </a:spcBef>
        <a:spcAft>
          <a:spcPct val="0"/>
        </a:spcAft>
        <a:buClr>
          <a:srgbClr val="003F69"/>
        </a:buClr>
        <a:buChar char="»"/>
        <a:defRPr i="1">
          <a:solidFill>
            <a:schemeClr val="tx1"/>
          </a:solidFill>
          <a:latin typeface="+mn-lt"/>
          <a:ea typeface="+mn-ea"/>
        </a:defRPr>
      </a:lvl8pPr>
      <a:lvl9pPr marL="3146425" indent="-176213" algn="l" rtl="0" fontAlgn="base">
        <a:spcBef>
          <a:spcPct val="20000"/>
        </a:spcBef>
        <a:spcAft>
          <a:spcPct val="0"/>
        </a:spcAft>
        <a:buClr>
          <a:srgbClr val="003F69"/>
        </a:buClr>
        <a:buChar char="»"/>
        <a:defRPr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9074" name="Picture 2" descr="backgrounds_2955d"/>
          <p:cNvPicPr>
            <a:picLocks noChangeAspect="1" noChangeArrowheads="1"/>
          </p:cNvPicPr>
          <p:nvPr userDrawn="1"/>
        </p:nvPicPr>
        <p:blipFill>
          <a:blip r:embed="rId15" cstate="print"/>
          <a:srcRect/>
          <a:stretch>
            <a:fillRect/>
          </a:stretch>
        </p:blipFill>
        <p:spPr bwMode="auto">
          <a:xfrm>
            <a:off x="-1588" y="-1588"/>
            <a:ext cx="9148763" cy="6861176"/>
          </a:xfrm>
          <a:prstGeom prst="rect">
            <a:avLst/>
          </a:prstGeom>
          <a:noFill/>
        </p:spPr>
      </p:pic>
      <p:sp>
        <p:nvSpPr>
          <p:cNvPr id="259075" name="Rectangle 3"/>
          <p:cNvSpPr>
            <a:spLocks noGrp="1" noChangeArrowheads="1"/>
          </p:cNvSpPr>
          <p:nvPr>
            <p:ph type="title"/>
          </p:nvPr>
        </p:nvSpPr>
        <p:spPr bwMode="auto">
          <a:xfrm>
            <a:off x="2133600" y="533400"/>
            <a:ext cx="5943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9076" name="Rectangle 4"/>
          <p:cNvSpPr>
            <a:spLocks noGrp="1" noChangeArrowheads="1"/>
          </p:cNvSpPr>
          <p:nvPr>
            <p:ph type="body" idx="1"/>
          </p:nvPr>
        </p:nvSpPr>
        <p:spPr bwMode="auto">
          <a:xfrm>
            <a:off x="685800" y="12954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259077" name="Rectangle 5"/>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rgbClr val="003F69"/>
                </a:solidFill>
              </a:defRPr>
            </a:lvl1pPr>
          </a:lstStyle>
          <a:p>
            <a:pPr eaLnBrk="0" hangingPunct="0"/>
            <a:fld id="{C52CEAD2-5708-4FD1-BFD8-90F07505434C}" type="slidenum">
              <a:rPr lang="en-US"/>
              <a:pPr eaLnBrk="0" hangingPunct="0"/>
              <a:t>‹#›</a:t>
            </a:fld>
            <a:endParaRPr lang="en-US"/>
          </a:p>
        </p:txBody>
      </p:sp>
      <p:sp>
        <p:nvSpPr>
          <p:cNvPr id="259078" name="Rectangle 6"/>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eaLnBrk="0" hangingPunct="0">
              <a:lnSpc>
                <a:spcPct val="90000"/>
              </a:lnSpc>
            </a:pPr>
            <a:r>
              <a:rPr lang="en-US" sz="900" b="1">
                <a:solidFill>
                  <a:srgbClr val="003F69"/>
                </a:solidFill>
              </a:rPr>
              <a:t>Office of Research and Development</a:t>
            </a:r>
          </a:p>
          <a:p>
            <a:pPr algn="just" eaLnBrk="0" hangingPunct="0">
              <a:lnSpc>
                <a:spcPct val="90000"/>
              </a:lnSpc>
            </a:pPr>
            <a:r>
              <a:rPr lang="en-US" sz="900">
                <a:solidFill>
                  <a:srgbClr val="003F69"/>
                </a:solidFill>
              </a:rPr>
              <a:t>National Center for Computational Toxicology</a:t>
            </a:r>
          </a:p>
        </p:txBody>
      </p:sp>
      <p:sp>
        <p:nvSpPr>
          <p:cNvPr id="259079" name="Rectangle 7"/>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eaLnBrk="0" hangingPunct="0"/>
            <a:endParaRPr lang="en-US" sz="1600">
              <a:solidFill>
                <a:srgbClr val="000000"/>
              </a:solidFill>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ransition/>
  <p:hf hdr="0" ftr="0" dt="0"/>
  <p:txStyles>
    <p:titleStyle>
      <a:lvl1pPr algn="l" rtl="0" fontAlgn="base">
        <a:spcBef>
          <a:spcPct val="0"/>
        </a:spcBef>
        <a:spcAft>
          <a:spcPct val="0"/>
        </a:spcAft>
        <a:defRPr sz="3200" b="1">
          <a:solidFill>
            <a:srgbClr val="003F69"/>
          </a:solidFill>
          <a:latin typeface="+mj-lt"/>
          <a:ea typeface="+mj-ea"/>
          <a:cs typeface="+mj-cs"/>
        </a:defRPr>
      </a:lvl1pPr>
      <a:lvl2pPr algn="l" rtl="0" fontAlgn="base">
        <a:spcBef>
          <a:spcPct val="0"/>
        </a:spcBef>
        <a:spcAft>
          <a:spcPct val="0"/>
        </a:spcAft>
        <a:defRPr sz="3200" b="1">
          <a:solidFill>
            <a:srgbClr val="003F69"/>
          </a:solidFill>
          <a:latin typeface="Arial" pitchFamily="34" charset="0"/>
          <a:ea typeface="ＭＳ Ｐゴシック" pitchFamily="1" charset="-128"/>
        </a:defRPr>
      </a:lvl2pPr>
      <a:lvl3pPr algn="l" rtl="0" fontAlgn="base">
        <a:spcBef>
          <a:spcPct val="0"/>
        </a:spcBef>
        <a:spcAft>
          <a:spcPct val="0"/>
        </a:spcAft>
        <a:defRPr sz="3200" b="1">
          <a:solidFill>
            <a:srgbClr val="003F69"/>
          </a:solidFill>
          <a:latin typeface="Arial" pitchFamily="34" charset="0"/>
          <a:ea typeface="ＭＳ Ｐゴシック" pitchFamily="1" charset="-128"/>
        </a:defRPr>
      </a:lvl3pPr>
      <a:lvl4pPr algn="l" rtl="0" fontAlgn="base">
        <a:spcBef>
          <a:spcPct val="0"/>
        </a:spcBef>
        <a:spcAft>
          <a:spcPct val="0"/>
        </a:spcAft>
        <a:defRPr sz="3200" b="1">
          <a:solidFill>
            <a:srgbClr val="003F69"/>
          </a:solidFill>
          <a:latin typeface="Arial" pitchFamily="34" charset="0"/>
          <a:ea typeface="ＭＳ Ｐゴシック" pitchFamily="1" charset="-128"/>
        </a:defRPr>
      </a:lvl4pPr>
      <a:lvl5pPr algn="l" rtl="0" fontAlgn="base">
        <a:spcBef>
          <a:spcPct val="0"/>
        </a:spcBef>
        <a:spcAft>
          <a:spcPct val="0"/>
        </a:spcAft>
        <a:defRPr sz="3200" b="1">
          <a:solidFill>
            <a:srgbClr val="003F69"/>
          </a:solidFill>
          <a:latin typeface="Arial" pitchFamily="34" charset="0"/>
          <a:ea typeface="ＭＳ Ｐゴシック" pitchFamily="1" charset="-128"/>
        </a:defRPr>
      </a:lvl5pPr>
      <a:lvl6pPr marL="457200" algn="l" rtl="0" fontAlgn="base">
        <a:spcBef>
          <a:spcPct val="0"/>
        </a:spcBef>
        <a:spcAft>
          <a:spcPct val="0"/>
        </a:spcAft>
        <a:defRPr sz="3200" b="1">
          <a:solidFill>
            <a:srgbClr val="003F69"/>
          </a:solidFill>
          <a:latin typeface="Arial" pitchFamily="34" charset="0"/>
          <a:ea typeface="ＭＳ Ｐゴシック" pitchFamily="1" charset="-128"/>
        </a:defRPr>
      </a:lvl6pPr>
      <a:lvl7pPr marL="914400" algn="l" rtl="0" fontAlgn="base">
        <a:spcBef>
          <a:spcPct val="0"/>
        </a:spcBef>
        <a:spcAft>
          <a:spcPct val="0"/>
        </a:spcAft>
        <a:defRPr sz="3200" b="1">
          <a:solidFill>
            <a:srgbClr val="003F69"/>
          </a:solidFill>
          <a:latin typeface="Arial" pitchFamily="34" charset="0"/>
          <a:ea typeface="ＭＳ Ｐゴシック" pitchFamily="1" charset="-128"/>
        </a:defRPr>
      </a:lvl7pPr>
      <a:lvl8pPr marL="1371600" algn="l" rtl="0" fontAlgn="base">
        <a:spcBef>
          <a:spcPct val="0"/>
        </a:spcBef>
        <a:spcAft>
          <a:spcPct val="0"/>
        </a:spcAft>
        <a:defRPr sz="3200" b="1">
          <a:solidFill>
            <a:srgbClr val="003F69"/>
          </a:solidFill>
          <a:latin typeface="Arial" pitchFamily="34" charset="0"/>
          <a:ea typeface="ＭＳ Ｐゴシック" pitchFamily="1" charset="-128"/>
        </a:defRPr>
      </a:lvl8pPr>
      <a:lvl9pPr marL="1828800" algn="l" rtl="0" fontAlgn="base">
        <a:spcBef>
          <a:spcPct val="0"/>
        </a:spcBef>
        <a:spcAft>
          <a:spcPct val="0"/>
        </a:spcAft>
        <a:defRPr sz="3200" b="1">
          <a:solidFill>
            <a:srgbClr val="003F69"/>
          </a:solidFill>
          <a:latin typeface="Arial" pitchFamily="34" charset="0"/>
          <a:ea typeface="ＭＳ Ｐゴシック" pitchFamily="1" charset="-128"/>
        </a:defRPr>
      </a:lvl9pPr>
    </p:titleStyle>
    <p:bodyStyle>
      <a:lvl1pPr marL="168275"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cs typeface="+mn-cs"/>
        </a:defRPr>
      </a:lvl1pPr>
      <a:lvl2pPr marL="458788" indent="-174625" algn="l" rtl="0" fontAlgn="base">
        <a:spcBef>
          <a:spcPct val="20000"/>
        </a:spcBef>
        <a:spcAft>
          <a:spcPct val="0"/>
        </a:spcAft>
        <a:buClr>
          <a:srgbClr val="FF0000"/>
        </a:buClr>
        <a:buSzPct val="80000"/>
        <a:buChar char="•"/>
        <a:defRPr sz="2400">
          <a:solidFill>
            <a:schemeClr val="tx1"/>
          </a:solidFill>
          <a:latin typeface="+mn-lt"/>
          <a:ea typeface="+mn-ea"/>
        </a:defRPr>
      </a:lvl2pPr>
      <a:lvl3pPr marL="742950"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3pPr>
      <a:lvl4pPr marL="1027113" indent="-169863"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4pPr>
      <a:lvl5pPr marL="13176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5pPr>
      <a:lvl6pPr marL="17748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6pPr>
      <a:lvl7pPr marL="22320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7pPr>
      <a:lvl8pPr marL="26892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8pPr>
      <a:lvl9pPr marL="31464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9074" name="Picture 2" descr="backgrounds_2955d"/>
          <p:cNvPicPr>
            <a:picLocks noChangeAspect="1" noChangeArrowheads="1"/>
          </p:cNvPicPr>
          <p:nvPr userDrawn="1"/>
        </p:nvPicPr>
        <p:blipFill>
          <a:blip r:embed="rId2" cstate="print"/>
          <a:srcRect/>
          <a:stretch>
            <a:fillRect/>
          </a:stretch>
        </p:blipFill>
        <p:spPr bwMode="auto">
          <a:xfrm>
            <a:off x="-1588" y="-1588"/>
            <a:ext cx="9148763" cy="6861176"/>
          </a:xfrm>
          <a:prstGeom prst="rect">
            <a:avLst/>
          </a:prstGeom>
          <a:noFill/>
        </p:spPr>
      </p:pic>
      <p:sp>
        <p:nvSpPr>
          <p:cNvPr id="259075" name="Rectangle 3"/>
          <p:cNvSpPr>
            <a:spLocks noGrp="1" noChangeArrowheads="1"/>
          </p:cNvSpPr>
          <p:nvPr>
            <p:ph type="title"/>
          </p:nvPr>
        </p:nvSpPr>
        <p:spPr bwMode="auto">
          <a:xfrm>
            <a:off x="2133600" y="533400"/>
            <a:ext cx="5943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9076" name="Rectangle 4"/>
          <p:cNvSpPr>
            <a:spLocks noGrp="1" noChangeArrowheads="1"/>
          </p:cNvSpPr>
          <p:nvPr>
            <p:ph type="body" idx="1"/>
          </p:nvPr>
        </p:nvSpPr>
        <p:spPr bwMode="auto">
          <a:xfrm>
            <a:off x="685800" y="12954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259077" name="Rectangle 5"/>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rgbClr val="003F69"/>
                </a:solidFill>
              </a:defRPr>
            </a:lvl1pPr>
          </a:lstStyle>
          <a:p>
            <a:pPr eaLnBrk="0" hangingPunct="0"/>
            <a:fld id="{C52CEAD2-5708-4FD1-BFD8-90F07505434C}" type="slidenum">
              <a:rPr lang="en-US"/>
              <a:pPr eaLnBrk="0" hangingPunct="0"/>
              <a:t>‹#›</a:t>
            </a:fld>
            <a:endParaRPr lang="en-US"/>
          </a:p>
        </p:txBody>
      </p:sp>
      <p:sp>
        <p:nvSpPr>
          <p:cNvPr id="259078" name="Rectangle 6"/>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eaLnBrk="0" hangingPunct="0">
              <a:lnSpc>
                <a:spcPct val="90000"/>
              </a:lnSpc>
            </a:pPr>
            <a:r>
              <a:rPr lang="en-US" sz="900" b="1">
                <a:solidFill>
                  <a:srgbClr val="003F69"/>
                </a:solidFill>
              </a:rPr>
              <a:t>Office of Research and Development</a:t>
            </a:r>
          </a:p>
          <a:p>
            <a:pPr algn="just" eaLnBrk="0" hangingPunct="0">
              <a:lnSpc>
                <a:spcPct val="90000"/>
              </a:lnSpc>
            </a:pPr>
            <a:r>
              <a:rPr lang="en-US" sz="900">
                <a:solidFill>
                  <a:srgbClr val="003F69"/>
                </a:solidFill>
              </a:rPr>
              <a:t>National Center for Computational Toxicology</a:t>
            </a:r>
          </a:p>
        </p:txBody>
      </p:sp>
      <p:sp>
        <p:nvSpPr>
          <p:cNvPr id="259079" name="Rectangle 7"/>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eaLnBrk="0" hangingPunct="0"/>
            <a:endParaRPr lang="en-US" sz="1600">
              <a:solidFill>
                <a:srgbClr val="000000"/>
              </a:solidFill>
            </a:endParaRPr>
          </a:p>
        </p:txBody>
      </p:sp>
    </p:spTree>
  </p:cSld>
  <p:clrMap bg1="lt1" tx1="dk1" bg2="lt2" tx2="dk2" accent1="accent1" accent2="accent2" accent3="accent3" accent4="accent4" accent5="accent5" accent6="accent6" hlink="hlink" folHlink="folHlink"/>
  <p:transition>
    <p:fade/>
  </p:transition>
  <p:hf hdr="0" ftr="0" dt="0"/>
  <p:txStyles>
    <p:titleStyle>
      <a:lvl1pPr algn="l" rtl="0" fontAlgn="base">
        <a:spcBef>
          <a:spcPct val="0"/>
        </a:spcBef>
        <a:spcAft>
          <a:spcPct val="0"/>
        </a:spcAft>
        <a:defRPr sz="3200" b="1">
          <a:solidFill>
            <a:srgbClr val="003F69"/>
          </a:solidFill>
          <a:latin typeface="+mj-lt"/>
          <a:ea typeface="+mj-ea"/>
          <a:cs typeface="+mj-cs"/>
        </a:defRPr>
      </a:lvl1pPr>
      <a:lvl2pPr algn="l" rtl="0" fontAlgn="base">
        <a:spcBef>
          <a:spcPct val="0"/>
        </a:spcBef>
        <a:spcAft>
          <a:spcPct val="0"/>
        </a:spcAft>
        <a:defRPr sz="3200" b="1">
          <a:solidFill>
            <a:srgbClr val="003F69"/>
          </a:solidFill>
          <a:latin typeface="Arial" pitchFamily="34" charset="0"/>
          <a:ea typeface="ＭＳ Ｐゴシック" pitchFamily="1" charset="-128"/>
        </a:defRPr>
      </a:lvl2pPr>
      <a:lvl3pPr algn="l" rtl="0" fontAlgn="base">
        <a:spcBef>
          <a:spcPct val="0"/>
        </a:spcBef>
        <a:spcAft>
          <a:spcPct val="0"/>
        </a:spcAft>
        <a:defRPr sz="3200" b="1">
          <a:solidFill>
            <a:srgbClr val="003F69"/>
          </a:solidFill>
          <a:latin typeface="Arial" pitchFamily="34" charset="0"/>
          <a:ea typeface="ＭＳ Ｐゴシック" pitchFamily="1" charset="-128"/>
        </a:defRPr>
      </a:lvl3pPr>
      <a:lvl4pPr algn="l" rtl="0" fontAlgn="base">
        <a:spcBef>
          <a:spcPct val="0"/>
        </a:spcBef>
        <a:spcAft>
          <a:spcPct val="0"/>
        </a:spcAft>
        <a:defRPr sz="3200" b="1">
          <a:solidFill>
            <a:srgbClr val="003F69"/>
          </a:solidFill>
          <a:latin typeface="Arial" pitchFamily="34" charset="0"/>
          <a:ea typeface="ＭＳ Ｐゴシック" pitchFamily="1" charset="-128"/>
        </a:defRPr>
      </a:lvl4pPr>
      <a:lvl5pPr algn="l" rtl="0" fontAlgn="base">
        <a:spcBef>
          <a:spcPct val="0"/>
        </a:spcBef>
        <a:spcAft>
          <a:spcPct val="0"/>
        </a:spcAft>
        <a:defRPr sz="3200" b="1">
          <a:solidFill>
            <a:srgbClr val="003F69"/>
          </a:solidFill>
          <a:latin typeface="Arial" pitchFamily="34" charset="0"/>
          <a:ea typeface="ＭＳ Ｐゴシック" pitchFamily="1" charset="-128"/>
        </a:defRPr>
      </a:lvl5pPr>
      <a:lvl6pPr marL="457200" algn="l" rtl="0" fontAlgn="base">
        <a:spcBef>
          <a:spcPct val="0"/>
        </a:spcBef>
        <a:spcAft>
          <a:spcPct val="0"/>
        </a:spcAft>
        <a:defRPr sz="3200" b="1">
          <a:solidFill>
            <a:srgbClr val="003F69"/>
          </a:solidFill>
          <a:latin typeface="Arial" pitchFamily="34" charset="0"/>
          <a:ea typeface="ＭＳ Ｐゴシック" pitchFamily="1" charset="-128"/>
        </a:defRPr>
      </a:lvl6pPr>
      <a:lvl7pPr marL="914400" algn="l" rtl="0" fontAlgn="base">
        <a:spcBef>
          <a:spcPct val="0"/>
        </a:spcBef>
        <a:spcAft>
          <a:spcPct val="0"/>
        </a:spcAft>
        <a:defRPr sz="3200" b="1">
          <a:solidFill>
            <a:srgbClr val="003F69"/>
          </a:solidFill>
          <a:latin typeface="Arial" pitchFamily="34" charset="0"/>
          <a:ea typeface="ＭＳ Ｐゴシック" pitchFamily="1" charset="-128"/>
        </a:defRPr>
      </a:lvl7pPr>
      <a:lvl8pPr marL="1371600" algn="l" rtl="0" fontAlgn="base">
        <a:spcBef>
          <a:spcPct val="0"/>
        </a:spcBef>
        <a:spcAft>
          <a:spcPct val="0"/>
        </a:spcAft>
        <a:defRPr sz="3200" b="1">
          <a:solidFill>
            <a:srgbClr val="003F69"/>
          </a:solidFill>
          <a:latin typeface="Arial" pitchFamily="34" charset="0"/>
          <a:ea typeface="ＭＳ Ｐゴシック" pitchFamily="1" charset="-128"/>
        </a:defRPr>
      </a:lvl8pPr>
      <a:lvl9pPr marL="1828800" algn="l" rtl="0" fontAlgn="base">
        <a:spcBef>
          <a:spcPct val="0"/>
        </a:spcBef>
        <a:spcAft>
          <a:spcPct val="0"/>
        </a:spcAft>
        <a:defRPr sz="3200" b="1">
          <a:solidFill>
            <a:srgbClr val="003F69"/>
          </a:solidFill>
          <a:latin typeface="Arial" pitchFamily="34" charset="0"/>
          <a:ea typeface="ＭＳ Ｐゴシック" pitchFamily="1" charset="-128"/>
        </a:defRPr>
      </a:lvl9pPr>
    </p:titleStyle>
    <p:bodyStyle>
      <a:lvl1pPr marL="168275"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cs typeface="+mn-cs"/>
        </a:defRPr>
      </a:lvl1pPr>
      <a:lvl2pPr marL="458788" indent="-174625" algn="l" rtl="0" fontAlgn="base">
        <a:spcBef>
          <a:spcPct val="20000"/>
        </a:spcBef>
        <a:spcAft>
          <a:spcPct val="0"/>
        </a:spcAft>
        <a:buClr>
          <a:srgbClr val="FF0000"/>
        </a:buClr>
        <a:buSzPct val="80000"/>
        <a:buChar char="•"/>
        <a:defRPr sz="2400">
          <a:solidFill>
            <a:schemeClr val="tx1"/>
          </a:solidFill>
          <a:latin typeface="+mn-lt"/>
          <a:ea typeface="+mn-ea"/>
        </a:defRPr>
      </a:lvl2pPr>
      <a:lvl3pPr marL="742950"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3pPr>
      <a:lvl4pPr marL="1027113" indent="-169863"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4pPr>
      <a:lvl5pPr marL="13176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5pPr>
      <a:lvl6pPr marL="17748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6pPr>
      <a:lvl7pPr marL="22320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7pPr>
      <a:lvl8pPr marL="26892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8pPr>
      <a:lvl9pPr marL="31464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9074" name="Picture 2" descr="backgrounds_2955d"/>
          <p:cNvPicPr>
            <a:picLocks noChangeAspect="1" noChangeArrowheads="1"/>
          </p:cNvPicPr>
          <p:nvPr userDrawn="1"/>
        </p:nvPicPr>
        <p:blipFill>
          <a:blip r:embed="rId3" cstate="print"/>
          <a:srcRect/>
          <a:stretch>
            <a:fillRect/>
          </a:stretch>
        </p:blipFill>
        <p:spPr bwMode="auto">
          <a:xfrm>
            <a:off x="-1588" y="-1588"/>
            <a:ext cx="9148763" cy="6861176"/>
          </a:xfrm>
          <a:prstGeom prst="rect">
            <a:avLst/>
          </a:prstGeom>
          <a:noFill/>
        </p:spPr>
      </p:pic>
      <p:sp>
        <p:nvSpPr>
          <p:cNvPr id="259075" name="Rectangle 3"/>
          <p:cNvSpPr>
            <a:spLocks noGrp="1" noChangeArrowheads="1"/>
          </p:cNvSpPr>
          <p:nvPr>
            <p:ph type="title"/>
          </p:nvPr>
        </p:nvSpPr>
        <p:spPr bwMode="auto">
          <a:xfrm>
            <a:off x="2133600" y="533400"/>
            <a:ext cx="5943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9076" name="Rectangle 4"/>
          <p:cNvSpPr>
            <a:spLocks noGrp="1" noChangeArrowheads="1"/>
          </p:cNvSpPr>
          <p:nvPr>
            <p:ph type="body" idx="1"/>
          </p:nvPr>
        </p:nvSpPr>
        <p:spPr bwMode="auto">
          <a:xfrm>
            <a:off x="685800" y="12954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259077" name="Rectangle 5"/>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rgbClr val="003F69"/>
                </a:solidFill>
              </a:defRPr>
            </a:lvl1pPr>
          </a:lstStyle>
          <a:p>
            <a:pPr eaLnBrk="0" hangingPunct="0"/>
            <a:fld id="{C52CEAD2-5708-4FD1-BFD8-90F07505434C}" type="slidenum">
              <a:rPr lang="en-US"/>
              <a:pPr eaLnBrk="0" hangingPunct="0"/>
              <a:t>‹#›</a:t>
            </a:fld>
            <a:endParaRPr lang="en-US"/>
          </a:p>
        </p:txBody>
      </p:sp>
      <p:sp>
        <p:nvSpPr>
          <p:cNvPr id="259078" name="Rectangle 6"/>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eaLnBrk="0" hangingPunct="0">
              <a:lnSpc>
                <a:spcPct val="90000"/>
              </a:lnSpc>
            </a:pPr>
            <a:r>
              <a:rPr lang="en-US" sz="900" b="1">
                <a:solidFill>
                  <a:srgbClr val="003F69"/>
                </a:solidFill>
              </a:rPr>
              <a:t>Office of Research and Development</a:t>
            </a:r>
          </a:p>
          <a:p>
            <a:pPr algn="just" eaLnBrk="0" hangingPunct="0">
              <a:lnSpc>
                <a:spcPct val="90000"/>
              </a:lnSpc>
            </a:pPr>
            <a:r>
              <a:rPr lang="en-US" sz="900">
                <a:solidFill>
                  <a:srgbClr val="003F69"/>
                </a:solidFill>
              </a:rPr>
              <a:t>National Center for Computational Toxicology</a:t>
            </a:r>
          </a:p>
        </p:txBody>
      </p:sp>
      <p:sp>
        <p:nvSpPr>
          <p:cNvPr id="259079" name="Rectangle 7"/>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eaLnBrk="0" hangingPunct="0"/>
            <a:endParaRPr lang="en-US" sz="1600">
              <a:solidFill>
                <a:srgbClr val="000000"/>
              </a:solidFill>
            </a:endParaRPr>
          </a:p>
        </p:txBody>
      </p:sp>
    </p:spTree>
  </p:cSld>
  <p:clrMap bg1="lt1" tx1="dk1" bg2="lt2" tx2="dk2" accent1="accent1" accent2="accent2" accent3="accent3" accent4="accent4" accent5="accent5" accent6="accent6" hlink="hlink" folHlink="folHlink"/>
  <p:sldLayoutIdLst>
    <p:sldLayoutId id="2147483760" r:id="rId1"/>
  </p:sldLayoutIdLst>
  <p:transition>
    <p:fade/>
  </p:transition>
  <p:hf hdr="0" ftr="0" dt="0"/>
  <p:txStyles>
    <p:titleStyle>
      <a:lvl1pPr algn="l" rtl="0" fontAlgn="base">
        <a:spcBef>
          <a:spcPct val="0"/>
        </a:spcBef>
        <a:spcAft>
          <a:spcPct val="0"/>
        </a:spcAft>
        <a:defRPr sz="3200" b="1">
          <a:solidFill>
            <a:srgbClr val="003F69"/>
          </a:solidFill>
          <a:latin typeface="+mj-lt"/>
          <a:ea typeface="+mj-ea"/>
          <a:cs typeface="+mj-cs"/>
        </a:defRPr>
      </a:lvl1pPr>
      <a:lvl2pPr algn="l" rtl="0" fontAlgn="base">
        <a:spcBef>
          <a:spcPct val="0"/>
        </a:spcBef>
        <a:spcAft>
          <a:spcPct val="0"/>
        </a:spcAft>
        <a:defRPr sz="3200" b="1">
          <a:solidFill>
            <a:srgbClr val="003F69"/>
          </a:solidFill>
          <a:latin typeface="Arial" pitchFamily="34" charset="0"/>
          <a:ea typeface="ＭＳ Ｐゴシック" pitchFamily="1" charset="-128"/>
        </a:defRPr>
      </a:lvl2pPr>
      <a:lvl3pPr algn="l" rtl="0" fontAlgn="base">
        <a:spcBef>
          <a:spcPct val="0"/>
        </a:spcBef>
        <a:spcAft>
          <a:spcPct val="0"/>
        </a:spcAft>
        <a:defRPr sz="3200" b="1">
          <a:solidFill>
            <a:srgbClr val="003F69"/>
          </a:solidFill>
          <a:latin typeface="Arial" pitchFamily="34" charset="0"/>
          <a:ea typeface="ＭＳ Ｐゴシック" pitchFamily="1" charset="-128"/>
        </a:defRPr>
      </a:lvl3pPr>
      <a:lvl4pPr algn="l" rtl="0" fontAlgn="base">
        <a:spcBef>
          <a:spcPct val="0"/>
        </a:spcBef>
        <a:spcAft>
          <a:spcPct val="0"/>
        </a:spcAft>
        <a:defRPr sz="3200" b="1">
          <a:solidFill>
            <a:srgbClr val="003F69"/>
          </a:solidFill>
          <a:latin typeface="Arial" pitchFamily="34" charset="0"/>
          <a:ea typeface="ＭＳ Ｐゴシック" pitchFamily="1" charset="-128"/>
        </a:defRPr>
      </a:lvl4pPr>
      <a:lvl5pPr algn="l" rtl="0" fontAlgn="base">
        <a:spcBef>
          <a:spcPct val="0"/>
        </a:spcBef>
        <a:spcAft>
          <a:spcPct val="0"/>
        </a:spcAft>
        <a:defRPr sz="3200" b="1">
          <a:solidFill>
            <a:srgbClr val="003F69"/>
          </a:solidFill>
          <a:latin typeface="Arial" pitchFamily="34" charset="0"/>
          <a:ea typeface="ＭＳ Ｐゴシック" pitchFamily="1" charset="-128"/>
        </a:defRPr>
      </a:lvl5pPr>
      <a:lvl6pPr marL="457200" algn="l" rtl="0" fontAlgn="base">
        <a:spcBef>
          <a:spcPct val="0"/>
        </a:spcBef>
        <a:spcAft>
          <a:spcPct val="0"/>
        </a:spcAft>
        <a:defRPr sz="3200" b="1">
          <a:solidFill>
            <a:srgbClr val="003F69"/>
          </a:solidFill>
          <a:latin typeface="Arial" pitchFamily="34" charset="0"/>
          <a:ea typeface="ＭＳ Ｐゴシック" pitchFamily="1" charset="-128"/>
        </a:defRPr>
      </a:lvl6pPr>
      <a:lvl7pPr marL="914400" algn="l" rtl="0" fontAlgn="base">
        <a:spcBef>
          <a:spcPct val="0"/>
        </a:spcBef>
        <a:spcAft>
          <a:spcPct val="0"/>
        </a:spcAft>
        <a:defRPr sz="3200" b="1">
          <a:solidFill>
            <a:srgbClr val="003F69"/>
          </a:solidFill>
          <a:latin typeface="Arial" pitchFamily="34" charset="0"/>
          <a:ea typeface="ＭＳ Ｐゴシック" pitchFamily="1" charset="-128"/>
        </a:defRPr>
      </a:lvl7pPr>
      <a:lvl8pPr marL="1371600" algn="l" rtl="0" fontAlgn="base">
        <a:spcBef>
          <a:spcPct val="0"/>
        </a:spcBef>
        <a:spcAft>
          <a:spcPct val="0"/>
        </a:spcAft>
        <a:defRPr sz="3200" b="1">
          <a:solidFill>
            <a:srgbClr val="003F69"/>
          </a:solidFill>
          <a:latin typeface="Arial" pitchFamily="34" charset="0"/>
          <a:ea typeface="ＭＳ Ｐゴシック" pitchFamily="1" charset="-128"/>
        </a:defRPr>
      </a:lvl8pPr>
      <a:lvl9pPr marL="1828800" algn="l" rtl="0" fontAlgn="base">
        <a:spcBef>
          <a:spcPct val="0"/>
        </a:spcBef>
        <a:spcAft>
          <a:spcPct val="0"/>
        </a:spcAft>
        <a:defRPr sz="3200" b="1">
          <a:solidFill>
            <a:srgbClr val="003F69"/>
          </a:solidFill>
          <a:latin typeface="Arial" pitchFamily="34" charset="0"/>
          <a:ea typeface="ＭＳ Ｐゴシック" pitchFamily="1" charset="-128"/>
        </a:defRPr>
      </a:lvl9pPr>
    </p:titleStyle>
    <p:bodyStyle>
      <a:lvl1pPr marL="168275"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cs typeface="+mn-cs"/>
        </a:defRPr>
      </a:lvl1pPr>
      <a:lvl2pPr marL="458788" indent="-174625" algn="l" rtl="0" fontAlgn="base">
        <a:spcBef>
          <a:spcPct val="20000"/>
        </a:spcBef>
        <a:spcAft>
          <a:spcPct val="0"/>
        </a:spcAft>
        <a:buClr>
          <a:srgbClr val="FF0000"/>
        </a:buClr>
        <a:buSzPct val="80000"/>
        <a:buChar char="•"/>
        <a:defRPr sz="2400">
          <a:solidFill>
            <a:schemeClr val="tx1"/>
          </a:solidFill>
          <a:latin typeface="+mn-lt"/>
          <a:ea typeface="+mn-ea"/>
        </a:defRPr>
      </a:lvl2pPr>
      <a:lvl3pPr marL="742950"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3pPr>
      <a:lvl4pPr marL="1027113" indent="-169863"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4pPr>
      <a:lvl5pPr marL="13176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5pPr>
      <a:lvl6pPr marL="17748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6pPr>
      <a:lvl7pPr marL="22320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7pPr>
      <a:lvl8pPr marL="26892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8pPr>
      <a:lvl9pPr marL="31464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9074" name="Picture 2" descr="backgrounds_2955d"/>
          <p:cNvPicPr>
            <a:picLocks noChangeAspect="1" noChangeArrowheads="1"/>
          </p:cNvPicPr>
          <p:nvPr userDrawn="1"/>
        </p:nvPicPr>
        <p:blipFill>
          <a:blip r:embed="rId3" cstate="print"/>
          <a:srcRect/>
          <a:stretch>
            <a:fillRect/>
          </a:stretch>
        </p:blipFill>
        <p:spPr bwMode="auto">
          <a:xfrm>
            <a:off x="-1588" y="-1588"/>
            <a:ext cx="9148763" cy="6861176"/>
          </a:xfrm>
          <a:prstGeom prst="rect">
            <a:avLst/>
          </a:prstGeom>
          <a:noFill/>
        </p:spPr>
      </p:pic>
      <p:sp>
        <p:nvSpPr>
          <p:cNvPr id="259075" name="Rectangle 3"/>
          <p:cNvSpPr>
            <a:spLocks noGrp="1" noChangeArrowheads="1"/>
          </p:cNvSpPr>
          <p:nvPr>
            <p:ph type="title"/>
          </p:nvPr>
        </p:nvSpPr>
        <p:spPr bwMode="auto">
          <a:xfrm>
            <a:off x="2133600" y="533400"/>
            <a:ext cx="5943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9076" name="Rectangle 4"/>
          <p:cNvSpPr>
            <a:spLocks noGrp="1" noChangeArrowheads="1"/>
          </p:cNvSpPr>
          <p:nvPr>
            <p:ph type="body" idx="1"/>
          </p:nvPr>
        </p:nvSpPr>
        <p:spPr bwMode="auto">
          <a:xfrm>
            <a:off x="685800" y="12954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259077" name="Rectangle 5"/>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rgbClr val="003F69"/>
                </a:solidFill>
              </a:defRPr>
            </a:lvl1pPr>
          </a:lstStyle>
          <a:p>
            <a:pPr eaLnBrk="0" hangingPunct="0"/>
            <a:fld id="{C52CEAD2-5708-4FD1-BFD8-90F07505434C}" type="slidenum">
              <a:rPr lang="en-US"/>
              <a:pPr eaLnBrk="0" hangingPunct="0"/>
              <a:t>‹#›</a:t>
            </a:fld>
            <a:endParaRPr lang="en-US"/>
          </a:p>
        </p:txBody>
      </p:sp>
      <p:sp>
        <p:nvSpPr>
          <p:cNvPr id="259078" name="Rectangle 6"/>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eaLnBrk="0" hangingPunct="0">
              <a:lnSpc>
                <a:spcPct val="90000"/>
              </a:lnSpc>
            </a:pPr>
            <a:r>
              <a:rPr lang="en-US" sz="900" b="1">
                <a:solidFill>
                  <a:srgbClr val="003F69"/>
                </a:solidFill>
              </a:rPr>
              <a:t>Office of Research and Development</a:t>
            </a:r>
          </a:p>
          <a:p>
            <a:pPr algn="just" eaLnBrk="0" hangingPunct="0">
              <a:lnSpc>
                <a:spcPct val="90000"/>
              </a:lnSpc>
            </a:pPr>
            <a:r>
              <a:rPr lang="en-US" sz="900">
                <a:solidFill>
                  <a:srgbClr val="003F69"/>
                </a:solidFill>
              </a:rPr>
              <a:t>National Center for Computational Toxicology</a:t>
            </a:r>
          </a:p>
        </p:txBody>
      </p:sp>
      <p:sp>
        <p:nvSpPr>
          <p:cNvPr id="259079" name="Rectangle 7"/>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eaLnBrk="0" hangingPunct="0"/>
            <a:endParaRPr lang="en-US" sz="1600">
              <a:solidFill>
                <a:srgbClr val="000000"/>
              </a:solidFill>
            </a:endParaRPr>
          </a:p>
        </p:txBody>
      </p:sp>
    </p:spTree>
  </p:cSld>
  <p:clrMap bg1="lt1" tx1="dk1" bg2="lt2" tx2="dk2" accent1="accent1" accent2="accent2" accent3="accent3" accent4="accent4" accent5="accent5" accent6="accent6" hlink="hlink" folHlink="folHlink"/>
  <p:sldLayoutIdLst>
    <p:sldLayoutId id="2147483754" r:id="rId1"/>
  </p:sldLayoutIdLst>
  <p:transition>
    <p:fade/>
  </p:transition>
  <p:hf hdr="0" ftr="0" dt="0"/>
  <p:txStyles>
    <p:titleStyle>
      <a:lvl1pPr algn="l" rtl="0" fontAlgn="base">
        <a:spcBef>
          <a:spcPct val="0"/>
        </a:spcBef>
        <a:spcAft>
          <a:spcPct val="0"/>
        </a:spcAft>
        <a:defRPr sz="3200" b="1">
          <a:solidFill>
            <a:srgbClr val="003F69"/>
          </a:solidFill>
          <a:latin typeface="+mj-lt"/>
          <a:ea typeface="+mj-ea"/>
          <a:cs typeface="+mj-cs"/>
        </a:defRPr>
      </a:lvl1pPr>
      <a:lvl2pPr algn="l" rtl="0" fontAlgn="base">
        <a:spcBef>
          <a:spcPct val="0"/>
        </a:spcBef>
        <a:spcAft>
          <a:spcPct val="0"/>
        </a:spcAft>
        <a:defRPr sz="3200" b="1">
          <a:solidFill>
            <a:srgbClr val="003F69"/>
          </a:solidFill>
          <a:latin typeface="Arial" pitchFamily="34" charset="0"/>
          <a:ea typeface="ＭＳ Ｐゴシック" pitchFamily="1" charset="-128"/>
        </a:defRPr>
      </a:lvl2pPr>
      <a:lvl3pPr algn="l" rtl="0" fontAlgn="base">
        <a:spcBef>
          <a:spcPct val="0"/>
        </a:spcBef>
        <a:spcAft>
          <a:spcPct val="0"/>
        </a:spcAft>
        <a:defRPr sz="3200" b="1">
          <a:solidFill>
            <a:srgbClr val="003F69"/>
          </a:solidFill>
          <a:latin typeface="Arial" pitchFamily="34" charset="0"/>
          <a:ea typeface="ＭＳ Ｐゴシック" pitchFamily="1" charset="-128"/>
        </a:defRPr>
      </a:lvl3pPr>
      <a:lvl4pPr algn="l" rtl="0" fontAlgn="base">
        <a:spcBef>
          <a:spcPct val="0"/>
        </a:spcBef>
        <a:spcAft>
          <a:spcPct val="0"/>
        </a:spcAft>
        <a:defRPr sz="3200" b="1">
          <a:solidFill>
            <a:srgbClr val="003F69"/>
          </a:solidFill>
          <a:latin typeface="Arial" pitchFamily="34" charset="0"/>
          <a:ea typeface="ＭＳ Ｐゴシック" pitchFamily="1" charset="-128"/>
        </a:defRPr>
      </a:lvl4pPr>
      <a:lvl5pPr algn="l" rtl="0" fontAlgn="base">
        <a:spcBef>
          <a:spcPct val="0"/>
        </a:spcBef>
        <a:spcAft>
          <a:spcPct val="0"/>
        </a:spcAft>
        <a:defRPr sz="3200" b="1">
          <a:solidFill>
            <a:srgbClr val="003F69"/>
          </a:solidFill>
          <a:latin typeface="Arial" pitchFamily="34" charset="0"/>
          <a:ea typeface="ＭＳ Ｐゴシック" pitchFamily="1" charset="-128"/>
        </a:defRPr>
      </a:lvl5pPr>
      <a:lvl6pPr marL="457200" algn="l" rtl="0" fontAlgn="base">
        <a:spcBef>
          <a:spcPct val="0"/>
        </a:spcBef>
        <a:spcAft>
          <a:spcPct val="0"/>
        </a:spcAft>
        <a:defRPr sz="3200" b="1">
          <a:solidFill>
            <a:srgbClr val="003F69"/>
          </a:solidFill>
          <a:latin typeface="Arial" pitchFamily="34" charset="0"/>
          <a:ea typeface="ＭＳ Ｐゴシック" pitchFamily="1" charset="-128"/>
        </a:defRPr>
      </a:lvl6pPr>
      <a:lvl7pPr marL="914400" algn="l" rtl="0" fontAlgn="base">
        <a:spcBef>
          <a:spcPct val="0"/>
        </a:spcBef>
        <a:spcAft>
          <a:spcPct val="0"/>
        </a:spcAft>
        <a:defRPr sz="3200" b="1">
          <a:solidFill>
            <a:srgbClr val="003F69"/>
          </a:solidFill>
          <a:latin typeface="Arial" pitchFamily="34" charset="0"/>
          <a:ea typeface="ＭＳ Ｐゴシック" pitchFamily="1" charset="-128"/>
        </a:defRPr>
      </a:lvl7pPr>
      <a:lvl8pPr marL="1371600" algn="l" rtl="0" fontAlgn="base">
        <a:spcBef>
          <a:spcPct val="0"/>
        </a:spcBef>
        <a:spcAft>
          <a:spcPct val="0"/>
        </a:spcAft>
        <a:defRPr sz="3200" b="1">
          <a:solidFill>
            <a:srgbClr val="003F69"/>
          </a:solidFill>
          <a:latin typeface="Arial" pitchFamily="34" charset="0"/>
          <a:ea typeface="ＭＳ Ｐゴシック" pitchFamily="1" charset="-128"/>
        </a:defRPr>
      </a:lvl8pPr>
      <a:lvl9pPr marL="1828800" algn="l" rtl="0" fontAlgn="base">
        <a:spcBef>
          <a:spcPct val="0"/>
        </a:spcBef>
        <a:spcAft>
          <a:spcPct val="0"/>
        </a:spcAft>
        <a:defRPr sz="3200" b="1">
          <a:solidFill>
            <a:srgbClr val="003F69"/>
          </a:solidFill>
          <a:latin typeface="Arial" pitchFamily="34" charset="0"/>
          <a:ea typeface="ＭＳ Ｐゴシック" pitchFamily="1" charset="-128"/>
        </a:defRPr>
      </a:lvl9pPr>
    </p:titleStyle>
    <p:bodyStyle>
      <a:lvl1pPr marL="168275"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cs typeface="+mn-cs"/>
        </a:defRPr>
      </a:lvl1pPr>
      <a:lvl2pPr marL="458788" indent="-174625" algn="l" rtl="0" fontAlgn="base">
        <a:spcBef>
          <a:spcPct val="20000"/>
        </a:spcBef>
        <a:spcAft>
          <a:spcPct val="0"/>
        </a:spcAft>
        <a:buClr>
          <a:srgbClr val="FF0000"/>
        </a:buClr>
        <a:buSzPct val="80000"/>
        <a:buChar char="•"/>
        <a:defRPr sz="2400">
          <a:solidFill>
            <a:schemeClr val="tx1"/>
          </a:solidFill>
          <a:latin typeface="+mn-lt"/>
          <a:ea typeface="+mn-ea"/>
        </a:defRPr>
      </a:lvl2pPr>
      <a:lvl3pPr marL="742950" indent="-168275"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3pPr>
      <a:lvl4pPr marL="1027113" indent="-169863" algn="l" rtl="0" fontAlgn="base">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4pPr>
      <a:lvl5pPr marL="13176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5pPr>
      <a:lvl6pPr marL="17748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6pPr>
      <a:lvl7pPr marL="22320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7pPr>
      <a:lvl8pPr marL="26892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8pPr>
      <a:lvl9pPr marL="31464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ckgrounds_2955d"/>
          <p:cNvPicPr>
            <a:picLocks noChangeAspect="1" noChangeArrowheads="1"/>
          </p:cNvPicPr>
          <p:nvPr userDrawn="1"/>
        </p:nvPicPr>
        <p:blipFill>
          <a:blip r:embed="rId2" cstate="email"/>
          <a:srcRect/>
          <a:stretch>
            <a:fillRect/>
          </a:stretch>
        </p:blipFill>
        <p:spPr bwMode="auto">
          <a:xfrm>
            <a:off x="-1588" y="-1588"/>
            <a:ext cx="9148763" cy="6861176"/>
          </a:xfrm>
          <a:prstGeom prst="rect">
            <a:avLst/>
          </a:prstGeom>
          <a:noFill/>
          <a:ln w="9525">
            <a:noFill/>
            <a:miter lim="800000"/>
            <a:headEnd/>
            <a:tailEnd/>
          </a:ln>
        </p:spPr>
      </p:pic>
      <p:sp>
        <p:nvSpPr>
          <p:cNvPr id="1027" name="Rectangle 3"/>
          <p:cNvSpPr>
            <a:spLocks noGrp="1" noChangeArrowheads="1"/>
          </p:cNvSpPr>
          <p:nvPr>
            <p:ph type="title"/>
          </p:nvPr>
        </p:nvSpPr>
        <p:spPr bwMode="auto">
          <a:xfrm>
            <a:off x="2133600" y="533400"/>
            <a:ext cx="59436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85800" y="12954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375814" name="Rectangle 6"/>
          <p:cNvSpPr>
            <a:spLocks noChangeArrowheads="1"/>
          </p:cNvSpPr>
          <p:nvPr/>
        </p:nvSpPr>
        <p:spPr bwMode="auto">
          <a:xfrm>
            <a:off x="757238" y="6224588"/>
            <a:ext cx="5643562" cy="244475"/>
          </a:xfrm>
          <a:prstGeom prst="rect">
            <a:avLst/>
          </a:prstGeom>
          <a:noFill/>
          <a:ln w="9525">
            <a:noFill/>
            <a:miter lim="800000"/>
            <a:headEnd/>
            <a:tailEnd/>
          </a:ln>
        </p:spPr>
        <p:txBody>
          <a:bodyPr lIns="0" tIns="0" rIns="0" bIns="0" anchor="b">
            <a:spAutoFit/>
          </a:bodyPr>
          <a:lstStyle/>
          <a:p>
            <a:pPr algn="just" eaLnBrk="0" hangingPunct="0">
              <a:lnSpc>
                <a:spcPct val="90000"/>
              </a:lnSpc>
              <a:defRPr/>
            </a:pPr>
            <a:r>
              <a:rPr lang="en-US" sz="900" b="1" dirty="0">
                <a:solidFill>
                  <a:srgbClr val="003F69"/>
                </a:solidFill>
                <a:latin typeface="Arial"/>
              </a:rPr>
              <a:t>Office of Research and Development</a:t>
            </a:r>
          </a:p>
          <a:p>
            <a:pPr algn="just" eaLnBrk="0" hangingPunct="0">
              <a:lnSpc>
                <a:spcPct val="90000"/>
              </a:lnSpc>
              <a:defRPr/>
            </a:pPr>
            <a:r>
              <a:rPr lang="en-US" sz="900" dirty="0">
                <a:solidFill>
                  <a:srgbClr val="003F69"/>
                </a:solidFill>
                <a:latin typeface="Arial"/>
              </a:rPr>
              <a:t>National Center for Computational Toxicology</a:t>
            </a:r>
          </a:p>
        </p:txBody>
      </p:sp>
      <p:sp>
        <p:nvSpPr>
          <p:cNvPr id="375815" name="Rectangle 7"/>
          <p:cNvSpPr>
            <a:spLocks noChangeArrowheads="1"/>
          </p:cNvSpPr>
          <p:nvPr userDrawn="1"/>
        </p:nvSpPr>
        <p:spPr bwMode="auto">
          <a:xfrm>
            <a:off x="-109538" y="6224588"/>
            <a:ext cx="795338" cy="228600"/>
          </a:xfrm>
          <a:prstGeom prst="rect">
            <a:avLst/>
          </a:prstGeom>
          <a:solidFill>
            <a:srgbClr val="003F69"/>
          </a:solidFill>
          <a:ln w="9525">
            <a:noFill/>
            <a:miter lim="800000"/>
            <a:headEnd/>
            <a:tailEnd/>
          </a:ln>
        </p:spPr>
        <p:txBody>
          <a:bodyPr wrap="none" anchor="ctr"/>
          <a:lstStyle/>
          <a:p>
            <a:pPr>
              <a:defRPr/>
            </a:pPr>
            <a:endParaRPr lang="en-US" sz="1800" b="1" i="1">
              <a:solidFill>
                <a:srgbClr val="000000"/>
              </a:solidFill>
              <a:latin typeface="Arial"/>
            </a:endParaRPr>
          </a:p>
        </p:txBody>
      </p:sp>
      <p:sp>
        <p:nvSpPr>
          <p:cNvPr id="375817" name="Rectangle 9"/>
          <p:cNvSpPr>
            <a:spLocks noGrp="1" noChangeArrowheads="1"/>
          </p:cNvSpPr>
          <p:nvPr>
            <p:ph type="sldNum" sz="quarter" idx="4"/>
          </p:nvPr>
        </p:nvSpPr>
        <p:spPr bwMode="auto">
          <a:xfrm>
            <a:off x="6553200" y="6224588"/>
            <a:ext cx="19050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eaLnBrk="0" hangingPunct="0">
              <a:defRPr sz="1000" i="0">
                <a:solidFill>
                  <a:srgbClr val="003F69"/>
                </a:solidFill>
                <a:ea typeface="+mn-ea"/>
              </a:defRPr>
            </a:lvl1pPr>
          </a:lstStyle>
          <a:p>
            <a:pPr>
              <a:defRPr/>
            </a:pPr>
            <a:fld id="{52794E60-2BA8-4932-9817-0503E6C7743E}" type="slidenum">
              <a:rPr lang="en-US" b="1">
                <a:latin typeface="Arial"/>
              </a:rPr>
              <a:pPr>
                <a:defRPr/>
              </a:pPr>
              <a:t>‹#›</a:t>
            </a:fld>
            <a:endParaRPr lang="en-US" b="1">
              <a:latin typeface="Arial"/>
            </a:endParaRPr>
          </a:p>
        </p:txBody>
      </p:sp>
    </p:spTree>
  </p:cSld>
  <p:clrMap bg1="lt1" tx1="dk1" bg2="lt2" tx2="dk2" accent1="accent1" accent2="accent2" accent3="accent3" accent4="accent4" accent5="accent5" accent6="accent6" hlink="hlink" folHlink="folHlink"/>
  <p:transition>
    <p:fade/>
  </p:transition>
  <p:hf hdr="0" ftr="0" dt="0"/>
  <p:txStyles>
    <p:titleStyle>
      <a:lvl1pPr algn="l" rtl="0" eaLnBrk="0" fontAlgn="base" hangingPunct="0">
        <a:spcBef>
          <a:spcPct val="0"/>
        </a:spcBef>
        <a:spcAft>
          <a:spcPct val="0"/>
        </a:spcAft>
        <a:defRPr sz="3200" b="1">
          <a:solidFill>
            <a:srgbClr val="003F69"/>
          </a:solidFill>
          <a:latin typeface="+mj-lt"/>
          <a:ea typeface="+mj-ea"/>
          <a:cs typeface="+mj-cs"/>
        </a:defRPr>
      </a:lvl1pPr>
      <a:lvl2pPr algn="l" rtl="0" eaLnBrk="0" fontAlgn="base" hangingPunct="0">
        <a:spcBef>
          <a:spcPct val="0"/>
        </a:spcBef>
        <a:spcAft>
          <a:spcPct val="0"/>
        </a:spcAft>
        <a:defRPr sz="3200" b="1">
          <a:solidFill>
            <a:srgbClr val="003F69"/>
          </a:solidFill>
          <a:latin typeface="Arial" charset="0"/>
          <a:ea typeface="ＭＳ Ｐゴシック" charset="-128"/>
        </a:defRPr>
      </a:lvl2pPr>
      <a:lvl3pPr algn="l" rtl="0" eaLnBrk="0" fontAlgn="base" hangingPunct="0">
        <a:spcBef>
          <a:spcPct val="0"/>
        </a:spcBef>
        <a:spcAft>
          <a:spcPct val="0"/>
        </a:spcAft>
        <a:defRPr sz="3200" b="1">
          <a:solidFill>
            <a:srgbClr val="003F69"/>
          </a:solidFill>
          <a:latin typeface="Arial" charset="0"/>
          <a:ea typeface="ＭＳ Ｐゴシック" charset="-128"/>
        </a:defRPr>
      </a:lvl3pPr>
      <a:lvl4pPr algn="l" rtl="0" eaLnBrk="0" fontAlgn="base" hangingPunct="0">
        <a:spcBef>
          <a:spcPct val="0"/>
        </a:spcBef>
        <a:spcAft>
          <a:spcPct val="0"/>
        </a:spcAft>
        <a:defRPr sz="3200" b="1">
          <a:solidFill>
            <a:srgbClr val="003F69"/>
          </a:solidFill>
          <a:latin typeface="Arial" charset="0"/>
          <a:ea typeface="ＭＳ Ｐゴシック" charset="-128"/>
        </a:defRPr>
      </a:lvl4pPr>
      <a:lvl5pPr algn="l" rtl="0" eaLnBrk="0" fontAlgn="base" hangingPunct="0">
        <a:spcBef>
          <a:spcPct val="0"/>
        </a:spcBef>
        <a:spcAft>
          <a:spcPct val="0"/>
        </a:spcAft>
        <a:defRPr sz="3200" b="1">
          <a:solidFill>
            <a:srgbClr val="003F69"/>
          </a:solidFill>
          <a:latin typeface="Arial" charset="0"/>
          <a:ea typeface="ＭＳ Ｐゴシック" charset="-128"/>
        </a:defRPr>
      </a:lvl5pPr>
      <a:lvl6pPr marL="457200" algn="l" rtl="0" fontAlgn="base">
        <a:spcBef>
          <a:spcPct val="0"/>
        </a:spcBef>
        <a:spcAft>
          <a:spcPct val="0"/>
        </a:spcAft>
        <a:defRPr sz="3200" b="1">
          <a:solidFill>
            <a:srgbClr val="003F69"/>
          </a:solidFill>
          <a:latin typeface="Arial" charset="0"/>
          <a:ea typeface="ＭＳ Ｐゴシック" charset="-128"/>
        </a:defRPr>
      </a:lvl6pPr>
      <a:lvl7pPr marL="914400" algn="l" rtl="0" fontAlgn="base">
        <a:spcBef>
          <a:spcPct val="0"/>
        </a:spcBef>
        <a:spcAft>
          <a:spcPct val="0"/>
        </a:spcAft>
        <a:defRPr sz="3200" b="1">
          <a:solidFill>
            <a:srgbClr val="003F69"/>
          </a:solidFill>
          <a:latin typeface="Arial" charset="0"/>
          <a:ea typeface="ＭＳ Ｐゴシック" charset="-128"/>
        </a:defRPr>
      </a:lvl7pPr>
      <a:lvl8pPr marL="1371600" algn="l" rtl="0" fontAlgn="base">
        <a:spcBef>
          <a:spcPct val="0"/>
        </a:spcBef>
        <a:spcAft>
          <a:spcPct val="0"/>
        </a:spcAft>
        <a:defRPr sz="3200" b="1">
          <a:solidFill>
            <a:srgbClr val="003F69"/>
          </a:solidFill>
          <a:latin typeface="Arial" charset="0"/>
          <a:ea typeface="ＭＳ Ｐゴシック" charset="-128"/>
        </a:defRPr>
      </a:lvl8pPr>
      <a:lvl9pPr marL="1828800" algn="l" rtl="0" fontAlgn="base">
        <a:spcBef>
          <a:spcPct val="0"/>
        </a:spcBef>
        <a:spcAft>
          <a:spcPct val="0"/>
        </a:spcAft>
        <a:defRPr sz="3200" b="1">
          <a:solidFill>
            <a:srgbClr val="003F69"/>
          </a:solidFill>
          <a:latin typeface="Arial" charset="0"/>
          <a:ea typeface="ＭＳ Ｐゴシック" charset="-128"/>
        </a:defRPr>
      </a:lvl9pPr>
    </p:titleStyle>
    <p:bodyStyle>
      <a:lvl1pPr marL="168275" indent="-168275" algn="l" rtl="0" eaLnBrk="0" fontAlgn="base" hangingPunct="0">
        <a:spcBef>
          <a:spcPct val="20000"/>
        </a:spcBef>
        <a:spcAft>
          <a:spcPct val="0"/>
        </a:spcAft>
        <a:buClr>
          <a:srgbClr val="FF0000"/>
        </a:buClr>
        <a:buSzPct val="80000"/>
        <a:buFont typeface="Wingdings" pitchFamily="2" charset="2"/>
        <a:buChar char="v"/>
        <a:defRPr sz="2400">
          <a:solidFill>
            <a:schemeClr val="tx1"/>
          </a:solidFill>
          <a:latin typeface="+mn-lt"/>
          <a:ea typeface="+mn-ea"/>
          <a:cs typeface="+mn-cs"/>
        </a:defRPr>
      </a:lvl1pPr>
      <a:lvl2pPr marL="458788" indent="-174625" algn="l" rtl="0" eaLnBrk="0" fontAlgn="base" hangingPunct="0">
        <a:spcBef>
          <a:spcPct val="20000"/>
        </a:spcBef>
        <a:spcAft>
          <a:spcPct val="0"/>
        </a:spcAft>
        <a:buClr>
          <a:srgbClr val="FF0000"/>
        </a:buClr>
        <a:buSzPct val="80000"/>
        <a:buChar char="•"/>
        <a:defRPr sz="2400">
          <a:solidFill>
            <a:schemeClr val="tx1"/>
          </a:solidFill>
          <a:latin typeface="+mn-lt"/>
          <a:ea typeface="+mn-ea"/>
        </a:defRPr>
      </a:lvl2pPr>
      <a:lvl3pPr marL="742950" indent="-168275" algn="l" rtl="0" eaLnBrk="0" fontAlgn="base" hangingPunct="0">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3pPr>
      <a:lvl4pPr marL="1027113" indent="-169863" algn="l" rtl="0" eaLnBrk="0" fontAlgn="base" hangingPunct="0">
        <a:spcBef>
          <a:spcPct val="20000"/>
        </a:spcBef>
        <a:spcAft>
          <a:spcPct val="0"/>
        </a:spcAft>
        <a:buClr>
          <a:srgbClr val="FF0000"/>
        </a:buClr>
        <a:buSzPct val="80000"/>
        <a:buFont typeface="Wingdings" pitchFamily="2" charset="2"/>
        <a:buChar char="v"/>
        <a:defRPr sz="2400">
          <a:solidFill>
            <a:schemeClr val="tx1"/>
          </a:solidFill>
          <a:latin typeface="+mn-lt"/>
          <a:ea typeface="+mn-ea"/>
        </a:defRPr>
      </a:lvl4pPr>
      <a:lvl5pPr marL="1317625" indent="-176213" algn="l" rtl="0" eaLnBrk="0" fontAlgn="base" hangingPunct="0">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5pPr>
      <a:lvl6pPr marL="17748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6pPr>
      <a:lvl7pPr marL="22320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7pPr>
      <a:lvl8pPr marL="26892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8pPr>
      <a:lvl9pPr marL="3146425" indent="-176213" algn="l" rtl="0" fontAlgn="base">
        <a:spcBef>
          <a:spcPct val="20000"/>
        </a:spcBef>
        <a:spcAft>
          <a:spcPct val="0"/>
        </a:spcAft>
        <a:buClr>
          <a:srgbClr val="FF0000"/>
        </a:buClr>
        <a:buSzPct val="80000"/>
        <a:buFont typeface="Wingdings" pitchFamily="2" charset="2"/>
        <a:buChar char="v"/>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hyperlink" Target="http://portals.broadinstitute.org/cma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9"/>
          <p:cNvSpPr>
            <a:spLocks noGrp="1" noChangeArrowheads="1"/>
          </p:cNvSpPr>
          <p:nvPr>
            <p:ph type="ctrTitle"/>
          </p:nvPr>
        </p:nvSpPr>
        <p:spPr>
          <a:xfrm>
            <a:off x="2610005" y="2090738"/>
            <a:ext cx="6353690" cy="571500"/>
          </a:xfrm>
        </p:spPr>
        <p:txBody>
          <a:bodyPr/>
          <a:lstStyle/>
          <a:p>
            <a:br>
              <a:rPr lang="en-US" sz="2800" dirty="0"/>
            </a:br>
            <a:br>
              <a:rPr lang="en-US" sz="2800" dirty="0"/>
            </a:br>
            <a:r>
              <a:rPr lang="en-US" dirty="0"/>
              <a:t>Rapid Toxicity Screening of Chemicals Combining </a:t>
            </a:r>
            <a:r>
              <a:rPr lang="en-US" i="1" dirty="0"/>
              <a:t>In Vitro </a:t>
            </a:r>
            <a:r>
              <a:rPr lang="en-US" dirty="0"/>
              <a:t>High-throughput Transcriptomics, Toxicokinetics and Exposure Estimates</a:t>
            </a:r>
            <a:endParaRPr lang="en-US" sz="2800" dirty="0"/>
          </a:p>
        </p:txBody>
      </p:sp>
      <p:sp>
        <p:nvSpPr>
          <p:cNvPr id="6" name="Subtitle 5"/>
          <p:cNvSpPr>
            <a:spLocks noGrp="1"/>
          </p:cNvSpPr>
          <p:nvPr>
            <p:ph type="subTitle" idx="1"/>
          </p:nvPr>
        </p:nvSpPr>
        <p:spPr>
          <a:xfrm>
            <a:off x="2790310" y="2914650"/>
            <a:ext cx="5713413" cy="338138"/>
          </a:xfrm>
        </p:spPr>
        <p:txBody>
          <a:bodyPr/>
          <a:lstStyle/>
          <a:p>
            <a:r>
              <a:rPr lang="en-US" dirty="0"/>
              <a:t>Richard Judson</a:t>
            </a:r>
          </a:p>
          <a:p>
            <a:r>
              <a:rPr lang="en-US" dirty="0"/>
              <a:t>U.S. EPA, National Center for Computational Toxicology</a:t>
            </a:r>
          </a:p>
          <a:p>
            <a:r>
              <a:rPr lang="en-US" dirty="0"/>
              <a:t>Office of Research and Development</a:t>
            </a:r>
          </a:p>
        </p:txBody>
      </p:sp>
      <p:sp>
        <p:nvSpPr>
          <p:cNvPr id="5" name="TextBox 4"/>
          <p:cNvSpPr txBox="1">
            <a:spLocks noChangeArrowheads="1"/>
          </p:cNvSpPr>
          <p:nvPr/>
        </p:nvSpPr>
        <p:spPr bwMode="auto">
          <a:xfrm>
            <a:off x="3505200" y="6211669"/>
            <a:ext cx="5638800" cy="646331"/>
          </a:xfrm>
          <a:prstGeom prst="rect">
            <a:avLst/>
          </a:prstGeom>
          <a:noFill/>
          <a:ln w="9525">
            <a:noFill/>
            <a:miter lim="800000"/>
            <a:headEnd/>
            <a:tailEnd/>
          </a:ln>
        </p:spPr>
        <p:txBody>
          <a:bodyPr>
            <a:spAutoFit/>
          </a:bodyPr>
          <a:lstStyle/>
          <a:p>
            <a:pPr algn="l" rtl="0" eaLnBrk="0" fontAlgn="base" hangingPunct="0">
              <a:spcBef>
                <a:spcPct val="0"/>
              </a:spcBef>
              <a:spcAft>
                <a:spcPct val="0"/>
              </a:spcAft>
            </a:pPr>
            <a:r>
              <a:rPr lang="en-US" sz="1200" kern="1200" dirty="0">
                <a:solidFill>
                  <a:srgbClr val="FFFFFF"/>
                </a:solidFill>
                <a:latin typeface="Arial" charset="0"/>
                <a:ea typeface="ＭＳ Ｐゴシック" charset="-128"/>
                <a:cs typeface="+mn-cs"/>
              </a:rPr>
              <a:t>The views expressed in this presentation are those of the author and do not necessarily reflect the views or policies of the U.S. EPA</a:t>
            </a:r>
          </a:p>
          <a:p>
            <a:pPr algn="l" rtl="0" eaLnBrk="0" fontAlgn="base" hangingPunct="0">
              <a:spcBef>
                <a:spcPct val="0"/>
              </a:spcBef>
              <a:spcAft>
                <a:spcPct val="0"/>
              </a:spcAft>
            </a:pPr>
            <a:endParaRPr lang="en-US" sz="1200" kern="1200" dirty="0">
              <a:solidFill>
                <a:srgbClr val="FFFFFF"/>
              </a:solidFill>
              <a:latin typeface="Arial" charset="0"/>
              <a:ea typeface="ＭＳ Ｐゴシック" charset="-128"/>
              <a:cs typeface="+mn-cs"/>
            </a:endParaRPr>
          </a:p>
        </p:txBody>
      </p:sp>
      <p:pic>
        <p:nvPicPr>
          <p:cNvPr id="7" name="Picture 8" descr="CompTox L2R logo 2"/>
          <p:cNvPicPr>
            <a:picLocks noChangeAspect="1" noChangeArrowheads="1"/>
          </p:cNvPicPr>
          <p:nvPr/>
        </p:nvPicPr>
        <p:blipFill>
          <a:blip r:embed="rId3" cstate="print"/>
          <a:srcRect/>
          <a:stretch>
            <a:fillRect/>
          </a:stretch>
        </p:blipFill>
        <p:spPr bwMode="auto">
          <a:xfrm>
            <a:off x="2518716" y="3505200"/>
            <a:ext cx="6248400" cy="1878013"/>
          </a:xfrm>
          <a:prstGeom prst="rect">
            <a:avLst/>
          </a:prstGeom>
          <a:noFill/>
        </p:spPr>
      </p:pic>
      <p:sp>
        <p:nvSpPr>
          <p:cNvPr id="8" name="TextBox 7"/>
          <p:cNvSpPr txBox="1">
            <a:spLocks noChangeArrowheads="1"/>
          </p:cNvSpPr>
          <p:nvPr/>
        </p:nvSpPr>
        <p:spPr bwMode="auto">
          <a:xfrm>
            <a:off x="2741353" y="5165229"/>
            <a:ext cx="5638800" cy="646331"/>
          </a:xfrm>
          <a:prstGeom prst="rect">
            <a:avLst/>
          </a:prstGeom>
          <a:noFill/>
          <a:ln w="9525">
            <a:noFill/>
            <a:miter lim="800000"/>
            <a:headEnd/>
            <a:tailEnd/>
          </a:ln>
        </p:spPr>
        <p:txBody>
          <a:bodyPr>
            <a:spAutoFit/>
          </a:bodyPr>
          <a:lstStyle/>
          <a:p>
            <a:r>
              <a:rPr lang="en-US" sz="1400" dirty="0" err="1">
                <a:solidFill>
                  <a:schemeClr val="bg1"/>
                </a:solidFill>
              </a:rPr>
              <a:t>Eurotox</a:t>
            </a:r>
            <a:r>
              <a:rPr lang="en-US" sz="1400" dirty="0">
                <a:solidFill>
                  <a:schemeClr val="bg1"/>
                </a:solidFill>
              </a:rPr>
              <a:t> 2018, Brussels</a:t>
            </a:r>
            <a:endParaRPr lang="nl-NL" sz="1000" dirty="0">
              <a:solidFill>
                <a:schemeClr val="bg1"/>
              </a:solidFill>
            </a:endParaRPr>
          </a:p>
          <a:p>
            <a:endParaRPr lang="nl-NL" sz="1000" dirty="0">
              <a:solidFill>
                <a:schemeClr val="bg1"/>
              </a:solidFill>
            </a:endParaRPr>
          </a:p>
          <a:p>
            <a:r>
              <a:rPr lang="nl-NL" sz="1200" dirty="0">
                <a:solidFill>
                  <a:schemeClr val="bg1"/>
                </a:solidFill>
              </a:rPr>
              <a:t>3 September 2018</a:t>
            </a:r>
            <a:endParaRPr lang="en-US" sz="1200" kern="1200" dirty="0">
              <a:solidFill>
                <a:schemeClr val="bg1"/>
              </a:solidFill>
              <a:latin typeface="Arial" charset="0"/>
              <a:ea typeface="ＭＳ Ｐゴシック" charset="-128"/>
              <a:cs typeface="+mn-cs"/>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158" y="0"/>
            <a:ext cx="3250790"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a:xfrm>
            <a:off x="695325" y="533400"/>
            <a:ext cx="8380309" cy="150264"/>
          </a:xfrm>
        </p:spPr>
        <p:txBody>
          <a:bodyPr/>
          <a:lstStyle/>
          <a:p>
            <a:r>
              <a:rPr lang="en-US" dirty="0"/>
              <a:t>IVIVE PODs tend to provide low (protective) POD estimates: BERs are conservative</a:t>
            </a:r>
          </a:p>
        </p:txBody>
      </p:sp>
      <p:sp>
        <p:nvSpPr>
          <p:cNvPr id="3" name="Slide Number Placeholder 2"/>
          <p:cNvSpPr>
            <a:spLocks noGrp="1"/>
          </p:cNvSpPr>
          <p:nvPr>
            <p:ph type="sldNum" sz="quarter" idx="10"/>
          </p:nvPr>
        </p:nvSpPr>
        <p:spPr/>
        <p:txBody>
          <a:bodyPr/>
          <a:lstStyle/>
          <a:p>
            <a:pPr algn="r" rtl="0" eaLnBrk="0" fontAlgn="base" hangingPunct="0">
              <a:spcBef>
                <a:spcPct val="0"/>
              </a:spcBef>
              <a:spcAft>
                <a:spcPct val="0"/>
              </a:spcAft>
              <a:defRPr/>
            </a:pPr>
            <a:fld id="{BC14B1EB-B739-4AAE-9D23-05DD1062B35A}"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10</a:t>
            </a:fld>
            <a:endParaRPr lang="en-US" sz="1000" b="1" kern="1200" dirty="0">
              <a:solidFill>
                <a:srgbClr val="003F69"/>
              </a:solidFill>
              <a:latin typeface="Arial" charset="0"/>
              <a:ea typeface="ＭＳ Ｐゴシック" pitchFamily="1" charset="-128"/>
              <a:cs typeface="+mn-cs"/>
            </a:endParaRPr>
          </a:p>
        </p:txBody>
      </p:sp>
      <p:sp>
        <p:nvSpPr>
          <p:cNvPr id="5" name="TextBox 4"/>
          <p:cNvSpPr txBox="1"/>
          <p:nvPr/>
        </p:nvSpPr>
        <p:spPr>
          <a:xfrm>
            <a:off x="5648325" y="1743262"/>
            <a:ext cx="3495675" cy="3139321"/>
          </a:xfrm>
          <a:prstGeom prst="rect">
            <a:avLst/>
          </a:prstGeom>
          <a:noFill/>
        </p:spPr>
        <p:txBody>
          <a:bodyPr wrap="square" rtlCol="0">
            <a:spAutoFit/>
          </a:bodyPr>
          <a:lstStyle/>
          <a:p>
            <a:r>
              <a:rPr lang="en-US" sz="1800" dirty="0"/>
              <a:t>Only ~4% have </a:t>
            </a:r>
            <a:r>
              <a:rPr lang="en-US" sz="1800" i="1" dirty="0"/>
              <a:t>in vitro </a:t>
            </a:r>
            <a:r>
              <a:rPr lang="en-US" sz="1800" dirty="0"/>
              <a:t>POD consistently greater than </a:t>
            </a:r>
            <a:r>
              <a:rPr lang="en-US" sz="1800" i="1" dirty="0"/>
              <a:t>in vivo </a:t>
            </a:r>
            <a:r>
              <a:rPr lang="en-US" sz="1800" dirty="0"/>
              <a:t>values</a:t>
            </a:r>
          </a:p>
          <a:p>
            <a:endParaRPr lang="en-US" sz="1800" dirty="0"/>
          </a:p>
          <a:p>
            <a:r>
              <a:rPr lang="en-US" sz="1800" dirty="0"/>
              <a:t>Issue: what is the correct </a:t>
            </a:r>
            <a:r>
              <a:rPr lang="en-US" sz="1800" i="1" dirty="0"/>
              <a:t>in vitro </a:t>
            </a:r>
            <a:r>
              <a:rPr lang="en-US" sz="1800" dirty="0"/>
              <a:t>POD assay?</a:t>
            </a:r>
          </a:p>
          <a:p>
            <a:pPr marL="285750" indent="-285750">
              <a:buFontTx/>
              <a:buChar char="-"/>
            </a:pPr>
            <a:r>
              <a:rPr lang="en-US" sz="1800" dirty="0"/>
              <a:t>Bioactivity vs. adversity</a:t>
            </a:r>
          </a:p>
          <a:p>
            <a:pPr marL="285750" indent="-285750">
              <a:buFontTx/>
              <a:buChar char="-"/>
            </a:pPr>
            <a:endParaRPr lang="en-US" sz="1800" dirty="0"/>
          </a:p>
          <a:p>
            <a:r>
              <a:rPr lang="en-US" sz="1800" dirty="0"/>
              <a:t>Work in progress: comparison of results taking into account both </a:t>
            </a:r>
            <a:r>
              <a:rPr lang="en-US" sz="1800" i="1" dirty="0"/>
              <a:t>in vivo </a:t>
            </a:r>
            <a:r>
              <a:rPr lang="en-US" sz="1800" dirty="0"/>
              <a:t>and </a:t>
            </a:r>
            <a:r>
              <a:rPr lang="en-US" sz="1800" i="1" dirty="0"/>
              <a:t>in vitro </a:t>
            </a:r>
            <a:r>
              <a:rPr lang="en-US" sz="1800" dirty="0"/>
              <a:t>uncertainties</a:t>
            </a:r>
          </a:p>
        </p:txBody>
      </p:sp>
      <p:pic>
        <p:nvPicPr>
          <p:cNvPr id="6" name="Picture 5"/>
          <p:cNvPicPr>
            <a:picLocks noChangeAspect="1"/>
          </p:cNvPicPr>
          <p:nvPr/>
        </p:nvPicPr>
        <p:blipFill>
          <a:blip r:embed="rId2"/>
          <a:stretch>
            <a:fillRect/>
          </a:stretch>
        </p:blipFill>
        <p:spPr>
          <a:xfrm>
            <a:off x="0" y="970579"/>
            <a:ext cx="5648325" cy="5368309"/>
          </a:xfrm>
          <a:prstGeom prst="rect">
            <a:avLst/>
          </a:prstGeom>
        </p:spPr>
      </p:pic>
      <p:sp>
        <p:nvSpPr>
          <p:cNvPr id="4" name="TextBox 3">
            <a:extLst>
              <a:ext uri="{FF2B5EF4-FFF2-40B4-BE49-F238E27FC236}">
                <a16:creationId xmlns:a16="http://schemas.microsoft.com/office/drawing/2014/main" id="{5C398622-0CE2-4232-9D8F-B5A4C86EBDAB}"/>
              </a:ext>
            </a:extLst>
          </p:cNvPr>
          <p:cNvSpPr txBox="1"/>
          <p:nvPr/>
        </p:nvSpPr>
        <p:spPr>
          <a:xfrm>
            <a:off x="2203724" y="5960855"/>
            <a:ext cx="774571" cy="369332"/>
          </a:xfrm>
          <a:prstGeom prst="rect">
            <a:avLst/>
          </a:prstGeom>
          <a:solidFill>
            <a:schemeClr val="bg1"/>
          </a:solidFill>
        </p:spPr>
        <p:txBody>
          <a:bodyPr wrap="none" rtlCol="0">
            <a:spAutoFit/>
          </a:bodyPr>
          <a:lstStyle/>
          <a:p>
            <a:r>
              <a:rPr lang="en-US" sz="1800" dirty="0"/>
              <a:t>IVIVE</a:t>
            </a:r>
          </a:p>
        </p:txBody>
      </p:sp>
    </p:spTree>
    <p:extLst>
      <p:ext uri="{BB962C8B-B14F-4D97-AF65-F5344CB8AC3E}">
        <p14:creationId xmlns:p14="http://schemas.microsoft.com/office/powerpoint/2010/main" val="123218738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828DA5-8FCB-425B-BBE5-F7634406D7F0}"/>
              </a:ext>
            </a:extLst>
          </p:cNvPr>
          <p:cNvSpPr>
            <a:spLocks noGrp="1"/>
          </p:cNvSpPr>
          <p:nvPr>
            <p:ph type="title"/>
          </p:nvPr>
        </p:nvSpPr>
        <p:spPr>
          <a:xfrm>
            <a:off x="2133599" y="533400"/>
            <a:ext cx="6873667" cy="201538"/>
          </a:xfrm>
        </p:spPr>
        <p:txBody>
          <a:bodyPr/>
          <a:lstStyle/>
          <a:p>
            <a:r>
              <a:rPr lang="en-US" dirty="0"/>
              <a:t>Adding a Transcriptomics Front End</a:t>
            </a:r>
          </a:p>
        </p:txBody>
      </p:sp>
      <p:sp>
        <p:nvSpPr>
          <p:cNvPr id="4" name="Slide Number Placeholder 3">
            <a:extLst>
              <a:ext uri="{FF2B5EF4-FFF2-40B4-BE49-F238E27FC236}">
                <a16:creationId xmlns:a16="http://schemas.microsoft.com/office/drawing/2014/main" id="{0E878012-91AF-4530-AEF3-9F737825E409}"/>
              </a:ext>
            </a:extLst>
          </p:cNvPr>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11</a:t>
            </a:fld>
            <a:endParaRPr lang="en-US" sz="1000" b="1" kern="1200" dirty="0">
              <a:solidFill>
                <a:srgbClr val="003F69"/>
              </a:solidFill>
              <a:latin typeface="Arial" charset="0"/>
              <a:ea typeface="ＭＳ Ｐゴシック" pitchFamily="1" charset="-128"/>
              <a:cs typeface="+mn-cs"/>
            </a:endParaRPr>
          </a:p>
        </p:txBody>
      </p:sp>
      <p:grpSp>
        <p:nvGrpSpPr>
          <p:cNvPr id="6" name="Group 5">
            <a:extLst>
              <a:ext uri="{FF2B5EF4-FFF2-40B4-BE49-F238E27FC236}">
                <a16:creationId xmlns:a16="http://schemas.microsoft.com/office/drawing/2014/main" id="{2EA3901A-5E2A-4973-9E0D-27EFC7070099}"/>
              </a:ext>
            </a:extLst>
          </p:cNvPr>
          <p:cNvGrpSpPr/>
          <p:nvPr/>
        </p:nvGrpSpPr>
        <p:grpSpPr>
          <a:xfrm>
            <a:off x="367468" y="1153682"/>
            <a:ext cx="8443245" cy="5618860"/>
            <a:chOff x="5962291" y="1684004"/>
            <a:chExt cx="5943600" cy="4351655"/>
          </a:xfrm>
        </p:grpSpPr>
        <p:pic>
          <p:nvPicPr>
            <p:cNvPr id="7" name="Picture 6">
              <a:extLst>
                <a:ext uri="{FF2B5EF4-FFF2-40B4-BE49-F238E27FC236}">
                  <a16:creationId xmlns:a16="http://schemas.microsoft.com/office/drawing/2014/main" id="{9F45EDB1-9F0B-4DBF-95CC-09E53235185F}"/>
                </a:ext>
              </a:extLst>
            </p:cNvPr>
            <p:cNvPicPr/>
            <p:nvPr/>
          </p:nvPicPr>
          <p:blipFill>
            <a:blip r:embed="rId2"/>
            <a:stretch>
              <a:fillRect/>
            </a:stretch>
          </p:blipFill>
          <p:spPr>
            <a:xfrm>
              <a:off x="5962291" y="1684004"/>
              <a:ext cx="5943600" cy="4351655"/>
            </a:xfrm>
            <a:prstGeom prst="rect">
              <a:avLst/>
            </a:prstGeom>
          </p:spPr>
        </p:pic>
        <p:sp>
          <p:nvSpPr>
            <p:cNvPr id="8" name="TextBox 7">
              <a:extLst>
                <a:ext uri="{FF2B5EF4-FFF2-40B4-BE49-F238E27FC236}">
                  <a16:creationId xmlns:a16="http://schemas.microsoft.com/office/drawing/2014/main" id="{8092A813-B905-49ED-AB31-CAB431B6F799}"/>
                </a:ext>
              </a:extLst>
            </p:cNvPr>
            <p:cNvSpPr txBox="1"/>
            <p:nvPr/>
          </p:nvSpPr>
          <p:spPr>
            <a:xfrm>
              <a:off x="7405687" y="1824160"/>
              <a:ext cx="1125346" cy="321792"/>
            </a:xfrm>
            <a:prstGeom prst="rect">
              <a:avLst/>
            </a:prstGeom>
            <a:solidFill>
              <a:srgbClr val="BFD197"/>
            </a:solidFill>
          </p:spPr>
          <p:txBody>
            <a:bodyPr wrap="square" rtlCol="0">
              <a:spAutoFit/>
            </a:bodyPr>
            <a:lstStyle/>
            <a:p>
              <a:pPr algn="ctr"/>
              <a:r>
                <a:rPr lang="en-US" sz="1050" dirty="0"/>
                <a:t>Broad Coverage, </a:t>
              </a:r>
            </a:p>
            <a:p>
              <a:pPr algn="ctr"/>
              <a:r>
                <a:rPr lang="en-US" sz="1050" dirty="0"/>
                <a:t>High Content Assay(s)</a:t>
              </a:r>
            </a:p>
          </p:txBody>
        </p:sp>
      </p:grpSp>
    </p:spTree>
    <p:extLst>
      <p:ext uri="{BB962C8B-B14F-4D97-AF65-F5344CB8AC3E}">
        <p14:creationId xmlns:p14="http://schemas.microsoft.com/office/powerpoint/2010/main" val="197449601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p:cNvPr>
          <p:cNvPicPr>
            <a:picLocks noChangeAspect="1"/>
          </p:cNvPicPr>
          <p:nvPr/>
        </p:nvPicPr>
        <p:blipFill rotWithShape="1">
          <a:blip r:embed="rId2"/>
          <a:srcRect r="4961" b="22017"/>
          <a:stretch/>
        </p:blipFill>
        <p:spPr>
          <a:xfrm>
            <a:off x="5634469" y="2083409"/>
            <a:ext cx="3509531" cy="2371286"/>
          </a:xfrm>
          <a:prstGeom prst="rect">
            <a:avLst/>
          </a:prstGeom>
        </p:spPr>
      </p:pic>
      <p:sp>
        <p:nvSpPr>
          <p:cNvPr id="5" name="TextBox 4">
            <a:extLst/>
          </p:cNvPr>
          <p:cNvSpPr txBox="1"/>
          <p:nvPr/>
        </p:nvSpPr>
        <p:spPr>
          <a:xfrm>
            <a:off x="173189" y="1218343"/>
            <a:ext cx="5390124" cy="4724370"/>
          </a:xfrm>
          <a:prstGeom prst="rect">
            <a:avLst/>
          </a:prstGeom>
          <a:noFill/>
        </p:spPr>
        <p:txBody>
          <a:bodyPr wrap="square" rtlCol="0">
            <a:spAutoFit/>
          </a:bodyPr>
          <a:lstStyle/>
          <a:p>
            <a:pPr algn="just"/>
            <a:endParaRPr lang="en-US" sz="900" dirty="0"/>
          </a:p>
          <a:p>
            <a:pPr algn="just"/>
            <a:r>
              <a:rPr lang="en-US" b="1" dirty="0"/>
              <a:t>Technology</a:t>
            </a:r>
          </a:p>
          <a:p>
            <a:pPr algn="just"/>
            <a:endParaRPr lang="en-US" sz="1000" b="1" dirty="0"/>
          </a:p>
          <a:p>
            <a:pPr marL="214313" indent="-214313" algn="just">
              <a:buFont typeface="Arial" panose="020B0604020202020204" pitchFamily="34" charset="0"/>
              <a:buChar char="•"/>
            </a:pPr>
            <a:r>
              <a:rPr lang="en-US" sz="1400" dirty="0"/>
              <a:t>The </a:t>
            </a:r>
            <a:r>
              <a:rPr lang="en-US" sz="1400" b="1" dirty="0" err="1">
                <a:solidFill>
                  <a:srgbClr val="00B050"/>
                </a:solidFill>
              </a:rPr>
              <a:t>TempO-Seq</a:t>
            </a:r>
            <a:r>
              <a:rPr lang="en-US" sz="1400" dirty="0"/>
              <a:t> human whole transcriptome assay measures the expression of greater than 20,000 transcripts.</a:t>
            </a:r>
          </a:p>
          <a:p>
            <a:pPr marL="214313" indent="-214313" algn="just">
              <a:buFont typeface="Arial" panose="020B0604020202020204" pitchFamily="34" charset="0"/>
              <a:buChar char="•"/>
            </a:pPr>
            <a:endParaRPr lang="en-US" sz="1000" dirty="0"/>
          </a:p>
          <a:p>
            <a:pPr marL="214313" indent="-214313" algn="just">
              <a:buFont typeface="Arial" panose="020B0604020202020204" pitchFamily="34" charset="0"/>
              <a:buChar char="•"/>
            </a:pPr>
            <a:r>
              <a:rPr lang="en-US" sz="1400" dirty="0"/>
              <a:t>Requires only picogram amounts of total RNA per sample.</a:t>
            </a:r>
          </a:p>
          <a:p>
            <a:pPr algn="just"/>
            <a:endParaRPr lang="en-US" sz="1000" dirty="0"/>
          </a:p>
          <a:p>
            <a:pPr marL="214313" indent="-214313" algn="just">
              <a:buFont typeface="Arial" panose="020B0604020202020204" pitchFamily="34" charset="0"/>
              <a:buChar char="•"/>
            </a:pPr>
            <a:r>
              <a:rPr lang="en-US" sz="1400" dirty="0"/>
              <a:t>Compatible with purified RNA samples or </a:t>
            </a:r>
            <a:r>
              <a:rPr lang="en-US" sz="1400" b="1" dirty="0">
                <a:solidFill>
                  <a:srgbClr val="00B050"/>
                </a:solidFill>
              </a:rPr>
              <a:t>cell</a:t>
            </a:r>
            <a:r>
              <a:rPr lang="en-US" sz="1400" dirty="0">
                <a:solidFill>
                  <a:srgbClr val="00B050"/>
                </a:solidFill>
              </a:rPr>
              <a:t> </a:t>
            </a:r>
            <a:r>
              <a:rPr lang="en-US" sz="1400" b="1" dirty="0">
                <a:solidFill>
                  <a:srgbClr val="00B050"/>
                </a:solidFill>
              </a:rPr>
              <a:t>lysates</a:t>
            </a:r>
            <a:r>
              <a:rPr lang="en-US" sz="1400" dirty="0"/>
              <a:t>.</a:t>
            </a:r>
          </a:p>
          <a:p>
            <a:pPr algn="just"/>
            <a:endParaRPr lang="en-US" sz="1000" dirty="0"/>
          </a:p>
          <a:p>
            <a:pPr marL="214313" indent="-214313" algn="just">
              <a:buFont typeface="Arial" panose="020B0604020202020204" pitchFamily="34" charset="0"/>
              <a:buChar char="•"/>
            </a:pPr>
            <a:r>
              <a:rPr lang="en-US" sz="1400" dirty="0"/>
              <a:t>Transcripts in cell lysates generated in 384-well format are barcoded according to well position and combined in a single library for sequencing using industry standard instrumentation.</a:t>
            </a:r>
          </a:p>
          <a:p>
            <a:pPr algn="just"/>
            <a:endParaRPr lang="en-US" sz="1000" dirty="0"/>
          </a:p>
          <a:p>
            <a:pPr marL="214313" indent="-214313">
              <a:buFont typeface="Arial" panose="020B0604020202020204" pitchFamily="34" charset="0"/>
              <a:buChar char="•"/>
            </a:pPr>
            <a:r>
              <a:rPr lang="en-US" sz="1400" dirty="0"/>
              <a:t>Scalable, targeted assay: </a:t>
            </a:r>
          </a:p>
          <a:p>
            <a:pPr marL="557213" lvl="1" indent="-214313">
              <a:buFont typeface="Arial" panose="020B0604020202020204" pitchFamily="34" charset="0"/>
              <a:buChar char="•"/>
            </a:pPr>
            <a:r>
              <a:rPr lang="en-US" sz="1400" dirty="0"/>
              <a:t>1) Measures transcripts of interest</a:t>
            </a:r>
          </a:p>
          <a:p>
            <a:pPr marL="557213" lvl="1" indent="-214313">
              <a:buFont typeface="Arial" panose="020B0604020202020204" pitchFamily="34" charset="0"/>
              <a:buChar char="•"/>
            </a:pPr>
            <a:r>
              <a:rPr lang="en-US" sz="1400" dirty="0"/>
              <a:t>2) Greater throughput and requires lower read depth than RNA-</a:t>
            </a:r>
            <a:r>
              <a:rPr lang="en-US" sz="1400" dirty="0" err="1"/>
              <a:t>Seq</a:t>
            </a:r>
            <a:endParaRPr lang="en-US" sz="1400" dirty="0"/>
          </a:p>
          <a:p>
            <a:pPr marL="557213" lvl="1" indent="-214313">
              <a:buFont typeface="Arial" panose="020B0604020202020204" pitchFamily="34" charset="0"/>
              <a:buChar char="•"/>
            </a:pPr>
            <a:r>
              <a:rPr lang="en-US" sz="1400" dirty="0"/>
              <a:t>3) Ability to attenuate highly expressed genes</a:t>
            </a:r>
          </a:p>
          <a:p>
            <a:pPr marL="214313" indent="-214313" algn="just">
              <a:buFont typeface="Arial" panose="020B0604020202020204" pitchFamily="34" charset="0"/>
              <a:buChar char="•"/>
            </a:pPr>
            <a:endParaRPr lang="en-US" sz="1400" dirty="0"/>
          </a:p>
          <a:p>
            <a:pPr marL="214313" indent="-214313" algn="just">
              <a:buFont typeface="Arial" panose="020B0604020202020204" pitchFamily="34" charset="0"/>
              <a:buChar char="•"/>
            </a:pPr>
            <a:r>
              <a:rPr lang="en-US" sz="1400" dirty="0"/>
              <a:t>Per sample </a:t>
            </a:r>
            <a:r>
              <a:rPr lang="en-US" sz="1400" dirty="0" err="1"/>
              <a:t>fastq</a:t>
            </a:r>
            <a:r>
              <a:rPr lang="en-US" sz="1400" dirty="0"/>
              <a:t> files are generated and aligned to </a:t>
            </a:r>
            <a:r>
              <a:rPr lang="en-US" sz="1400" dirty="0" err="1"/>
              <a:t>BioSpyder</a:t>
            </a:r>
            <a:r>
              <a:rPr lang="en-US" sz="1400" dirty="0"/>
              <a:t> sequence manifest to generate integer count tables.</a:t>
            </a:r>
          </a:p>
          <a:p>
            <a:pPr marL="214313" indent="-214313" algn="just">
              <a:buFont typeface="Arial" panose="020B0604020202020204" pitchFamily="34" charset="0"/>
              <a:buChar char="•"/>
            </a:pPr>
            <a:endParaRPr lang="en-US" sz="1400" dirty="0"/>
          </a:p>
        </p:txBody>
      </p:sp>
      <p:sp>
        <p:nvSpPr>
          <p:cNvPr id="6" name="TextBox 5">
            <a:extLst/>
          </p:cNvPr>
          <p:cNvSpPr txBox="1"/>
          <p:nvPr/>
        </p:nvSpPr>
        <p:spPr>
          <a:xfrm>
            <a:off x="5326508" y="1733437"/>
            <a:ext cx="3739124" cy="323165"/>
          </a:xfrm>
          <a:prstGeom prst="rect">
            <a:avLst/>
          </a:prstGeom>
          <a:noFill/>
        </p:spPr>
        <p:txBody>
          <a:bodyPr wrap="square" rtlCol="0">
            <a:spAutoFit/>
          </a:bodyPr>
          <a:lstStyle/>
          <a:p>
            <a:pPr algn="ctr"/>
            <a:r>
              <a:rPr lang="en-US" sz="1500" b="1" dirty="0" err="1">
                <a:solidFill>
                  <a:srgbClr val="00673E"/>
                </a:solidFill>
              </a:rPr>
              <a:t>TempO-Seq</a:t>
            </a:r>
            <a:r>
              <a:rPr lang="en-US" sz="1500" b="1" dirty="0">
                <a:solidFill>
                  <a:srgbClr val="00673E"/>
                </a:solidFill>
              </a:rPr>
              <a:t> Assay Illustration</a:t>
            </a:r>
          </a:p>
        </p:txBody>
      </p:sp>
      <p:sp>
        <p:nvSpPr>
          <p:cNvPr id="7" name="TextBox 6"/>
          <p:cNvSpPr txBox="1"/>
          <p:nvPr/>
        </p:nvSpPr>
        <p:spPr>
          <a:xfrm>
            <a:off x="2112048" y="420107"/>
            <a:ext cx="6428919" cy="830997"/>
          </a:xfrm>
          <a:prstGeom prst="rect">
            <a:avLst/>
          </a:prstGeom>
          <a:noFill/>
        </p:spPr>
        <p:txBody>
          <a:bodyPr wrap="square" rtlCol="0">
            <a:spAutoFit/>
          </a:bodyPr>
          <a:lstStyle/>
          <a:p>
            <a:r>
              <a:rPr lang="en-US" sz="2400" b="1" dirty="0" err="1">
                <a:solidFill>
                  <a:srgbClr val="548DC6"/>
                </a:solidFill>
              </a:rPr>
              <a:t>BioSpyder</a:t>
            </a:r>
            <a:r>
              <a:rPr lang="en-US" sz="2400" b="1" dirty="0">
                <a:solidFill>
                  <a:srgbClr val="548DC6"/>
                </a:solidFill>
              </a:rPr>
              <a:t> </a:t>
            </a:r>
            <a:r>
              <a:rPr lang="en-US" sz="2400" b="1" dirty="0" err="1">
                <a:solidFill>
                  <a:srgbClr val="548DC6"/>
                </a:solidFill>
              </a:rPr>
              <a:t>TempO-Seq</a:t>
            </a:r>
            <a:r>
              <a:rPr lang="en-US" sz="2400" b="1" dirty="0">
                <a:solidFill>
                  <a:srgbClr val="548DC6"/>
                </a:solidFill>
              </a:rPr>
              <a:t> Technology Overview</a:t>
            </a:r>
            <a:endParaRPr lang="en-US" sz="1500" b="1" dirty="0">
              <a:solidFill>
                <a:srgbClr val="548DC6"/>
              </a:solidFill>
            </a:endParaRPr>
          </a:p>
        </p:txBody>
      </p:sp>
    </p:spTree>
    <p:extLst>
      <p:ext uri="{BB962C8B-B14F-4D97-AF65-F5344CB8AC3E}">
        <p14:creationId xmlns:p14="http://schemas.microsoft.com/office/powerpoint/2010/main" val="43257225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88468" y="8528848"/>
            <a:ext cx="184731" cy="323165"/>
          </a:xfrm>
          <a:prstGeom prst="rect">
            <a:avLst/>
          </a:prstGeom>
          <a:noFill/>
        </p:spPr>
        <p:txBody>
          <a:bodyPr wrap="none" rtlCol="0">
            <a:spAutoFit/>
          </a:bodyPr>
          <a:lstStyle/>
          <a:p>
            <a:endParaRPr lang="en-US" sz="1500" dirty="0"/>
          </a:p>
        </p:txBody>
      </p:sp>
      <p:grpSp>
        <p:nvGrpSpPr>
          <p:cNvPr id="92" name="Group 91"/>
          <p:cNvGrpSpPr>
            <a:grpSpLocks noChangeAspect="1"/>
          </p:cNvGrpSpPr>
          <p:nvPr/>
        </p:nvGrpSpPr>
        <p:grpSpPr>
          <a:xfrm>
            <a:off x="274167" y="1583853"/>
            <a:ext cx="8604912" cy="3927385"/>
            <a:chOff x="1064059" y="1095805"/>
            <a:chExt cx="10295142" cy="4698827"/>
          </a:xfrm>
        </p:grpSpPr>
        <p:pic>
          <p:nvPicPr>
            <p:cNvPr id="37" name="Picture 36">
              <a:extLst/>
            </p:cNvPr>
            <p:cNvPicPr>
              <a:picLocks noChangeAspect="1"/>
            </p:cNvPicPr>
            <p:nvPr/>
          </p:nvPicPr>
          <p:blipFill>
            <a:blip r:embed="rId2"/>
            <a:stretch>
              <a:fillRect/>
            </a:stretch>
          </p:blipFill>
          <p:spPr>
            <a:xfrm>
              <a:off x="1064059" y="4073911"/>
              <a:ext cx="4863629" cy="1324920"/>
            </a:xfrm>
            <a:prstGeom prst="rect">
              <a:avLst/>
            </a:prstGeom>
          </p:spPr>
        </p:pic>
        <p:sp>
          <p:nvSpPr>
            <p:cNvPr id="38" name="TextBox 37">
              <a:extLst/>
            </p:cNvPr>
            <p:cNvSpPr txBox="1"/>
            <p:nvPr/>
          </p:nvSpPr>
          <p:spPr>
            <a:xfrm>
              <a:off x="1339279" y="3724143"/>
              <a:ext cx="3976569" cy="386643"/>
            </a:xfrm>
            <a:prstGeom prst="rect">
              <a:avLst/>
            </a:prstGeom>
            <a:noFill/>
          </p:spPr>
          <p:txBody>
            <a:bodyPr wrap="square" rtlCol="0">
              <a:spAutoFit/>
            </a:bodyPr>
            <a:lstStyle/>
            <a:p>
              <a:pPr algn="ctr" defTabSz="685800" fontAlgn="auto">
                <a:spcBef>
                  <a:spcPts val="0"/>
                </a:spcBef>
                <a:spcAft>
                  <a:spcPts val="0"/>
                </a:spcAft>
                <a:defRPr/>
              </a:pPr>
              <a:r>
                <a:rPr lang="en-US" sz="1500" b="1" kern="0" dirty="0">
                  <a:solidFill>
                    <a:sysClr val="windowText" lastClr="000000"/>
                  </a:solidFill>
                </a:rPr>
                <a:t>Standardized Expansion Protocol</a:t>
              </a:r>
            </a:p>
          </p:txBody>
        </p:sp>
        <p:grpSp>
          <p:nvGrpSpPr>
            <p:cNvPr id="91" name="Group 90"/>
            <p:cNvGrpSpPr/>
            <p:nvPr/>
          </p:nvGrpSpPr>
          <p:grpSpPr>
            <a:xfrm>
              <a:off x="1446399" y="1095805"/>
              <a:ext cx="9912802" cy="4698827"/>
              <a:chOff x="1725799" y="1095805"/>
              <a:chExt cx="9912802" cy="4698827"/>
            </a:xfrm>
          </p:grpSpPr>
          <p:pic>
            <p:nvPicPr>
              <p:cNvPr id="6" name="Picture 14" descr="Image result for BioSpyder">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4139"/>
              <a:stretch/>
            </p:blipFill>
            <p:spPr bwMode="auto">
              <a:xfrm>
                <a:off x="9514842" y="1862816"/>
                <a:ext cx="1755442" cy="14226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Image result for Echo 550">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40543" y="1570654"/>
                <a:ext cx="1179025" cy="15762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tissue culture flask">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15477" y="2023767"/>
                <a:ext cx="1025522" cy="8694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p:cNvPr>
              <p:cNvSpPr txBox="1"/>
              <p:nvPr/>
            </p:nvSpPr>
            <p:spPr>
              <a:xfrm>
                <a:off x="3034906" y="1572842"/>
                <a:ext cx="1142725" cy="441878"/>
              </a:xfrm>
              <a:prstGeom prst="rect">
                <a:avLst/>
              </a:prstGeom>
              <a:noFill/>
            </p:spPr>
            <p:txBody>
              <a:bodyPr wrap="square" rtlCol="0">
                <a:spAutoFit/>
              </a:bodyPr>
              <a:lstStyle/>
              <a:p>
                <a:pPr algn="ctr" defTabSz="685800" fontAlgn="auto">
                  <a:spcBef>
                    <a:spcPts val="0"/>
                  </a:spcBef>
                  <a:spcAft>
                    <a:spcPts val="0"/>
                  </a:spcAft>
                  <a:defRPr/>
                </a:pPr>
                <a:r>
                  <a:rPr lang="en-US" sz="900" b="1" kern="0" dirty="0">
                    <a:solidFill>
                      <a:sysClr val="windowText" lastClr="000000"/>
                    </a:solidFill>
                  </a:rPr>
                  <a:t>Cell Expansion</a:t>
                </a:r>
              </a:p>
            </p:txBody>
          </p:sp>
          <p:pic>
            <p:nvPicPr>
              <p:cNvPr id="10" name="Picture 4" descr="Image result for cryovial">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219352" y="2023767"/>
                <a:ext cx="277504" cy="7275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p:cNvPr>
              <p:cNvSpPr txBox="1"/>
              <p:nvPr/>
            </p:nvSpPr>
            <p:spPr>
              <a:xfrm>
                <a:off x="1725799" y="1524112"/>
                <a:ext cx="1295204" cy="441878"/>
              </a:xfrm>
              <a:prstGeom prst="rect">
                <a:avLst/>
              </a:prstGeom>
              <a:noFill/>
            </p:spPr>
            <p:txBody>
              <a:bodyPr wrap="square" rtlCol="0">
                <a:spAutoFit/>
              </a:bodyPr>
              <a:lstStyle/>
              <a:p>
                <a:pPr algn="ctr" defTabSz="685800" fontAlgn="auto">
                  <a:spcBef>
                    <a:spcPts val="0"/>
                  </a:spcBef>
                  <a:spcAft>
                    <a:spcPts val="0"/>
                  </a:spcAft>
                  <a:defRPr/>
                </a:pPr>
                <a:r>
                  <a:rPr lang="en-US" sz="900" b="1" kern="0" dirty="0">
                    <a:solidFill>
                      <a:sysClr val="windowText" lastClr="000000"/>
                    </a:solidFill>
                  </a:rPr>
                  <a:t>Cryopreserved </a:t>
                </a:r>
              </a:p>
              <a:p>
                <a:pPr algn="ctr" defTabSz="685800" fontAlgn="auto">
                  <a:spcBef>
                    <a:spcPts val="0"/>
                  </a:spcBef>
                  <a:spcAft>
                    <a:spcPts val="0"/>
                  </a:spcAft>
                  <a:defRPr/>
                </a:pPr>
                <a:r>
                  <a:rPr lang="en-US" sz="900" b="1" kern="0" dirty="0">
                    <a:solidFill>
                      <a:sysClr val="windowText" lastClr="000000"/>
                    </a:solidFill>
                  </a:rPr>
                  <a:t>Cell Stocks</a:t>
                </a:r>
              </a:p>
            </p:txBody>
          </p:sp>
          <p:cxnSp>
            <p:nvCxnSpPr>
              <p:cNvPr id="12" name="Straight Arrow Connector 11">
                <a:extLst/>
              </p:cNvPr>
              <p:cNvCxnSpPr/>
              <p:nvPr/>
            </p:nvCxnSpPr>
            <p:spPr>
              <a:xfrm>
                <a:off x="2658860" y="2387522"/>
                <a:ext cx="45661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p:cNvPr>
              <p:cNvCxnSpPr/>
              <p:nvPr/>
            </p:nvCxnSpPr>
            <p:spPr>
              <a:xfrm>
                <a:off x="4199601" y="2410589"/>
                <a:ext cx="29045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p:cNvPr>
              <p:cNvSpPr txBox="1"/>
              <p:nvPr/>
            </p:nvSpPr>
            <p:spPr>
              <a:xfrm>
                <a:off x="4625822" y="1587481"/>
                <a:ext cx="1252738" cy="276173"/>
              </a:xfrm>
              <a:prstGeom prst="rect">
                <a:avLst/>
              </a:prstGeom>
              <a:noFill/>
            </p:spPr>
            <p:txBody>
              <a:bodyPr wrap="square" rtlCol="0">
                <a:spAutoFit/>
              </a:bodyPr>
              <a:lstStyle/>
              <a:p>
                <a:pPr algn="ctr" defTabSz="685800" fontAlgn="auto">
                  <a:spcBef>
                    <a:spcPts val="0"/>
                  </a:spcBef>
                  <a:spcAft>
                    <a:spcPts val="0"/>
                  </a:spcAft>
                  <a:defRPr/>
                </a:pPr>
                <a:r>
                  <a:rPr lang="en-US" sz="900" b="1" kern="0" dirty="0">
                    <a:solidFill>
                      <a:sysClr val="windowText" lastClr="000000"/>
                    </a:solidFill>
                  </a:rPr>
                  <a:t>Cell Plating</a:t>
                </a:r>
              </a:p>
            </p:txBody>
          </p:sp>
          <p:sp>
            <p:nvSpPr>
              <p:cNvPr id="15" name="TextBox 14">
                <a:extLst/>
              </p:cNvPr>
              <p:cNvSpPr txBox="1"/>
              <p:nvPr/>
            </p:nvSpPr>
            <p:spPr>
              <a:xfrm>
                <a:off x="4611751" y="3021311"/>
                <a:ext cx="1320744" cy="441879"/>
              </a:xfrm>
              <a:prstGeom prst="rect">
                <a:avLst/>
              </a:prstGeom>
              <a:noFill/>
            </p:spPr>
            <p:txBody>
              <a:bodyPr wrap="square" rtlCol="0">
                <a:spAutoFit/>
              </a:bodyPr>
              <a:lstStyle/>
              <a:p>
                <a:pPr algn="ctr" defTabSz="685800" fontAlgn="auto">
                  <a:spcBef>
                    <a:spcPts val="0"/>
                  </a:spcBef>
                  <a:spcAft>
                    <a:spcPts val="0"/>
                  </a:spcAft>
                  <a:defRPr/>
                </a:pPr>
                <a:r>
                  <a:rPr lang="en-US" sz="900" b="1" i="1" kern="0" dirty="0" err="1">
                    <a:solidFill>
                      <a:sysClr val="windowText" lastClr="000000"/>
                    </a:solidFill>
                  </a:rPr>
                  <a:t>BioTek</a:t>
                </a:r>
                <a:r>
                  <a:rPr lang="en-US" sz="900" b="1" i="1" kern="0" dirty="0">
                    <a:solidFill>
                      <a:sysClr val="windowText" lastClr="000000"/>
                    </a:solidFill>
                  </a:rPr>
                  <a:t> </a:t>
                </a:r>
              </a:p>
              <a:p>
                <a:pPr algn="ctr" defTabSz="685800" fontAlgn="auto">
                  <a:spcBef>
                    <a:spcPts val="0"/>
                  </a:spcBef>
                  <a:spcAft>
                    <a:spcPts val="0"/>
                  </a:spcAft>
                  <a:defRPr/>
                </a:pPr>
                <a:r>
                  <a:rPr lang="en-US" sz="900" b="1" i="1" kern="0" dirty="0" err="1">
                    <a:solidFill>
                      <a:sysClr val="windowText" lastClr="000000"/>
                    </a:solidFill>
                  </a:rPr>
                  <a:t>MultiFlo</a:t>
                </a:r>
                <a:r>
                  <a:rPr lang="en-US" sz="900" b="1" i="1" kern="0" dirty="0">
                    <a:solidFill>
                      <a:sysClr val="windowText" lastClr="000000"/>
                    </a:solidFill>
                  </a:rPr>
                  <a:t> </a:t>
                </a:r>
                <a:r>
                  <a:rPr lang="en-US" sz="900" b="1" i="1" kern="0" baseline="30000" dirty="0">
                    <a:solidFill>
                      <a:sysClr val="windowText" lastClr="000000"/>
                    </a:solidFill>
                  </a:rPr>
                  <a:t>TM </a:t>
                </a:r>
                <a:r>
                  <a:rPr lang="en-US" sz="900" b="1" i="1" kern="0" dirty="0">
                    <a:solidFill>
                      <a:sysClr val="windowText" lastClr="000000"/>
                    </a:solidFill>
                  </a:rPr>
                  <a:t>FX</a:t>
                </a:r>
              </a:p>
            </p:txBody>
          </p:sp>
          <p:cxnSp>
            <p:nvCxnSpPr>
              <p:cNvPr id="16" name="Straight Arrow Connector 15">
                <a:extLst/>
              </p:cNvPr>
              <p:cNvCxnSpPr/>
              <p:nvPr/>
            </p:nvCxnSpPr>
            <p:spPr>
              <a:xfrm>
                <a:off x="5845804" y="2410589"/>
                <a:ext cx="24969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p:cNvPr>
              <p:cNvSpPr txBox="1"/>
              <p:nvPr/>
            </p:nvSpPr>
            <p:spPr>
              <a:xfrm>
                <a:off x="5937466" y="1095805"/>
                <a:ext cx="1414079" cy="441878"/>
              </a:xfrm>
              <a:prstGeom prst="rect">
                <a:avLst/>
              </a:prstGeom>
              <a:noFill/>
            </p:spPr>
            <p:txBody>
              <a:bodyPr wrap="square" rtlCol="0">
                <a:spAutoFit/>
              </a:bodyPr>
              <a:lstStyle/>
              <a:p>
                <a:pPr algn="ctr" defTabSz="685800" fontAlgn="auto">
                  <a:spcBef>
                    <a:spcPts val="0"/>
                  </a:spcBef>
                  <a:spcAft>
                    <a:spcPts val="0"/>
                  </a:spcAft>
                  <a:defRPr/>
                </a:pPr>
                <a:r>
                  <a:rPr lang="en-US" sz="900" b="1" kern="0" dirty="0">
                    <a:solidFill>
                      <a:sysClr val="windowText" lastClr="000000"/>
                    </a:solidFill>
                  </a:rPr>
                  <a:t>Dispensing Test Chemicals</a:t>
                </a:r>
              </a:p>
            </p:txBody>
          </p:sp>
          <p:sp>
            <p:nvSpPr>
              <p:cNvPr id="18" name="TextBox 17">
                <a:extLst/>
              </p:cNvPr>
              <p:cNvSpPr txBox="1"/>
              <p:nvPr/>
            </p:nvSpPr>
            <p:spPr>
              <a:xfrm>
                <a:off x="5965365" y="3155216"/>
                <a:ext cx="1327263" cy="386643"/>
              </a:xfrm>
              <a:prstGeom prst="rect">
                <a:avLst/>
              </a:prstGeom>
              <a:noFill/>
            </p:spPr>
            <p:txBody>
              <a:bodyPr wrap="square" rtlCol="0">
                <a:spAutoFit/>
              </a:bodyPr>
              <a:lstStyle/>
              <a:p>
                <a:pPr algn="ctr" defTabSz="685800" fontAlgn="auto">
                  <a:spcBef>
                    <a:spcPts val="0"/>
                  </a:spcBef>
                  <a:spcAft>
                    <a:spcPts val="0"/>
                  </a:spcAft>
                  <a:defRPr/>
                </a:pPr>
                <a:r>
                  <a:rPr lang="en-US" sz="750" b="1" i="1" kern="0" dirty="0" err="1">
                    <a:solidFill>
                      <a:sysClr val="windowText" lastClr="000000"/>
                    </a:solidFill>
                  </a:rPr>
                  <a:t>LabCyte</a:t>
                </a:r>
                <a:r>
                  <a:rPr lang="en-US" sz="750" b="1" i="1" kern="0" dirty="0">
                    <a:solidFill>
                      <a:sysClr val="windowText" lastClr="000000"/>
                    </a:solidFill>
                  </a:rPr>
                  <a:t> Echo® 550 Liquid Handler</a:t>
                </a:r>
              </a:p>
            </p:txBody>
          </p:sp>
          <p:pic>
            <p:nvPicPr>
              <p:cNvPr id="19" name="Picture 12" descr="Image result for BioTek Multiflo FX">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90059" y="1863005"/>
                <a:ext cx="1434170" cy="11473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Image result for BioTek Multiflo FX">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78082" y="1932094"/>
                <a:ext cx="1434170" cy="114733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p:cNvPr>
              <p:cNvSpPr txBox="1"/>
              <p:nvPr/>
            </p:nvSpPr>
            <p:spPr>
              <a:xfrm>
                <a:off x="7860371" y="1616758"/>
                <a:ext cx="1588731" cy="414261"/>
              </a:xfrm>
              <a:prstGeom prst="rect">
                <a:avLst/>
              </a:prstGeom>
              <a:noFill/>
            </p:spPr>
            <p:txBody>
              <a:bodyPr wrap="square" rtlCol="0">
                <a:spAutoFit/>
              </a:bodyPr>
              <a:lstStyle/>
              <a:p>
                <a:pPr algn="ctr" defTabSz="685800" fontAlgn="auto">
                  <a:spcBef>
                    <a:spcPts val="0"/>
                  </a:spcBef>
                  <a:spcAft>
                    <a:spcPts val="0"/>
                  </a:spcAft>
                  <a:defRPr/>
                </a:pPr>
                <a:r>
                  <a:rPr lang="en-US" sz="825" b="1" kern="0" dirty="0">
                    <a:solidFill>
                      <a:sysClr val="windowText" lastClr="000000"/>
                    </a:solidFill>
                  </a:rPr>
                  <a:t>Generating Cell Lysates</a:t>
                </a:r>
              </a:p>
            </p:txBody>
          </p:sp>
          <p:sp>
            <p:nvSpPr>
              <p:cNvPr id="22" name="TextBox 21">
                <a:extLst/>
              </p:cNvPr>
              <p:cNvSpPr txBox="1"/>
              <p:nvPr/>
            </p:nvSpPr>
            <p:spPr>
              <a:xfrm>
                <a:off x="7810673" y="3959688"/>
                <a:ext cx="1774154" cy="276173"/>
              </a:xfrm>
              <a:prstGeom prst="rect">
                <a:avLst/>
              </a:prstGeom>
              <a:noFill/>
            </p:spPr>
            <p:txBody>
              <a:bodyPr wrap="square" rtlCol="0">
                <a:spAutoFit/>
              </a:bodyPr>
              <a:lstStyle/>
              <a:p>
                <a:pPr algn="ctr" defTabSz="685800" fontAlgn="auto">
                  <a:spcBef>
                    <a:spcPts val="0"/>
                  </a:spcBef>
                  <a:spcAft>
                    <a:spcPts val="0"/>
                  </a:spcAft>
                  <a:defRPr/>
                </a:pPr>
                <a:r>
                  <a:rPr lang="en-US" sz="900" b="1" kern="0" dirty="0">
                    <a:solidFill>
                      <a:sysClr val="windowText" lastClr="000000"/>
                    </a:solidFill>
                  </a:rPr>
                  <a:t>Reagent Dispensing</a:t>
                </a:r>
              </a:p>
            </p:txBody>
          </p:sp>
          <p:cxnSp>
            <p:nvCxnSpPr>
              <p:cNvPr id="23" name="Straight Arrow Connector 22">
                <a:extLst/>
              </p:cNvPr>
              <p:cNvCxnSpPr/>
              <p:nvPr/>
            </p:nvCxnSpPr>
            <p:spPr>
              <a:xfrm>
                <a:off x="9319349" y="2525260"/>
                <a:ext cx="2386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18" descr="Image result for BioSpyder">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807888" y="1893299"/>
                <a:ext cx="1143621" cy="30908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p:cNvPr>
              <p:cNvSpPr txBox="1"/>
              <p:nvPr/>
            </p:nvSpPr>
            <p:spPr>
              <a:xfrm>
                <a:off x="9718313" y="1616758"/>
                <a:ext cx="1287754" cy="276173"/>
              </a:xfrm>
              <a:prstGeom prst="rect">
                <a:avLst/>
              </a:prstGeom>
              <a:noFill/>
            </p:spPr>
            <p:txBody>
              <a:bodyPr wrap="square" rtlCol="0">
                <a:spAutoFit/>
              </a:bodyPr>
              <a:lstStyle/>
              <a:p>
                <a:pPr algn="ctr" defTabSz="685800" fontAlgn="auto">
                  <a:spcBef>
                    <a:spcPts val="0"/>
                  </a:spcBef>
                  <a:spcAft>
                    <a:spcPts val="0"/>
                  </a:spcAft>
                  <a:defRPr/>
                </a:pPr>
                <a:r>
                  <a:rPr lang="en-US" sz="900" b="1" kern="0" dirty="0" err="1">
                    <a:solidFill>
                      <a:sysClr val="windowText" lastClr="000000"/>
                    </a:solidFill>
                  </a:rPr>
                  <a:t>TempO-Seq</a:t>
                </a:r>
                <a:r>
                  <a:rPr lang="en-US" sz="900" b="1" kern="0" dirty="0">
                    <a:solidFill>
                      <a:sysClr val="windowText" lastClr="000000"/>
                    </a:solidFill>
                  </a:rPr>
                  <a:t> WT</a:t>
                </a:r>
              </a:p>
            </p:txBody>
          </p:sp>
          <p:cxnSp>
            <p:nvCxnSpPr>
              <p:cNvPr id="26" name="Straight Arrow Connector 25">
                <a:extLst/>
              </p:cNvPr>
              <p:cNvCxnSpPr/>
              <p:nvPr/>
            </p:nvCxnSpPr>
            <p:spPr>
              <a:xfrm>
                <a:off x="9264166" y="4792566"/>
                <a:ext cx="2386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p:cNvPr>
              <p:cNvSpPr txBox="1"/>
              <p:nvPr/>
            </p:nvSpPr>
            <p:spPr>
              <a:xfrm>
                <a:off x="9803546" y="3960046"/>
                <a:ext cx="1209044" cy="441878"/>
              </a:xfrm>
              <a:prstGeom prst="rect">
                <a:avLst/>
              </a:prstGeom>
              <a:noFill/>
            </p:spPr>
            <p:txBody>
              <a:bodyPr wrap="square" rtlCol="0">
                <a:spAutoFit/>
              </a:bodyPr>
              <a:lstStyle/>
              <a:p>
                <a:pPr algn="ctr" defTabSz="685800" fontAlgn="auto">
                  <a:spcBef>
                    <a:spcPts val="0"/>
                  </a:spcBef>
                  <a:spcAft>
                    <a:spcPts val="0"/>
                  </a:spcAft>
                  <a:defRPr/>
                </a:pPr>
                <a:r>
                  <a:rPr lang="en-US" sz="900" b="1" kern="0" dirty="0">
                    <a:solidFill>
                      <a:sysClr val="windowText" lastClr="000000"/>
                    </a:solidFill>
                  </a:rPr>
                  <a:t>High Content Imaging</a:t>
                </a:r>
              </a:p>
            </p:txBody>
          </p:sp>
          <p:sp>
            <p:nvSpPr>
              <p:cNvPr id="28" name="TextBox 27">
                <a:extLst/>
              </p:cNvPr>
              <p:cNvSpPr txBox="1"/>
              <p:nvPr/>
            </p:nvSpPr>
            <p:spPr>
              <a:xfrm>
                <a:off x="9187642" y="5131814"/>
                <a:ext cx="1804717" cy="662818"/>
              </a:xfrm>
              <a:prstGeom prst="rect">
                <a:avLst/>
              </a:prstGeom>
              <a:noFill/>
            </p:spPr>
            <p:txBody>
              <a:bodyPr wrap="square" rtlCol="0">
                <a:spAutoFit/>
              </a:bodyPr>
              <a:lstStyle/>
              <a:p>
                <a:pPr algn="ctr" defTabSz="685800" fontAlgn="auto">
                  <a:spcBef>
                    <a:spcPts val="0"/>
                  </a:spcBef>
                  <a:spcAft>
                    <a:spcPts val="0"/>
                  </a:spcAft>
                  <a:defRPr/>
                </a:pPr>
                <a:r>
                  <a:rPr lang="en-US" sz="750" b="1" i="1" kern="0" dirty="0">
                    <a:solidFill>
                      <a:sysClr val="windowText" lastClr="000000"/>
                    </a:solidFill>
                  </a:rPr>
                  <a:t>Perkin Elmer </a:t>
                </a:r>
              </a:p>
              <a:p>
                <a:pPr algn="ctr" defTabSz="685800" fontAlgn="auto">
                  <a:spcBef>
                    <a:spcPts val="0"/>
                  </a:spcBef>
                  <a:spcAft>
                    <a:spcPts val="0"/>
                  </a:spcAft>
                  <a:defRPr/>
                </a:pPr>
                <a:r>
                  <a:rPr lang="en-US" sz="750" b="1" i="1" kern="0" dirty="0">
                    <a:solidFill>
                      <a:sysClr val="windowText" lastClr="000000"/>
                    </a:solidFill>
                  </a:rPr>
                  <a:t>Opera </a:t>
                </a:r>
                <a:r>
                  <a:rPr lang="en-US" sz="750" b="1" i="1" kern="0" dirty="0" err="1">
                    <a:solidFill>
                      <a:sysClr val="windowText" lastClr="000000"/>
                    </a:solidFill>
                  </a:rPr>
                  <a:t>Phenix</a:t>
                </a:r>
                <a:r>
                  <a:rPr lang="en-US" sz="750" b="1" i="1" kern="0" baseline="30000" dirty="0" err="1">
                    <a:solidFill>
                      <a:sysClr val="windowText" lastClr="000000"/>
                    </a:solidFill>
                  </a:rPr>
                  <a:t>TM</a:t>
                </a:r>
                <a:r>
                  <a:rPr lang="en-US" sz="750" b="1" i="1" kern="0" baseline="30000" dirty="0">
                    <a:solidFill>
                      <a:sysClr val="windowText" lastClr="000000"/>
                    </a:solidFill>
                  </a:rPr>
                  <a:t> </a:t>
                </a:r>
              </a:p>
              <a:p>
                <a:pPr algn="ctr" defTabSz="685800" fontAlgn="auto">
                  <a:spcBef>
                    <a:spcPts val="0"/>
                  </a:spcBef>
                  <a:spcAft>
                    <a:spcPts val="0"/>
                  </a:spcAft>
                  <a:defRPr/>
                </a:pPr>
                <a:r>
                  <a:rPr lang="en-US" sz="750" b="1" i="1" kern="0" dirty="0">
                    <a:solidFill>
                      <a:sysClr val="windowText" lastClr="000000"/>
                    </a:solidFill>
                  </a:rPr>
                  <a:t>High Content Screening System</a:t>
                </a:r>
                <a:endParaRPr lang="en-US" sz="750" b="1" i="1" kern="0" baseline="30000" dirty="0">
                  <a:solidFill>
                    <a:sysClr val="windowText" lastClr="000000"/>
                  </a:solidFill>
                </a:endParaRPr>
              </a:p>
            </p:txBody>
          </p:sp>
          <p:pic>
            <p:nvPicPr>
              <p:cNvPr id="29" name="Picture 10" descr="Image result for Echo 550">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61144" y="4246803"/>
                <a:ext cx="996293" cy="133194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p:cNvPr>
              <p:cNvSpPr txBox="1"/>
              <p:nvPr/>
            </p:nvSpPr>
            <p:spPr>
              <a:xfrm>
                <a:off x="7808402" y="1262003"/>
                <a:ext cx="3458937" cy="386643"/>
              </a:xfrm>
              <a:prstGeom prst="rect">
                <a:avLst/>
              </a:prstGeom>
              <a:noFill/>
            </p:spPr>
            <p:txBody>
              <a:bodyPr wrap="square" rtlCol="0">
                <a:spAutoFit/>
              </a:bodyPr>
              <a:lstStyle/>
              <a:p>
                <a:pPr algn="ctr" defTabSz="685800" fontAlgn="auto">
                  <a:spcBef>
                    <a:spcPts val="0"/>
                  </a:spcBef>
                  <a:spcAft>
                    <a:spcPts val="0"/>
                  </a:spcAft>
                  <a:defRPr/>
                </a:pPr>
                <a:r>
                  <a:rPr lang="en-US" sz="1500" b="1" kern="0" dirty="0">
                    <a:solidFill>
                      <a:sysClr val="windowText" lastClr="000000"/>
                    </a:solidFill>
                  </a:rPr>
                  <a:t>Track 1: Targeted RNA-</a:t>
                </a:r>
                <a:r>
                  <a:rPr lang="en-US" sz="1500" b="1" kern="0" dirty="0" err="1">
                    <a:solidFill>
                      <a:sysClr val="windowText" lastClr="000000"/>
                    </a:solidFill>
                  </a:rPr>
                  <a:t>Seq</a:t>
                </a:r>
                <a:endParaRPr lang="en-US" sz="1500" b="1" kern="0" dirty="0">
                  <a:solidFill>
                    <a:sysClr val="windowText" lastClr="000000"/>
                  </a:solidFill>
                </a:endParaRPr>
              </a:p>
            </p:txBody>
          </p:sp>
          <p:sp>
            <p:nvSpPr>
              <p:cNvPr id="31" name="Rectangle 30">
                <a:extLst/>
              </p:cNvPr>
              <p:cNvSpPr/>
              <p:nvPr/>
            </p:nvSpPr>
            <p:spPr>
              <a:xfrm>
                <a:off x="7815013" y="1616759"/>
                <a:ext cx="3452326" cy="17806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2100" kern="0">
                  <a:solidFill>
                    <a:sysClr val="windowText" lastClr="000000"/>
                  </a:solidFill>
                </a:endParaRPr>
              </a:p>
            </p:txBody>
          </p:sp>
          <p:sp>
            <p:nvSpPr>
              <p:cNvPr id="32" name="Rectangle 31">
                <a:extLst/>
              </p:cNvPr>
              <p:cNvSpPr/>
              <p:nvPr/>
            </p:nvSpPr>
            <p:spPr>
              <a:xfrm>
                <a:off x="7814439" y="3903230"/>
                <a:ext cx="3515732" cy="178742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2100" kern="0">
                  <a:solidFill>
                    <a:sysClr val="windowText" lastClr="000000"/>
                  </a:solidFill>
                </a:endParaRPr>
              </a:p>
            </p:txBody>
          </p:sp>
          <p:sp>
            <p:nvSpPr>
              <p:cNvPr id="33" name="TextBox 32">
                <a:extLst/>
              </p:cNvPr>
              <p:cNvSpPr txBox="1"/>
              <p:nvPr/>
            </p:nvSpPr>
            <p:spPr>
              <a:xfrm>
                <a:off x="7726760" y="3556398"/>
                <a:ext cx="3911841" cy="386643"/>
              </a:xfrm>
              <a:prstGeom prst="rect">
                <a:avLst/>
              </a:prstGeom>
              <a:noFill/>
            </p:spPr>
            <p:txBody>
              <a:bodyPr wrap="square" rtlCol="0">
                <a:spAutoFit/>
              </a:bodyPr>
              <a:lstStyle/>
              <a:p>
                <a:pPr algn="ctr" defTabSz="685800" fontAlgn="auto">
                  <a:spcBef>
                    <a:spcPts val="0"/>
                  </a:spcBef>
                  <a:spcAft>
                    <a:spcPts val="0"/>
                  </a:spcAft>
                  <a:defRPr/>
                </a:pPr>
                <a:r>
                  <a:rPr lang="en-US" sz="1500" b="1" kern="0" dirty="0">
                    <a:solidFill>
                      <a:sysClr val="windowText" lastClr="000000"/>
                    </a:solidFill>
                  </a:rPr>
                  <a:t>Track 2:  Apoptosis / Cell Viability</a:t>
                </a:r>
              </a:p>
            </p:txBody>
          </p:sp>
          <p:cxnSp>
            <p:nvCxnSpPr>
              <p:cNvPr id="34" name="Straight Arrow Connector 33">
                <a:extLst/>
              </p:cNvPr>
              <p:cNvCxnSpPr>
                <a:cxnSpLocks/>
              </p:cNvCxnSpPr>
              <p:nvPr/>
            </p:nvCxnSpPr>
            <p:spPr>
              <a:xfrm>
                <a:off x="7218023" y="2413881"/>
                <a:ext cx="441260" cy="120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2" descr="Image result for opera phenix">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1005" t="12006" r="12230" b="9986"/>
              <a:stretch/>
            </p:blipFill>
            <p:spPr bwMode="auto">
              <a:xfrm>
                <a:off x="9733511" y="4433329"/>
                <a:ext cx="1331665" cy="775499"/>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Arrow Connector 38">
                <a:extLst/>
              </p:cNvPr>
              <p:cNvCxnSpPr>
                <a:cxnSpLocks/>
              </p:cNvCxnSpPr>
              <p:nvPr/>
            </p:nvCxnSpPr>
            <p:spPr>
              <a:xfrm>
                <a:off x="3697688" y="2926461"/>
                <a:ext cx="0" cy="66953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p:cNvPr>
              <p:cNvCxnSpPr>
                <a:cxnSpLocks/>
              </p:cNvCxnSpPr>
              <p:nvPr/>
            </p:nvCxnSpPr>
            <p:spPr>
              <a:xfrm>
                <a:off x="7420020" y="4771525"/>
                <a:ext cx="330100" cy="73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409063" y="2413116"/>
                <a:ext cx="1550" cy="236574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grpSp>
      <p:sp>
        <p:nvSpPr>
          <p:cNvPr id="41" name="TextBox 40"/>
          <p:cNvSpPr txBox="1"/>
          <p:nvPr/>
        </p:nvSpPr>
        <p:spPr>
          <a:xfrm>
            <a:off x="2167854" y="378722"/>
            <a:ext cx="4766810" cy="461665"/>
          </a:xfrm>
          <a:prstGeom prst="rect">
            <a:avLst/>
          </a:prstGeom>
          <a:noFill/>
        </p:spPr>
        <p:txBody>
          <a:bodyPr wrap="square" rtlCol="0">
            <a:spAutoFit/>
          </a:bodyPr>
          <a:lstStyle/>
          <a:p>
            <a:r>
              <a:rPr lang="en-US" sz="2400" b="1" dirty="0">
                <a:solidFill>
                  <a:srgbClr val="026CB6"/>
                </a:solidFill>
              </a:rPr>
              <a:t>Experimental Workflow</a:t>
            </a:r>
            <a:endParaRPr lang="en-US" sz="1500" b="1" dirty="0">
              <a:solidFill>
                <a:srgbClr val="026CB6"/>
              </a:solidFill>
            </a:endParaRPr>
          </a:p>
        </p:txBody>
      </p:sp>
      <p:sp>
        <p:nvSpPr>
          <p:cNvPr id="2" name="TextBox 1">
            <a:extLst>
              <a:ext uri="{FF2B5EF4-FFF2-40B4-BE49-F238E27FC236}">
                <a16:creationId xmlns:a16="http://schemas.microsoft.com/office/drawing/2014/main" id="{CA8C0388-7D1F-42B0-B4CC-322DC488E4FF}"/>
              </a:ext>
            </a:extLst>
          </p:cNvPr>
          <p:cNvSpPr txBox="1"/>
          <p:nvPr/>
        </p:nvSpPr>
        <p:spPr>
          <a:xfrm>
            <a:off x="6830512" y="6124344"/>
            <a:ext cx="1468672" cy="400110"/>
          </a:xfrm>
          <a:prstGeom prst="rect">
            <a:avLst/>
          </a:prstGeom>
          <a:noFill/>
        </p:spPr>
        <p:txBody>
          <a:bodyPr wrap="none" rtlCol="0">
            <a:spAutoFit/>
          </a:bodyPr>
          <a:lstStyle/>
          <a:p>
            <a:r>
              <a:rPr lang="en-US" dirty="0"/>
              <a:t>Josh </a:t>
            </a:r>
            <a:r>
              <a:rPr lang="en-US" dirty="0" err="1"/>
              <a:t>Harrill</a:t>
            </a:r>
            <a:endParaRPr lang="en-US" dirty="0"/>
          </a:p>
        </p:txBody>
      </p:sp>
    </p:spTree>
    <p:extLst>
      <p:ext uri="{BB962C8B-B14F-4D97-AF65-F5344CB8AC3E}">
        <p14:creationId xmlns:p14="http://schemas.microsoft.com/office/powerpoint/2010/main" val="314380230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19104383"/>
              </p:ext>
            </p:extLst>
          </p:nvPr>
        </p:nvGraphicFramePr>
        <p:xfrm>
          <a:off x="827485" y="1737596"/>
          <a:ext cx="7715251" cy="2384956"/>
        </p:xfrm>
        <a:graphic>
          <a:graphicData uri="http://schemas.openxmlformats.org/drawingml/2006/table">
            <a:tbl>
              <a:tblPr firstRow="1" bandRow="1">
                <a:tableStyleId>{5C22544A-7EE6-4342-B048-85BDC9FD1C3A}</a:tableStyleId>
              </a:tblPr>
              <a:tblGrid>
                <a:gridCol w="2178844">
                  <a:extLst>
                    <a:ext uri="{9D8B030D-6E8A-4147-A177-3AD203B41FA5}">
                      <a16:colId xmlns:a16="http://schemas.microsoft.com/office/drawing/2014/main" val="20000"/>
                    </a:ext>
                  </a:extLst>
                </a:gridCol>
                <a:gridCol w="1550194">
                  <a:extLst>
                    <a:ext uri="{9D8B030D-6E8A-4147-A177-3AD203B41FA5}">
                      <a16:colId xmlns:a16="http://schemas.microsoft.com/office/drawing/2014/main" val="20001"/>
                    </a:ext>
                  </a:extLst>
                </a:gridCol>
                <a:gridCol w="3986213">
                  <a:extLst>
                    <a:ext uri="{9D8B030D-6E8A-4147-A177-3AD203B41FA5}">
                      <a16:colId xmlns:a16="http://schemas.microsoft.com/office/drawing/2014/main" val="20002"/>
                    </a:ext>
                  </a:extLst>
                </a:gridCol>
              </a:tblGrid>
              <a:tr h="251468">
                <a:tc>
                  <a:txBody>
                    <a:bodyPr/>
                    <a:lstStyle>
                      <a:lvl1pPr marL="0" algn="l" defTabSz="914400" rtl="0" eaLnBrk="1" latinLnBrk="0" hangingPunct="1">
                        <a:defRPr sz="1800" b="1" kern="1200">
                          <a:solidFill>
                            <a:schemeClr val="tx1"/>
                          </a:solidFill>
                          <a:latin typeface="Arial"/>
                          <a:ea typeface="ＭＳ Ｐゴシック"/>
                        </a:defRPr>
                      </a:lvl1pPr>
                      <a:lvl2pPr marL="457200" algn="l" defTabSz="914400" rtl="0" eaLnBrk="1" latinLnBrk="0" hangingPunct="1">
                        <a:defRPr sz="1800" b="1" kern="1200">
                          <a:solidFill>
                            <a:schemeClr val="tx1"/>
                          </a:solidFill>
                          <a:latin typeface="Arial"/>
                          <a:ea typeface="ＭＳ Ｐゴシック"/>
                        </a:defRPr>
                      </a:lvl2pPr>
                      <a:lvl3pPr marL="914400" algn="l" defTabSz="914400" rtl="0" eaLnBrk="1" latinLnBrk="0" hangingPunct="1">
                        <a:defRPr sz="1800" b="1" kern="1200">
                          <a:solidFill>
                            <a:schemeClr val="tx1"/>
                          </a:solidFill>
                          <a:latin typeface="Arial"/>
                          <a:ea typeface="ＭＳ Ｐゴシック"/>
                        </a:defRPr>
                      </a:lvl3pPr>
                      <a:lvl4pPr marL="1371600" algn="l" defTabSz="914400" rtl="0" eaLnBrk="1" latinLnBrk="0" hangingPunct="1">
                        <a:defRPr sz="1800" b="1" kern="1200">
                          <a:solidFill>
                            <a:schemeClr val="tx1"/>
                          </a:solidFill>
                          <a:latin typeface="Arial"/>
                          <a:ea typeface="ＭＳ Ｐゴシック"/>
                        </a:defRPr>
                      </a:lvl4pPr>
                      <a:lvl5pPr marL="1828800" algn="l" defTabSz="914400" rtl="0" eaLnBrk="1" latinLnBrk="0" hangingPunct="1">
                        <a:defRPr sz="1800" b="1" kern="1200">
                          <a:solidFill>
                            <a:schemeClr val="tx1"/>
                          </a:solidFill>
                          <a:latin typeface="Arial"/>
                          <a:ea typeface="ＭＳ Ｐゴシック"/>
                        </a:defRPr>
                      </a:lvl5pPr>
                      <a:lvl6pPr marL="2286000" algn="l" defTabSz="914400" rtl="0" eaLnBrk="1" latinLnBrk="0" hangingPunct="1">
                        <a:defRPr sz="1800" b="1" kern="1200">
                          <a:solidFill>
                            <a:schemeClr val="tx1"/>
                          </a:solidFill>
                          <a:latin typeface="Arial"/>
                          <a:ea typeface="ＭＳ Ｐゴシック"/>
                        </a:defRPr>
                      </a:lvl6pPr>
                      <a:lvl7pPr marL="2743200" algn="l" defTabSz="914400" rtl="0" eaLnBrk="1" latinLnBrk="0" hangingPunct="1">
                        <a:defRPr sz="1800" b="1" kern="1200">
                          <a:solidFill>
                            <a:schemeClr val="tx1"/>
                          </a:solidFill>
                          <a:latin typeface="Arial"/>
                          <a:ea typeface="ＭＳ Ｐゴシック"/>
                        </a:defRPr>
                      </a:lvl7pPr>
                      <a:lvl8pPr marL="3200400" algn="l" defTabSz="914400" rtl="0" eaLnBrk="1" latinLnBrk="0" hangingPunct="1">
                        <a:defRPr sz="1800" b="1" kern="1200">
                          <a:solidFill>
                            <a:schemeClr val="tx1"/>
                          </a:solidFill>
                          <a:latin typeface="Arial"/>
                          <a:ea typeface="ＭＳ Ｐゴシック"/>
                        </a:defRPr>
                      </a:lvl8pPr>
                      <a:lvl9pPr marL="3657600" algn="l" defTabSz="914400" rtl="0" eaLnBrk="1" latinLnBrk="0" hangingPunct="1">
                        <a:defRPr sz="1800" b="1" kern="1200">
                          <a:solidFill>
                            <a:schemeClr val="tx1"/>
                          </a:solidFill>
                          <a:latin typeface="Arial"/>
                          <a:ea typeface="ＭＳ Ｐゴシック"/>
                        </a:defRPr>
                      </a:lvl9pPr>
                    </a:lstStyle>
                    <a:p>
                      <a:pPr algn="ctr"/>
                      <a:r>
                        <a:rPr lang="en-US" sz="1200" dirty="0">
                          <a:solidFill>
                            <a:schemeClr val="tx1"/>
                          </a:solidFill>
                        </a:rPr>
                        <a:t>Parameter</a:t>
                      </a:r>
                    </a:p>
                  </a:txBody>
                  <a:tcPr marL="68580" marR="68580" marT="34294" marB="34294"/>
                </a:tc>
                <a:tc>
                  <a:txBody>
                    <a:bodyPr/>
                    <a:lstStyle>
                      <a:lvl1pPr marL="0" algn="l" defTabSz="914400" rtl="0" eaLnBrk="1" latinLnBrk="0" hangingPunct="1">
                        <a:defRPr sz="1800" b="1" kern="1200">
                          <a:solidFill>
                            <a:schemeClr val="tx1"/>
                          </a:solidFill>
                          <a:latin typeface="Arial"/>
                          <a:ea typeface="ＭＳ Ｐゴシック"/>
                        </a:defRPr>
                      </a:lvl1pPr>
                      <a:lvl2pPr marL="457200" algn="l" defTabSz="914400" rtl="0" eaLnBrk="1" latinLnBrk="0" hangingPunct="1">
                        <a:defRPr sz="1800" b="1" kern="1200">
                          <a:solidFill>
                            <a:schemeClr val="tx1"/>
                          </a:solidFill>
                          <a:latin typeface="Arial"/>
                          <a:ea typeface="ＭＳ Ｐゴシック"/>
                        </a:defRPr>
                      </a:lvl2pPr>
                      <a:lvl3pPr marL="914400" algn="l" defTabSz="914400" rtl="0" eaLnBrk="1" latinLnBrk="0" hangingPunct="1">
                        <a:defRPr sz="1800" b="1" kern="1200">
                          <a:solidFill>
                            <a:schemeClr val="tx1"/>
                          </a:solidFill>
                          <a:latin typeface="Arial"/>
                          <a:ea typeface="ＭＳ Ｐゴシック"/>
                        </a:defRPr>
                      </a:lvl3pPr>
                      <a:lvl4pPr marL="1371600" algn="l" defTabSz="914400" rtl="0" eaLnBrk="1" latinLnBrk="0" hangingPunct="1">
                        <a:defRPr sz="1800" b="1" kern="1200">
                          <a:solidFill>
                            <a:schemeClr val="tx1"/>
                          </a:solidFill>
                          <a:latin typeface="Arial"/>
                          <a:ea typeface="ＭＳ Ｐゴシック"/>
                        </a:defRPr>
                      </a:lvl4pPr>
                      <a:lvl5pPr marL="1828800" algn="l" defTabSz="914400" rtl="0" eaLnBrk="1" latinLnBrk="0" hangingPunct="1">
                        <a:defRPr sz="1800" b="1" kern="1200">
                          <a:solidFill>
                            <a:schemeClr val="tx1"/>
                          </a:solidFill>
                          <a:latin typeface="Arial"/>
                          <a:ea typeface="ＭＳ Ｐゴシック"/>
                        </a:defRPr>
                      </a:lvl5pPr>
                      <a:lvl6pPr marL="2286000" algn="l" defTabSz="914400" rtl="0" eaLnBrk="1" latinLnBrk="0" hangingPunct="1">
                        <a:defRPr sz="1800" b="1" kern="1200">
                          <a:solidFill>
                            <a:schemeClr val="tx1"/>
                          </a:solidFill>
                          <a:latin typeface="Arial"/>
                          <a:ea typeface="ＭＳ Ｐゴシック"/>
                        </a:defRPr>
                      </a:lvl6pPr>
                      <a:lvl7pPr marL="2743200" algn="l" defTabSz="914400" rtl="0" eaLnBrk="1" latinLnBrk="0" hangingPunct="1">
                        <a:defRPr sz="1800" b="1" kern="1200">
                          <a:solidFill>
                            <a:schemeClr val="tx1"/>
                          </a:solidFill>
                          <a:latin typeface="Arial"/>
                          <a:ea typeface="ＭＳ Ｐゴシック"/>
                        </a:defRPr>
                      </a:lvl7pPr>
                      <a:lvl8pPr marL="3200400" algn="l" defTabSz="914400" rtl="0" eaLnBrk="1" latinLnBrk="0" hangingPunct="1">
                        <a:defRPr sz="1800" b="1" kern="1200">
                          <a:solidFill>
                            <a:schemeClr val="tx1"/>
                          </a:solidFill>
                          <a:latin typeface="Arial"/>
                          <a:ea typeface="ＭＳ Ｐゴシック"/>
                        </a:defRPr>
                      </a:lvl8pPr>
                      <a:lvl9pPr marL="3657600" algn="l" defTabSz="914400" rtl="0" eaLnBrk="1" latinLnBrk="0" hangingPunct="1">
                        <a:defRPr sz="1800" b="1" kern="1200">
                          <a:solidFill>
                            <a:schemeClr val="tx1"/>
                          </a:solidFill>
                          <a:latin typeface="Arial"/>
                          <a:ea typeface="ＭＳ Ｐゴシック"/>
                        </a:defRPr>
                      </a:lvl9pPr>
                    </a:lstStyle>
                    <a:p>
                      <a:pPr algn="ctr"/>
                      <a:r>
                        <a:rPr lang="en-US" sz="1200" dirty="0">
                          <a:solidFill>
                            <a:schemeClr val="tx1"/>
                          </a:solidFill>
                        </a:rPr>
                        <a:t>Multiplier</a:t>
                      </a:r>
                    </a:p>
                  </a:txBody>
                  <a:tcPr marL="68580" marR="68580" marT="34294" marB="34294"/>
                </a:tc>
                <a:tc>
                  <a:txBody>
                    <a:bodyPr/>
                    <a:lstStyle>
                      <a:lvl1pPr marL="0" algn="l" defTabSz="914400" rtl="0" eaLnBrk="1" latinLnBrk="0" hangingPunct="1">
                        <a:defRPr sz="1800" b="1" kern="1200">
                          <a:solidFill>
                            <a:schemeClr val="tx1"/>
                          </a:solidFill>
                          <a:latin typeface="Arial"/>
                          <a:ea typeface="ＭＳ Ｐゴシック"/>
                        </a:defRPr>
                      </a:lvl1pPr>
                      <a:lvl2pPr marL="457200" algn="l" defTabSz="914400" rtl="0" eaLnBrk="1" latinLnBrk="0" hangingPunct="1">
                        <a:defRPr sz="1800" b="1" kern="1200">
                          <a:solidFill>
                            <a:schemeClr val="tx1"/>
                          </a:solidFill>
                          <a:latin typeface="Arial"/>
                          <a:ea typeface="ＭＳ Ｐゴシック"/>
                        </a:defRPr>
                      </a:lvl2pPr>
                      <a:lvl3pPr marL="914400" algn="l" defTabSz="914400" rtl="0" eaLnBrk="1" latinLnBrk="0" hangingPunct="1">
                        <a:defRPr sz="1800" b="1" kern="1200">
                          <a:solidFill>
                            <a:schemeClr val="tx1"/>
                          </a:solidFill>
                          <a:latin typeface="Arial"/>
                          <a:ea typeface="ＭＳ Ｐゴシック"/>
                        </a:defRPr>
                      </a:lvl3pPr>
                      <a:lvl4pPr marL="1371600" algn="l" defTabSz="914400" rtl="0" eaLnBrk="1" latinLnBrk="0" hangingPunct="1">
                        <a:defRPr sz="1800" b="1" kern="1200">
                          <a:solidFill>
                            <a:schemeClr val="tx1"/>
                          </a:solidFill>
                          <a:latin typeface="Arial"/>
                          <a:ea typeface="ＭＳ Ｐゴシック"/>
                        </a:defRPr>
                      </a:lvl4pPr>
                      <a:lvl5pPr marL="1828800" algn="l" defTabSz="914400" rtl="0" eaLnBrk="1" latinLnBrk="0" hangingPunct="1">
                        <a:defRPr sz="1800" b="1" kern="1200">
                          <a:solidFill>
                            <a:schemeClr val="tx1"/>
                          </a:solidFill>
                          <a:latin typeface="Arial"/>
                          <a:ea typeface="ＭＳ Ｐゴシック"/>
                        </a:defRPr>
                      </a:lvl5pPr>
                      <a:lvl6pPr marL="2286000" algn="l" defTabSz="914400" rtl="0" eaLnBrk="1" latinLnBrk="0" hangingPunct="1">
                        <a:defRPr sz="1800" b="1" kern="1200">
                          <a:solidFill>
                            <a:schemeClr val="tx1"/>
                          </a:solidFill>
                          <a:latin typeface="Arial"/>
                          <a:ea typeface="ＭＳ Ｐゴシック"/>
                        </a:defRPr>
                      </a:lvl6pPr>
                      <a:lvl7pPr marL="2743200" algn="l" defTabSz="914400" rtl="0" eaLnBrk="1" latinLnBrk="0" hangingPunct="1">
                        <a:defRPr sz="1800" b="1" kern="1200">
                          <a:solidFill>
                            <a:schemeClr val="tx1"/>
                          </a:solidFill>
                          <a:latin typeface="Arial"/>
                          <a:ea typeface="ＭＳ Ｐゴシック"/>
                        </a:defRPr>
                      </a:lvl7pPr>
                      <a:lvl8pPr marL="3200400" algn="l" defTabSz="914400" rtl="0" eaLnBrk="1" latinLnBrk="0" hangingPunct="1">
                        <a:defRPr sz="1800" b="1" kern="1200">
                          <a:solidFill>
                            <a:schemeClr val="tx1"/>
                          </a:solidFill>
                          <a:latin typeface="Arial"/>
                          <a:ea typeface="ＭＳ Ｐゴシック"/>
                        </a:defRPr>
                      </a:lvl8pPr>
                      <a:lvl9pPr marL="3657600" algn="l" defTabSz="914400" rtl="0" eaLnBrk="1" latinLnBrk="0" hangingPunct="1">
                        <a:defRPr sz="1800" b="1" kern="1200">
                          <a:solidFill>
                            <a:schemeClr val="tx1"/>
                          </a:solidFill>
                          <a:latin typeface="Arial"/>
                          <a:ea typeface="ＭＳ Ｐゴシック"/>
                        </a:defRPr>
                      </a:lvl9pPr>
                    </a:lstStyle>
                    <a:p>
                      <a:pPr algn="ctr"/>
                      <a:r>
                        <a:rPr lang="en-US" sz="1200" dirty="0">
                          <a:solidFill>
                            <a:schemeClr val="tx1"/>
                          </a:solidFill>
                        </a:rPr>
                        <a:t>Notes</a:t>
                      </a:r>
                    </a:p>
                  </a:txBody>
                  <a:tcPr marL="68580" marR="68580" marT="34294" marB="34294"/>
                </a:tc>
                <a:extLst>
                  <a:ext uri="{0D108BD9-81ED-4DB2-BD59-A6C34878D82A}">
                    <a16:rowId xmlns:a16="http://schemas.microsoft.com/office/drawing/2014/main" val="10000"/>
                  </a:ext>
                </a:extLst>
              </a:tr>
              <a:tr h="251468">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US" sz="1200" dirty="0"/>
                        <a:t>Cell Type(s)</a:t>
                      </a:r>
                    </a:p>
                  </a:txBody>
                  <a:tcPr marL="68580" marR="68580" marT="34294" marB="34294" anchor="ct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US" sz="1200" dirty="0"/>
                        <a:t>1</a:t>
                      </a:r>
                    </a:p>
                  </a:txBody>
                  <a:tcPr marL="68580" marR="68580" marT="34294" marB="34294" anchor="ct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US" sz="1200" dirty="0"/>
                        <a:t>MCF-7 (ATCC® HTB-22</a:t>
                      </a:r>
                      <a:r>
                        <a:rPr lang="en-US" sz="1200" baseline="30000" dirty="0"/>
                        <a:t>TM</a:t>
                      </a:r>
                      <a:r>
                        <a:rPr lang="en-US" sz="1200" dirty="0"/>
                        <a:t>)</a:t>
                      </a:r>
                      <a:endParaRPr lang="en-US" sz="1200" baseline="30000" dirty="0"/>
                    </a:p>
                  </a:txBody>
                  <a:tcPr marL="68580" marR="68580" marT="34294" marB="34294" anchor="ctr"/>
                </a:tc>
                <a:extLst>
                  <a:ext uri="{0D108BD9-81ED-4DB2-BD59-A6C34878D82A}">
                    <a16:rowId xmlns:a16="http://schemas.microsoft.com/office/drawing/2014/main" val="10001"/>
                  </a:ext>
                </a:extLst>
              </a:tr>
              <a:tr h="251468">
                <a:tc>
                  <a:txBody>
                    <a:bodyPr/>
                    <a:lstStyle/>
                    <a:p>
                      <a:pPr algn="ctr"/>
                      <a:r>
                        <a:rPr lang="en-US" sz="1200" dirty="0">
                          <a:latin typeface="Arial" panose="020B0604020202020204" pitchFamily="34" charset="0"/>
                          <a:cs typeface="Arial" panose="020B0604020202020204" pitchFamily="34" charset="0"/>
                        </a:rPr>
                        <a:t>Culture Condition</a:t>
                      </a:r>
                    </a:p>
                  </a:txBody>
                  <a:tcPr marL="68580" marR="68580" marT="34294" marB="34294" anchor="ctr"/>
                </a:tc>
                <a:tc>
                  <a:txBody>
                    <a:bodyPr/>
                    <a:lstStyle/>
                    <a:p>
                      <a:pPr algn="ctr"/>
                      <a:r>
                        <a:rPr lang="en-US" sz="1200" b="0" baseline="0" dirty="0">
                          <a:solidFill>
                            <a:schemeClr val="tx1"/>
                          </a:solidFill>
                          <a:latin typeface="Arial" panose="020B0604020202020204" pitchFamily="34" charset="0"/>
                          <a:cs typeface="Arial" panose="020B0604020202020204" pitchFamily="34" charset="0"/>
                        </a:rPr>
                        <a:t>1</a:t>
                      </a:r>
                      <a:endParaRPr lang="en-US" sz="1200" b="0" baseline="30000" dirty="0">
                        <a:solidFill>
                          <a:schemeClr val="tx1"/>
                        </a:solidFill>
                        <a:latin typeface="Arial" panose="020B0604020202020204" pitchFamily="34" charset="0"/>
                        <a:cs typeface="Arial" panose="020B0604020202020204" pitchFamily="34" charset="0"/>
                      </a:endParaRPr>
                    </a:p>
                  </a:txBody>
                  <a:tcPr marL="68580" marR="68580" marT="34294" marB="34294" anchor="ctr"/>
                </a:tc>
                <a:tc>
                  <a:txBody>
                    <a:bodyPr/>
                    <a:lstStyle/>
                    <a:p>
                      <a:pPr marL="0" indent="0" algn="ctr">
                        <a:buNone/>
                      </a:pPr>
                      <a:r>
                        <a:rPr lang="en-US" sz="1200" dirty="0">
                          <a:latin typeface="Arial" panose="020B0604020202020204" pitchFamily="34" charset="0"/>
                          <a:cs typeface="Arial" panose="020B0604020202020204" pitchFamily="34" charset="0"/>
                        </a:rPr>
                        <a:t>DMEM + 10% HI-FBS </a:t>
                      </a:r>
                      <a:endParaRPr lang="en-US" sz="1200" baseline="30000" dirty="0">
                        <a:latin typeface="Arial" panose="020B0604020202020204" pitchFamily="34" charset="0"/>
                        <a:cs typeface="Arial" panose="020B0604020202020204" pitchFamily="34" charset="0"/>
                      </a:endParaRPr>
                    </a:p>
                  </a:txBody>
                  <a:tcPr marL="68580" marR="68580" marT="34294" marB="34294" anchor="ctr"/>
                </a:tc>
                <a:extLst>
                  <a:ext uri="{0D108BD9-81ED-4DB2-BD59-A6C34878D82A}">
                    <a16:rowId xmlns:a16="http://schemas.microsoft.com/office/drawing/2014/main" val="10002"/>
                  </a:ext>
                </a:extLst>
              </a:tr>
              <a:tr h="434348">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US" sz="1200" dirty="0"/>
                        <a:t>Chemicals</a:t>
                      </a:r>
                    </a:p>
                  </a:txBody>
                  <a:tcPr marL="68580" marR="68580" marT="34294" marB="34294" anchor="ct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US" sz="1200" dirty="0"/>
                        <a:t>2,112</a:t>
                      </a:r>
                    </a:p>
                  </a:txBody>
                  <a:tcPr marL="68580" marR="68580" marT="34294" marB="34294" anchor="ct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US" sz="1200" dirty="0" err="1"/>
                        <a:t>ToxCast</a:t>
                      </a:r>
                      <a:r>
                        <a:rPr lang="en-US" sz="1200" dirty="0"/>
                        <a:t> ph1, ph2</a:t>
                      </a:r>
                    </a:p>
                    <a:p>
                      <a:pPr algn="ctr"/>
                      <a:r>
                        <a:rPr lang="en-US" sz="1200" dirty="0"/>
                        <a:t>Nominated</a:t>
                      </a:r>
                      <a:r>
                        <a:rPr lang="en-US" sz="1200" baseline="0" dirty="0"/>
                        <a:t> chemicals from e1k / ph3</a:t>
                      </a:r>
                      <a:endParaRPr lang="en-US" sz="1200" dirty="0"/>
                    </a:p>
                  </a:txBody>
                  <a:tcPr marL="68580" marR="68580" marT="34294" marB="34294" anchor="ctr"/>
                </a:tc>
                <a:extLst>
                  <a:ext uri="{0D108BD9-81ED-4DB2-BD59-A6C34878D82A}">
                    <a16:rowId xmlns:a16="http://schemas.microsoft.com/office/drawing/2014/main" val="10003"/>
                  </a:ext>
                </a:extLst>
              </a:tr>
              <a:tr h="251468">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US" sz="1200" dirty="0"/>
                        <a:t>Time Points:</a:t>
                      </a:r>
                    </a:p>
                  </a:txBody>
                  <a:tcPr marL="68580" marR="68580" marT="34294" marB="34294" anchor="ct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US" sz="1200" baseline="0" dirty="0"/>
                        <a:t>1</a:t>
                      </a:r>
                      <a:endParaRPr lang="en-US" sz="1200" dirty="0"/>
                    </a:p>
                  </a:txBody>
                  <a:tcPr marL="68580" marR="68580" marT="34294" marB="34294" anchor="ct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US" sz="1200" dirty="0"/>
                        <a:t>6</a:t>
                      </a:r>
                      <a:r>
                        <a:rPr lang="en-US" sz="1200" baseline="0" dirty="0"/>
                        <a:t> hours</a:t>
                      </a:r>
                      <a:endParaRPr lang="en-US" sz="1200" dirty="0"/>
                    </a:p>
                  </a:txBody>
                  <a:tcPr marL="68580" marR="68580" marT="34294" marB="34294" anchor="ctr"/>
                </a:tc>
                <a:extLst>
                  <a:ext uri="{0D108BD9-81ED-4DB2-BD59-A6C34878D82A}">
                    <a16:rowId xmlns:a16="http://schemas.microsoft.com/office/drawing/2014/main" val="10004"/>
                  </a:ext>
                </a:extLst>
              </a:tr>
              <a:tr h="434348">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US" sz="1200" dirty="0"/>
                        <a:t>Assay</a:t>
                      </a:r>
                      <a:r>
                        <a:rPr lang="en-US" sz="1200" baseline="0" dirty="0"/>
                        <a:t> Formats:</a:t>
                      </a:r>
                      <a:endParaRPr lang="en-US" sz="1200" dirty="0"/>
                    </a:p>
                  </a:txBody>
                  <a:tcPr marL="68580" marR="68580" marT="34294" marB="34294" anchor="ct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US" sz="1200" dirty="0"/>
                        <a:t>2</a:t>
                      </a:r>
                    </a:p>
                  </a:txBody>
                  <a:tcPr marL="68580" marR="68580" marT="34294" marB="34294" anchor="ct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US" sz="1200" dirty="0" err="1"/>
                        <a:t>TempO-Seq</a:t>
                      </a:r>
                      <a:endParaRPr lang="en-US" sz="1200" baseline="0" dirty="0"/>
                    </a:p>
                    <a:p>
                      <a:pPr algn="ctr"/>
                      <a:r>
                        <a:rPr lang="en-US" sz="1200" baseline="0" dirty="0"/>
                        <a:t>HCI Cell Viability &amp; Apoptosis</a:t>
                      </a:r>
                    </a:p>
                  </a:txBody>
                  <a:tcPr marL="68580" marR="68580" marT="34294" marB="34294" anchor="ctr"/>
                </a:tc>
                <a:extLst>
                  <a:ext uri="{0D108BD9-81ED-4DB2-BD59-A6C34878D82A}">
                    <a16:rowId xmlns:a16="http://schemas.microsoft.com/office/drawing/2014/main" val="10005"/>
                  </a:ext>
                </a:extLst>
              </a:tr>
              <a:tr h="251468">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US" sz="1200" dirty="0"/>
                        <a:t>Concentrations:</a:t>
                      </a:r>
                    </a:p>
                  </a:txBody>
                  <a:tcPr marL="68580" marR="68580" marT="34294" marB="34294" anchor="ct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US" sz="1200" dirty="0"/>
                        <a:t>8</a:t>
                      </a:r>
                    </a:p>
                  </a:txBody>
                  <a:tcPr marL="68580" marR="68580" marT="34294" marB="34294" anchor="ct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US" sz="1200" baseline="0" dirty="0"/>
                        <a:t>3.5 log</a:t>
                      </a:r>
                      <a:r>
                        <a:rPr lang="en-US" sz="1200" baseline="-25000" dirty="0"/>
                        <a:t>10</a:t>
                      </a:r>
                      <a:r>
                        <a:rPr lang="en-US" sz="1200" baseline="0" dirty="0"/>
                        <a:t> units; semi log</a:t>
                      </a:r>
                      <a:r>
                        <a:rPr lang="en-US" sz="1200" baseline="-25000" dirty="0"/>
                        <a:t>10</a:t>
                      </a:r>
                      <a:r>
                        <a:rPr lang="en-US" sz="1200" baseline="0" dirty="0"/>
                        <a:t> spacing</a:t>
                      </a:r>
                    </a:p>
                  </a:txBody>
                  <a:tcPr marL="68580" marR="68580" marT="34294" marB="34294" anchor="ctr"/>
                </a:tc>
                <a:extLst>
                  <a:ext uri="{0D108BD9-81ED-4DB2-BD59-A6C34878D82A}">
                    <a16:rowId xmlns:a16="http://schemas.microsoft.com/office/drawing/2014/main" val="10006"/>
                  </a:ext>
                </a:extLst>
              </a:tr>
              <a:tr h="25892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US" sz="1200" dirty="0"/>
                        <a:t>Biological Replicates:</a:t>
                      </a:r>
                    </a:p>
                  </a:txBody>
                  <a:tcPr marL="68580" marR="68580" marT="34294" marB="34294" anchor="ct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US" sz="1200" dirty="0"/>
                        <a:t>3</a:t>
                      </a:r>
                    </a:p>
                  </a:txBody>
                  <a:tcPr marL="68580" marR="68580" marT="34294" marB="34294" anchor="ct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US" sz="1200" dirty="0"/>
                        <a:t>--</a:t>
                      </a:r>
                    </a:p>
                  </a:txBody>
                  <a:tcPr marL="68580" marR="68580" marT="34294" marB="34294" anchor="ctr"/>
                </a:tc>
                <a:extLst>
                  <a:ext uri="{0D108BD9-81ED-4DB2-BD59-A6C34878D82A}">
                    <a16:rowId xmlns:a16="http://schemas.microsoft.com/office/drawing/2014/main" val="10007"/>
                  </a:ext>
                </a:extLst>
              </a:tr>
            </a:tbl>
          </a:graphicData>
        </a:graphic>
      </p:graphicFrame>
      <p:sp>
        <p:nvSpPr>
          <p:cNvPr id="5" name="TextBox 4">
            <a:extLst/>
          </p:cNvPr>
          <p:cNvSpPr txBox="1"/>
          <p:nvPr/>
        </p:nvSpPr>
        <p:spPr>
          <a:xfrm>
            <a:off x="827485" y="4278767"/>
            <a:ext cx="7715250" cy="1069524"/>
          </a:xfrm>
          <a:prstGeom prst="rect">
            <a:avLst/>
          </a:prstGeom>
          <a:noFill/>
        </p:spPr>
        <p:txBody>
          <a:bodyPr wrap="square" rtlCol="0">
            <a:spAutoFit/>
          </a:bodyPr>
          <a:lstStyle/>
          <a:p>
            <a:pPr algn="just"/>
            <a:endParaRPr lang="en-US" sz="600" dirty="0"/>
          </a:p>
          <a:p>
            <a:pPr marL="214313" indent="-214313" algn="just">
              <a:buFont typeface="Arial" panose="020B0604020202020204" pitchFamily="34" charset="0"/>
              <a:buChar char="•"/>
            </a:pPr>
            <a:r>
              <a:rPr lang="en-US" sz="1500" b="1" dirty="0"/>
              <a:t>Total number of samples:</a:t>
            </a:r>
            <a:r>
              <a:rPr lang="en-US" sz="1500" dirty="0"/>
              <a:t> 			54,432</a:t>
            </a:r>
          </a:p>
          <a:p>
            <a:pPr marL="214313" indent="-214313" algn="just">
              <a:buFont typeface="Arial" panose="020B0604020202020204" pitchFamily="34" charset="0"/>
              <a:buChar char="•"/>
            </a:pPr>
            <a:endParaRPr lang="en-US" sz="750" dirty="0"/>
          </a:p>
          <a:p>
            <a:pPr marL="214313" indent="-214313" algn="just">
              <a:buFont typeface="Arial" panose="020B0604020202020204" pitchFamily="34" charset="0"/>
              <a:buChar char="•"/>
            </a:pPr>
            <a:r>
              <a:rPr lang="en-US" sz="1500" b="1" dirty="0"/>
              <a:t>Total number of endpoint readouts:</a:t>
            </a:r>
            <a:r>
              <a:rPr lang="en-US" sz="1500" dirty="0"/>
              <a:t>		1.15x10</a:t>
            </a:r>
            <a:r>
              <a:rPr lang="en-US" sz="1500" baseline="30000" dirty="0"/>
              <a:t>9</a:t>
            </a:r>
          </a:p>
          <a:p>
            <a:pPr marL="214313" indent="-214313" algn="just">
              <a:buFont typeface="Arial" panose="020B0604020202020204" pitchFamily="34" charset="0"/>
              <a:buChar char="•"/>
            </a:pPr>
            <a:endParaRPr lang="en-US" sz="750" baseline="30000" dirty="0"/>
          </a:p>
          <a:p>
            <a:pPr marL="214313" indent="-214313" algn="just">
              <a:buFont typeface="Arial" panose="020B0604020202020204" pitchFamily="34" charset="0"/>
              <a:buChar char="•"/>
            </a:pPr>
            <a:r>
              <a:rPr lang="en-US" sz="1500" b="1" dirty="0"/>
              <a:t>Total size of </a:t>
            </a:r>
            <a:r>
              <a:rPr lang="en-US" sz="1500" b="1" dirty="0" err="1"/>
              <a:t>fastq</a:t>
            </a:r>
            <a:r>
              <a:rPr lang="en-US" sz="1500" b="1" dirty="0"/>
              <a:t> files:	</a:t>
            </a:r>
            <a:r>
              <a:rPr lang="en-US" sz="1500" dirty="0"/>
              <a:t>		32.5 TB</a:t>
            </a:r>
          </a:p>
        </p:txBody>
      </p:sp>
      <p:sp>
        <p:nvSpPr>
          <p:cNvPr id="6" name="TextBox 5"/>
          <p:cNvSpPr txBox="1"/>
          <p:nvPr/>
        </p:nvSpPr>
        <p:spPr>
          <a:xfrm>
            <a:off x="2059537" y="428653"/>
            <a:ext cx="6702384" cy="461665"/>
          </a:xfrm>
          <a:prstGeom prst="rect">
            <a:avLst/>
          </a:prstGeom>
          <a:noFill/>
        </p:spPr>
        <p:txBody>
          <a:bodyPr wrap="square" rtlCol="0">
            <a:spAutoFit/>
          </a:bodyPr>
          <a:lstStyle/>
          <a:p>
            <a:r>
              <a:rPr lang="en-US" sz="2400" b="1" dirty="0" err="1">
                <a:solidFill>
                  <a:srgbClr val="548DC6"/>
                </a:solidFill>
              </a:rPr>
              <a:t>HTTr</a:t>
            </a:r>
            <a:r>
              <a:rPr lang="en-US" sz="2400" b="1" dirty="0">
                <a:solidFill>
                  <a:srgbClr val="548DC6"/>
                </a:solidFill>
              </a:rPr>
              <a:t> MCF-7 Screen: Experimental Design</a:t>
            </a:r>
            <a:endParaRPr lang="en-US" sz="1500" b="1" dirty="0">
              <a:solidFill>
                <a:srgbClr val="548DC6"/>
              </a:solidFill>
            </a:endParaRPr>
          </a:p>
        </p:txBody>
      </p:sp>
      <p:sp>
        <p:nvSpPr>
          <p:cNvPr id="7" name="TextBox 6"/>
          <p:cNvSpPr txBox="1"/>
          <p:nvPr/>
        </p:nvSpPr>
        <p:spPr>
          <a:xfrm>
            <a:off x="4140679" y="5560457"/>
            <a:ext cx="5003321" cy="507831"/>
          </a:xfrm>
          <a:prstGeom prst="rect">
            <a:avLst/>
          </a:prstGeom>
          <a:noFill/>
        </p:spPr>
        <p:txBody>
          <a:bodyPr wrap="square" rtlCol="0">
            <a:spAutoFit/>
          </a:bodyPr>
          <a:lstStyle/>
          <a:p>
            <a:r>
              <a:rPr lang="en-US" sz="900" baseline="30000" dirty="0"/>
              <a:t>a</a:t>
            </a:r>
            <a:r>
              <a:rPr lang="en-US" sz="900" dirty="0"/>
              <a:t> MCF-7 cells cultured in DMEM + 10% HI-FBS was selected as the test system to facilitate comparability to the Broad Institute Connectivity Map (CMAP) database (</a:t>
            </a:r>
            <a:r>
              <a:rPr lang="en-US" sz="900" dirty="0">
                <a:hlinkClick r:id="rId2"/>
              </a:rPr>
              <a:t>http://portals.broadinstitute.org/cmap/</a:t>
            </a:r>
            <a:r>
              <a:rPr lang="en-US" sz="900" dirty="0"/>
              <a:t>).</a:t>
            </a:r>
          </a:p>
        </p:txBody>
      </p:sp>
    </p:spTree>
    <p:extLst>
      <p:ext uri="{BB962C8B-B14F-4D97-AF65-F5344CB8AC3E}">
        <p14:creationId xmlns:p14="http://schemas.microsoft.com/office/powerpoint/2010/main" val="223530323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313DF-7A1B-4952-96DA-616C0522E632}"/>
              </a:ext>
            </a:extLst>
          </p:cNvPr>
          <p:cNvSpPr>
            <a:spLocks noGrp="1"/>
          </p:cNvSpPr>
          <p:nvPr>
            <p:ph type="title"/>
          </p:nvPr>
        </p:nvSpPr>
        <p:spPr/>
        <p:txBody>
          <a:bodyPr/>
          <a:lstStyle/>
          <a:p>
            <a:r>
              <a:rPr lang="en-US" dirty="0"/>
              <a:t>Analysis Approaches</a:t>
            </a:r>
          </a:p>
        </p:txBody>
      </p:sp>
      <p:sp>
        <p:nvSpPr>
          <p:cNvPr id="3" name="Content Placeholder 2">
            <a:extLst>
              <a:ext uri="{FF2B5EF4-FFF2-40B4-BE49-F238E27FC236}">
                <a16:creationId xmlns:a16="http://schemas.microsoft.com/office/drawing/2014/main" id="{9A8D1EF6-A30E-4871-89CE-376EA3E60723}"/>
              </a:ext>
            </a:extLst>
          </p:cNvPr>
          <p:cNvSpPr>
            <a:spLocks noGrp="1"/>
          </p:cNvSpPr>
          <p:nvPr>
            <p:ph idx="1"/>
          </p:nvPr>
        </p:nvSpPr>
        <p:spPr/>
        <p:txBody>
          <a:bodyPr/>
          <a:lstStyle/>
          <a:p>
            <a:r>
              <a:rPr lang="en-US" dirty="0"/>
              <a:t>Gene level vs. Pathway Level</a:t>
            </a:r>
          </a:p>
          <a:p>
            <a:endParaRPr lang="en-US" dirty="0"/>
          </a:p>
          <a:p>
            <a:r>
              <a:rPr lang="en-US" dirty="0"/>
              <a:t>Concentration-response modeling</a:t>
            </a:r>
          </a:p>
          <a:p>
            <a:endParaRPr lang="en-US" dirty="0"/>
          </a:p>
          <a:p>
            <a:r>
              <a:rPr lang="en-US" dirty="0"/>
              <a:t>Different modeling approaches</a:t>
            </a:r>
          </a:p>
          <a:p>
            <a:pPr lvl="1"/>
            <a:r>
              <a:rPr lang="en-US" dirty="0"/>
              <a:t>Count-level: BMD Express, in-house methods</a:t>
            </a:r>
          </a:p>
          <a:p>
            <a:pPr lvl="1"/>
            <a:r>
              <a:rPr lang="en-US" dirty="0"/>
              <a:t>Log2 fold-change level: ToxCast Pipeline</a:t>
            </a:r>
          </a:p>
          <a:p>
            <a:pPr lvl="1"/>
            <a:endParaRPr lang="en-US" dirty="0"/>
          </a:p>
          <a:p>
            <a:r>
              <a:rPr lang="en-US" dirty="0"/>
              <a:t>Statistical issues being investigated</a:t>
            </a:r>
          </a:p>
          <a:p>
            <a:pPr lvl="1"/>
            <a:endParaRPr lang="en-US" dirty="0"/>
          </a:p>
        </p:txBody>
      </p:sp>
      <p:sp>
        <p:nvSpPr>
          <p:cNvPr id="4" name="Slide Number Placeholder 3">
            <a:extLst>
              <a:ext uri="{FF2B5EF4-FFF2-40B4-BE49-F238E27FC236}">
                <a16:creationId xmlns:a16="http://schemas.microsoft.com/office/drawing/2014/main" id="{81B37827-F374-4A18-9D56-81EB30821C19}"/>
              </a:ext>
            </a:extLst>
          </p:cNvPr>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15</a:t>
            </a:fld>
            <a:endParaRPr lang="en-US" sz="1000" b="1" kern="1200" dirty="0">
              <a:solidFill>
                <a:srgbClr val="003F69"/>
              </a:solidFill>
              <a:latin typeface="Arial" charset="0"/>
              <a:ea typeface="ＭＳ Ｐゴシック" pitchFamily="1" charset="-128"/>
              <a:cs typeface="+mn-cs"/>
            </a:endParaRPr>
          </a:p>
        </p:txBody>
      </p:sp>
    </p:spTree>
    <p:extLst>
      <p:ext uri="{BB962C8B-B14F-4D97-AF65-F5344CB8AC3E}">
        <p14:creationId xmlns:p14="http://schemas.microsoft.com/office/powerpoint/2010/main" val="211202066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77511" y="1595377"/>
            <a:ext cx="1334036" cy="369332"/>
          </a:xfrm>
          <a:prstGeom prst="rect">
            <a:avLst/>
          </a:prstGeom>
          <a:noFill/>
        </p:spPr>
        <p:txBody>
          <a:bodyPr wrap="square" rtlCol="0">
            <a:spAutoFit/>
          </a:bodyPr>
          <a:lstStyle/>
          <a:p>
            <a:pPr algn="ctr"/>
            <a:r>
              <a:rPr lang="en-US" sz="900" b="1" dirty="0"/>
              <a:t>CYP1A1_10775</a:t>
            </a:r>
          </a:p>
          <a:p>
            <a:pPr algn="ctr"/>
            <a:r>
              <a:rPr lang="en-US" sz="900" b="1" dirty="0"/>
              <a:t>(n = 473)</a:t>
            </a:r>
          </a:p>
        </p:txBody>
      </p:sp>
      <p:sp>
        <p:nvSpPr>
          <p:cNvPr id="23" name="TextBox 22"/>
          <p:cNvSpPr txBox="1"/>
          <p:nvPr/>
        </p:nvSpPr>
        <p:spPr>
          <a:xfrm>
            <a:off x="7312500" y="1595377"/>
            <a:ext cx="1139302" cy="369332"/>
          </a:xfrm>
          <a:prstGeom prst="rect">
            <a:avLst/>
          </a:prstGeom>
          <a:noFill/>
        </p:spPr>
        <p:txBody>
          <a:bodyPr wrap="square" rtlCol="0">
            <a:spAutoFit/>
          </a:bodyPr>
          <a:lstStyle/>
          <a:p>
            <a:pPr algn="ctr"/>
            <a:r>
              <a:rPr lang="en-US" sz="900" b="1" dirty="0"/>
              <a:t>HMOX1_3041</a:t>
            </a:r>
          </a:p>
          <a:p>
            <a:pPr algn="ctr"/>
            <a:r>
              <a:rPr lang="en-US" sz="900" b="1" dirty="0"/>
              <a:t>(n = 174)</a:t>
            </a:r>
          </a:p>
        </p:txBody>
      </p:sp>
      <p:sp>
        <p:nvSpPr>
          <p:cNvPr id="25" name="TextBox 24"/>
          <p:cNvSpPr txBox="1"/>
          <p:nvPr/>
        </p:nvSpPr>
        <p:spPr>
          <a:xfrm>
            <a:off x="4941552" y="1595377"/>
            <a:ext cx="1490133" cy="369332"/>
          </a:xfrm>
          <a:prstGeom prst="rect">
            <a:avLst/>
          </a:prstGeom>
          <a:noFill/>
        </p:spPr>
        <p:txBody>
          <a:bodyPr wrap="square" rtlCol="0">
            <a:spAutoFit/>
          </a:bodyPr>
          <a:lstStyle/>
          <a:p>
            <a:pPr algn="ctr"/>
            <a:r>
              <a:rPr lang="en-US" sz="900" b="1" dirty="0"/>
              <a:t>CYP1B1_17315</a:t>
            </a:r>
          </a:p>
          <a:p>
            <a:pPr algn="ctr"/>
            <a:r>
              <a:rPr lang="en-US" sz="900" b="1" dirty="0"/>
              <a:t>(n = 279)</a:t>
            </a:r>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1498" y="3891411"/>
            <a:ext cx="2191583" cy="1782531"/>
          </a:xfrm>
          <a:prstGeom prst="rect">
            <a:avLst/>
          </a:prstGeom>
        </p:spPr>
      </p:pic>
      <p:pic>
        <p:nvPicPr>
          <p:cNvPr id="22" name="Picture 2" descr="Image not foun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98391" y="2507640"/>
            <a:ext cx="1206521" cy="120652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a:spLocks noChangeArrowheads="1"/>
          </p:cNvSpPr>
          <p:nvPr/>
        </p:nvSpPr>
        <p:spPr bwMode="auto">
          <a:xfrm>
            <a:off x="2480888" y="2140266"/>
            <a:ext cx="2041526" cy="54045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0" rIns="0" bIns="142830" numCol="1" anchor="ctr" anchorCtr="0" compatLnSpc="1">
            <a:prstTxWarp prst="textNoShape">
              <a:avLst/>
            </a:prstTxWarp>
            <a:spAutoFit/>
          </a:bodyPr>
          <a:lstStyle/>
          <a:p>
            <a:pPr algn="ctr" defTabSz="685800" eaLnBrk="0" hangingPunct="0"/>
            <a:r>
              <a:rPr lang="en-US" altLang="en-US" sz="1050" dirty="0" err="1">
                <a:solidFill>
                  <a:srgbClr val="333333"/>
                </a:solidFill>
                <a:latin typeface="Helvetica Neue"/>
              </a:rPr>
              <a:t>Acenaphthylene</a:t>
            </a:r>
            <a:br>
              <a:rPr lang="en-US" altLang="en-US" sz="1050" dirty="0">
                <a:solidFill>
                  <a:srgbClr val="333333"/>
                </a:solidFill>
                <a:latin typeface="Helvetica Neue"/>
              </a:rPr>
            </a:br>
            <a:r>
              <a:rPr lang="en-US" altLang="en-US" sz="900" dirty="0">
                <a:solidFill>
                  <a:srgbClr val="777777"/>
                </a:solidFill>
                <a:latin typeface="Helvetica Neue"/>
              </a:rPr>
              <a:t>208-96-8 | DTXSID3023845</a:t>
            </a:r>
            <a:endParaRPr lang="en-US" altLang="en-US" sz="1050" dirty="0"/>
          </a:p>
        </p:txBody>
      </p:sp>
      <p:sp>
        <p:nvSpPr>
          <p:cNvPr id="31" name="TextBox 30"/>
          <p:cNvSpPr txBox="1"/>
          <p:nvPr/>
        </p:nvSpPr>
        <p:spPr>
          <a:xfrm>
            <a:off x="2624015" y="4066506"/>
            <a:ext cx="1334036" cy="369332"/>
          </a:xfrm>
          <a:prstGeom prst="rect">
            <a:avLst/>
          </a:prstGeom>
          <a:noFill/>
        </p:spPr>
        <p:txBody>
          <a:bodyPr wrap="square" rtlCol="0">
            <a:spAutoFit/>
          </a:bodyPr>
          <a:lstStyle/>
          <a:p>
            <a:r>
              <a:rPr lang="en-US" sz="900" dirty="0"/>
              <a:t>CYP1A1_10775</a:t>
            </a:r>
          </a:p>
          <a:p>
            <a:r>
              <a:rPr lang="en-US" sz="900" dirty="0"/>
              <a:t>BMD = 2.04 µM</a:t>
            </a:r>
          </a:p>
        </p:txBody>
      </p:sp>
      <p:pic>
        <p:nvPicPr>
          <p:cNvPr id="36" name="Picture 3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51076" y="3889030"/>
            <a:ext cx="2262150" cy="1821155"/>
          </a:xfrm>
          <a:prstGeom prst="rect">
            <a:avLst/>
          </a:prstGeom>
        </p:spPr>
      </p:pic>
      <p:sp>
        <p:nvSpPr>
          <p:cNvPr id="37" name="Rectangle 4"/>
          <p:cNvSpPr>
            <a:spLocks noChangeArrowheads="1"/>
          </p:cNvSpPr>
          <p:nvPr/>
        </p:nvSpPr>
        <p:spPr bwMode="auto">
          <a:xfrm>
            <a:off x="6823167" y="1978684"/>
            <a:ext cx="2182120" cy="86362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0" rIns="0" bIns="142830" numCol="1" anchor="ctr" anchorCtr="0" compatLnSpc="1">
            <a:prstTxWarp prst="textNoShape">
              <a:avLst/>
            </a:prstTxWarp>
            <a:spAutoFit/>
          </a:bodyPr>
          <a:lstStyle/>
          <a:p>
            <a:pPr algn="ctr" defTabSz="685800" eaLnBrk="0" hangingPunct="0"/>
            <a:r>
              <a:rPr lang="en-US" altLang="en-US" sz="1050" dirty="0">
                <a:solidFill>
                  <a:srgbClr val="333333"/>
                </a:solidFill>
                <a:latin typeface="Helvetica Neue"/>
              </a:rPr>
              <a:t>Sodium </a:t>
            </a:r>
          </a:p>
          <a:p>
            <a:pPr algn="ctr" defTabSz="685800" eaLnBrk="0" hangingPunct="0"/>
            <a:r>
              <a:rPr lang="en-US" altLang="en-US" sz="1050" dirty="0" err="1">
                <a:solidFill>
                  <a:srgbClr val="333333"/>
                </a:solidFill>
                <a:latin typeface="Helvetica Neue"/>
              </a:rPr>
              <a:t>dimethyldithiocarbamate</a:t>
            </a:r>
            <a:br>
              <a:rPr lang="en-US" altLang="en-US" sz="1050" dirty="0">
                <a:solidFill>
                  <a:srgbClr val="333333"/>
                </a:solidFill>
                <a:latin typeface="Helvetica Neue"/>
              </a:rPr>
            </a:br>
            <a:r>
              <a:rPr lang="en-US" altLang="en-US" sz="900" dirty="0">
                <a:solidFill>
                  <a:srgbClr val="777777"/>
                </a:solidFill>
                <a:latin typeface="Helvetica Neue"/>
              </a:rPr>
              <a:t>128-04-1 | DTXSID6027050</a:t>
            </a:r>
            <a:endParaRPr lang="en-US" altLang="en-US" sz="1050" dirty="0">
              <a:solidFill>
                <a:srgbClr val="333333"/>
              </a:solidFill>
              <a:latin typeface="Helvetica Neue"/>
            </a:endParaRPr>
          </a:p>
          <a:p>
            <a:pPr algn="ctr" defTabSz="685800" eaLnBrk="0" hangingPunct="0"/>
            <a:endParaRPr lang="en-US" altLang="en-US" sz="1050" dirty="0"/>
          </a:p>
        </p:txBody>
      </p:sp>
      <p:pic>
        <p:nvPicPr>
          <p:cNvPr id="38" name="Picture 3" descr="Image not found"/>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138154" y="2701061"/>
            <a:ext cx="1487996" cy="1232503"/>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7059859" y="4094752"/>
            <a:ext cx="934227" cy="646331"/>
          </a:xfrm>
          <a:prstGeom prst="rect">
            <a:avLst/>
          </a:prstGeom>
          <a:noFill/>
        </p:spPr>
        <p:txBody>
          <a:bodyPr wrap="square" rtlCol="0">
            <a:spAutoFit/>
          </a:bodyPr>
          <a:lstStyle/>
          <a:p>
            <a:r>
              <a:rPr lang="en-US" sz="900" dirty="0"/>
              <a:t>HMOX1_3041</a:t>
            </a:r>
          </a:p>
          <a:p>
            <a:r>
              <a:rPr lang="en-US" sz="900" dirty="0"/>
              <a:t>BMD = 0.87 µM</a:t>
            </a:r>
          </a:p>
          <a:p>
            <a:endParaRPr lang="en-US" sz="900" dirty="0"/>
          </a:p>
        </p:txBody>
      </p:sp>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11452" y="3889030"/>
            <a:ext cx="2139624" cy="1821155"/>
          </a:xfrm>
          <a:prstGeom prst="rect">
            <a:avLst/>
          </a:prstGeom>
        </p:spPr>
      </p:pic>
      <p:pic>
        <p:nvPicPr>
          <p:cNvPr id="1026" name="Picture 2" descr="Image not found"/>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002527" y="2337313"/>
            <a:ext cx="1493086" cy="1493086"/>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5797664" y="4971052"/>
            <a:ext cx="934227" cy="784830"/>
          </a:xfrm>
          <a:prstGeom prst="rect">
            <a:avLst/>
          </a:prstGeom>
          <a:noFill/>
        </p:spPr>
        <p:txBody>
          <a:bodyPr wrap="square" rtlCol="0">
            <a:spAutoFit/>
          </a:bodyPr>
          <a:lstStyle/>
          <a:p>
            <a:r>
              <a:rPr lang="en-US" sz="900" dirty="0"/>
              <a:t>CYP1B1_17315</a:t>
            </a:r>
          </a:p>
          <a:p>
            <a:r>
              <a:rPr lang="en-US" sz="900" dirty="0"/>
              <a:t>BMD = 0.28 µM</a:t>
            </a:r>
          </a:p>
          <a:p>
            <a:endParaRPr lang="en-US" sz="900" dirty="0"/>
          </a:p>
        </p:txBody>
      </p:sp>
      <p:sp>
        <p:nvSpPr>
          <p:cNvPr id="6" name="Rectangle 3"/>
          <p:cNvSpPr>
            <a:spLocks noChangeArrowheads="1"/>
          </p:cNvSpPr>
          <p:nvPr/>
        </p:nvSpPr>
        <p:spPr bwMode="auto">
          <a:xfrm>
            <a:off x="4688545" y="2140266"/>
            <a:ext cx="1968489" cy="54045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0" rIns="0" bIns="142830" numCol="1" anchor="ctr" anchorCtr="0" compatLnSpc="1">
            <a:prstTxWarp prst="textNoShape">
              <a:avLst/>
            </a:prstTxWarp>
            <a:spAutoFit/>
          </a:bodyPr>
          <a:lstStyle/>
          <a:p>
            <a:pPr algn="ctr" defTabSz="685800" eaLnBrk="0" hangingPunct="0"/>
            <a:r>
              <a:rPr lang="en-US" altLang="en-US" sz="1050" dirty="0">
                <a:solidFill>
                  <a:srgbClr val="333333"/>
                </a:solidFill>
                <a:latin typeface="Helvetica Neue"/>
              </a:rPr>
              <a:t>7,12-Dimethylbenz(a)anthracene</a:t>
            </a:r>
            <a:br>
              <a:rPr lang="en-US" altLang="en-US" sz="1050" dirty="0">
                <a:solidFill>
                  <a:srgbClr val="333333"/>
                </a:solidFill>
                <a:latin typeface="Helvetica Neue"/>
              </a:rPr>
            </a:br>
            <a:r>
              <a:rPr lang="en-US" altLang="en-US" sz="900" dirty="0">
                <a:solidFill>
                  <a:srgbClr val="777777"/>
                </a:solidFill>
                <a:latin typeface="Helvetica Neue"/>
              </a:rPr>
              <a:t>57-97-6 | DTXSID1020510</a:t>
            </a:r>
            <a:endParaRPr lang="en-US" altLang="en-US" sz="1050" dirty="0"/>
          </a:p>
        </p:txBody>
      </p:sp>
      <p:sp>
        <p:nvSpPr>
          <p:cNvPr id="41" name="TextBox 40"/>
          <p:cNvSpPr txBox="1"/>
          <p:nvPr/>
        </p:nvSpPr>
        <p:spPr>
          <a:xfrm>
            <a:off x="2067012" y="224221"/>
            <a:ext cx="6559138" cy="738664"/>
          </a:xfrm>
          <a:prstGeom prst="rect">
            <a:avLst/>
          </a:prstGeom>
          <a:noFill/>
        </p:spPr>
        <p:txBody>
          <a:bodyPr wrap="square" rtlCol="0">
            <a:spAutoFit/>
          </a:bodyPr>
          <a:lstStyle/>
          <a:p>
            <a:r>
              <a:rPr lang="en-US" sz="2100" b="1" dirty="0">
                <a:solidFill>
                  <a:srgbClr val="026CB6"/>
                </a:solidFill>
              </a:rPr>
              <a:t>Benchmark Dose Modeling Summary &amp; Inducible Genes - </a:t>
            </a:r>
            <a:r>
              <a:rPr lang="en-US" sz="2100" b="1" dirty="0" err="1">
                <a:solidFill>
                  <a:srgbClr val="026CB6"/>
                </a:solidFill>
              </a:rPr>
              <a:t>BMDExpress</a:t>
            </a:r>
            <a:endParaRPr lang="en-US" sz="1200" b="1" dirty="0">
              <a:solidFill>
                <a:srgbClr val="026CB6"/>
              </a:solidFill>
            </a:endParaRPr>
          </a:p>
        </p:txBody>
      </p:sp>
      <p:grpSp>
        <p:nvGrpSpPr>
          <p:cNvPr id="26" name="Group 25"/>
          <p:cNvGrpSpPr/>
          <p:nvPr/>
        </p:nvGrpSpPr>
        <p:grpSpPr>
          <a:xfrm>
            <a:off x="257936" y="1831657"/>
            <a:ext cx="1965920" cy="3489356"/>
            <a:chOff x="-659385" y="1710689"/>
            <a:chExt cx="2621226" cy="4652475"/>
          </a:xfrm>
        </p:grpSpPr>
        <p:pic>
          <p:nvPicPr>
            <p:cNvPr id="27" name="Picture 2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3361" y="4074863"/>
              <a:ext cx="2615202" cy="2288301"/>
            </a:xfrm>
            <a:prstGeom prst="rect">
              <a:avLst/>
            </a:prstGeom>
          </p:spPr>
        </p:pic>
        <p:pic>
          <p:nvPicPr>
            <p:cNvPr id="29" name="Picture 2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9385" y="1710689"/>
              <a:ext cx="2621226" cy="2318069"/>
            </a:xfrm>
            <a:prstGeom prst="rect">
              <a:avLst/>
            </a:prstGeom>
          </p:spPr>
        </p:pic>
      </p:grpSp>
      <p:sp>
        <p:nvSpPr>
          <p:cNvPr id="3" name="TextBox 2">
            <a:extLst>
              <a:ext uri="{FF2B5EF4-FFF2-40B4-BE49-F238E27FC236}">
                <a16:creationId xmlns:a16="http://schemas.microsoft.com/office/drawing/2014/main" id="{6C277BCC-0CE3-4114-85C9-F3FA44DD1501}"/>
              </a:ext>
            </a:extLst>
          </p:cNvPr>
          <p:cNvSpPr txBox="1"/>
          <p:nvPr/>
        </p:nvSpPr>
        <p:spPr>
          <a:xfrm>
            <a:off x="2067012" y="1055212"/>
            <a:ext cx="6126998" cy="400110"/>
          </a:xfrm>
          <a:prstGeom prst="rect">
            <a:avLst/>
          </a:prstGeom>
          <a:noFill/>
        </p:spPr>
        <p:txBody>
          <a:bodyPr wrap="none" rtlCol="0">
            <a:spAutoFit/>
          </a:bodyPr>
          <a:lstStyle/>
          <a:p>
            <a:r>
              <a:rPr lang="en-US" dirty="0"/>
              <a:t>Expected genes show clean concentration-response</a:t>
            </a:r>
          </a:p>
        </p:txBody>
      </p:sp>
    </p:spTree>
    <p:extLst>
      <p:ext uri="{BB962C8B-B14F-4D97-AF65-F5344CB8AC3E}">
        <p14:creationId xmlns:p14="http://schemas.microsoft.com/office/powerpoint/2010/main" val="385238928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9711"/>
          <a:stretch/>
        </p:blipFill>
        <p:spPr>
          <a:xfrm>
            <a:off x="806462" y="979748"/>
            <a:ext cx="6807157" cy="4743450"/>
          </a:xfrm>
          <a:prstGeom prst="rect">
            <a:avLst/>
          </a:prstGeom>
        </p:spPr>
      </p:pic>
      <p:pic>
        <p:nvPicPr>
          <p:cNvPr id="5" name="Picture 2" descr="Image not foun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32882" y="1021945"/>
            <a:ext cx="1234439" cy="1234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Image not foun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32882" y="2058733"/>
            <a:ext cx="1234439" cy="12344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not foun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32882" y="3002303"/>
            <a:ext cx="1234439"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Image not found"/>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14435" y="4236743"/>
            <a:ext cx="871334" cy="87133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189769" y="303735"/>
            <a:ext cx="5624666" cy="738664"/>
          </a:xfrm>
          <a:prstGeom prst="rect">
            <a:avLst/>
          </a:prstGeom>
          <a:noFill/>
        </p:spPr>
        <p:txBody>
          <a:bodyPr wrap="square" rtlCol="0">
            <a:spAutoFit/>
          </a:bodyPr>
          <a:lstStyle/>
          <a:p>
            <a:r>
              <a:rPr lang="en-US" sz="2100" b="1" dirty="0">
                <a:solidFill>
                  <a:srgbClr val="0070C0"/>
                </a:solidFill>
              </a:rPr>
              <a:t>Evaluating Structurally Related Chemicals at the Multi-Gene Level</a:t>
            </a:r>
          </a:p>
        </p:txBody>
      </p:sp>
      <p:sp>
        <p:nvSpPr>
          <p:cNvPr id="6" name="Rectangle 5"/>
          <p:cNvSpPr/>
          <p:nvPr/>
        </p:nvSpPr>
        <p:spPr>
          <a:xfrm>
            <a:off x="7493526" y="1918460"/>
            <a:ext cx="1513153" cy="300082"/>
          </a:xfrm>
          <a:prstGeom prst="rect">
            <a:avLst/>
          </a:prstGeom>
        </p:spPr>
        <p:txBody>
          <a:bodyPr wrap="square">
            <a:spAutoFit/>
          </a:bodyPr>
          <a:lstStyle/>
          <a:p>
            <a:pPr algn="ctr"/>
            <a:r>
              <a:rPr lang="en-US" sz="675" dirty="0"/>
              <a:t>Curcumin | </a:t>
            </a:r>
          </a:p>
          <a:p>
            <a:pPr algn="ctr"/>
            <a:r>
              <a:rPr lang="en-US" sz="675" dirty="0"/>
              <a:t>DTXSID8031077</a:t>
            </a:r>
          </a:p>
        </p:txBody>
      </p:sp>
      <p:sp>
        <p:nvSpPr>
          <p:cNvPr id="8" name="Rectangle 7"/>
          <p:cNvSpPr/>
          <p:nvPr/>
        </p:nvSpPr>
        <p:spPr>
          <a:xfrm>
            <a:off x="7493526" y="2956661"/>
            <a:ext cx="1513153" cy="300082"/>
          </a:xfrm>
          <a:prstGeom prst="rect">
            <a:avLst/>
          </a:prstGeom>
        </p:spPr>
        <p:txBody>
          <a:bodyPr wrap="square">
            <a:spAutoFit/>
          </a:bodyPr>
          <a:lstStyle/>
          <a:p>
            <a:pPr algn="ctr"/>
            <a:r>
              <a:rPr lang="en-US" sz="675" dirty="0"/>
              <a:t>Bisdemethoxycurcumin | </a:t>
            </a:r>
          </a:p>
          <a:p>
            <a:pPr algn="ctr"/>
            <a:r>
              <a:rPr lang="en-US" sz="675" dirty="0"/>
              <a:t>DTXSID00872663</a:t>
            </a:r>
          </a:p>
        </p:txBody>
      </p:sp>
      <p:sp>
        <p:nvSpPr>
          <p:cNvPr id="10" name="Rectangle 9"/>
          <p:cNvSpPr/>
          <p:nvPr/>
        </p:nvSpPr>
        <p:spPr>
          <a:xfrm>
            <a:off x="7493526" y="3997985"/>
            <a:ext cx="1513153" cy="300082"/>
          </a:xfrm>
          <a:prstGeom prst="rect">
            <a:avLst/>
          </a:prstGeom>
        </p:spPr>
        <p:txBody>
          <a:bodyPr wrap="square">
            <a:spAutoFit/>
          </a:bodyPr>
          <a:lstStyle/>
          <a:p>
            <a:pPr algn="ctr"/>
            <a:r>
              <a:rPr lang="en-US" sz="675" dirty="0" err="1"/>
              <a:t>Tetrahydrocurcumin</a:t>
            </a:r>
            <a:r>
              <a:rPr lang="en-US" sz="675" dirty="0"/>
              <a:t> | </a:t>
            </a:r>
          </a:p>
          <a:p>
            <a:pPr algn="ctr"/>
            <a:r>
              <a:rPr lang="en-US" sz="675" dirty="0"/>
              <a:t>DTXSID30865801</a:t>
            </a:r>
          </a:p>
        </p:txBody>
      </p:sp>
      <p:sp>
        <p:nvSpPr>
          <p:cNvPr id="12" name="Rectangle 11"/>
          <p:cNvSpPr/>
          <p:nvPr/>
        </p:nvSpPr>
        <p:spPr>
          <a:xfrm>
            <a:off x="7493526" y="5086647"/>
            <a:ext cx="1513153" cy="300082"/>
          </a:xfrm>
          <a:prstGeom prst="rect">
            <a:avLst/>
          </a:prstGeom>
        </p:spPr>
        <p:txBody>
          <a:bodyPr wrap="square">
            <a:spAutoFit/>
          </a:bodyPr>
          <a:lstStyle/>
          <a:p>
            <a:pPr algn="ctr"/>
            <a:r>
              <a:rPr lang="en-US" sz="675" dirty="0"/>
              <a:t>(6)-</a:t>
            </a:r>
            <a:r>
              <a:rPr lang="en-US" sz="675" dirty="0" err="1"/>
              <a:t>Gingerol</a:t>
            </a:r>
            <a:r>
              <a:rPr lang="en-US" sz="675" dirty="0"/>
              <a:t> | </a:t>
            </a:r>
          </a:p>
          <a:p>
            <a:pPr algn="ctr"/>
            <a:r>
              <a:rPr lang="en-US" sz="675" dirty="0"/>
              <a:t>DTXSID3041035</a:t>
            </a:r>
          </a:p>
        </p:txBody>
      </p:sp>
      <p:pic>
        <p:nvPicPr>
          <p:cNvPr id="15" name="Picture 14"/>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816111" y="1350255"/>
            <a:ext cx="288914" cy="605982"/>
          </a:xfrm>
          <a:prstGeom prst="rect">
            <a:avLst/>
          </a:prstGeom>
        </p:spPr>
      </p:pic>
      <p:sp>
        <p:nvSpPr>
          <p:cNvPr id="2" name="TextBox 1">
            <a:extLst>
              <a:ext uri="{FF2B5EF4-FFF2-40B4-BE49-F238E27FC236}">
                <a16:creationId xmlns:a16="http://schemas.microsoft.com/office/drawing/2014/main" id="{0CD94EDC-DA56-4EA1-81C0-75453B125F51}"/>
              </a:ext>
            </a:extLst>
          </p:cNvPr>
          <p:cNvSpPr txBox="1"/>
          <p:nvPr/>
        </p:nvSpPr>
        <p:spPr>
          <a:xfrm>
            <a:off x="1122892" y="5805828"/>
            <a:ext cx="1781257" cy="400110"/>
          </a:xfrm>
          <a:prstGeom prst="rect">
            <a:avLst/>
          </a:prstGeom>
          <a:noFill/>
        </p:spPr>
        <p:txBody>
          <a:bodyPr wrap="none" rtlCol="0">
            <a:spAutoFit/>
          </a:bodyPr>
          <a:lstStyle/>
          <a:p>
            <a:r>
              <a:rPr lang="en-US" dirty="0"/>
              <a:t>Concentration</a:t>
            </a:r>
          </a:p>
        </p:txBody>
      </p:sp>
      <p:cxnSp>
        <p:nvCxnSpPr>
          <p:cNvPr id="4" name="Straight Arrow Connector 3">
            <a:extLst>
              <a:ext uri="{FF2B5EF4-FFF2-40B4-BE49-F238E27FC236}">
                <a16:creationId xmlns:a16="http://schemas.microsoft.com/office/drawing/2014/main" id="{F27583FF-50E1-48EE-B313-45100A419E2A}"/>
              </a:ext>
            </a:extLst>
          </p:cNvPr>
          <p:cNvCxnSpPr>
            <a:cxnSpLocks/>
          </p:cNvCxnSpPr>
          <p:nvPr/>
        </p:nvCxnSpPr>
        <p:spPr bwMode="auto">
          <a:xfrm>
            <a:off x="3079298" y="6026208"/>
            <a:ext cx="4414228" cy="0"/>
          </a:xfrm>
          <a:prstGeom prst="straightConnector1">
            <a:avLst/>
          </a:prstGeom>
          <a:noFill/>
          <a:ln w="25400" cap="flat" cmpd="sng" algn="ctr">
            <a:solidFill>
              <a:schemeClr val="tx1"/>
            </a:solidFill>
            <a:prstDash val="solid"/>
            <a:round/>
            <a:headEnd type="none" w="med" len="med"/>
            <a:tailEnd type="triangle"/>
          </a:ln>
          <a:effectLst/>
        </p:spPr>
      </p:cxnSp>
      <p:sp>
        <p:nvSpPr>
          <p:cNvPr id="18" name="TextBox 17">
            <a:extLst>
              <a:ext uri="{FF2B5EF4-FFF2-40B4-BE49-F238E27FC236}">
                <a16:creationId xmlns:a16="http://schemas.microsoft.com/office/drawing/2014/main" id="{3DC36ECB-DCFA-4383-A00D-83517F0FECF9}"/>
              </a:ext>
            </a:extLst>
          </p:cNvPr>
          <p:cNvSpPr txBox="1"/>
          <p:nvPr/>
        </p:nvSpPr>
        <p:spPr>
          <a:xfrm rot="16200000">
            <a:off x="-130069" y="3160171"/>
            <a:ext cx="1994457" cy="400110"/>
          </a:xfrm>
          <a:prstGeom prst="rect">
            <a:avLst/>
          </a:prstGeom>
          <a:solidFill>
            <a:schemeClr val="bg1"/>
          </a:solidFill>
        </p:spPr>
        <p:txBody>
          <a:bodyPr wrap="none" rtlCol="0">
            <a:spAutoFit/>
          </a:bodyPr>
          <a:lstStyle/>
          <a:p>
            <a:r>
              <a:rPr lang="en-US" dirty="0"/>
              <a:t>-Log10(p-value)</a:t>
            </a:r>
          </a:p>
        </p:txBody>
      </p:sp>
      <p:sp>
        <p:nvSpPr>
          <p:cNvPr id="19" name="TextBox 18">
            <a:extLst>
              <a:ext uri="{FF2B5EF4-FFF2-40B4-BE49-F238E27FC236}">
                <a16:creationId xmlns:a16="http://schemas.microsoft.com/office/drawing/2014/main" id="{81615EAF-56AE-4CEB-9E69-E51E7567DECE}"/>
              </a:ext>
            </a:extLst>
          </p:cNvPr>
          <p:cNvSpPr txBox="1"/>
          <p:nvPr/>
        </p:nvSpPr>
        <p:spPr>
          <a:xfrm>
            <a:off x="3238200" y="5523143"/>
            <a:ext cx="2350323" cy="400110"/>
          </a:xfrm>
          <a:prstGeom prst="rect">
            <a:avLst/>
          </a:prstGeom>
          <a:solidFill>
            <a:schemeClr val="bg1"/>
          </a:solidFill>
        </p:spPr>
        <p:txBody>
          <a:bodyPr wrap="none" rtlCol="0">
            <a:spAutoFit/>
          </a:bodyPr>
          <a:lstStyle/>
          <a:p>
            <a:r>
              <a:rPr lang="en-US" dirty="0"/>
              <a:t>Log2(fold-change)</a:t>
            </a:r>
          </a:p>
        </p:txBody>
      </p:sp>
    </p:spTree>
    <p:extLst>
      <p:ext uri="{BB962C8B-B14F-4D97-AF65-F5344CB8AC3E}">
        <p14:creationId xmlns:p14="http://schemas.microsoft.com/office/powerpoint/2010/main" val="201307245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1C06-465C-41F0-88F4-FC21F729030C}"/>
              </a:ext>
            </a:extLst>
          </p:cNvPr>
          <p:cNvSpPr>
            <a:spLocks noGrp="1"/>
          </p:cNvSpPr>
          <p:nvPr>
            <p:ph type="title"/>
          </p:nvPr>
        </p:nvSpPr>
        <p:spPr/>
        <p:txBody>
          <a:bodyPr/>
          <a:lstStyle/>
          <a:p>
            <a:r>
              <a:rPr lang="en-US" dirty="0"/>
              <a:t>Specific Pathway Concentration-Response (6-hour data)</a:t>
            </a:r>
          </a:p>
        </p:txBody>
      </p:sp>
      <p:sp>
        <p:nvSpPr>
          <p:cNvPr id="4" name="Slide Number Placeholder 3">
            <a:extLst>
              <a:ext uri="{FF2B5EF4-FFF2-40B4-BE49-F238E27FC236}">
                <a16:creationId xmlns:a16="http://schemas.microsoft.com/office/drawing/2014/main" id="{0F359C34-62CF-419D-A395-A0D61EEA3C2C}"/>
              </a:ext>
            </a:extLst>
          </p:cNvPr>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18</a:t>
            </a:fld>
            <a:endParaRPr lang="en-US" sz="1000" b="1" kern="1200" dirty="0">
              <a:solidFill>
                <a:srgbClr val="003F69"/>
              </a:solidFill>
              <a:latin typeface="Arial" charset="0"/>
              <a:ea typeface="ＭＳ Ｐゴシック" pitchFamily="1" charset="-128"/>
              <a:cs typeface="+mn-cs"/>
            </a:endParaRPr>
          </a:p>
        </p:txBody>
      </p:sp>
      <p:pic>
        <p:nvPicPr>
          <p:cNvPr id="5" name="Picture 4">
            <a:extLst>
              <a:ext uri="{FF2B5EF4-FFF2-40B4-BE49-F238E27FC236}">
                <a16:creationId xmlns:a16="http://schemas.microsoft.com/office/drawing/2014/main" id="{BF47483D-DD52-47C7-81AB-849C785A5E40}"/>
              </a:ext>
            </a:extLst>
          </p:cNvPr>
          <p:cNvPicPr>
            <a:picLocks noChangeAspect="1"/>
          </p:cNvPicPr>
          <p:nvPr/>
        </p:nvPicPr>
        <p:blipFill>
          <a:blip r:embed="rId2"/>
          <a:stretch>
            <a:fillRect/>
          </a:stretch>
        </p:blipFill>
        <p:spPr>
          <a:xfrm>
            <a:off x="360344" y="1097310"/>
            <a:ext cx="3099991" cy="2743200"/>
          </a:xfrm>
          <a:prstGeom prst="rect">
            <a:avLst/>
          </a:prstGeom>
        </p:spPr>
      </p:pic>
      <p:pic>
        <p:nvPicPr>
          <p:cNvPr id="7" name="Picture 6">
            <a:extLst>
              <a:ext uri="{FF2B5EF4-FFF2-40B4-BE49-F238E27FC236}">
                <a16:creationId xmlns:a16="http://schemas.microsoft.com/office/drawing/2014/main" id="{22F4CB13-B98E-46A1-85E0-AC92C4A00496}"/>
              </a:ext>
            </a:extLst>
          </p:cNvPr>
          <p:cNvPicPr>
            <a:picLocks noChangeAspect="1"/>
          </p:cNvPicPr>
          <p:nvPr/>
        </p:nvPicPr>
        <p:blipFill>
          <a:blip r:embed="rId3"/>
          <a:stretch>
            <a:fillRect/>
          </a:stretch>
        </p:blipFill>
        <p:spPr>
          <a:xfrm>
            <a:off x="326526" y="3840510"/>
            <a:ext cx="3140935" cy="2743200"/>
          </a:xfrm>
          <a:prstGeom prst="rect">
            <a:avLst/>
          </a:prstGeom>
        </p:spPr>
      </p:pic>
      <p:sp>
        <p:nvSpPr>
          <p:cNvPr id="8" name="TextBox 7">
            <a:extLst>
              <a:ext uri="{FF2B5EF4-FFF2-40B4-BE49-F238E27FC236}">
                <a16:creationId xmlns:a16="http://schemas.microsoft.com/office/drawing/2014/main" id="{E242E239-383D-4BD4-894F-B7A04A08AD1F}"/>
              </a:ext>
            </a:extLst>
          </p:cNvPr>
          <p:cNvSpPr txBox="1"/>
          <p:nvPr/>
        </p:nvSpPr>
        <p:spPr>
          <a:xfrm>
            <a:off x="3494153" y="2101200"/>
            <a:ext cx="1040670" cy="400110"/>
          </a:xfrm>
          <a:prstGeom prst="rect">
            <a:avLst/>
          </a:prstGeom>
          <a:noFill/>
        </p:spPr>
        <p:txBody>
          <a:bodyPr wrap="none" rtlCol="0">
            <a:spAutoFit/>
          </a:bodyPr>
          <a:lstStyle/>
          <a:p>
            <a:r>
              <a:rPr lang="en-US" dirty="0"/>
              <a:t>Agonist</a:t>
            </a:r>
          </a:p>
        </p:txBody>
      </p:sp>
      <p:sp>
        <p:nvSpPr>
          <p:cNvPr id="9" name="TextBox 8">
            <a:extLst>
              <a:ext uri="{FF2B5EF4-FFF2-40B4-BE49-F238E27FC236}">
                <a16:creationId xmlns:a16="http://schemas.microsoft.com/office/drawing/2014/main" id="{73B38103-7406-4705-900B-82F980D30C0F}"/>
              </a:ext>
            </a:extLst>
          </p:cNvPr>
          <p:cNvSpPr txBox="1"/>
          <p:nvPr/>
        </p:nvSpPr>
        <p:spPr>
          <a:xfrm>
            <a:off x="3494153" y="4880366"/>
            <a:ext cx="1396536" cy="400110"/>
          </a:xfrm>
          <a:prstGeom prst="rect">
            <a:avLst/>
          </a:prstGeom>
          <a:noFill/>
        </p:spPr>
        <p:txBody>
          <a:bodyPr wrap="none" rtlCol="0">
            <a:spAutoFit/>
          </a:bodyPr>
          <a:lstStyle/>
          <a:p>
            <a:r>
              <a:rPr lang="en-US" dirty="0"/>
              <a:t>Antagonist</a:t>
            </a:r>
          </a:p>
        </p:txBody>
      </p:sp>
      <p:sp>
        <p:nvSpPr>
          <p:cNvPr id="10" name="TextBox 9">
            <a:extLst>
              <a:ext uri="{FF2B5EF4-FFF2-40B4-BE49-F238E27FC236}">
                <a16:creationId xmlns:a16="http://schemas.microsoft.com/office/drawing/2014/main" id="{8CD125D2-C86F-497C-81BE-5E6C1E87E2C1}"/>
              </a:ext>
            </a:extLst>
          </p:cNvPr>
          <p:cNvSpPr txBox="1"/>
          <p:nvPr/>
        </p:nvSpPr>
        <p:spPr>
          <a:xfrm>
            <a:off x="5244981" y="1802601"/>
            <a:ext cx="3213219" cy="3477875"/>
          </a:xfrm>
          <a:prstGeom prst="rect">
            <a:avLst/>
          </a:prstGeom>
          <a:noFill/>
        </p:spPr>
        <p:txBody>
          <a:bodyPr wrap="square" rtlCol="0">
            <a:spAutoFit/>
          </a:bodyPr>
          <a:lstStyle/>
          <a:p>
            <a:r>
              <a:rPr lang="en-US" dirty="0"/>
              <a:t>Example is an estrogen-receptor responsive pathway</a:t>
            </a:r>
          </a:p>
          <a:p>
            <a:endParaRPr lang="en-US" dirty="0"/>
          </a:p>
          <a:p>
            <a:r>
              <a:rPr lang="en-US" dirty="0"/>
              <a:t>Relevant for MCF7 cells</a:t>
            </a:r>
          </a:p>
          <a:p>
            <a:endParaRPr lang="en-US" dirty="0"/>
          </a:p>
          <a:p>
            <a:r>
              <a:rPr lang="en-US" dirty="0"/>
              <a:t>Individual genes have only small fold-change</a:t>
            </a:r>
          </a:p>
          <a:p>
            <a:endParaRPr lang="en-US" dirty="0"/>
          </a:p>
          <a:p>
            <a:r>
              <a:rPr lang="en-US" dirty="0"/>
              <a:t>Pathway integration allows for signal to be seen</a:t>
            </a:r>
          </a:p>
        </p:txBody>
      </p:sp>
    </p:spTree>
    <p:extLst>
      <p:ext uri="{BB962C8B-B14F-4D97-AF65-F5344CB8AC3E}">
        <p14:creationId xmlns:p14="http://schemas.microsoft.com/office/powerpoint/2010/main" val="131487012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533400"/>
            <a:ext cx="6762572" cy="175901"/>
          </a:xfrm>
        </p:spPr>
        <p:txBody>
          <a:bodyPr/>
          <a:lstStyle/>
          <a:p>
            <a:r>
              <a:rPr lang="en-US" dirty="0"/>
              <a:t>Pathway results across multiple times</a:t>
            </a:r>
            <a:br>
              <a:rPr lang="en-US" dirty="0"/>
            </a:br>
            <a:r>
              <a:rPr lang="en-US" dirty="0"/>
              <a:t>Multiple estrogen pathways</a:t>
            </a:r>
          </a:p>
        </p:txBody>
      </p:sp>
      <p:sp>
        <p:nvSpPr>
          <p:cNvPr id="2" name="Slide Number Placeholder 1"/>
          <p:cNvSpPr>
            <a:spLocks noGrp="1"/>
          </p:cNvSpPr>
          <p:nvPr>
            <p:ph type="sldNum" sz="quarter" idx="10"/>
          </p:nvPr>
        </p:nvSpPr>
        <p:spPr/>
        <p:txBody>
          <a:bodyPr/>
          <a:lstStyle/>
          <a:p>
            <a:pPr algn="r" rtl="0" eaLnBrk="0" fontAlgn="base" hangingPunct="0">
              <a:spcBef>
                <a:spcPct val="0"/>
              </a:spcBef>
              <a:spcAft>
                <a:spcPct val="0"/>
              </a:spcAft>
              <a:defRPr/>
            </a:pPr>
            <a:fld id="{192D3D37-D3A3-40C7-BBB9-7B56940D5093}"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19</a:t>
            </a:fld>
            <a:endParaRPr lang="en-US" sz="1000" b="1" kern="1200" dirty="0">
              <a:solidFill>
                <a:srgbClr val="003F69"/>
              </a:solidFill>
              <a:latin typeface="Arial" charset="0"/>
              <a:ea typeface="ＭＳ Ｐゴシック" pitchFamily="1" charset="-128"/>
              <a:cs typeface="+mn-cs"/>
            </a:endParaRPr>
          </a:p>
        </p:txBody>
      </p:sp>
      <p:pic>
        <p:nvPicPr>
          <p:cNvPr id="4" name="Picture 3"/>
          <p:cNvPicPr>
            <a:picLocks noChangeAspect="1"/>
          </p:cNvPicPr>
          <p:nvPr/>
        </p:nvPicPr>
        <p:blipFill>
          <a:blip r:embed="rId2"/>
          <a:stretch>
            <a:fillRect/>
          </a:stretch>
        </p:blipFill>
        <p:spPr>
          <a:xfrm>
            <a:off x="552616" y="1216548"/>
            <a:ext cx="6400800" cy="5406834"/>
          </a:xfrm>
          <a:prstGeom prst="rect">
            <a:avLst/>
          </a:prstGeom>
        </p:spPr>
      </p:pic>
      <p:pic>
        <p:nvPicPr>
          <p:cNvPr id="5" name="Picture 4"/>
          <p:cNvPicPr>
            <a:picLocks noChangeAspect="1"/>
          </p:cNvPicPr>
          <p:nvPr/>
        </p:nvPicPr>
        <p:blipFill>
          <a:blip r:embed="rId3"/>
          <a:stretch>
            <a:fillRect/>
          </a:stretch>
        </p:blipFill>
        <p:spPr>
          <a:xfrm>
            <a:off x="653332" y="1075566"/>
            <a:ext cx="3218953" cy="2847535"/>
          </a:xfrm>
          <a:prstGeom prst="rect">
            <a:avLst/>
          </a:prstGeom>
        </p:spPr>
      </p:pic>
      <p:pic>
        <p:nvPicPr>
          <p:cNvPr id="6" name="Picture 5"/>
          <p:cNvPicPr>
            <a:picLocks noChangeAspect="1"/>
          </p:cNvPicPr>
          <p:nvPr/>
        </p:nvPicPr>
        <p:blipFill>
          <a:blip r:embed="rId4"/>
          <a:stretch>
            <a:fillRect/>
          </a:stretch>
        </p:blipFill>
        <p:spPr>
          <a:xfrm>
            <a:off x="7259541" y="1701578"/>
            <a:ext cx="1483182" cy="2430532"/>
          </a:xfrm>
          <a:prstGeom prst="rect">
            <a:avLst/>
          </a:prstGeom>
        </p:spPr>
      </p:pic>
      <p:sp>
        <p:nvSpPr>
          <p:cNvPr id="7" name="TextBox 6">
            <a:extLst>
              <a:ext uri="{FF2B5EF4-FFF2-40B4-BE49-F238E27FC236}">
                <a16:creationId xmlns:a16="http://schemas.microsoft.com/office/drawing/2014/main" id="{12C77B14-1DC3-47FF-9C19-47F924682255}"/>
              </a:ext>
            </a:extLst>
          </p:cNvPr>
          <p:cNvSpPr txBox="1"/>
          <p:nvPr/>
        </p:nvSpPr>
        <p:spPr>
          <a:xfrm>
            <a:off x="7259541" y="4546069"/>
            <a:ext cx="1589518" cy="1631216"/>
          </a:xfrm>
          <a:prstGeom prst="rect">
            <a:avLst/>
          </a:prstGeom>
          <a:noFill/>
        </p:spPr>
        <p:txBody>
          <a:bodyPr wrap="square" rtlCol="0">
            <a:spAutoFit/>
          </a:bodyPr>
          <a:lstStyle/>
          <a:p>
            <a:r>
              <a:rPr lang="en-US" dirty="0"/>
              <a:t>Points are AC50 values for pathway response</a:t>
            </a:r>
          </a:p>
        </p:txBody>
      </p:sp>
    </p:spTree>
    <p:extLst>
      <p:ext uri="{BB962C8B-B14F-4D97-AF65-F5344CB8AC3E}">
        <p14:creationId xmlns:p14="http://schemas.microsoft.com/office/powerpoint/2010/main" val="258180027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B887-035E-4E4B-BB47-037814BB22AC}"/>
              </a:ext>
            </a:extLst>
          </p:cNvPr>
          <p:cNvSpPr>
            <a:spLocks noGrp="1"/>
          </p:cNvSpPr>
          <p:nvPr>
            <p:ph type="title"/>
          </p:nvPr>
        </p:nvSpPr>
        <p:spPr/>
        <p:txBody>
          <a:bodyPr/>
          <a:lstStyle/>
          <a:p>
            <a:r>
              <a:rPr lang="en-US" dirty="0"/>
              <a:t>Themes</a:t>
            </a:r>
          </a:p>
        </p:txBody>
      </p:sp>
      <p:sp>
        <p:nvSpPr>
          <p:cNvPr id="3" name="Content Placeholder 2">
            <a:extLst>
              <a:ext uri="{FF2B5EF4-FFF2-40B4-BE49-F238E27FC236}">
                <a16:creationId xmlns:a16="http://schemas.microsoft.com/office/drawing/2014/main" id="{C3D6AF75-42A9-4442-83A8-BF3F06133024}"/>
              </a:ext>
            </a:extLst>
          </p:cNvPr>
          <p:cNvSpPr>
            <a:spLocks noGrp="1"/>
          </p:cNvSpPr>
          <p:nvPr>
            <p:ph idx="1"/>
          </p:nvPr>
        </p:nvSpPr>
        <p:spPr/>
        <p:txBody>
          <a:bodyPr/>
          <a:lstStyle/>
          <a:p>
            <a:r>
              <a:rPr lang="en-US" dirty="0"/>
              <a:t>Too many chemicals: </a:t>
            </a:r>
          </a:p>
          <a:p>
            <a:pPr lvl="1"/>
            <a:r>
              <a:rPr lang="en-US" dirty="0"/>
              <a:t>Can’t test all chemicals in animal studies</a:t>
            </a:r>
          </a:p>
          <a:p>
            <a:pPr lvl="1"/>
            <a:r>
              <a:rPr lang="en-US" dirty="0"/>
              <a:t>Need alternative method (New Approach Methods / NAMs)</a:t>
            </a:r>
          </a:p>
          <a:p>
            <a:pPr lvl="1"/>
            <a:r>
              <a:rPr lang="en-US" dirty="0"/>
              <a:t>Goal: Replacement or Prioritization</a:t>
            </a:r>
          </a:p>
          <a:p>
            <a:r>
              <a:rPr lang="en-US" dirty="0"/>
              <a:t>NAMs need to cover lots of biology</a:t>
            </a:r>
          </a:p>
          <a:p>
            <a:pPr lvl="1"/>
            <a:r>
              <a:rPr lang="en-US" dirty="0"/>
              <a:t>Many biological domains, require many individual </a:t>
            </a:r>
            <a:r>
              <a:rPr lang="en-US" i="1" dirty="0"/>
              <a:t>in vitro </a:t>
            </a:r>
            <a:r>
              <a:rPr lang="en-US" dirty="0"/>
              <a:t>assays or models (e.g. QSAR)</a:t>
            </a:r>
          </a:p>
          <a:p>
            <a:pPr lvl="1"/>
            <a:r>
              <a:rPr lang="en-US" dirty="0"/>
              <a:t>High-throughout whole genome transcriptomics is now practical</a:t>
            </a:r>
          </a:p>
          <a:p>
            <a:r>
              <a:rPr lang="en-US" dirty="0"/>
              <a:t>Think about Risk</a:t>
            </a:r>
          </a:p>
          <a:p>
            <a:pPr lvl="1"/>
            <a:r>
              <a:rPr lang="en-US" i="1" dirty="0"/>
              <a:t>In vitro </a:t>
            </a:r>
            <a:r>
              <a:rPr lang="en-US" dirty="0"/>
              <a:t>assays need to predict dose values (mg/kg/day) </a:t>
            </a:r>
          </a:p>
          <a:p>
            <a:pPr lvl="1"/>
            <a:r>
              <a:rPr lang="en-US" dirty="0"/>
              <a:t>Need to compare hazard with exposure</a:t>
            </a:r>
          </a:p>
          <a:p>
            <a:pPr lvl="1"/>
            <a:endParaRPr lang="en-US" dirty="0"/>
          </a:p>
        </p:txBody>
      </p:sp>
      <p:sp>
        <p:nvSpPr>
          <p:cNvPr id="4" name="Slide Number Placeholder 3">
            <a:extLst>
              <a:ext uri="{FF2B5EF4-FFF2-40B4-BE49-F238E27FC236}">
                <a16:creationId xmlns:a16="http://schemas.microsoft.com/office/drawing/2014/main" id="{13B5220F-7CE9-4EB2-A2AF-C87623CD2B1C}"/>
              </a:ext>
            </a:extLst>
          </p:cNvPr>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2</a:t>
            </a:fld>
            <a:endParaRPr lang="en-US" sz="1000" b="1" kern="1200" dirty="0">
              <a:solidFill>
                <a:srgbClr val="003F69"/>
              </a:solidFill>
              <a:latin typeface="Arial" charset="0"/>
              <a:ea typeface="ＭＳ Ｐゴシック" pitchFamily="1" charset="-128"/>
              <a:cs typeface="+mn-cs"/>
            </a:endParaRPr>
          </a:p>
        </p:txBody>
      </p:sp>
    </p:spTree>
    <p:extLst>
      <p:ext uri="{BB962C8B-B14F-4D97-AF65-F5344CB8AC3E}">
        <p14:creationId xmlns:p14="http://schemas.microsoft.com/office/powerpoint/2010/main" val="195266314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5B16D-C563-46A0-816B-256362C9EA4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4084D61-82EB-4C10-B926-573CEB6DA2C8}"/>
              </a:ext>
            </a:extLst>
          </p:cNvPr>
          <p:cNvSpPr>
            <a:spLocks noGrp="1"/>
          </p:cNvSpPr>
          <p:nvPr>
            <p:ph idx="1"/>
          </p:nvPr>
        </p:nvSpPr>
        <p:spPr>
          <a:xfrm>
            <a:off x="272752" y="1131094"/>
            <a:ext cx="8683240" cy="4724400"/>
          </a:xfrm>
        </p:spPr>
        <p:txBody>
          <a:bodyPr/>
          <a:lstStyle/>
          <a:p>
            <a:r>
              <a:rPr lang="en-US" dirty="0"/>
              <a:t>Have overall process for predicting BER</a:t>
            </a:r>
          </a:p>
          <a:p>
            <a:pPr lvl="1"/>
            <a:r>
              <a:rPr lang="en-US" dirty="0"/>
              <a:t>Bioactivity (Toxicity) to Exposure Ratio (like margin of exposure)</a:t>
            </a:r>
          </a:p>
          <a:p>
            <a:pPr lvl="1"/>
            <a:r>
              <a:rPr lang="en-US" dirty="0"/>
              <a:t>Using in vitro (ToxCast) and modeled input</a:t>
            </a:r>
          </a:p>
          <a:p>
            <a:pPr lvl="1"/>
            <a:r>
              <a:rPr lang="en-US" dirty="0"/>
              <a:t>Can run on thousands of chemicals</a:t>
            </a:r>
          </a:p>
          <a:p>
            <a:pPr lvl="1"/>
            <a:r>
              <a:rPr lang="en-US" dirty="0"/>
              <a:t>Limitation: ToxCast covers a small part of biological space</a:t>
            </a:r>
          </a:p>
          <a:p>
            <a:endParaRPr lang="en-US" dirty="0"/>
          </a:p>
          <a:p>
            <a:r>
              <a:rPr lang="en-US" dirty="0"/>
              <a:t>High-throughput transcriptomics has potential advantages over ToxCast</a:t>
            </a:r>
          </a:p>
          <a:p>
            <a:pPr lvl="1"/>
            <a:r>
              <a:rPr lang="en-US" dirty="0"/>
              <a:t>Larger biological space (10000 genes vs. 300)</a:t>
            </a:r>
          </a:p>
          <a:p>
            <a:pPr lvl="1"/>
            <a:r>
              <a:rPr lang="en-US" dirty="0"/>
              <a:t>No special cell engineering, can run on any cell type</a:t>
            </a:r>
          </a:p>
          <a:p>
            <a:pPr lvl="1"/>
            <a:r>
              <a:rPr lang="en-US" dirty="0"/>
              <a:t>Amenable to adding metabolic competence (see Steve Simmons talk)</a:t>
            </a:r>
          </a:p>
          <a:p>
            <a:pPr lvl="1"/>
            <a:r>
              <a:rPr lang="en-US" dirty="0"/>
              <a:t>Limitation: not complete, still need functional readout assays</a:t>
            </a:r>
          </a:p>
        </p:txBody>
      </p:sp>
      <p:sp>
        <p:nvSpPr>
          <p:cNvPr id="4" name="Slide Number Placeholder 3">
            <a:extLst>
              <a:ext uri="{FF2B5EF4-FFF2-40B4-BE49-F238E27FC236}">
                <a16:creationId xmlns:a16="http://schemas.microsoft.com/office/drawing/2014/main" id="{0127B210-5325-416C-B1A2-3C2DB387CD8F}"/>
              </a:ext>
            </a:extLst>
          </p:cNvPr>
          <p:cNvSpPr>
            <a:spLocks noGrp="1"/>
          </p:cNvSpPr>
          <p:nvPr>
            <p:ph type="sldNum" sz="quarter" idx="10"/>
          </p:nvPr>
        </p:nvSpPr>
        <p:spPr/>
        <p:txBody>
          <a:bodyPr/>
          <a:lstStyle/>
          <a:p>
            <a:pPr algn="r" rtl="0" eaLnBrk="0" fontAlgn="base" hangingPunct="0">
              <a:spcBef>
                <a:spcPct val="0"/>
              </a:spcBef>
              <a:spcAft>
                <a:spcPct val="0"/>
              </a:spcAft>
              <a:defRPr/>
            </a:pPr>
            <a:fld id="{46B73DBA-4F12-402C-AFC3-E98E4E1745A8}"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20</a:t>
            </a:fld>
            <a:endParaRPr lang="en-US" sz="1000" b="1" kern="1200" dirty="0">
              <a:solidFill>
                <a:srgbClr val="003F69"/>
              </a:solidFill>
              <a:latin typeface="Arial" charset="0"/>
              <a:ea typeface="ＭＳ Ｐゴシック" pitchFamily="1" charset="-128"/>
              <a:cs typeface="+mn-cs"/>
            </a:endParaRPr>
          </a:p>
        </p:txBody>
      </p:sp>
    </p:spTree>
    <p:extLst>
      <p:ext uri="{BB962C8B-B14F-4D97-AF65-F5344CB8AC3E}">
        <p14:creationId xmlns:p14="http://schemas.microsoft.com/office/powerpoint/2010/main" val="171598946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5007" y="1803163"/>
            <a:ext cx="5413243" cy="3811825"/>
          </a:xfrm>
          <a:prstGeom prst="rect">
            <a:avLst/>
          </a:prstGeom>
        </p:spPr>
      </p:pic>
      <p:sp>
        <p:nvSpPr>
          <p:cNvPr id="2" name="TextBox 1"/>
          <p:cNvSpPr txBox="1"/>
          <p:nvPr/>
        </p:nvSpPr>
        <p:spPr>
          <a:xfrm>
            <a:off x="3489677" y="1261757"/>
            <a:ext cx="5368573" cy="369332"/>
          </a:xfrm>
          <a:prstGeom prst="rect">
            <a:avLst/>
          </a:prstGeom>
          <a:noFill/>
        </p:spPr>
        <p:txBody>
          <a:bodyPr wrap="square" rtlCol="0">
            <a:spAutoFit/>
          </a:bodyPr>
          <a:lstStyle/>
          <a:p>
            <a:r>
              <a:rPr lang="en-US" sz="1800" b="1" dirty="0">
                <a:solidFill>
                  <a:srgbClr val="1950A3"/>
                </a:solidFill>
              </a:rPr>
              <a:t>National Center for Computational Toxicology</a:t>
            </a:r>
          </a:p>
        </p:txBody>
      </p:sp>
      <p:pic>
        <p:nvPicPr>
          <p:cNvPr id="1028" name="Picture 4" descr="Image result for USEPA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29792" y="846259"/>
            <a:ext cx="1239716" cy="12397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1534" y="2303186"/>
            <a:ext cx="2575490" cy="2308324"/>
          </a:xfrm>
          <a:prstGeom prst="rect">
            <a:avLst/>
          </a:prstGeom>
          <a:noFill/>
        </p:spPr>
        <p:txBody>
          <a:bodyPr wrap="square" rtlCol="0">
            <a:spAutoFit/>
          </a:bodyPr>
          <a:lstStyle/>
          <a:p>
            <a:r>
              <a:rPr lang="en-US" sz="1800" dirty="0"/>
              <a:t>Imran Shah</a:t>
            </a:r>
          </a:p>
          <a:p>
            <a:r>
              <a:rPr lang="en-US" sz="1800" dirty="0"/>
              <a:t>Woody Setzer</a:t>
            </a:r>
          </a:p>
          <a:p>
            <a:r>
              <a:rPr lang="en-US" sz="1800" dirty="0"/>
              <a:t>Derik Haggard</a:t>
            </a:r>
          </a:p>
          <a:p>
            <a:r>
              <a:rPr lang="en-US" sz="1800" dirty="0"/>
              <a:t>Richard Judson</a:t>
            </a:r>
          </a:p>
          <a:p>
            <a:r>
              <a:rPr lang="en-US" sz="1800" dirty="0"/>
              <a:t>Rusty Thomas</a:t>
            </a:r>
          </a:p>
          <a:p>
            <a:r>
              <a:rPr lang="en-US" sz="1800" dirty="0"/>
              <a:t>Clinton Willis</a:t>
            </a:r>
          </a:p>
          <a:p>
            <a:r>
              <a:rPr lang="en-US" sz="1800" dirty="0"/>
              <a:t>John Wambaugh</a:t>
            </a:r>
          </a:p>
          <a:p>
            <a:r>
              <a:rPr lang="en-US" sz="1800" dirty="0"/>
              <a:t>Katie Paul Friedman</a:t>
            </a:r>
          </a:p>
        </p:txBody>
      </p:sp>
      <p:sp>
        <p:nvSpPr>
          <p:cNvPr id="14" name="TextBox 13"/>
          <p:cNvSpPr txBox="1"/>
          <p:nvPr/>
        </p:nvSpPr>
        <p:spPr>
          <a:xfrm>
            <a:off x="2085174" y="550211"/>
            <a:ext cx="6658988" cy="415498"/>
          </a:xfrm>
          <a:prstGeom prst="rect">
            <a:avLst/>
          </a:prstGeom>
          <a:noFill/>
        </p:spPr>
        <p:txBody>
          <a:bodyPr wrap="square" rtlCol="0">
            <a:spAutoFit/>
          </a:bodyPr>
          <a:lstStyle/>
          <a:p>
            <a:r>
              <a:rPr lang="en-US" sz="2100" b="1" dirty="0">
                <a:solidFill>
                  <a:srgbClr val="0070C0"/>
                </a:solidFill>
              </a:rPr>
              <a:t>Acknowledgments</a:t>
            </a:r>
          </a:p>
        </p:txBody>
      </p:sp>
    </p:spTree>
    <p:extLst>
      <p:ext uri="{BB962C8B-B14F-4D97-AF65-F5344CB8AC3E}">
        <p14:creationId xmlns:p14="http://schemas.microsoft.com/office/powerpoint/2010/main" val="214978097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2876046" y="1384300"/>
            <a:ext cx="5785353" cy="5433536"/>
            <a:chOff x="4438747" y="982887"/>
            <a:chExt cx="4132426" cy="4608021"/>
          </a:xfrm>
        </p:grpSpPr>
        <p:sp>
          <p:nvSpPr>
            <p:cNvPr id="9" name="TextBox 11"/>
            <p:cNvSpPr txBox="1">
              <a:spLocks noChangeArrowheads="1"/>
            </p:cNvSpPr>
            <p:nvPr/>
          </p:nvSpPr>
          <p:spPr bwMode="auto">
            <a:xfrm>
              <a:off x="4438747" y="3679414"/>
              <a:ext cx="1753025" cy="600337"/>
            </a:xfrm>
            <a:prstGeom prst="rect">
              <a:avLst/>
            </a:prstGeom>
            <a:noFill/>
            <a:ln w="9525">
              <a:noFill/>
              <a:miter lim="800000"/>
              <a:headEnd/>
              <a:tailEnd/>
            </a:ln>
          </p:spPr>
          <p:txBody>
            <a:bodyPr wrap="square">
              <a:spAutoFit/>
            </a:bodyPr>
            <a:lstStyle/>
            <a:p>
              <a:pPr algn="r"/>
              <a:r>
                <a:rPr lang="en-US" b="0" dirty="0"/>
                <a:t>Potential Exposure:</a:t>
              </a:r>
            </a:p>
            <a:p>
              <a:pPr algn="r"/>
              <a:r>
                <a:rPr lang="en-US" b="0" dirty="0"/>
                <a:t> ExpoCast</a:t>
              </a:r>
            </a:p>
          </p:txBody>
        </p:sp>
        <p:sp>
          <p:nvSpPr>
            <p:cNvPr id="10" name="Freeform 9"/>
            <p:cNvSpPr/>
            <p:nvPr/>
          </p:nvSpPr>
          <p:spPr bwMode="auto">
            <a:xfrm rot="5400000">
              <a:off x="5847638" y="2474406"/>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1" name="Freeform 10"/>
            <p:cNvSpPr/>
            <p:nvPr/>
          </p:nvSpPr>
          <p:spPr bwMode="auto">
            <a:xfrm rot="5400000">
              <a:off x="5847638" y="4047568"/>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rgbClr val="39E739">
                <a:alpha val="40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cxnSp>
          <p:nvCxnSpPr>
            <p:cNvPr id="12" name="Straight Arrow Connector 11"/>
            <p:cNvCxnSpPr/>
            <p:nvPr/>
          </p:nvCxnSpPr>
          <p:spPr bwMode="auto">
            <a:xfrm flipV="1">
              <a:off x="6191771" y="1352219"/>
              <a:ext cx="1" cy="387030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TextBox 11"/>
            <p:cNvSpPr txBox="1">
              <a:spLocks noChangeArrowheads="1"/>
            </p:cNvSpPr>
            <p:nvPr/>
          </p:nvSpPr>
          <p:spPr bwMode="auto">
            <a:xfrm>
              <a:off x="5349231" y="982887"/>
              <a:ext cx="1323074" cy="339321"/>
            </a:xfrm>
            <a:prstGeom prst="rect">
              <a:avLst/>
            </a:prstGeom>
            <a:noFill/>
            <a:ln w="9525">
              <a:noFill/>
              <a:miter lim="800000"/>
              <a:headEnd/>
              <a:tailEnd/>
            </a:ln>
          </p:spPr>
          <p:txBody>
            <a:bodyPr wrap="none">
              <a:spAutoFit/>
            </a:bodyPr>
            <a:lstStyle/>
            <a:p>
              <a:r>
                <a:rPr lang="en-US" dirty="0"/>
                <a:t>m</a:t>
              </a:r>
              <a:r>
                <a:rPr lang="en-US" b="0" dirty="0"/>
                <a:t>g/kg BW/day</a:t>
              </a:r>
            </a:p>
          </p:txBody>
        </p:sp>
        <p:sp>
          <p:nvSpPr>
            <p:cNvPr id="14" name="TextBox 11"/>
            <p:cNvSpPr txBox="1">
              <a:spLocks noChangeArrowheads="1"/>
            </p:cNvSpPr>
            <p:nvPr/>
          </p:nvSpPr>
          <p:spPr bwMode="auto">
            <a:xfrm>
              <a:off x="4506695" y="1943469"/>
              <a:ext cx="1685077" cy="600337"/>
            </a:xfrm>
            <a:prstGeom prst="rect">
              <a:avLst/>
            </a:prstGeom>
            <a:noFill/>
            <a:ln w="9525">
              <a:noFill/>
              <a:miter lim="800000"/>
              <a:headEnd/>
              <a:tailEnd/>
            </a:ln>
          </p:spPr>
          <p:txBody>
            <a:bodyPr wrap="square">
              <a:spAutoFit/>
            </a:bodyPr>
            <a:lstStyle/>
            <a:p>
              <a:pPr algn="r"/>
              <a:r>
                <a:rPr lang="en-US" dirty="0"/>
                <a:t>Potential Hazard: </a:t>
              </a:r>
            </a:p>
            <a:p>
              <a:pPr algn="r"/>
              <a:r>
                <a:rPr lang="en-US" i="1" dirty="0"/>
                <a:t>In Vitro </a:t>
              </a:r>
              <a:r>
                <a:rPr lang="en-US" dirty="0"/>
                <a:t>+ HTTK</a:t>
              </a:r>
              <a:endParaRPr lang="en-US" b="0" dirty="0"/>
            </a:p>
          </p:txBody>
        </p:sp>
        <p:sp>
          <p:nvSpPr>
            <p:cNvPr id="15" name="Freeform 14"/>
            <p:cNvSpPr/>
            <p:nvPr/>
          </p:nvSpPr>
          <p:spPr bwMode="auto">
            <a:xfrm rot="5400000">
              <a:off x="6523031" y="2533954"/>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6" name="Freeform 15"/>
            <p:cNvSpPr/>
            <p:nvPr/>
          </p:nvSpPr>
          <p:spPr bwMode="auto">
            <a:xfrm rot="5400000">
              <a:off x="6523030" y="3664666"/>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rgbClr val="39E739">
                <a:alpha val="40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7" name="Freeform 16"/>
            <p:cNvSpPr/>
            <p:nvPr/>
          </p:nvSpPr>
          <p:spPr bwMode="auto">
            <a:xfrm rot="5400000">
              <a:off x="7233988" y="2602227"/>
              <a:ext cx="1366684" cy="344129"/>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8" name="Freeform 17"/>
            <p:cNvSpPr/>
            <p:nvPr/>
          </p:nvSpPr>
          <p:spPr bwMode="auto">
            <a:xfrm rot="5400000">
              <a:off x="7865434" y="2653571"/>
              <a:ext cx="447920" cy="688261"/>
            </a:xfrm>
            <a:custGeom>
              <a:avLst/>
              <a:gdLst>
                <a:gd name="connsiteX0" fmla="*/ 0 w 1366684"/>
                <a:gd name="connsiteY0" fmla="*/ 693174 h 693174"/>
                <a:gd name="connsiteX1" fmla="*/ 412955 w 1366684"/>
                <a:gd name="connsiteY1" fmla="*/ 496529 h 693174"/>
                <a:gd name="connsiteX2" fmla="*/ 678426 w 1366684"/>
                <a:gd name="connsiteY2" fmla="*/ 14748 h 693174"/>
                <a:gd name="connsiteX3" fmla="*/ 835742 w 1366684"/>
                <a:gd name="connsiteY3" fmla="*/ 408038 h 693174"/>
                <a:gd name="connsiteX4" fmla="*/ 1366684 w 1366684"/>
                <a:gd name="connsiteY4" fmla="*/ 683342 h 6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4" h="693174">
                  <a:moveTo>
                    <a:pt x="0" y="693174"/>
                  </a:moveTo>
                  <a:cubicBezTo>
                    <a:pt x="149942" y="651387"/>
                    <a:pt x="299884" y="609600"/>
                    <a:pt x="412955" y="496529"/>
                  </a:cubicBezTo>
                  <a:cubicBezTo>
                    <a:pt x="526026" y="383458"/>
                    <a:pt x="607962" y="29496"/>
                    <a:pt x="678426" y="14748"/>
                  </a:cubicBezTo>
                  <a:cubicBezTo>
                    <a:pt x="748890" y="0"/>
                    <a:pt x="721032" y="296606"/>
                    <a:pt x="835742" y="408038"/>
                  </a:cubicBezTo>
                  <a:cubicBezTo>
                    <a:pt x="950452" y="519470"/>
                    <a:pt x="1297858" y="630903"/>
                    <a:pt x="1366684" y="683342"/>
                  </a:cubicBezTo>
                </a:path>
              </a:pathLst>
            </a:custGeom>
            <a:solidFill>
              <a:srgbClr val="39E739">
                <a:alpha val="40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
          <p:nvSpPr>
            <p:cNvPr id="19" name="TextBox 11"/>
            <p:cNvSpPr txBox="1">
              <a:spLocks noChangeArrowheads="1"/>
            </p:cNvSpPr>
            <p:nvPr/>
          </p:nvSpPr>
          <p:spPr bwMode="auto">
            <a:xfrm>
              <a:off x="6158156" y="5037853"/>
              <a:ext cx="830411" cy="548134"/>
            </a:xfrm>
            <a:prstGeom prst="rect">
              <a:avLst/>
            </a:prstGeom>
            <a:noFill/>
            <a:ln w="9525">
              <a:noFill/>
              <a:miter lim="800000"/>
              <a:headEnd/>
              <a:tailEnd/>
            </a:ln>
          </p:spPr>
          <p:txBody>
            <a:bodyPr wrap="square">
              <a:spAutoFit/>
            </a:bodyPr>
            <a:lstStyle/>
            <a:p>
              <a:r>
                <a:rPr lang="en-US" sz="1800" dirty="0"/>
                <a:t>Low</a:t>
              </a:r>
            </a:p>
            <a:p>
              <a:r>
                <a:rPr lang="en-US" sz="1800" dirty="0"/>
                <a:t>Priority</a:t>
              </a:r>
            </a:p>
          </p:txBody>
        </p:sp>
        <p:sp>
          <p:nvSpPr>
            <p:cNvPr id="20" name="TextBox 11"/>
            <p:cNvSpPr txBox="1">
              <a:spLocks noChangeArrowheads="1"/>
            </p:cNvSpPr>
            <p:nvPr/>
          </p:nvSpPr>
          <p:spPr bwMode="auto">
            <a:xfrm>
              <a:off x="6914428" y="5042774"/>
              <a:ext cx="761984" cy="548134"/>
            </a:xfrm>
            <a:prstGeom prst="rect">
              <a:avLst/>
            </a:prstGeom>
            <a:noFill/>
            <a:ln w="9525">
              <a:noFill/>
              <a:miter lim="800000"/>
              <a:headEnd/>
              <a:tailEnd/>
            </a:ln>
          </p:spPr>
          <p:txBody>
            <a:bodyPr wrap="square">
              <a:spAutoFit/>
            </a:bodyPr>
            <a:lstStyle/>
            <a:p>
              <a:r>
                <a:rPr lang="en-US" sz="1800" dirty="0"/>
                <a:t>Medium</a:t>
              </a:r>
            </a:p>
            <a:p>
              <a:r>
                <a:rPr lang="en-US" sz="1800" b="0" dirty="0"/>
                <a:t>Priority</a:t>
              </a:r>
            </a:p>
          </p:txBody>
        </p:sp>
        <p:sp>
          <p:nvSpPr>
            <p:cNvPr id="21" name="TextBox 11"/>
            <p:cNvSpPr txBox="1">
              <a:spLocks noChangeArrowheads="1"/>
            </p:cNvSpPr>
            <p:nvPr/>
          </p:nvSpPr>
          <p:spPr bwMode="auto">
            <a:xfrm>
              <a:off x="7676412" y="5037862"/>
              <a:ext cx="894761" cy="548134"/>
            </a:xfrm>
            <a:prstGeom prst="rect">
              <a:avLst/>
            </a:prstGeom>
            <a:noFill/>
            <a:ln w="9525">
              <a:noFill/>
              <a:miter lim="800000"/>
              <a:headEnd/>
              <a:tailEnd/>
            </a:ln>
          </p:spPr>
          <p:txBody>
            <a:bodyPr wrap="square">
              <a:spAutoFit/>
            </a:bodyPr>
            <a:lstStyle/>
            <a:p>
              <a:r>
                <a:rPr lang="en-US" sz="1800" dirty="0"/>
                <a:t>High</a:t>
              </a:r>
            </a:p>
            <a:p>
              <a:r>
                <a:rPr lang="en-US" sz="1800" b="0" dirty="0"/>
                <a:t>Priority</a:t>
              </a:r>
            </a:p>
          </p:txBody>
        </p:sp>
      </p:grpSp>
      <p:sp>
        <p:nvSpPr>
          <p:cNvPr id="22" name="Title 21"/>
          <p:cNvSpPr>
            <a:spLocks noGrp="1"/>
          </p:cNvSpPr>
          <p:nvPr>
            <p:ph type="title"/>
          </p:nvPr>
        </p:nvSpPr>
        <p:spPr>
          <a:xfrm>
            <a:off x="2164831" y="432318"/>
            <a:ext cx="6798860" cy="392483"/>
          </a:xfrm>
          <a:effectLst>
            <a:outerShdw blurRad="50800" dist="38100" dir="2700000" algn="tl" rotWithShape="0">
              <a:schemeClr val="bg1">
                <a:alpha val="40000"/>
              </a:schemeClr>
            </a:outerShdw>
          </a:effectLst>
        </p:spPr>
        <p:txBody>
          <a:bodyPr>
            <a:noAutofit/>
          </a:bodyPr>
          <a:lstStyle/>
          <a:p>
            <a:r>
              <a:rPr lang="en-US" dirty="0"/>
              <a:t>Risk-based Approach</a:t>
            </a:r>
            <a:br>
              <a:rPr lang="en-US" dirty="0"/>
            </a:br>
            <a:r>
              <a:rPr lang="en-US" dirty="0"/>
              <a:t>Hazard + Exposure + Uncertainty</a:t>
            </a:r>
          </a:p>
        </p:txBody>
      </p:sp>
      <p:sp>
        <p:nvSpPr>
          <p:cNvPr id="5" name="TextBox 4"/>
          <p:cNvSpPr txBox="1"/>
          <p:nvPr/>
        </p:nvSpPr>
        <p:spPr>
          <a:xfrm>
            <a:off x="292100" y="2641600"/>
            <a:ext cx="2603500" cy="1514261"/>
          </a:xfrm>
          <a:prstGeom prst="rect">
            <a:avLst/>
          </a:prstGeom>
          <a:noFill/>
          <a:ln>
            <a:solidFill>
              <a:schemeClr val="tx1"/>
            </a:solidFill>
          </a:ln>
        </p:spPr>
        <p:txBody>
          <a:bodyPr wrap="square" rtlCol="0">
            <a:spAutoFit/>
          </a:bodyPr>
          <a:lstStyle/>
          <a:p>
            <a:pPr>
              <a:lnSpc>
                <a:spcPct val="130000"/>
              </a:lnSpc>
            </a:pPr>
            <a:r>
              <a:rPr lang="en-US" sz="2400" dirty="0"/>
              <a:t>Semi-quantitative</a:t>
            </a:r>
          </a:p>
          <a:p>
            <a:pPr>
              <a:lnSpc>
                <a:spcPct val="130000"/>
              </a:lnSpc>
            </a:pPr>
            <a:r>
              <a:rPr lang="en-US" sz="2400" i="1" dirty="0"/>
              <a:t>In Vitro </a:t>
            </a:r>
            <a:r>
              <a:rPr lang="en-US" sz="2400" dirty="0"/>
              <a:t>to </a:t>
            </a:r>
            <a:r>
              <a:rPr lang="en-US" sz="2400" i="1" dirty="0"/>
              <a:t>In Vivo</a:t>
            </a:r>
          </a:p>
          <a:p>
            <a:pPr>
              <a:lnSpc>
                <a:spcPct val="130000"/>
              </a:lnSpc>
            </a:pPr>
            <a:r>
              <a:rPr lang="en-US" sz="2400" dirty="0"/>
              <a:t>Approach</a:t>
            </a:r>
          </a:p>
        </p:txBody>
      </p:sp>
    </p:spTree>
    <p:extLst>
      <p:ext uri="{BB962C8B-B14F-4D97-AF65-F5344CB8AC3E}">
        <p14:creationId xmlns:p14="http://schemas.microsoft.com/office/powerpoint/2010/main" val="2633717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158" y="0"/>
            <a:ext cx="3214292"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4" name="Title 3"/>
          <p:cNvSpPr>
            <a:spLocks noGrp="1"/>
          </p:cNvSpPr>
          <p:nvPr>
            <p:ph type="title"/>
          </p:nvPr>
        </p:nvSpPr>
        <p:spPr/>
        <p:txBody>
          <a:bodyPr/>
          <a:lstStyle/>
          <a:p>
            <a:r>
              <a:rPr lang="en-US" dirty="0"/>
              <a:t>Tools / Models / Data needed</a:t>
            </a:r>
          </a:p>
        </p:txBody>
      </p:sp>
      <p:sp>
        <p:nvSpPr>
          <p:cNvPr id="5" name="Content Placeholder 4"/>
          <p:cNvSpPr>
            <a:spLocks noGrp="1"/>
          </p:cNvSpPr>
          <p:nvPr>
            <p:ph idx="1"/>
          </p:nvPr>
        </p:nvSpPr>
        <p:spPr>
          <a:xfrm>
            <a:off x="201539" y="1295400"/>
            <a:ext cx="7848600" cy="4724400"/>
          </a:xfrm>
        </p:spPr>
        <p:txBody>
          <a:bodyPr/>
          <a:lstStyle/>
          <a:p>
            <a:r>
              <a:rPr lang="en-US" dirty="0"/>
              <a:t>Hazard information or model</a:t>
            </a:r>
          </a:p>
          <a:p>
            <a:pPr lvl="1"/>
            <a:r>
              <a:rPr lang="en-US" dirty="0"/>
              <a:t>Start with </a:t>
            </a:r>
            <a:r>
              <a:rPr lang="en-US" i="1" dirty="0"/>
              <a:t>in vitro </a:t>
            </a:r>
            <a:r>
              <a:rPr lang="en-US" dirty="0"/>
              <a:t>data</a:t>
            </a:r>
          </a:p>
          <a:p>
            <a:pPr lvl="1"/>
            <a:r>
              <a:rPr lang="en-US" dirty="0"/>
              <a:t>Quantify concentration (</a:t>
            </a:r>
            <a:r>
              <a:rPr lang="en-US" dirty="0" err="1">
                <a:latin typeface="Symbol" panose="05050102010706020507" pitchFamily="18" charset="2"/>
              </a:rPr>
              <a:t>m</a:t>
            </a:r>
            <a:r>
              <a:rPr lang="en-US" dirty="0" err="1"/>
              <a:t>M</a:t>
            </a:r>
            <a:r>
              <a:rPr lang="en-US" dirty="0"/>
              <a:t>) required to trigger bioactivity</a:t>
            </a:r>
          </a:p>
          <a:p>
            <a:r>
              <a:rPr lang="en-US" dirty="0"/>
              <a:t>Toxicokinetics</a:t>
            </a:r>
          </a:p>
          <a:p>
            <a:pPr lvl="1"/>
            <a:r>
              <a:rPr lang="en-US" dirty="0"/>
              <a:t>Use to convert between external dose and internal concentration</a:t>
            </a:r>
          </a:p>
          <a:p>
            <a:r>
              <a:rPr lang="en-US" dirty="0"/>
              <a:t>Exposure information or model</a:t>
            </a:r>
          </a:p>
          <a:p>
            <a:pPr lvl="1"/>
            <a:r>
              <a:rPr lang="en-US" dirty="0"/>
              <a:t>Quantify in mg/kg/day</a:t>
            </a:r>
          </a:p>
          <a:p>
            <a:endParaRPr lang="en-US" dirty="0"/>
          </a:p>
          <a:p>
            <a:r>
              <a:rPr lang="en-US" dirty="0"/>
              <a:t>Include uncertainties everywhere</a:t>
            </a:r>
          </a:p>
        </p:txBody>
      </p:sp>
      <p:sp>
        <p:nvSpPr>
          <p:cNvPr id="3" name="Slide Number Placeholder 2"/>
          <p:cNvSpPr>
            <a:spLocks noGrp="1"/>
          </p:cNvSpPr>
          <p:nvPr>
            <p:ph type="sldNum" sz="quarter" idx="10"/>
          </p:nvPr>
        </p:nvSpPr>
        <p:spPr/>
        <p:txBody>
          <a:bodyPr/>
          <a:lstStyle/>
          <a:p>
            <a:pPr algn="r" rtl="0" eaLnBrk="0" fontAlgn="base" hangingPunct="0">
              <a:spcBef>
                <a:spcPct val="0"/>
              </a:spcBef>
              <a:spcAft>
                <a:spcPct val="0"/>
              </a:spcAft>
              <a:defRPr/>
            </a:pPr>
            <a:fld id="{BC14B1EB-B739-4AAE-9D23-05DD1062B35A}"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4</a:t>
            </a:fld>
            <a:endParaRPr lang="en-US" sz="1000" b="1" kern="1200" dirty="0">
              <a:solidFill>
                <a:srgbClr val="003F69"/>
              </a:solidFill>
              <a:latin typeface="Arial" charset="0"/>
              <a:ea typeface="ＭＳ Ｐゴシック" pitchFamily="1" charset="-128"/>
              <a:cs typeface="+mn-cs"/>
            </a:endParaRPr>
          </a:p>
        </p:txBody>
      </p:sp>
      <p:pic>
        <p:nvPicPr>
          <p:cNvPr id="6" name="Picture 5"/>
          <p:cNvPicPr>
            <a:picLocks noChangeAspect="1"/>
          </p:cNvPicPr>
          <p:nvPr/>
        </p:nvPicPr>
        <p:blipFill rotWithShape="1">
          <a:blip r:embed="rId2"/>
          <a:srcRect l="41536" t="7448" b="14659"/>
          <a:stretch/>
        </p:blipFill>
        <p:spPr>
          <a:xfrm>
            <a:off x="6791176" y="2513978"/>
            <a:ext cx="2244566" cy="2868463"/>
          </a:xfrm>
          <a:prstGeom prst="rect">
            <a:avLst/>
          </a:prstGeom>
        </p:spPr>
      </p:pic>
    </p:spTree>
    <p:extLst>
      <p:ext uri="{BB962C8B-B14F-4D97-AF65-F5344CB8AC3E}">
        <p14:creationId xmlns:p14="http://schemas.microsoft.com/office/powerpoint/2010/main" val="115310550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10DC20-5474-47EF-9AF7-D9E0D88B14B3}"/>
              </a:ext>
            </a:extLst>
          </p:cNvPr>
          <p:cNvSpPr>
            <a:spLocks noGrp="1"/>
          </p:cNvSpPr>
          <p:nvPr>
            <p:ph type="title"/>
          </p:nvPr>
        </p:nvSpPr>
        <p:spPr/>
        <p:txBody>
          <a:bodyPr/>
          <a:lstStyle/>
          <a:p>
            <a:r>
              <a:rPr lang="en-US" dirty="0"/>
              <a:t>Hazard Approach where Animal Data is Lacking</a:t>
            </a:r>
          </a:p>
        </p:txBody>
      </p:sp>
      <p:sp>
        <p:nvSpPr>
          <p:cNvPr id="5" name="Content Placeholder 4">
            <a:extLst>
              <a:ext uri="{FF2B5EF4-FFF2-40B4-BE49-F238E27FC236}">
                <a16:creationId xmlns:a16="http://schemas.microsoft.com/office/drawing/2014/main" id="{53B75AF7-17BB-45AF-8C84-ACC33B282C57}"/>
              </a:ext>
            </a:extLst>
          </p:cNvPr>
          <p:cNvSpPr>
            <a:spLocks noGrp="1"/>
          </p:cNvSpPr>
          <p:nvPr>
            <p:ph idx="1"/>
          </p:nvPr>
        </p:nvSpPr>
        <p:spPr>
          <a:xfrm>
            <a:off x="693633" y="1131094"/>
            <a:ext cx="7848600" cy="4724400"/>
          </a:xfrm>
        </p:spPr>
        <p:txBody>
          <a:bodyPr/>
          <a:lstStyle/>
          <a:p>
            <a:r>
              <a:rPr lang="en-US" dirty="0"/>
              <a:t>Goals:</a:t>
            </a:r>
          </a:p>
          <a:p>
            <a:pPr marL="741363" lvl="1" indent="-457200">
              <a:buFont typeface="+mj-lt"/>
              <a:buAutoNum type="arabicPeriod"/>
            </a:pPr>
            <a:r>
              <a:rPr lang="en-US" dirty="0"/>
              <a:t>Quantitative point of departure (POD) (e.g. NOAEL)</a:t>
            </a:r>
          </a:p>
          <a:p>
            <a:pPr marL="741363" lvl="1" indent="-457200">
              <a:buFont typeface="+mj-lt"/>
              <a:buAutoNum type="arabicPeriod"/>
            </a:pPr>
            <a:r>
              <a:rPr lang="en-US" dirty="0"/>
              <a:t>Estimate of what effects will be seen (e.g. liver hypertrophy)</a:t>
            </a:r>
          </a:p>
          <a:p>
            <a:r>
              <a:rPr lang="en-US" dirty="0"/>
              <a:t>Experimental approaches</a:t>
            </a:r>
          </a:p>
          <a:p>
            <a:pPr lvl="1"/>
            <a:r>
              <a:rPr lang="en-US" dirty="0"/>
              <a:t>Battery of </a:t>
            </a:r>
            <a:r>
              <a:rPr lang="en-US" i="1" dirty="0"/>
              <a:t>in vitro </a:t>
            </a:r>
            <a:r>
              <a:rPr lang="en-US" dirty="0"/>
              <a:t>assays (ToxCast), one per target / pathway</a:t>
            </a:r>
          </a:p>
          <a:p>
            <a:pPr lvl="1"/>
            <a:r>
              <a:rPr lang="en-US" dirty="0"/>
              <a:t>High-throughput whole genome transcriptomics</a:t>
            </a:r>
          </a:p>
          <a:p>
            <a:pPr lvl="1"/>
            <a:r>
              <a:rPr lang="en-US" dirty="0"/>
              <a:t>Yield POD and MOA / AOP / mechanism information</a:t>
            </a:r>
          </a:p>
          <a:p>
            <a:r>
              <a:rPr lang="en-US" dirty="0"/>
              <a:t>Modeling approaches</a:t>
            </a:r>
          </a:p>
          <a:p>
            <a:pPr lvl="1"/>
            <a:r>
              <a:rPr lang="en-US" dirty="0"/>
              <a:t>QSAR models</a:t>
            </a:r>
          </a:p>
          <a:p>
            <a:pPr lvl="1"/>
            <a:r>
              <a:rPr lang="en-US" dirty="0"/>
              <a:t>Read-across</a:t>
            </a:r>
          </a:p>
          <a:p>
            <a:pPr lvl="1"/>
            <a:r>
              <a:rPr lang="en-US" dirty="0"/>
              <a:t>TTC</a:t>
            </a:r>
          </a:p>
          <a:p>
            <a:pPr lvl="1"/>
            <a:r>
              <a:rPr lang="en-US" dirty="0"/>
              <a:t>Better at POD estimation than mechanism prediction</a:t>
            </a:r>
          </a:p>
        </p:txBody>
      </p:sp>
      <p:sp>
        <p:nvSpPr>
          <p:cNvPr id="3" name="Slide Number Placeholder 2">
            <a:extLst>
              <a:ext uri="{FF2B5EF4-FFF2-40B4-BE49-F238E27FC236}">
                <a16:creationId xmlns:a16="http://schemas.microsoft.com/office/drawing/2014/main" id="{E9356303-A906-4758-9AEC-01B96CD7F9EA}"/>
              </a:ext>
            </a:extLst>
          </p:cNvPr>
          <p:cNvSpPr>
            <a:spLocks noGrp="1"/>
          </p:cNvSpPr>
          <p:nvPr>
            <p:ph type="sldNum" sz="quarter" idx="10"/>
          </p:nvPr>
        </p:nvSpPr>
        <p:spPr/>
        <p:txBody>
          <a:bodyPr/>
          <a:lstStyle/>
          <a:p>
            <a:pPr algn="r" rtl="0" eaLnBrk="0" fontAlgn="base" hangingPunct="0">
              <a:spcBef>
                <a:spcPct val="0"/>
              </a:spcBef>
              <a:spcAft>
                <a:spcPct val="0"/>
              </a:spcAft>
              <a:defRPr/>
            </a:pPr>
            <a:fld id="{BC14B1EB-B739-4AAE-9D23-05DD1062B35A}" type="slidenum">
              <a:rPr lang="en-US" sz="1000" b="1" kern="1200" smtClean="0">
                <a:solidFill>
                  <a:srgbClr val="003F69"/>
                </a:solidFill>
                <a:latin typeface="Arial" charset="0"/>
                <a:ea typeface="ＭＳ Ｐゴシック" pitchFamily="1" charset="-128"/>
                <a:cs typeface="+mn-cs"/>
              </a:rPr>
              <a:pPr algn="r" rtl="0" eaLnBrk="0" fontAlgn="base" hangingPunct="0">
                <a:spcBef>
                  <a:spcPct val="0"/>
                </a:spcBef>
                <a:spcAft>
                  <a:spcPct val="0"/>
                </a:spcAft>
                <a:defRPr/>
              </a:pPr>
              <a:t>5</a:t>
            </a:fld>
            <a:endParaRPr lang="en-US" sz="1000" b="1" kern="1200" dirty="0">
              <a:solidFill>
                <a:srgbClr val="003F69"/>
              </a:solidFill>
              <a:latin typeface="Arial" charset="0"/>
              <a:ea typeface="ＭＳ Ｐゴシック" pitchFamily="1" charset="-128"/>
              <a:cs typeface="+mn-cs"/>
            </a:endParaRPr>
          </a:p>
        </p:txBody>
      </p:sp>
    </p:spTree>
    <p:extLst>
      <p:ext uri="{BB962C8B-B14F-4D97-AF65-F5344CB8AC3E}">
        <p14:creationId xmlns:p14="http://schemas.microsoft.com/office/powerpoint/2010/main" val="59481428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bwMode="auto">
          <a:xfrm>
            <a:off x="5158" y="0"/>
            <a:ext cx="3221506"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a:xfrm>
            <a:off x="2166079" y="87664"/>
            <a:ext cx="6597595" cy="1143000"/>
          </a:xfrm>
        </p:spPr>
        <p:txBody>
          <a:bodyPr>
            <a:noAutofit/>
          </a:bodyPr>
          <a:lstStyle/>
          <a:p>
            <a:r>
              <a:rPr lang="en-US" sz="3000" dirty="0"/>
              <a:t>Population and Exposure Modeling</a:t>
            </a:r>
          </a:p>
        </p:txBody>
      </p:sp>
      <p:sp>
        <p:nvSpPr>
          <p:cNvPr id="12" name="Rectangle 11"/>
          <p:cNvSpPr/>
          <p:nvPr/>
        </p:nvSpPr>
        <p:spPr bwMode="auto">
          <a:xfrm>
            <a:off x="2031985" y="2745949"/>
            <a:ext cx="1645920" cy="152400"/>
          </a:xfrm>
          <a:prstGeom prst="rect">
            <a:avLst/>
          </a:prstGeom>
          <a:solidFill>
            <a:srgbClr val="003F6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grpSp>
        <p:nvGrpSpPr>
          <p:cNvPr id="14" name="Group 54"/>
          <p:cNvGrpSpPr/>
          <p:nvPr/>
        </p:nvGrpSpPr>
        <p:grpSpPr>
          <a:xfrm>
            <a:off x="296103" y="1969376"/>
            <a:ext cx="1631096" cy="1950217"/>
            <a:chOff x="294967" y="3837962"/>
            <a:chExt cx="1631096" cy="1950217"/>
          </a:xfrm>
        </p:grpSpPr>
        <p:sp>
          <p:nvSpPr>
            <p:cNvPr id="15" name="Rounded Rectangle 14"/>
            <p:cNvSpPr/>
            <p:nvPr/>
          </p:nvSpPr>
          <p:spPr bwMode="auto">
            <a:xfrm>
              <a:off x="294967" y="3837962"/>
              <a:ext cx="1631096" cy="1876580"/>
            </a:xfrm>
            <a:prstGeom prst="roundRect">
              <a:avLst/>
            </a:prstGeom>
            <a:solidFill>
              <a:schemeClr val="bg1">
                <a:lumMod val="50000"/>
              </a:schemeClr>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hangingPunct="0">
                <a:defRPr/>
              </a:pPr>
              <a:r>
                <a:rPr lang="en-US" sz="1800" kern="0" dirty="0">
                  <a:solidFill>
                    <a:sysClr val="window" lastClr="FFFFFF"/>
                  </a:solidFill>
                  <a:latin typeface="Calibri" pitchFamily="34" charset="0"/>
                  <a:ea typeface="ＭＳ Ｐゴシック" pitchFamily="1" charset="-128"/>
                  <a:cs typeface="Calibri" pitchFamily="34" charset="0"/>
                </a:rPr>
                <a:t>(Bio) Monitoring</a:t>
              </a:r>
            </a:p>
          </p:txBody>
        </p:sp>
        <p:sp>
          <p:nvSpPr>
            <p:cNvPr id="21" name="Rounded Rectangle 20"/>
            <p:cNvSpPr/>
            <p:nvPr/>
          </p:nvSpPr>
          <p:spPr bwMode="auto">
            <a:xfrm>
              <a:off x="459148" y="4601072"/>
              <a:ext cx="1285101" cy="427700"/>
            </a:xfrm>
            <a:prstGeom prst="roundRect">
              <a:avLst/>
            </a:prstGeom>
            <a:solidFill>
              <a:srgbClr val="5C5CC8"/>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defRPr/>
              </a:pPr>
              <a:r>
                <a:rPr lang="en-US" sz="1800" kern="0" dirty="0">
                  <a:solidFill>
                    <a:sysClr val="window" lastClr="FFFFFF"/>
                  </a:solidFill>
                  <a:latin typeface="Calibri" pitchFamily="34" charset="0"/>
                  <a:ea typeface="ＭＳ Ｐゴシック" pitchFamily="1" charset="-128"/>
                  <a:cs typeface="Calibri" pitchFamily="34" charset="0"/>
                </a:rPr>
                <a:t>Dataset 1</a:t>
              </a:r>
            </a:p>
          </p:txBody>
        </p:sp>
        <p:sp>
          <p:nvSpPr>
            <p:cNvPr id="22" name="Rounded Rectangle 21"/>
            <p:cNvSpPr/>
            <p:nvPr/>
          </p:nvSpPr>
          <p:spPr bwMode="auto">
            <a:xfrm>
              <a:off x="459148" y="5028772"/>
              <a:ext cx="1285101" cy="427700"/>
            </a:xfrm>
            <a:prstGeom prst="roundRect">
              <a:avLst/>
            </a:prstGeom>
            <a:solidFill>
              <a:srgbClr val="7030A0"/>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defRPr/>
              </a:pPr>
              <a:r>
                <a:rPr lang="en-US" sz="1800" kern="0" dirty="0">
                  <a:solidFill>
                    <a:sysClr val="window" lastClr="FFFFFF"/>
                  </a:solidFill>
                  <a:latin typeface="Calibri" pitchFamily="34" charset="0"/>
                  <a:ea typeface="ＭＳ Ｐゴシック" pitchFamily="1" charset="-128"/>
                  <a:cs typeface="Calibri" pitchFamily="34" charset="0"/>
                </a:rPr>
                <a:t>Dataset 2</a:t>
              </a:r>
            </a:p>
          </p:txBody>
        </p:sp>
        <p:sp>
          <p:nvSpPr>
            <p:cNvPr id="23" name="TextBox 22"/>
            <p:cNvSpPr txBox="1"/>
            <p:nvPr/>
          </p:nvSpPr>
          <p:spPr>
            <a:xfrm>
              <a:off x="813402" y="5141848"/>
              <a:ext cx="503664" cy="646331"/>
            </a:xfrm>
            <a:prstGeom prst="rect">
              <a:avLst/>
            </a:prstGeom>
            <a:noFill/>
          </p:spPr>
          <p:txBody>
            <a:bodyPr wrap="none" rtlCol="0">
              <a:spAutoFit/>
            </a:bodyPr>
            <a:lstStyle/>
            <a:p>
              <a:pPr eaLnBrk="0" hangingPunct="0"/>
              <a:r>
                <a:rPr lang="en-US" sz="3600" dirty="0">
                  <a:solidFill>
                    <a:srgbClr val="000000"/>
                  </a:solidFill>
                  <a:latin typeface="Calibri" pitchFamily="34" charset="0"/>
                  <a:ea typeface="ＭＳ Ｐゴシック" pitchFamily="1" charset="-128"/>
                  <a:cs typeface="Calibri" pitchFamily="34" charset="0"/>
                </a:rPr>
                <a:t>…</a:t>
              </a:r>
              <a:endParaRPr lang="en-US" sz="2400" dirty="0">
                <a:solidFill>
                  <a:srgbClr val="000000"/>
                </a:solidFill>
                <a:latin typeface="Calibri" pitchFamily="34" charset="0"/>
                <a:ea typeface="ＭＳ Ｐゴシック" pitchFamily="1" charset="-128"/>
                <a:cs typeface="Calibri" pitchFamily="34" charset="0"/>
              </a:endParaRPr>
            </a:p>
          </p:txBody>
        </p:sp>
      </p:grpSp>
      <p:grpSp>
        <p:nvGrpSpPr>
          <p:cNvPr id="24" name="Group 97"/>
          <p:cNvGrpSpPr/>
          <p:nvPr/>
        </p:nvGrpSpPr>
        <p:grpSpPr>
          <a:xfrm>
            <a:off x="2056559" y="2026419"/>
            <a:ext cx="1759790" cy="1759789"/>
            <a:chOff x="2122098" y="3968151"/>
            <a:chExt cx="1759790" cy="1759789"/>
          </a:xfrm>
        </p:grpSpPr>
        <p:sp>
          <p:nvSpPr>
            <p:cNvPr id="25" name="Right Brace 24"/>
            <p:cNvSpPr/>
            <p:nvPr/>
          </p:nvSpPr>
          <p:spPr bwMode="auto">
            <a:xfrm>
              <a:off x="2122098" y="3968151"/>
              <a:ext cx="241540" cy="1759789"/>
            </a:xfrm>
            <a:prstGeom prst="rightBrace">
              <a:avLst/>
            </a:prstGeom>
            <a:no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ea typeface="ＭＳ Ｐゴシック" pitchFamily="1" charset="-128"/>
                <a:cs typeface="+mn-cs"/>
              </a:endParaRPr>
            </a:p>
          </p:txBody>
        </p:sp>
        <p:sp>
          <p:nvSpPr>
            <p:cNvPr id="26" name="TextBox 25"/>
            <p:cNvSpPr txBox="1"/>
            <p:nvPr/>
          </p:nvSpPr>
          <p:spPr>
            <a:xfrm>
              <a:off x="2415398" y="4278701"/>
              <a:ext cx="1466490" cy="1015663"/>
            </a:xfrm>
            <a:prstGeom prst="rect">
              <a:avLst/>
            </a:prstGeom>
            <a:noFill/>
          </p:spPr>
          <p:txBody>
            <a:bodyPr wrap="square" rtlCol="0">
              <a:spAutoFit/>
            </a:bodyPr>
            <a:lstStyle/>
            <a:p>
              <a:pPr eaLnBrk="0" hangingPunct="0"/>
              <a:r>
                <a:rPr lang="en-US" sz="2000" dirty="0">
                  <a:solidFill>
                    <a:srgbClr val="000000"/>
                  </a:solidFill>
                  <a:latin typeface="Calibri" pitchFamily="34" charset="0"/>
                  <a:ea typeface="ＭＳ Ｐゴシック" pitchFamily="1" charset="-128"/>
                  <a:cs typeface="Calibri" pitchFamily="34" charset="0"/>
                </a:rPr>
                <a:t>e.g., CDC NHANES study</a:t>
              </a:r>
            </a:p>
          </p:txBody>
        </p:sp>
      </p:grpSp>
      <p:sp>
        <p:nvSpPr>
          <p:cNvPr id="27" name="TextBox 26"/>
          <p:cNvSpPr txBox="1"/>
          <p:nvPr/>
        </p:nvSpPr>
        <p:spPr>
          <a:xfrm>
            <a:off x="7023113" y="6376697"/>
            <a:ext cx="1500732" cy="246221"/>
          </a:xfrm>
          <a:prstGeom prst="rect">
            <a:avLst/>
          </a:prstGeom>
          <a:noFill/>
        </p:spPr>
        <p:txBody>
          <a:bodyPr wrap="none" rtlCol="0">
            <a:spAutoFit/>
          </a:bodyPr>
          <a:lstStyle/>
          <a:p>
            <a:r>
              <a:rPr lang="en-US" sz="1000" dirty="0">
                <a:solidFill>
                  <a:srgbClr val="000000"/>
                </a:solidFill>
                <a:ea typeface="ＭＳ Ｐゴシック" pitchFamily="1" charset="-128"/>
                <a:cs typeface="+mn-cs"/>
              </a:rPr>
              <a:t>Wambaugh </a:t>
            </a:r>
            <a:r>
              <a:rPr lang="en-US" sz="1000" i="1" dirty="0">
                <a:solidFill>
                  <a:srgbClr val="000000"/>
                </a:solidFill>
                <a:ea typeface="ＭＳ Ｐゴシック" pitchFamily="1" charset="-128"/>
                <a:cs typeface="+mn-cs"/>
              </a:rPr>
              <a:t>et al.,</a:t>
            </a:r>
            <a:r>
              <a:rPr lang="en-US" sz="1000" dirty="0">
                <a:solidFill>
                  <a:srgbClr val="000000"/>
                </a:solidFill>
                <a:ea typeface="ＭＳ Ｐゴシック" pitchFamily="1" charset="-128"/>
                <a:cs typeface="+mn-cs"/>
              </a:rPr>
              <a:t> </a:t>
            </a:r>
            <a:r>
              <a:rPr lang="en-US" sz="1000" dirty="0"/>
              <a:t>2014</a:t>
            </a:r>
            <a:endParaRPr lang="en-US" sz="1000" dirty="0">
              <a:solidFill>
                <a:srgbClr val="000000"/>
              </a:solidFill>
              <a:ea typeface="ＭＳ Ｐゴシック" pitchFamily="1" charset="-128"/>
              <a:cs typeface="+mn-cs"/>
            </a:endParaRPr>
          </a:p>
        </p:txBody>
      </p:sp>
      <p:sp>
        <p:nvSpPr>
          <p:cNvPr id="28" name="Right Arrow 27"/>
          <p:cNvSpPr/>
          <p:nvPr/>
        </p:nvSpPr>
        <p:spPr bwMode="auto">
          <a:xfrm>
            <a:off x="5846311" y="2670843"/>
            <a:ext cx="1123784" cy="302612"/>
          </a:xfrm>
          <a:prstGeom prst="rightArrow">
            <a:avLst/>
          </a:prstGeom>
          <a:solidFill>
            <a:srgbClr val="003F69"/>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29" name="Oval 28"/>
          <p:cNvSpPr/>
          <p:nvPr/>
        </p:nvSpPr>
        <p:spPr bwMode="auto">
          <a:xfrm>
            <a:off x="7127888" y="4706862"/>
            <a:ext cx="1706610" cy="1043793"/>
          </a:xfrm>
          <a:prstGeom prst="ellipse">
            <a:avLst/>
          </a:prstGeom>
          <a:solidFill>
            <a:srgbClr val="F79646">
              <a:lumMod val="75000"/>
            </a:srgbClr>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hangingPunct="0">
              <a:defRPr/>
            </a:pPr>
            <a:r>
              <a:rPr lang="en-US" sz="1800" kern="0" dirty="0">
                <a:solidFill>
                  <a:sysClr val="window" lastClr="FFFFFF"/>
                </a:solidFill>
                <a:latin typeface="Calibri" pitchFamily="34" charset="0"/>
                <a:ea typeface="ＭＳ Ｐゴシック" pitchFamily="1" charset="-128"/>
                <a:cs typeface="Calibri" pitchFamily="34" charset="0"/>
              </a:rPr>
              <a:t>Predicted Exposures</a:t>
            </a:r>
          </a:p>
        </p:txBody>
      </p:sp>
      <p:sp>
        <p:nvSpPr>
          <p:cNvPr id="30" name="TextBox 29"/>
          <p:cNvSpPr txBox="1"/>
          <p:nvPr/>
        </p:nvSpPr>
        <p:spPr>
          <a:xfrm>
            <a:off x="888452" y="5689544"/>
            <a:ext cx="397866" cy="461665"/>
          </a:xfrm>
          <a:prstGeom prst="rect">
            <a:avLst/>
          </a:prstGeom>
          <a:noFill/>
        </p:spPr>
        <p:txBody>
          <a:bodyPr wrap="none" rtlCol="0">
            <a:spAutoFit/>
          </a:bodyPr>
          <a:lstStyle/>
          <a:p>
            <a:pPr eaLnBrk="0" hangingPunct="0"/>
            <a:r>
              <a:rPr lang="en-US" sz="2400" dirty="0">
                <a:solidFill>
                  <a:srgbClr val="000000"/>
                </a:solidFill>
                <a:latin typeface="Calibri" pitchFamily="34" charset="0"/>
                <a:ea typeface="ＭＳ Ｐゴシック" pitchFamily="1" charset="-128"/>
                <a:cs typeface="Calibri" pitchFamily="34" charset="0"/>
              </a:rPr>
              <a:t>…</a:t>
            </a:r>
          </a:p>
        </p:txBody>
      </p:sp>
      <p:sp>
        <p:nvSpPr>
          <p:cNvPr id="31" name="Rounded Rectangle 30"/>
          <p:cNvSpPr/>
          <p:nvPr/>
        </p:nvSpPr>
        <p:spPr bwMode="auto">
          <a:xfrm>
            <a:off x="464625" y="4900285"/>
            <a:ext cx="1285101" cy="427700"/>
          </a:xfrm>
          <a:prstGeom prst="roundRect">
            <a:avLst/>
          </a:prstGeom>
          <a:solidFill>
            <a:srgbClr val="4F81BD">
              <a:lumMod val="50000"/>
            </a:srgbClr>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defRPr/>
            </a:pPr>
            <a:r>
              <a:rPr lang="en-US" sz="1400" kern="0" dirty="0">
                <a:solidFill>
                  <a:sysClr val="window" lastClr="FFFFFF"/>
                </a:solidFill>
                <a:latin typeface="Calibri" pitchFamily="34" charset="0"/>
                <a:ea typeface="ＭＳ Ｐゴシック" pitchFamily="1" charset="-128"/>
                <a:cs typeface="Calibri" pitchFamily="34" charset="0"/>
              </a:rPr>
              <a:t>Use</a:t>
            </a:r>
          </a:p>
        </p:txBody>
      </p:sp>
      <p:sp>
        <p:nvSpPr>
          <p:cNvPr id="32" name="Rounded Rectangle 31"/>
          <p:cNvSpPr/>
          <p:nvPr/>
        </p:nvSpPr>
        <p:spPr bwMode="auto">
          <a:xfrm>
            <a:off x="464625" y="5327985"/>
            <a:ext cx="1285101" cy="427700"/>
          </a:xfrm>
          <a:prstGeom prst="roundRect">
            <a:avLst/>
          </a:prstGeom>
          <a:solidFill>
            <a:srgbClr val="3399FF"/>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defRPr/>
            </a:pPr>
            <a:r>
              <a:rPr lang="en-US" sz="1400" kern="0" dirty="0">
                <a:solidFill>
                  <a:sysClr val="window" lastClr="FFFFFF"/>
                </a:solidFill>
                <a:latin typeface="Calibri" pitchFamily="34" charset="0"/>
                <a:ea typeface="ＭＳ Ｐゴシック" pitchFamily="1" charset="-128"/>
                <a:cs typeface="Calibri" pitchFamily="34" charset="0"/>
              </a:rPr>
              <a:t>Production Volume</a:t>
            </a:r>
          </a:p>
        </p:txBody>
      </p:sp>
      <p:sp>
        <p:nvSpPr>
          <p:cNvPr id="33" name="Oval 32"/>
          <p:cNvSpPr/>
          <p:nvPr/>
        </p:nvSpPr>
        <p:spPr bwMode="auto">
          <a:xfrm>
            <a:off x="7023113" y="2287512"/>
            <a:ext cx="1706610" cy="1043793"/>
          </a:xfrm>
          <a:prstGeom prst="ellipse">
            <a:avLst/>
          </a:prstGeom>
          <a:solidFill>
            <a:srgbClr val="F79646">
              <a:lumMod val="75000"/>
            </a:srgbClr>
          </a:solidFill>
          <a:ln w="9525" cap="flat" cmpd="sng" algn="ctr">
            <a:solidFill>
              <a:sysClr val="windowText" lastClr="000000"/>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hangingPunct="0">
              <a:defRPr/>
            </a:pPr>
            <a:r>
              <a:rPr lang="en-US" sz="1800" kern="0" dirty="0">
                <a:solidFill>
                  <a:sysClr val="window" lastClr="FFFFFF"/>
                </a:solidFill>
                <a:latin typeface="Calibri" pitchFamily="34" charset="0"/>
                <a:ea typeface="ＭＳ Ｐゴシック" pitchFamily="1" charset="-128"/>
                <a:cs typeface="Calibri" pitchFamily="34" charset="0"/>
              </a:rPr>
              <a:t>Inferred Exposures</a:t>
            </a:r>
          </a:p>
        </p:txBody>
      </p:sp>
      <p:sp>
        <p:nvSpPr>
          <p:cNvPr id="34" name="Rectangle 33"/>
          <p:cNvSpPr/>
          <p:nvPr/>
        </p:nvSpPr>
        <p:spPr bwMode="auto">
          <a:xfrm>
            <a:off x="5591499" y="2745949"/>
            <a:ext cx="216711" cy="152400"/>
          </a:xfrm>
          <a:prstGeom prst="rect">
            <a:avLst/>
          </a:prstGeom>
          <a:solidFill>
            <a:srgbClr val="003F6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35" name="Rectangle 34"/>
          <p:cNvSpPr/>
          <p:nvPr/>
        </p:nvSpPr>
        <p:spPr bwMode="auto">
          <a:xfrm>
            <a:off x="5371005" y="2745949"/>
            <a:ext cx="182880" cy="152400"/>
          </a:xfrm>
          <a:prstGeom prst="rect">
            <a:avLst/>
          </a:prstGeom>
          <a:solidFill>
            <a:srgbClr val="003F6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36" name="Rectangle 35"/>
          <p:cNvSpPr/>
          <p:nvPr/>
        </p:nvSpPr>
        <p:spPr bwMode="auto">
          <a:xfrm>
            <a:off x="5244545" y="2745949"/>
            <a:ext cx="91440" cy="152400"/>
          </a:xfrm>
          <a:prstGeom prst="rect">
            <a:avLst/>
          </a:prstGeom>
          <a:solidFill>
            <a:srgbClr val="003F6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37" name="TextBox 36"/>
          <p:cNvSpPr txBox="1"/>
          <p:nvPr/>
        </p:nvSpPr>
        <p:spPr>
          <a:xfrm>
            <a:off x="3601587" y="2560539"/>
            <a:ext cx="1724024" cy="523220"/>
          </a:xfrm>
          <a:prstGeom prst="rect">
            <a:avLst/>
          </a:prstGeom>
          <a:noFill/>
        </p:spPr>
        <p:txBody>
          <a:bodyPr wrap="square" rtlCol="0">
            <a:spAutoFit/>
          </a:bodyPr>
          <a:lstStyle/>
          <a:p>
            <a:pPr algn="ctr"/>
            <a:r>
              <a:rPr lang="en-US" sz="1400" dirty="0"/>
              <a:t>Pharmacokinetic Models</a:t>
            </a:r>
          </a:p>
        </p:txBody>
      </p:sp>
      <p:sp>
        <p:nvSpPr>
          <p:cNvPr id="38" name="Right Arrow 37"/>
          <p:cNvSpPr/>
          <p:nvPr/>
        </p:nvSpPr>
        <p:spPr bwMode="auto">
          <a:xfrm>
            <a:off x="2056559" y="5109243"/>
            <a:ext cx="4949897" cy="302612"/>
          </a:xfrm>
          <a:prstGeom prst="rightArrow">
            <a:avLst/>
          </a:prstGeom>
          <a:solidFill>
            <a:srgbClr val="003F69"/>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39" name="TextBox 38"/>
          <p:cNvSpPr txBox="1"/>
          <p:nvPr/>
        </p:nvSpPr>
        <p:spPr>
          <a:xfrm>
            <a:off x="2796988" y="3390980"/>
            <a:ext cx="2018200" cy="707886"/>
          </a:xfrm>
          <a:prstGeom prst="rect">
            <a:avLst/>
          </a:prstGeom>
          <a:noFill/>
        </p:spPr>
        <p:txBody>
          <a:bodyPr wrap="square" rtlCol="0">
            <a:spAutoFit/>
          </a:bodyPr>
          <a:lstStyle/>
          <a:p>
            <a:pPr eaLnBrk="0" hangingPunct="0"/>
            <a:r>
              <a:rPr lang="en-US" sz="2000" dirty="0">
                <a:solidFill>
                  <a:srgbClr val="000000"/>
                </a:solidFill>
                <a:latin typeface="Calibri" pitchFamily="34" charset="0"/>
                <a:ea typeface="ＭＳ Ｐゴシック" pitchFamily="1" charset="-128"/>
                <a:cs typeface="Calibri" pitchFamily="34" charset="0"/>
              </a:rPr>
              <a:t>Estimate Uncertainty</a:t>
            </a:r>
          </a:p>
        </p:txBody>
      </p:sp>
      <p:sp>
        <p:nvSpPr>
          <p:cNvPr id="40" name="TextBox 39"/>
          <p:cNvSpPr txBox="1"/>
          <p:nvPr/>
        </p:nvSpPr>
        <p:spPr>
          <a:xfrm>
            <a:off x="5716751" y="2315724"/>
            <a:ext cx="1421059" cy="707886"/>
          </a:xfrm>
          <a:prstGeom prst="rect">
            <a:avLst/>
          </a:prstGeom>
          <a:noFill/>
        </p:spPr>
        <p:txBody>
          <a:bodyPr wrap="square" rtlCol="0">
            <a:spAutoFit/>
          </a:bodyPr>
          <a:lstStyle/>
          <a:p>
            <a:pPr eaLnBrk="0" hangingPunct="0"/>
            <a:r>
              <a:rPr lang="en-US" sz="2000" dirty="0">
                <a:solidFill>
                  <a:srgbClr val="000000"/>
                </a:solidFill>
                <a:latin typeface="Calibri" pitchFamily="34" charset="0"/>
                <a:ea typeface="ＭＳ Ｐゴシック" pitchFamily="1" charset="-128"/>
                <a:cs typeface="Calibri" pitchFamily="34" charset="0"/>
              </a:rPr>
              <a:t>Calibrate models</a:t>
            </a:r>
          </a:p>
        </p:txBody>
      </p:sp>
      <p:grpSp>
        <p:nvGrpSpPr>
          <p:cNvPr id="41" name="Group 94"/>
          <p:cNvGrpSpPr/>
          <p:nvPr/>
        </p:nvGrpSpPr>
        <p:grpSpPr>
          <a:xfrm>
            <a:off x="2267133" y="2362816"/>
            <a:ext cx="3850006" cy="3519284"/>
            <a:chOff x="4232109" y="2428123"/>
            <a:chExt cx="3850006" cy="3519284"/>
          </a:xfrm>
        </p:grpSpPr>
        <p:cxnSp>
          <p:nvCxnSpPr>
            <p:cNvPr id="42" name="Straight Connector 41"/>
            <p:cNvCxnSpPr/>
            <p:nvPr/>
          </p:nvCxnSpPr>
          <p:spPr bwMode="auto">
            <a:xfrm flipV="1">
              <a:off x="4672370" y="3136009"/>
              <a:ext cx="2967295" cy="2301230"/>
            </a:xfrm>
            <a:prstGeom prst="line">
              <a:avLst/>
            </a:prstGeom>
            <a:solidFill>
              <a:srgbClr val="4F81BD"/>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p:nvPr/>
          </p:nvCxnSpPr>
          <p:spPr bwMode="auto">
            <a:xfrm flipV="1">
              <a:off x="4672370" y="2428123"/>
              <a:ext cx="0" cy="3084306"/>
            </a:xfrm>
            <a:prstGeom prst="straightConnector1">
              <a:avLst/>
            </a:prstGeom>
            <a:solidFill>
              <a:srgbClr val="4F81BD"/>
            </a:solidFill>
            <a:ln w="19050" cap="flat" cmpd="sng" algn="ctr">
              <a:solidFill>
                <a:sysClr val="windowText" lastClr="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p:nvPr/>
          </p:nvCxnSpPr>
          <p:spPr bwMode="auto">
            <a:xfrm>
              <a:off x="4672370" y="5501529"/>
              <a:ext cx="3264721" cy="10900"/>
            </a:xfrm>
            <a:prstGeom prst="straightConnector1">
              <a:avLst/>
            </a:prstGeom>
            <a:solidFill>
              <a:srgbClr val="4F81BD"/>
            </a:solidFill>
            <a:ln w="19050" cap="flat" cmpd="sng" algn="ctr">
              <a:solidFill>
                <a:sysClr val="windowText" lastClr="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ounded Rectangle 44"/>
            <p:cNvSpPr/>
            <p:nvPr/>
          </p:nvSpPr>
          <p:spPr bwMode="auto">
            <a:xfrm rot="16200000">
              <a:off x="2960455" y="3862236"/>
              <a:ext cx="2990840" cy="447531"/>
            </a:xfrm>
            <a:prstGeom prst="roundRect">
              <a:avLst/>
            </a:prstGeom>
            <a:noFill/>
            <a:ln w="9525" cap="flat" cmpd="sng" algn="ctr">
              <a:no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r>
                <a:rPr lang="en-US" sz="1800" b="1" dirty="0">
                  <a:solidFill>
                    <a:srgbClr val="000000"/>
                  </a:solidFill>
                  <a:latin typeface="Calibri" pitchFamily="34" charset="0"/>
                  <a:ea typeface="ＭＳ Ｐゴシック" pitchFamily="1" charset="-128"/>
                  <a:cs typeface="Calibri" pitchFamily="34" charset="0"/>
                </a:rPr>
                <a:t>Inferred Exposure</a:t>
              </a:r>
            </a:p>
          </p:txBody>
        </p:sp>
        <p:sp>
          <p:nvSpPr>
            <p:cNvPr id="46" name="Oval 45"/>
            <p:cNvSpPr>
              <a:spLocks noChangeAspect="1"/>
            </p:cNvSpPr>
            <p:nvPr/>
          </p:nvSpPr>
          <p:spPr bwMode="auto">
            <a:xfrm>
              <a:off x="6847181" y="3656121"/>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47" name="Oval 46"/>
            <p:cNvSpPr>
              <a:spLocks noChangeAspect="1"/>
            </p:cNvSpPr>
            <p:nvPr/>
          </p:nvSpPr>
          <p:spPr bwMode="auto">
            <a:xfrm>
              <a:off x="6597198" y="4042061"/>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48" name="Oval 47"/>
            <p:cNvSpPr>
              <a:spLocks noChangeAspect="1"/>
            </p:cNvSpPr>
            <p:nvPr/>
          </p:nvSpPr>
          <p:spPr bwMode="auto">
            <a:xfrm>
              <a:off x="6763854" y="4357836"/>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49" name="Oval 48"/>
            <p:cNvSpPr>
              <a:spLocks noChangeAspect="1"/>
            </p:cNvSpPr>
            <p:nvPr/>
          </p:nvSpPr>
          <p:spPr bwMode="auto">
            <a:xfrm>
              <a:off x="6285717" y="3656121"/>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0" name="Oval 49"/>
            <p:cNvSpPr>
              <a:spLocks noChangeAspect="1"/>
            </p:cNvSpPr>
            <p:nvPr/>
          </p:nvSpPr>
          <p:spPr bwMode="auto">
            <a:xfrm>
              <a:off x="6202389" y="3958733"/>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1" name="Oval 50"/>
            <p:cNvSpPr>
              <a:spLocks noChangeAspect="1"/>
            </p:cNvSpPr>
            <p:nvPr/>
          </p:nvSpPr>
          <p:spPr bwMode="auto">
            <a:xfrm>
              <a:off x="5807773" y="4357836"/>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2" name="Oval 51"/>
            <p:cNvSpPr>
              <a:spLocks noChangeAspect="1"/>
            </p:cNvSpPr>
            <p:nvPr/>
          </p:nvSpPr>
          <p:spPr bwMode="auto">
            <a:xfrm>
              <a:off x="6285718" y="4511330"/>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3" name="Oval 52"/>
            <p:cNvSpPr>
              <a:spLocks noChangeAspect="1"/>
            </p:cNvSpPr>
            <p:nvPr/>
          </p:nvSpPr>
          <p:spPr bwMode="auto">
            <a:xfrm>
              <a:off x="5777074" y="4805171"/>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4" name="Oval 53"/>
            <p:cNvSpPr>
              <a:spLocks noChangeAspect="1"/>
            </p:cNvSpPr>
            <p:nvPr/>
          </p:nvSpPr>
          <p:spPr bwMode="auto">
            <a:xfrm>
              <a:off x="5399905" y="4721843"/>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5" name="Oval 54"/>
            <p:cNvSpPr>
              <a:spLocks noChangeAspect="1"/>
            </p:cNvSpPr>
            <p:nvPr/>
          </p:nvSpPr>
          <p:spPr bwMode="auto">
            <a:xfrm>
              <a:off x="5097292" y="5239347"/>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6" name="Oval 55"/>
            <p:cNvSpPr>
              <a:spLocks noChangeAspect="1"/>
            </p:cNvSpPr>
            <p:nvPr/>
          </p:nvSpPr>
          <p:spPr bwMode="auto">
            <a:xfrm>
              <a:off x="7360498" y="3739449"/>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7" name="Oval 56"/>
            <p:cNvSpPr>
              <a:spLocks noChangeAspect="1"/>
            </p:cNvSpPr>
            <p:nvPr/>
          </p:nvSpPr>
          <p:spPr bwMode="auto">
            <a:xfrm>
              <a:off x="7193842" y="3384209"/>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8" name="Oval 57"/>
            <p:cNvSpPr>
              <a:spLocks noChangeAspect="1"/>
            </p:cNvSpPr>
            <p:nvPr/>
          </p:nvSpPr>
          <p:spPr bwMode="auto">
            <a:xfrm>
              <a:off x="5013964" y="4594657"/>
              <a:ext cx="54996" cy="54996"/>
            </a:xfrm>
            <a:prstGeom prst="ellipse">
              <a:avLst/>
            </a:prstGeom>
            <a:solidFill>
              <a:sysClr val="windowText" lastClr="000000"/>
            </a:solidFill>
            <a:ln w="9525" cap="flat" cmpd="sng" algn="ctr">
              <a:noFill/>
              <a:prstDash val="solid"/>
              <a:round/>
              <a:headEnd type="none" w="med" len="med"/>
              <a:tailEnd type="none" w="med" len="me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defRPr/>
              </a:pPr>
              <a:endParaRPr lang="en-US" sz="2400" kern="0">
                <a:solidFill>
                  <a:sysClr val="windowText" lastClr="000000"/>
                </a:solidFill>
                <a:latin typeface="Calibri" pitchFamily="34" charset="0"/>
                <a:ea typeface="ＭＳ Ｐゴシック" pitchFamily="1" charset="-128"/>
                <a:cs typeface="Calibri" pitchFamily="34" charset="0"/>
              </a:endParaRPr>
            </a:p>
          </p:txBody>
        </p:sp>
        <p:sp>
          <p:nvSpPr>
            <p:cNvPr id="59" name="Rounded Rectangle 58"/>
            <p:cNvSpPr/>
            <p:nvPr/>
          </p:nvSpPr>
          <p:spPr bwMode="auto">
            <a:xfrm>
              <a:off x="4761964" y="5499876"/>
              <a:ext cx="3320151" cy="447531"/>
            </a:xfrm>
            <a:prstGeom prst="roundRect">
              <a:avLst/>
            </a:prstGeom>
            <a:noFill/>
            <a:ln w="9525" cap="flat" cmpd="sng" algn="ctr">
              <a:no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r>
                <a:rPr lang="en-US" sz="1800" b="1" dirty="0">
                  <a:solidFill>
                    <a:srgbClr val="000000"/>
                  </a:solidFill>
                  <a:latin typeface="Calibri" pitchFamily="34" charset="0"/>
                  <a:ea typeface="ＭＳ Ｐゴシック" pitchFamily="1" charset="-128"/>
                  <a:cs typeface="Calibri" pitchFamily="34" charset="0"/>
                </a:rPr>
                <a:t>Predicted Exposure</a:t>
              </a:r>
            </a:p>
          </p:txBody>
        </p:sp>
      </p:grpSp>
      <p:cxnSp>
        <p:nvCxnSpPr>
          <p:cNvPr id="60" name="Straight Arrow Connector 59"/>
          <p:cNvCxnSpPr>
            <a:endCxn id="52" idx="0"/>
          </p:cNvCxnSpPr>
          <p:nvPr/>
        </p:nvCxnSpPr>
        <p:spPr>
          <a:xfrm>
            <a:off x="4348239" y="3641076"/>
            <a:ext cx="1" cy="804947"/>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54333" y="1198609"/>
            <a:ext cx="7755778" cy="400110"/>
          </a:xfrm>
          <a:prstGeom prst="rect">
            <a:avLst/>
          </a:prstGeom>
          <a:noFill/>
        </p:spPr>
        <p:txBody>
          <a:bodyPr wrap="none" rtlCol="0">
            <a:spAutoFit/>
          </a:bodyPr>
          <a:lstStyle/>
          <a:p>
            <a:r>
              <a:rPr lang="en-US" sz="2000" i="1" dirty="0">
                <a:solidFill>
                  <a:srgbClr val="355777"/>
                </a:solidFill>
              </a:rPr>
              <a:t>Estimating Exposure and Associated Uncertainty with Limited Data</a:t>
            </a:r>
          </a:p>
        </p:txBody>
      </p:sp>
    </p:spTree>
    <p:extLst>
      <p:ext uri="{BB962C8B-B14F-4D97-AF65-F5344CB8AC3E}">
        <p14:creationId xmlns:p14="http://schemas.microsoft.com/office/powerpoint/2010/main" val="485972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9"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dissolve">
                                      <p:cBhvr>
                                        <p:cTn id="9" dur="500"/>
                                        <p:tgtEl>
                                          <p:spTgt spid="12"/>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500"/>
                                        <p:tgtEl>
                                          <p:spTgt spid="3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dissolve">
                                      <p:cBhvr>
                                        <p:cTn id="18" dur="500"/>
                                        <p:tgtEl>
                                          <p:spTgt spid="3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dissolve">
                                      <p:cBhvr>
                                        <p:cTn id="21" dur="500"/>
                                        <p:tgtEl>
                                          <p:spTgt spid="3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dissolve">
                                      <p:cBhvr>
                                        <p:cTn id="24" dur="500"/>
                                        <p:tgtEl>
                                          <p:spTgt spid="3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dissolve">
                                      <p:cBhvr>
                                        <p:cTn id="32" dur="500"/>
                                        <p:tgtEl>
                                          <p:spTgt spid="2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dissolve">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2"/>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8"/>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4"/>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4"/>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35"/>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36"/>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7"/>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8"/>
                                        </p:tgtEl>
                                        <p:attrNameLst>
                                          <p:attrName>style.visibility</p:attrName>
                                        </p:attrNameLst>
                                      </p:cBhvr>
                                      <p:to>
                                        <p:strVal val="hidden"/>
                                      </p:to>
                                    </p:set>
                                  </p:childTnLst>
                                </p:cTn>
                              </p:par>
                              <p:par>
                                <p:cTn id="54" presetID="1" presetClass="exit"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hidden"/>
                                      </p:to>
                                    </p:set>
                                  </p:childTnLst>
                                </p:cTn>
                              </p:par>
                              <p:par>
                                <p:cTn id="56" presetID="1" presetClass="exit"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hidden"/>
                                      </p:to>
                                    </p:set>
                                  </p:childTnLst>
                                </p:cTn>
                              </p:par>
                            </p:childTnLst>
                          </p:cTn>
                        </p:par>
                        <p:par>
                          <p:cTn id="60" fill="hold">
                            <p:stCondLst>
                              <p:cond delay="0"/>
                            </p:stCondLst>
                            <p:childTnLst>
                              <p:par>
                                <p:cTn id="61" presetID="0" presetClass="path" presetSubtype="0" accel="50000" decel="50000" fill="hold" grpId="1" nodeType="afterEffect">
                                  <p:stCondLst>
                                    <p:cond delay="0"/>
                                  </p:stCondLst>
                                  <p:childTnLst>
                                    <p:animMotion origin="layout" path="M -4.72222E-6 -7.40741E-7 C -0.13697 -0.01736 -0.27378 -0.03472 -0.37187 -0.00833 C -0.46996 0.01806 -0.55243 0.13056 -0.58854 0.15833 " pathEditMode="relative" rAng="0" ptsTypes="AAA">
                                      <p:cBhvr>
                                        <p:cTn id="62" dur="2000" fill="hold"/>
                                        <p:tgtEl>
                                          <p:spTgt spid="33"/>
                                        </p:tgtEl>
                                        <p:attrNameLst>
                                          <p:attrName>ppt_x</p:attrName>
                                          <p:attrName>ppt_y</p:attrName>
                                        </p:attrNameLst>
                                      </p:cBhvr>
                                      <p:rCtr x="-29427" y="6806"/>
                                    </p:animMotion>
                                  </p:childTnLst>
                                </p:cTn>
                              </p:par>
                              <p:par>
                                <p:cTn id="63" presetID="6" presetClass="emph" presetSubtype="0" fill="hold" grpId="2" nodeType="withEffect">
                                  <p:stCondLst>
                                    <p:cond delay="0"/>
                                  </p:stCondLst>
                                  <p:childTnLst>
                                    <p:animScale>
                                      <p:cBhvr>
                                        <p:cTn id="64" dur="2000" fill="hold"/>
                                        <p:tgtEl>
                                          <p:spTgt spid="33"/>
                                        </p:tgtEl>
                                      </p:cBhvr>
                                      <p:by x="2000" y="2000"/>
                                    </p:animScale>
                                  </p:childTnLst>
                                </p:cTn>
                              </p:par>
                              <p:par>
                                <p:cTn id="65" presetID="0" presetClass="path" presetSubtype="0" accel="50000" decel="50000" fill="hold" grpId="1" nodeType="withEffect">
                                  <p:stCondLst>
                                    <p:cond delay="0"/>
                                  </p:stCondLst>
                                  <p:childTnLst>
                                    <p:animMotion origin="layout" path="M -3.05556E-6 1.48148E-6 C -0.04149 0.06134 -0.08298 0.12268 -0.14791 0.13472 C -0.21284 0.14676 -0.30121 0.10949 -0.38958 0.07222 " pathEditMode="relative" rAng="0" ptsTypes="AAA">
                                      <p:cBhvr>
                                        <p:cTn id="66" dur="2000" fill="hold"/>
                                        <p:tgtEl>
                                          <p:spTgt spid="29"/>
                                        </p:tgtEl>
                                        <p:attrNameLst>
                                          <p:attrName>ppt_x</p:attrName>
                                          <p:attrName>ppt_y</p:attrName>
                                        </p:attrNameLst>
                                      </p:cBhvr>
                                      <p:rCtr x="-19479" y="6829"/>
                                    </p:animMotion>
                                  </p:childTnLst>
                                </p:cTn>
                              </p:par>
                              <p:par>
                                <p:cTn id="67" presetID="6" presetClass="emph" presetSubtype="0" fill="hold" grpId="2" nodeType="withEffect">
                                  <p:stCondLst>
                                    <p:cond delay="0"/>
                                  </p:stCondLst>
                                  <p:childTnLst>
                                    <p:animScale>
                                      <p:cBhvr>
                                        <p:cTn id="68" dur="2000" fill="hold"/>
                                        <p:tgtEl>
                                          <p:spTgt spid="29"/>
                                        </p:tgtEl>
                                      </p:cBhvr>
                                      <p:by x="2000" y="2000"/>
                                    </p:animScale>
                                  </p:childTnLst>
                                </p:cTn>
                              </p:par>
                            </p:childTnLst>
                          </p:cTn>
                        </p:par>
                        <p:par>
                          <p:cTn id="69" fill="hold">
                            <p:stCondLst>
                              <p:cond delay="2000"/>
                            </p:stCondLst>
                            <p:childTnLst>
                              <p:par>
                                <p:cTn id="70" presetID="1" presetClass="exit" presetSubtype="0" fill="hold" grpId="3" nodeType="afterEffect">
                                  <p:stCondLst>
                                    <p:cond delay="0"/>
                                  </p:stCondLst>
                                  <p:childTnLst>
                                    <p:set>
                                      <p:cBhvr>
                                        <p:cTn id="71" dur="1" fill="hold">
                                          <p:stCondLst>
                                            <p:cond delay="0"/>
                                          </p:stCondLst>
                                        </p:cTn>
                                        <p:tgtEl>
                                          <p:spTgt spid="33"/>
                                        </p:tgtEl>
                                        <p:attrNameLst>
                                          <p:attrName>style.visibility</p:attrName>
                                        </p:attrNameLst>
                                      </p:cBhvr>
                                      <p:to>
                                        <p:strVal val="hidden"/>
                                      </p:to>
                                    </p:set>
                                  </p:childTnLst>
                                </p:cTn>
                              </p:par>
                              <p:par>
                                <p:cTn id="72" presetID="1" presetClass="exit" presetSubtype="0" fill="hold" grpId="3" nodeType="withEffect">
                                  <p:stCondLst>
                                    <p:cond delay="0"/>
                                  </p:stCondLst>
                                  <p:childTnLst>
                                    <p:set>
                                      <p:cBhvr>
                                        <p:cTn id="73" dur="1" fill="hold">
                                          <p:stCondLst>
                                            <p:cond delay="0"/>
                                          </p:stCondLst>
                                        </p:cTn>
                                        <p:tgtEl>
                                          <p:spTgt spid="29"/>
                                        </p:tgtEl>
                                        <p:attrNameLst>
                                          <p:attrName>style.visibility</p:attrName>
                                        </p:attrNameLst>
                                      </p:cBhvr>
                                      <p:to>
                                        <p:strVal val="hidden"/>
                                      </p:to>
                                    </p:set>
                                  </p:childTnLst>
                                </p:cTn>
                              </p:par>
                            </p:childTnLst>
                          </p:cTn>
                        </p:par>
                        <p:par>
                          <p:cTn id="74" fill="hold">
                            <p:stCondLst>
                              <p:cond delay="2000"/>
                            </p:stCondLst>
                            <p:childTnLst>
                              <p:par>
                                <p:cTn id="75" presetID="9" presetClass="entr" presetSubtype="0" fill="hold"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dissolve">
                                      <p:cBhvr>
                                        <p:cTn id="77" dur="500"/>
                                        <p:tgtEl>
                                          <p:spTgt spid="41"/>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dissolve">
                                      <p:cBhvr>
                                        <p:cTn id="80" dur="500"/>
                                        <p:tgtEl>
                                          <p:spTgt spid="39"/>
                                        </p:tgtEl>
                                      </p:cBhvr>
                                    </p:animEffect>
                                  </p:childTnLst>
                                </p:cTn>
                              </p:par>
                              <p:par>
                                <p:cTn id="81" presetID="1" presetClass="entr" presetSubtype="0" fill="hold" nodeType="withEffect">
                                  <p:stCondLst>
                                    <p:cond delay="0"/>
                                  </p:stCondLst>
                                  <p:childTnLst>
                                    <p:set>
                                      <p:cBhvr>
                                        <p:cTn id="82" dur="1" fill="hold">
                                          <p:stCondLst>
                                            <p:cond delay="0"/>
                                          </p:stCondLst>
                                        </p:cTn>
                                        <p:tgtEl>
                                          <p:spTgt spid="60"/>
                                        </p:tgtEl>
                                        <p:attrNameLst>
                                          <p:attrName>style.visibility</p:attrName>
                                        </p:attrNameLst>
                                      </p:cBhvr>
                                      <p:to>
                                        <p:strVal val="visible"/>
                                      </p:to>
                                    </p:set>
                                  </p:childTnLst>
                                </p:cTn>
                              </p:par>
                              <p:par>
                                <p:cTn id="83" presetID="9"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dissolve">
                                      <p:cBhvr>
                                        <p:cTn id="8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28" grpId="0" animBg="1"/>
      <p:bldP spid="29" grpId="0" animBg="1"/>
      <p:bldP spid="29" grpId="1" animBg="1"/>
      <p:bldP spid="29" grpId="2" animBg="1"/>
      <p:bldP spid="29" grpId="3" animBg="1"/>
      <p:bldP spid="30" grpId="0"/>
      <p:bldP spid="31" grpId="0" animBg="1"/>
      <p:bldP spid="32" grpId="0" animBg="1"/>
      <p:bldP spid="33" grpId="0" animBg="1"/>
      <p:bldP spid="33" grpId="1" animBg="1"/>
      <p:bldP spid="33" grpId="2" animBg="1"/>
      <p:bldP spid="33" grpId="3" animBg="1"/>
      <p:bldP spid="34" grpId="0" animBg="1"/>
      <p:bldP spid="35" grpId="0" animBg="1"/>
      <p:bldP spid="36" grpId="0" animBg="1"/>
      <p:bldP spid="37" grpId="0"/>
      <p:bldP spid="38" grpId="0" animBg="1"/>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5158" y="0"/>
            <a:ext cx="3333836"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a:xfrm>
            <a:off x="2642532" y="87664"/>
            <a:ext cx="6121141" cy="1143000"/>
          </a:xfrm>
        </p:spPr>
        <p:txBody>
          <a:bodyPr>
            <a:noAutofit/>
          </a:bodyPr>
          <a:lstStyle/>
          <a:p>
            <a:r>
              <a:rPr lang="en-US" sz="3000" dirty="0"/>
              <a:t>Toxicokinetics Modeling</a:t>
            </a:r>
          </a:p>
        </p:txBody>
      </p:sp>
      <p:sp>
        <p:nvSpPr>
          <p:cNvPr id="15" name="TextBox 14"/>
          <p:cNvSpPr txBox="1"/>
          <p:nvPr/>
        </p:nvSpPr>
        <p:spPr>
          <a:xfrm>
            <a:off x="982562" y="1171125"/>
            <a:ext cx="7428829" cy="400110"/>
          </a:xfrm>
          <a:prstGeom prst="rect">
            <a:avLst/>
          </a:prstGeom>
          <a:noFill/>
        </p:spPr>
        <p:txBody>
          <a:bodyPr wrap="none" rtlCol="0">
            <a:spAutoFit/>
          </a:bodyPr>
          <a:lstStyle/>
          <a:p>
            <a:r>
              <a:rPr lang="en-US" sz="2000" i="1" dirty="0">
                <a:solidFill>
                  <a:srgbClr val="355777"/>
                </a:solidFill>
              </a:rPr>
              <a:t>Incorporating Dosimetry and Uncertainty into In Vitro Screening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068" y="1657664"/>
            <a:ext cx="3145809" cy="51698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397" y="1688144"/>
            <a:ext cx="4072481" cy="4493141"/>
          </a:xfrm>
          <a:prstGeom prst="rect">
            <a:avLst/>
          </a:prstGeom>
        </p:spPr>
      </p:pic>
      <p:cxnSp>
        <p:nvCxnSpPr>
          <p:cNvPr id="12" name="Straight Connector 11"/>
          <p:cNvCxnSpPr/>
          <p:nvPr/>
        </p:nvCxnSpPr>
        <p:spPr bwMode="auto">
          <a:xfrm>
            <a:off x="4696977" y="1803633"/>
            <a:ext cx="0" cy="437765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5075339" y="6484690"/>
            <a:ext cx="1640193" cy="261610"/>
          </a:xfrm>
          <a:prstGeom prst="rect">
            <a:avLst/>
          </a:prstGeom>
          <a:noFill/>
        </p:spPr>
        <p:txBody>
          <a:bodyPr wrap="none" rtlCol="0">
            <a:spAutoFit/>
          </a:bodyPr>
          <a:lstStyle/>
          <a:p>
            <a:r>
              <a:rPr lang="en-US" sz="1100" dirty="0"/>
              <a:t>Wambaugh </a:t>
            </a:r>
            <a:r>
              <a:rPr lang="en-US" sz="1100" i="1" dirty="0"/>
              <a:t>et al., </a:t>
            </a:r>
            <a:r>
              <a:rPr lang="en-US" sz="1100" dirty="0"/>
              <a:t>2015</a:t>
            </a:r>
          </a:p>
        </p:txBody>
      </p:sp>
      <p:sp>
        <p:nvSpPr>
          <p:cNvPr id="9" name="TextBox 8"/>
          <p:cNvSpPr txBox="1"/>
          <p:nvPr/>
        </p:nvSpPr>
        <p:spPr>
          <a:xfrm>
            <a:off x="1355647" y="6484690"/>
            <a:ext cx="1098378" cy="261610"/>
          </a:xfrm>
          <a:prstGeom prst="rect">
            <a:avLst/>
          </a:prstGeom>
          <a:noFill/>
        </p:spPr>
        <p:txBody>
          <a:bodyPr wrap="none" rtlCol="0">
            <a:spAutoFit/>
          </a:bodyPr>
          <a:lstStyle/>
          <a:p>
            <a:r>
              <a:rPr lang="en-US" sz="1100" dirty="0"/>
              <a:t>Wetmore et al.</a:t>
            </a:r>
          </a:p>
        </p:txBody>
      </p:sp>
    </p:spTree>
    <p:extLst>
      <p:ext uri="{BB962C8B-B14F-4D97-AF65-F5344CB8AC3E}">
        <p14:creationId xmlns:p14="http://schemas.microsoft.com/office/powerpoint/2010/main" val="47201475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FAB422-CD9E-4E6E-A4FA-E41F102E11C1}"/>
              </a:ext>
            </a:extLst>
          </p:cNvPr>
          <p:cNvSpPr>
            <a:spLocks noGrp="1"/>
          </p:cNvSpPr>
          <p:nvPr>
            <p:ph type="title"/>
          </p:nvPr>
        </p:nvSpPr>
        <p:spPr/>
        <p:txBody>
          <a:bodyPr/>
          <a:lstStyle/>
          <a:p>
            <a:r>
              <a:rPr lang="en-US" dirty="0"/>
              <a:t>Putting it all together</a:t>
            </a:r>
          </a:p>
        </p:txBody>
      </p:sp>
      <p:sp>
        <p:nvSpPr>
          <p:cNvPr id="4" name="Content Placeholder 3">
            <a:extLst>
              <a:ext uri="{FF2B5EF4-FFF2-40B4-BE49-F238E27FC236}">
                <a16:creationId xmlns:a16="http://schemas.microsoft.com/office/drawing/2014/main" id="{E163B15F-BD37-4125-A988-A62191BB9261}"/>
              </a:ext>
            </a:extLst>
          </p:cNvPr>
          <p:cNvSpPr>
            <a:spLocks noGrp="1"/>
          </p:cNvSpPr>
          <p:nvPr>
            <p:ph idx="1"/>
          </p:nvPr>
        </p:nvSpPr>
        <p:spPr>
          <a:xfrm>
            <a:off x="341832" y="1295400"/>
            <a:ext cx="8268768" cy="4724400"/>
          </a:xfrm>
        </p:spPr>
        <p:txBody>
          <a:bodyPr/>
          <a:lstStyle/>
          <a:p>
            <a:r>
              <a:rPr lang="en-US" i="1" dirty="0"/>
              <a:t>In vitro </a:t>
            </a:r>
            <a:r>
              <a:rPr lang="en-US" dirty="0"/>
              <a:t>assays yield POD in </a:t>
            </a:r>
            <a:r>
              <a:rPr lang="en-US" dirty="0" err="1">
                <a:latin typeface="Symbol" panose="05050102010706020507" pitchFamily="18" charset="2"/>
              </a:rPr>
              <a:t>m</a:t>
            </a:r>
            <a:r>
              <a:rPr lang="en-US" dirty="0" err="1"/>
              <a:t>M</a:t>
            </a:r>
            <a:endParaRPr lang="en-US" dirty="0"/>
          </a:p>
          <a:p>
            <a:pPr lvl="1"/>
            <a:r>
              <a:rPr lang="en-US" dirty="0"/>
              <a:t>Select the minimum “relevant” </a:t>
            </a:r>
            <a:r>
              <a:rPr lang="en-US" i="1" dirty="0"/>
              <a:t>in vitro </a:t>
            </a:r>
            <a:r>
              <a:rPr lang="en-US" dirty="0"/>
              <a:t>POD</a:t>
            </a:r>
          </a:p>
          <a:p>
            <a:r>
              <a:rPr lang="en-US" dirty="0"/>
              <a:t>TK yields </a:t>
            </a:r>
            <a:r>
              <a:rPr lang="en-US" i="1" dirty="0"/>
              <a:t>in vitro </a:t>
            </a:r>
            <a:r>
              <a:rPr lang="en-US" dirty="0"/>
              <a:t>to </a:t>
            </a:r>
            <a:r>
              <a:rPr lang="en-US" i="1" dirty="0"/>
              <a:t>in vivo </a:t>
            </a:r>
            <a:r>
              <a:rPr lang="en-US" dirty="0"/>
              <a:t>conversion factor</a:t>
            </a:r>
          </a:p>
          <a:p>
            <a:pPr lvl="1"/>
            <a:r>
              <a:rPr lang="en-US" dirty="0"/>
              <a:t>“Concentration at Steady State”, </a:t>
            </a:r>
            <a:r>
              <a:rPr lang="en-US" dirty="0" err="1"/>
              <a:t>C</a:t>
            </a:r>
            <a:r>
              <a:rPr lang="en-US" baseline="-25000" dirty="0" err="1"/>
              <a:t>ss</a:t>
            </a:r>
            <a:endParaRPr lang="en-US" baseline="-25000" dirty="0"/>
          </a:p>
          <a:p>
            <a:pPr lvl="1"/>
            <a:r>
              <a:rPr lang="en-US" dirty="0"/>
              <a:t>Blood concentration for a 1 mg/kg/day steady-state dose</a:t>
            </a:r>
          </a:p>
          <a:p>
            <a:r>
              <a:rPr lang="en-US" dirty="0"/>
              <a:t>IVIVE</a:t>
            </a:r>
            <a:r>
              <a:rPr lang="en-US" i="1" dirty="0"/>
              <a:t> </a:t>
            </a:r>
            <a:r>
              <a:rPr lang="en-US" dirty="0"/>
              <a:t>POD (“oral equivalent dose”) = </a:t>
            </a:r>
            <a:r>
              <a:rPr lang="en-US" i="1" dirty="0"/>
              <a:t>in vitro </a:t>
            </a:r>
            <a:r>
              <a:rPr lang="en-US" dirty="0"/>
              <a:t>POD / </a:t>
            </a:r>
            <a:r>
              <a:rPr lang="en-US" dirty="0" err="1"/>
              <a:t>C</a:t>
            </a:r>
            <a:r>
              <a:rPr lang="en-US" baseline="-25000" dirty="0" err="1"/>
              <a:t>ss</a:t>
            </a:r>
            <a:endParaRPr lang="en-US" baseline="-25000" dirty="0"/>
          </a:p>
          <a:p>
            <a:r>
              <a:rPr lang="en-US" dirty="0"/>
              <a:t>Exposure model yields estimate of exposure (mg/kg/day)</a:t>
            </a:r>
          </a:p>
          <a:p>
            <a:endParaRPr lang="en-US" dirty="0"/>
          </a:p>
          <a:p>
            <a:r>
              <a:rPr lang="en-US" dirty="0"/>
              <a:t>BER: Bioactivity to Exposure Ratio</a:t>
            </a:r>
          </a:p>
          <a:p>
            <a:pPr lvl="1"/>
            <a:r>
              <a:rPr lang="en-US" dirty="0"/>
              <a:t>IVIVE</a:t>
            </a:r>
            <a:r>
              <a:rPr lang="en-US" i="1" dirty="0"/>
              <a:t> </a:t>
            </a:r>
            <a:r>
              <a:rPr lang="en-US" dirty="0"/>
              <a:t>POD / Exposure estimate</a:t>
            </a:r>
          </a:p>
          <a:p>
            <a:pPr lvl="1"/>
            <a:r>
              <a:rPr lang="en-US" dirty="0"/>
              <a:t>BER &gt;&gt; 1 implies low concern for risk</a:t>
            </a:r>
          </a:p>
        </p:txBody>
      </p:sp>
    </p:spTree>
    <p:extLst>
      <p:ext uri="{BB962C8B-B14F-4D97-AF65-F5344CB8AC3E}">
        <p14:creationId xmlns:p14="http://schemas.microsoft.com/office/powerpoint/2010/main" val="5071404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158" y="0"/>
            <a:ext cx="3538142"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p:txBody>
      </p:sp>
      <p:sp>
        <p:nvSpPr>
          <p:cNvPr id="5" name="Title 4"/>
          <p:cNvSpPr>
            <a:spLocks noGrp="1"/>
          </p:cNvSpPr>
          <p:nvPr>
            <p:ph type="title"/>
          </p:nvPr>
        </p:nvSpPr>
        <p:spPr>
          <a:xfrm>
            <a:off x="1166884" y="218703"/>
            <a:ext cx="6905767" cy="801300"/>
          </a:xfrm>
        </p:spPr>
        <p:txBody>
          <a:bodyPr>
            <a:normAutofit fontScale="90000"/>
          </a:bodyPr>
          <a:lstStyle/>
          <a:p>
            <a:r>
              <a:rPr lang="en-US" sz="3100" dirty="0"/>
              <a:t>Prioritization (Replacement) Example</a:t>
            </a:r>
            <a:br>
              <a:rPr lang="en-US" sz="3100" dirty="0"/>
            </a:br>
            <a:r>
              <a:rPr lang="en-US" sz="2700" dirty="0"/>
              <a:t>Compare predicted exposure and hazard POD</a:t>
            </a:r>
          </a:p>
        </p:txBody>
      </p:sp>
      <p:sp>
        <p:nvSpPr>
          <p:cNvPr id="2" name="Slide Number Placeholder 1"/>
          <p:cNvSpPr>
            <a:spLocks noGrp="1"/>
          </p:cNvSpPr>
          <p:nvPr>
            <p:ph type="sldNum" sz="quarter" idx="4294967295"/>
          </p:nvPr>
        </p:nvSpPr>
        <p:spPr>
          <a:xfrm>
            <a:off x="6553200" y="6224588"/>
            <a:ext cx="1905000" cy="2286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2D3D37-D3A3-40C7-BBB9-7B56940D5093}" type="slidenum">
              <a:rPr kumimoji="0" lang="en-US" sz="1000" b="1" i="0" u="none" strike="noStrike" kern="1200" cap="none" spc="0" normalizeH="0" baseline="0" noProof="0" smtClean="0">
                <a:ln>
                  <a:noFill/>
                </a:ln>
                <a:solidFill>
                  <a:srgbClr val="003F69"/>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000" b="1" i="0" u="none" strike="noStrike" kern="1200" cap="none" spc="0" normalizeH="0" baseline="0" noProof="0" dirty="0">
              <a:ln>
                <a:noFill/>
              </a:ln>
              <a:solidFill>
                <a:srgbClr val="003F69"/>
              </a:solidFill>
              <a:effectLst/>
              <a:uLnTx/>
              <a:uFillTx/>
              <a:latin typeface="Arial" charset="0"/>
              <a:ea typeface="ＭＳ Ｐゴシック" pitchFamily="1" charset="-128"/>
              <a:cs typeface="+mn-cs"/>
            </a:endParaRPr>
          </a:p>
        </p:txBody>
      </p:sp>
      <p:pic>
        <p:nvPicPr>
          <p:cNvPr id="4" name="Picture 3"/>
          <p:cNvPicPr>
            <a:picLocks noChangeAspect="1"/>
          </p:cNvPicPr>
          <p:nvPr/>
        </p:nvPicPr>
        <p:blipFill>
          <a:blip r:embed="rId2"/>
          <a:stretch>
            <a:fillRect/>
          </a:stretch>
        </p:blipFill>
        <p:spPr>
          <a:xfrm>
            <a:off x="20825" y="1762549"/>
            <a:ext cx="9028991" cy="4861209"/>
          </a:xfrm>
          <a:prstGeom prst="rect">
            <a:avLst/>
          </a:prstGeom>
        </p:spPr>
      </p:pic>
      <p:sp>
        <p:nvSpPr>
          <p:cNvPr id="3" name="TextBox 2"/>
          <p:cNvSpPr txBox="1"/>
          <p:nvPr/>
        </p:nvSpPr>
        <p:spPr>
          <a:xfrm>
            <a:off x="723268" y="1140097"/>
            <a:ext cx="7349383" cy="400110"/>
          </a:xfrm>
          <a:prstGeom prst="rect">
            <a:avLst/>
          </a:prstGeom>
          <a:noFill/>
        </p:spPr>
        <p:txBody>
          <a:bodyPr wrap="square" rtlCol="0">
            <a:spAutoFit/>
          </a:bodyPr>
          <a:lstStyle/>
          <a:p>
            <a:r>
              <a:rPr lang="en-US" dirty="0"/>
              <a:t>Compare estrogen receptor assay battery and exposure model</a:t>
            </a:r>
          </a:p>
        </p:txBody>
      </p:sp>
      <p:pic>
        <p:nvPicPr>
          <p:cNvPr id="7" name="Picture 6"/>
          <p:cNvPicPr>
            <a:picLocks noChangeAspect="1"/>
          </p:cNvPicPr>
          <p:nvPr/>
        </p:nvPicPr>
        <p:blipFill rotWithShape="1">
          <a:blip r:embed="rId3"/>
          <a:srcRect l="41536" t="7448" b="14659"/>
          <a:stretch/>
        </p:blipFill>
        <p:spPr>
          <a:xfrm>
            <a:off x="7571821" y="4836920"/>
            <a:ext cx="1572179" cy="2009180"/>
          </a:xfrm>
          <a:prstGeom prst="rect">
            <a:avLst/>
          </a:prstGeom>
        </p:spPr>
      </p:pic>
    </p:spTree>
    <p:extLst>
      <p:ext uri="{BB962C8B-B14F-4D97-AF65-F5344CB8AC3E}">
        <p14:creationId xmlns:p14="http://schemas.microsoft.com/office/powerpoint/2010/main" val="3416130759"/>
      </p:ext>
    </p:extLst>
  </p:cSld>
  <p:clrMapOvr>
    <a:masterClrMapping/>
  </p:clrMapOvr>
  <p:transition>
    <p:fade/>
  </p:transition>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noFill/>
        <a:ln w="25400" cap="flat" cmpd="sng" algn="ctr">
          <a:solidFill>
            <a:schemeClr val="tx1"/>
          </a:solidFill>
          <a:prstDash val="solid"/>
          <a:round/>
          <a:headEnd type="none" w="med" len="med"/>
          <a:tailEnd type="arrow"/>
        </a:ln>
        <a:effec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Blank Presentation 13">
        <a:dk1>
          <a:srgbClr val="FF0000"/>
        </a:dk1>
        <a:lt1>
          <a:srgbClr val="FFFFFF"/>
        </a:lt1>
        <a:dk2>
          <a:srgbClr val="000000"/>
        </a:dk2>
        <a:lt2>
          <a:srgbClr val="808080"/>
        </a:lt2>
        <a:accent1>
          <a:srgbClr val="BBE0E3"/>
        </a:accent1>
        <a:accent2>
          <a:srgbClr val="333399"/>
        </a:accent2>
        <a:accent3>
          <a:srgbClr val="FFFFFF"/>
        </a:accent3>
        <a:accent4>
          <a:srgbClr val="DA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3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Blank Presentation 13">
        <a:dk1>
          <a:srgbClr val="FF0000"/>
        </a:dk1>
        <a:lt1>
          <a:srgbClr val="FFFFFF"/>
        </a:lt1>
        <a:dk2>
          <a:srgbClr val="000000"/>
        </a:dk2>
        <a:lt2>
          <a:srgbClr val="808080"/>
        </a:lt2>
        <a:accent1>
          <a:srgbClr val="BBE0E3"/>
        </a:accent1>
        <a:accent2>
          <a:srgbClr val="333399"/>
        </a:accent2>
        <a:accent3>
          <a:srgbClr val="FFFFFF"/>
        </a:accent3>
        <a:accent4>
          <a:srgbClr val="DA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2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Blank Presentation 13">
        <a:dk1>
          <a:srgbClr val="FF0000"/>
        </a:dk1>
        <a:lt1>
          <a:srgbClr val="FFFFFF"/>
        </a:lt1>
        <a:dk2>
          <a:srgbClr val="000000"/>
        </a:dk2>
        <a:lt2>
          <a:srgbClr val="808080"/>
        </a:lt2>
        <a:accent1>
          <a:srgbClr val="BBE0E3"/>
        </a:accent1>
        <a:accent2>
          <a:srgbClr val="333399"/>
        </a:accent2>
        <a:accent3>
          <a:srgbClr val="FFFFFF"/>
        </a:accent3>
        <a:accent4>
          <a:srgbClr val="DA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6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Blank Presentation 13">
        <a:dk1>
          <a:srgbClr val="FF0000"/>
        </a:dk1>
        <a:lt1>
          <a:srgbClr val="FFFFFF"/>
        </a:lt1>
        <a:dk2>
          <a:srgbClr val="000000"/>
        </a:dk2>
        <a:lt2>
          <a:srgbClr val="808080"/>
        </a:lt2>
        <a:accent1>
          <a:srgbClr val="BBE0E3"/>
        </a:accent1>
        <a:accent2>
          <a:srgbClr val="333399"/>
        </a:accent2>
        <a:accent3>
          <a:srgbClr val="FFFFFF"/>
        </a:accent3>
        <a:accent4>
          <a:srgbClr val="DA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FF0000"/>
        </a:dk1>
        <a:lt1>
          <a:srgbClr val="FFFFFF"/>
        </a:lt1>
        <a:dk2>
          <a:srgbClr val="000000"/>
        </a:dk2>
        <a:lt2>
          <a:srgbClr val="808080"/>
        </a:lt2>
        <a:accent1>
          <a:srgbClr val="BBE0E3"/>
        </a:accent1>
        <a:accent2>
          <a:srgbClr val="333399"/>
        </a:accent2>
        <a:accent3>
          <a:srgbClr val="FFFFFF"/>
        </a:accent3>
        <a:accent4>
          <a:srgbClr val="DA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F27DAE-11A1-4395-8C1E-C15E80565EC6}">
  <ds:schemaRefs>
    <ds:schemaRef ds:uri="ESRI.ArcGIS.Mapping.OfficeIntegration.PowerPointInfo"/>
  </ds:schemaRefs>
</ds:datastoreItem>
</file>

<file path=customXml/itemProps10.xml><?xml version="1.0" encoding="utf-8"?>
<ds:datastoreItem xmlns:ds="http://schemas.openxmlformats.org/officeDocument/2006/customXml" ds:itemID="{D45F5040-DC70-4BB4-A51E-155374E74FE6}">
  <ds:schemaRefs>
    <ds:schemaRef ds:uri="ESRI.ArcGIS.Mapping.OfficeIntegration.PowerPointInfo"/>
  </ds:schemaRefs>
</ds:datastoreItem>
</file>

<file path=customXml/itemProps11.xml><?xml version="1.0" encoding="utf-8"?>
<ds:datastoreItem xmlns:ds="http://schemas.openxmlformats.org/officeDocument/2006/customXml" ds:itemID="{23504213-0546-42DE-AAE6-BCB4FF33C280}">
  <ds:schemaRefs>
    <ds:schemaRef ds:uri="ESRI.ArcGIS.Mapping.OfficeIntegration.PowerPointInfo"/>
  </ds:schemaRefs>
</ds:datastoreItem>
</file>

<file path=customXml/itemProps12.xml><?xml version="1.0" encoding="utf-8"?>
<ds:datastoreItem xmlns:ds="http://schemas.openxmlformats.org/officeDocument/2006/customXml" ds:itemID="{3825822C-E6BD-40D9-BB20-8AE19B27A94E}">
  <ds:schemaRefs>
    <ds:schemaRef ds:uri="ESRI.ArcGIS.Mapping.OfficeIntegration.PowerPointInfo"/>
  </ds:schemaRefs>
</ds:datastoreItem>
</file>

<file path=customXml/itemProps13.xml><?xml version="1.0" encoding="utf-8"?>
<ds:datastoreItem xmlns:ds="http://schemas.openxmlformats.org/officeDocument/2006/customXml" ds:itemID="{ACBB4A6D-0BA5-478D-A794-870F862EDD59}">
  <ds:schemaRefs>
    <ds:schemaRef ds:uri="ESRI.ArcGIS.Mapping.OfficeIntegration.PowerPointInfo"/>
  </ds:schemaRefs>
</ds:datastoreItem>
</file>

<file path=customXml/itemProps14.xml><?xml version="1.0" encoding="utf-8"?>
<ds:datastoreItem xmlns:ds="http://schemas.openxmlformats.org/officeDocument/2006/customXml" ds:itemID="{DB719A55-5705-40F3-B305-09731B84F87F}">
  <ds:schemaRefs>
    <ds:schemaRef ds:uri="ESRI.ArcGIS.Mapping.OfficeIntegration.PowerPointInfo"/>
  </ds:schemaRefs>
</ds:datastoreItem>
</file>

<file path=customXml/itemProps15.xml><?xml version="1.0" encoding="utf-8"?>
<ds:datastoreItem xmlns:ds="http://schemas.openxmlformats.org/officeDocument/2006/customXml" ds:itemID="{98736A44-254A-47A6-A74D-F863D8D2C6C8}">
  <ds:schemaRefs>
    <ds:schemaRef ds:uri="ESRI.ArcGIS.Mapping.OfficeIntegration.PowerPointInfo"/>
  </ds:schemaRefs>
</ds:datastoreItem>
</file>

<file path=customXml/itemProps16.xml><?xml version="1.0" encoding="utf-8"?>
<ds:datastoreItem xmlns:ds="http://schemas.openxmlformats.org/officeDocument/2006/customXml" ds:itemID="{11669575-9B6A-4048-A643-EDA4E71F6DF4}">
  <ds:schemaRefs>
    <ds:schemaRef ds:uri="ESRI.ArcGIS.Mapping.OfficeIntegration.PowerPointInfo"/>
  </ds:schemaRefs>
</ds:datastoreItem>
</file>

<file path=customXml/itemProps17.xml><?xml version="1.0" encoding="utf-8"?>
<ds:datastoreItem xmlns:ds="http://schemas.openxmlformats.org/officeDocument/2006/customXml" ds:itemID="{19C901ED-158B-424F-BA2E-F1DE4F988DF3}">
  <ds:schemaRefs>
    <ds:schemaRef ds:uri="ESRI.ArcGIS.Mapping.OfficeIntegration.PowerPointInfo"/>
  </ds:schemaRefs>
</ds:datastoreItem>
</file>

<file path=customXml/itemProps18.xml><?xml version="1.0" encoding="utf-8"?>
<ds:datastoreItem xmlns:ds="http://schemas.openxmlformats.org/officeDocument/2006/customXml" ds:itemID="{600B033E-AE24-4701-9A0C-CCC493C291ED}">
  <ds:schemaRefs>
    <ds:schemaRef ds:uri="ESRI.ArcGIS.Mapping.OfficeIntegration.PowerPointInfo"/>
  </ds:schemaRefs>
</ds:datastoreItem>
</file>

<file path=customXml/itemProps19.xml><?xml version="1.0" encoding="utf-8"?>
<ds:datastoreItem xmlns:ds="http://schemas.openxmlformats.org/officeDocument/2006/customXml" ds:itemID="{507EB4AD-52DB-429F-9E57-BBE315D93807}">
  <ds:schemaRefs>
    <ds:schemaRef ds:uri="ESRI.ArcGIS.Mapping.OfficeIntegration.PowerPointInfo"/>
  </ds:schemaRefs>
</ds:datastoreItem>
</file>

<file path=customXml/itemProps2.xml><?xml version="1.0" encoding="utf-8"?>
<ds:datastoreItem xmlns:ds="http://schemas.openxmlformats.org/officeDocument/2006/customXml" ds:itemID="{F131A3E1-822A-4BCB-AB9F-593A19DD67CD}">
  <ds:schemaRefs>
    <ds:schemaRef ds:uri="ESRI.ArcGIS.Mapping.OfficeIntegration.PowerPointInfo"/>
  </ds:schemaRefs>
</ds:datastoreItem>
</file>

<file path=customXml/itemProps20.xml><?xml version="1.0" encoding="utf-8"?>
<ds:datastoreItem xmlns:ds="http://schemas.openxmlformats.org/officeDocument/2006/customXml" ds:itemID="{BB3554B9-A828-47BC-846E-3807C64B6BCF}">
  <ds:schemaRefs>
    <ds:schemaRef ds:uri="ESRI.ArcGIS.Mapping.OfficeIntegration.PowerPointInfo"/>
  </ds:schemaRefs>
</ds:datastoreItem>
</file>

<file path=customXml/itemProps21.xml><?xml version="1.0" encoding="utf-8"?>
<ds:datastoreItem xmlns:ds="http://schemas.openxmlformats.org/officeDocument/2006/customXml" ds:itemID="{F586BE68-15F7-4AFD-8CE6-A2866A087E09}">
  <ds:schemaRefs>
    <ds:schemaRef ds:uri="ESRI.ArcGIS.Mapping.OfficeIntegration.PowerPointInfo"/>
  </ds:schemaRefs>
</ds:datastoreItem>
</file>

<file path=customXml/itemProps22.xml><?xml version="1.0" encoding="utf-8"?>
<ds:datastoreItem xmlns:ds="http://schemas.openxmlformats.org/officeDocument/2006/customXml" ds:itemID="{974D8EE6-64CA-424F-A75D-C56B131CFA84}">
  <ds:schemaRefs>
    <ds:schemaRef ds:uri="ESRI.ArcGIS.Mapping.OfficeIntegration.PowerPointInfo"/>
  </ds:schemaRefs>
</ds:datastoreItem>
</file>

<file path=customXml/itemProps23.xml><?xml version="1.0" encoding="utf-8"?>
<ds:datastoreItem xmlns:ds="http://schemas.openxmlformats.org/officeDocument/2006/customXml" ds:itemID="{CBD42B1A-8817-4B8E-8558-B91F2C8A169B}">
  <ds:schemaRefs>
    <ds:schemaRef ds:uri="ESRI.ArcGIS.Mapping.OfficeIntegration.PowerPointInfo"/>
  </ds:schemaRefs>
</ds:datastoreItem>
</file>

<file path=customXml/itemProps24.xml><?xml version="1.0" encoding="utf-8"?>
<ds:datastoreItem xmlns:ds="http://schemas.openxmlformats.org/officeDocument/2006/customXml" ds:itemID="{B4599391-8FD1-4FBB-8E95-56B6E893329E}">
  <ds:schemaRefs>
    <ds:schemaRef ds:uri="ESRI.ArcGIS.Mapping.OfficeIntegration.PowerPointInfo"/>
  </ds:schemaRefs>
</ds:datastoreItem>
</file>

<file path=customXml/itemProps25.xml><?xml version="1.0" encoding="utf-8"?>
<ds:datastoreItem xmlns:ds="http://schemas.openxmlformats.org/officeDocument/2006/customXml" ds:itemID="{D18E4CB0-D75D-4698-B1C4-2B902F19A10A}">
  <ds:schemaRefs>
    <ds:schemaRef ds:uri="ESRI.ArcGIS.Mapping.OfficeIntegration.PowerPointInfo"/>
  </ds:schemaRefs>
</ds:datastoreItem>
</file>

<file path=customXml/itemProps26.xml><?xml version="1.0" encoding="utf-8"?>
<ds:datastoreItem xmlns:ds="http://schemas.openxmlformats.org/officeDocument/2006/customXml" ds:itemID="{F5446ECF-E411-4C8A-8DF5-D088FE0177AF}">
  <ds:schemaRefs>
    <ds:schemaRef ds:uri="ESRI.ArcGIS.Mapping.OfficeIntegration.PowerPointInfo"/>
  </ds:schemaRefs>
</ds:datastoreItem>
</file>

<file path=customXml/itemProps27.xml><?xml version="1.0" encoding="utf-8"?>
<ds:datastoreItem xmlns:ds="http://schemas.openxmlformats.org/officeDocument/2006/customXml" ds:itemID="{5E4B3B48-E55E-4C50-9F87-463AC1A40482}">
  <ds:schemaRefs>
    <ds:schemaRef ds:uri="ESRI.ArcGIS.Mapping.OfficeIntegration.PowerPointInfo"/>
  </ds:schemaRefs>
</ds:datastoreItem>
</file>

<file path=customXml/itemProps28.xml><?xml version="1.0" encoding="utf-8"?>
<ds:datastoreItem xmlns:ds="http://schemas.openxmlformats.org/officeDocument/2006/customXml" ds:itemID="{5F734A24-C501-49DB-8DA5-8E3364B0897B}">
  <ds:schemaRefs>
    <ds:schemaRef ds:uri="ESRI.ArcGIS.Mapping.OfficeIntegration.PowerPointInfo"/>
  </ds:schemaRefs>
</ds:datastoreItem>
</file>

<file path=customXml/itemProps29.xml><?xml version="1.0" encoding="utf-8"?>
<ds:datastoreItem xmlns:ds="http://schemas.openxmlformats.org/officeDocument/2006/customXml" ds:itemID="{505EED2B-06DB-4340-BFCC-6BD7F2946A97}">
  <ds:schemaRefs>
    <ds:schemaRef ds:uri="ESRI.ArcGIS.Mapping.OfficeIntegration.PowerPointInfo"/>
  </ds:schemaRefs>
</ds:datastoreItem>
</file>

<file path=customXml/itemProps3.xml><?xml version="1.0" encoding="utf-8"?>
<ds:datastoreItem xmlns:ds="http://schemas.openxmlformats.org/officeDocument/2006/customXml" ds:itemID="{4B26DD6A-2539-4965-BC9F-56C7C61AEA3B}">
  <ds:schemaRefs>
    <ds:schemaRef ds:uri="ESRI.ArcGIS.Mapping.OfficeIntegration.PowerPointInfo"/>
  </ds:schemaRefs>
</ds:datastoreItem>
</file>

<file path=customXml/itemProps30.xml><?xml version="1.0" encoding="utf-8"?>
<ds:datastoreItem xmlns:ds="http://schemas.openxmlformats.org/officeDocument/2006/customXml" ds:itemID="{2DC175C3-57A1-4DF2-B575-B4D9E0E25ECA}">
  <ds:schemaRefs>
    <ds:schemaRef ds:uri="ESRI.ArcGIS.Mapping.OfficeIntegration.PowerPointInfo"/>
  </ds:schemaRefs>
</ds:datastoreItem>
</file>

<file path=customXml/itemProps31.xml><?xml version="1.0" encoding="utf-8"?>
<ds:datastoreItem xmlns:ds="http://schemas.openxmlformats.org/officeDocument/2006/customXml" ds:itemID="{DDC4ADFA-41CB-462A-BAB0-1402EA39A275}">
  <ds:schemaRefs>
    <ds:schemaRef ds:uri="ESRI.ArcGIS.Mapping.OfficeIntegration.PowerPointInfo"/>
  </ds:schemaRefs>
</ds:datastoreItem>
</file>

<file path=customXml/itemProps32.xml><?xml version="1.0" encoding="utf-8"?>
<ds:datastoreItem xmlns:ds="http://schemas.openxmlformats.org/officeDocument/2006/customXml" ds:itemID="{2CF9029B-C808-41AB-86AA-4781A230EA81}">
  <ds:schemaRefs>
    <ds:schemaRef ds:uri="ESRI.ArcGIS.Mapping.OfficeIntegration.PowerPointInfo"/>
  </ds:schemaRefs>
</ds:datastoreItem>
</file>

<file path=customXml/itemProps33.xml><?xml version="1.0" encoding="utf-8"?>
<ds:datastoreItem xmlns:ds="http://schemas.openxmlformats.org/officeDocument/2006/customXml" ds:itemID="{1CADE9E6-AA5D-45D5-8BF6-3F499C5FFA6A}">
  <ds:schemaRefs>
    <ds:schemaRef ds:uri="ESRI.ArcGIS.Mapping.OfficeIntegration.PowerPointInfo"/>
  </ds:schemaRefs>
</ds:datastoreItem>
</file>

<file path=customXml/itemProps34.xml><?xml version="1.0" encoding="utf-8"?>
<ds:datastoreItem xmlns:ds="http://schemas.openxmlformats.org/officeDocument/2006/customXml" ds:itemID="{EB98D122-4286-4A73-902F-CDA3BEDDE9B6}">
  <ds:schemaRefs>
    <ds:schemaRef ds:uri="ESRI.ArcGIS.Mapping.OfficeIntegration.PowerPointInfo"/>
  </ds:schemaRefs>
</ds:datastoreItem>
</file>

<file path=customXml/itemProps35.xml><?xml version="1.0" encoding="utf-8"?>
<ds:datastoreItem xmlns:ds="http://schemas.openxmlformats.org/officeDocument/2006/customXml" ds:itemID="{9B475956-722E-4922-BD52-2875496BA0CF}">
  <ds:schemaRefs>
    <ds:schemaRef ds:uri="ESRI.ArcGIS.Mapping.OfficeIntegration.PowerPointInfo"/>
  </ds:schemaRefs>
</ds:datastoreItem>
</file>

<file path=customXml/itemProps36.xml><?xml version="1.0" encoding="utf-8"?>
<ds:datastoreItem xmlns:ds="http://schemas.openxmlformats.org/officeDocument/2006/customXml" ds:itemID="{F49E2497-24B1-4352-91C9-333B32EC2AB4}">
  <ds:schemaRefs>
    <ds:schemaRef ds:uri="ESRI.ArcGIS.Mapping.OfficeIntegration.PowerPointInfo"/>
  </ds:schemaRefs>
</ds:datastoreItem>
</file>

<file path=customXml/itemProps37.xml><?xml version="1.0" encoding="utf-8"?>
<ds:datastoreItem xmlns:ds="http://schemas.openxmlformats.org/officeDocument/2006/customXml" ds:itemID="{05F015A3-CC86-4DDF-81FD-4F485981E878}">
  <ds:schemaRefs>
    <ds:schemaRef ds:uri="ESRI.ArcGIS.Mapping.OfficeIntegration.PowerPointInfo"/>
  </ds:schemaRefs>
</ds:datastoreItem>
</file>

<file path=customXml/itemProps38.xml><?xml version="1.0" encoding="utf-8"?>
<ds:datastoreItem xmlns:ds="http://schemas.openxmlformats.org/officeDocument/2006/customXml" ds:itemID="{3338ED29-6E68-45E3-AB47-D7DC54F0B769}">
  <ds:schemaRefs>
    <ds:schemaRef ds:uri="ESRI.ArcGIS.Mapping.OfficeIntegration.PowerPointInfo"/>
  </ds:schemaRefs>
</ds:datastoreItem>
</file>

<file path=customXml/itemProps39.xml><?xml version="1.0" encoding="utf-8"?>
<ds:datastoreItem xmlns:ds="http://schemas.openxmlformats.org/officeDocument/2006/customXml" ds:itemID="{6700D577-755C-41DB-ABB1-6DBEE90CD7A6}">
  <ds:schemaRefs>
    <ds:schemaRef ds:uri="ESRI.ArcGIS.Mapping.OfficeIntegration.PowerPointInfo"/>
  </ds:schemaRefs>
</ds:datastoreItem>
</file>

<file path=customXml/itemProps4.xml><?xml version="1.0" encoding="utf-8"?>
<ds:datastoreItem xmlns:ds="http://schemas.openxmlformats.org/officeDocument/2006/customXml" ds:itemID="{5FC2C10B-1870-407E-8587-855F24C6D072}">
  <ds:schemaRefs>
    <ds:schemaRef ds:uri="ESRI.ArcGIS.Mapping.OfficeIntegration.PowerPointInfo"/>
  </ds:schemaRefs>
</ds:datastoreItem>
</file>

<file path=customXml/itemProps40.xml><?xml version="1.0" encoding="utf-8"?>
<ds:datastoreItem xmlns:ds="http://schemas.openxmlformats.org/officeDocument/2006/customXml" ds:itemID="{CAED7BD7-EC30-4EEA-9644-D9E2406BA4EB}">
  <ds:schemaRefs>
    <ds:schemaRef ds:uri="ESRI.ArcGIS.Mapping.OfficeIntegration.PowerPointInfo"/>
  </ds:schemaRefs>
</ds:datastoreItem>
</file>

<file path=customXml/itemProps41.xml><?xml version="1.0" encoding="utf-8"?>
<ds:datastoreItem xmlns:ds="http://schemas.openxmlformats.org/officeDocument/2006/customXml" ds:itemID="{9F0AA82D-88CF-41D0-9551-DB02216540DE}">
  <ds:schemaRefs>
    <ds:schemaRef ds:uri="ESRI.ArcGIS.Mapping.OfficeIntegration.PowerPointInfo"/>
  </ds:schemaRefs>
</ds:datastoreItem>
</file>

<file path=customXml/itemProps42.xml><?xml version="1.0" encoding="utf-8"?>
<ds:datastoreItem xmlns:ds="http://schemas.openxmlformats.org/officeDocument/2006/customXml" ds:itemID="{D9EB7D21-2FDD-4087-BF3F-BD82420D3F1F}">
  <ds:schemaRefs>
    <ds:schemaRef ds:uri="ESRI.ArcGIS.Mapping.OfficeIntegration.PowerPointInfo"/>
  </ds:schemaRefs>
</ds:datastoreItem>
</file>

<file path=customXml/itemProps43.xml><?xml version="1.0" encoding="utf-8"?>
<ds:datastoreItem xmlns:ds="http://schemas.openxmlformats.org/officeDocument/2006/customXml" ds:itemID="{22876389-779A-4CB7-9D1A-AD6B0B80F926}">
  <ds:schemaRefs>
    <ds:schemaRef ds:uri="ESRI.ArcGIS.Mapping.OfficeIntegration.PowerPointInfo"/>
  </ds:schemaRefs>
</ds:datastoreItem>
</file>

<file path=customXml/itemProps44.xml><?xml version="1.0" encoding="utf-8"?>
<ds:datastoreItem xmlns:ds="http://schemas.openxmlformats.org/officeDocument/2006/customXml" ds:itemID="{BB42A1BE-BB69-4D9E-8FE4-E3FC7A72F8DB}">
  <ds:schemaRefs>
    <ds:schemaRef ds:uri="ESRI.ArcGIS.Mapping.OfficeIntegration.PowerPointInfo"/>
  </ds:schemaRefs>
</ds:datastoreItem>
</file>

<file path=customXml/itemProps45.xml><?xml version="1.0" encoding="utf-8"?>
<ds:datastoreItem xmlns:ds="http://schemas.openxmlformats.org/officeDocument/2006/customXml" ds:itemID="{9F45E22A-0806-4204-95C3-798FD3280FBB}">
  <ds:schemaRefs>
    <ds:schemaRef ds:uri="ESRI.ArcGIS.Mapping.OfficeIntegration.PowerPointInfo"/>
  </ds:schemaRefs>
</ds:datastoreItem>
</file>

<file path=customXml/itemProps46.xml><?xml version="1.0" encoding="utf-8"?>
<ds:datastoreItem xmlns:ds="http://schemas.openxmlformats.org/officeDocument/2006/customXml" ds:itemID="{850F4E0F-857C-4E8E-A9A7-75CF896AB2A7}">
  <ds:schemaRefs>
    <ds:schemaRef ds:uri="ESRI.ArcGIS.Mapping.OfficeIntegration.PowerPointInfo"/>
  </ds:schemaRefs>
</ds:datastoreItem>
</file>

<file path=customXml/itemProps47.xml><?xml version="1.0" encoding="utf-8"?>
<ds:datastoreItem xmlns:ds="http://schemas.openxmlformats.org/officeDocument/2006/customXml" ds:itemID="{A820B4DE-7664-4113-A481-B3C4E396301C}">
  <ds:schemaRefs>
    <ds:schemaRef ds:uri="ESRI.ArcGIS.Mapping.OfficeIntegration.PowerPointInfo"/>
  </ds:schemaRefs>
</ds:datastoreItem>
</file>

<file path=customXml/itemProps48.xml><?xml version="1.0" encoding="utf-8"?>
<ds:datastoreItem xmlns:ds="http://schemas.openxmlformats.org/officeDocument/2006/customXml" ds:itemID="{1C170CB2-F94F-4BAA-9345-9868B908B9E0}">
  <ds:schemaRefs>
    <ds:schemaRef ds:uri="ESRI.ArcGIS.Mapping.OfficeIntegration.PowerPointInfo"/>
  </ds:schemaRefs>
</ds:datastoreItem>
</file>

<file path=customXml/itemProps49.xml><?xml version="1.0" encoding="utf-8"?>
<ds:datastoreItem xmlns:ds="http://schemas.openxmlformats.org/officeDocument/2006/customXml" ds:itemID="{BDFA7C72-E387-4350-871B-E97EA2B6D7AC}">
  <ds:schemaRefs>
    <ds:schemaRef ds:uri="ESRI.ArcGIS.Mapping.OfficeIntegration.PowerPointInfo"/>
  </ds:schemaRefs>
</ds:datastoreItem>
</file>

<file path=customXml/itemProps5.xml><?xml version="1.0" encoding="utf-8"?>
<ds:datastoreItem xmlns:ds="http://schemas.openxmlformats.org/officeDocument/2006/customXml" ds:itemID="{9534C007-7388-4AA2-AF62-9EE9D6B14FBE}">
  <ds:schemaRefs>
    <ds:schemaRef ds:uri="ESRI.ArcGIS.Mapping.OfficeIntegration.PowerPointInfo"/>
  </ds:schemaRefs>
</ds:datastoreItem>
</file>

<file path=customXml/itemProps50.xml><?xml version="1.0" encoding="utf-8"?>
<ds:datastoreItem xmlns:ds="http://schemas.openxmlformats.org/officeDocument/2006/customXml" ds:itemID="{2058AD55-D229-4DD9-BDD8-01A862610EC8}">
  <ds:schemaRefs>
    <ds:schemaRef ds:uri="ESRI.ArcGIS.Mapping.OfficeIntegration.PowerPointInfo"/>
  </ds:schemaRefs>
</ds:datastoreItem>
</file>

<file path=customXml/itemProps51.xml><?xml version="1.0" encoding="utf-8"?>
<ds:datastoreItem xmlns:ds="http://schemas.openxmlformats.org/officeDocument/2006/customXml" ds:itemID="{C99A3359-A9B4-4D8B-942F-75A4F30DDC4A}">
  <ds:schemaRefs>
    <ds:schemaRef ds:uri="ESRI.ArcGIS.Mapping.OfficeIntegration.PowerPointInfo"/>
  </ds:schemaRefs>
</ds:datastoreItem>
</file>

<file path=customXml/itemProps52.xml><?xml version="1.0" encoding="utf-8"?>
<ds:datastoreItem xmlns:ds="http://schemas.openxmlformats.org/officeDocument/2006/customXml" ds:itemID="{CD42CE2D-4CBF-4E4F-92A3-5DCE8643DC41}">
  <ds:schemaRefs>
    <ds:schemaRef ds:uri="ESRI.ArcGIS.Mapping.OfficeIntegration.PowerPointInfo"/>
  </ds:schemaRefs>
</ds:datastoreItem>
</file>

<file path=customXml/itemProps53.xml><?xml version="1.0" encoding="utf-8"?>
<ds:datastoreItem xmlns:ds="http://schemas.openxmlformats.org/officeDocument/2006/customXml" ds:itemID="{60FE099A-120A-40E6-87AF-31C4AECB3932}">
  <ds:schemaRefs>
    <ds:schemaRef ds:uri="ESRI.ArcGIS.Mapping.OfficeIntegration.PowerPointInfo"/>
  </ds:schemaRefs>
</ds:datastoreItem>
</file>

<file path=customXml/itemProps54.xml><?xml version="1.0" encoding="utf-8"?>
<ds:datastoreItem xmlns:ds="http://schemas.openxmlformats.org/officeDocument/2006/customXml" ds:itemID="{DEFC1E02-FCA8-4952-9D24-059F00D87E3A}">
  <ds:schemaRefs>
    <ds:schemaRef ds:uri="ESRI.ArcGIS.Mapping.OfficeIntegration.PowerPointInfo"/>
  </ds:schemaRefs>
</ds:datastoreItem>
</file>

<file path=customXml/itemProps55.xml><?xml version="1.0" encoding="utf-8"?>
<ds:datastoreItem xmlns:ds="http://schemas.openxmlformats.org/officeDocument/2006/customXml" ds:itemID="{B40C68E7-7926-4025-A319-030A58BDFFCF}">
  <ds:schemaRefs>
    <ds:schemaRef ds:uri="ESRI.ArcGIS.Mapping.OfficeIntegration.PowerPointInfo"/>
  </ds:schemaRefs>
</ds:datastoreItem>
</file>

<file path=customXml/itemProps56.xml><?xml version="1.0" encoding="utf-8"?>
<ds:datastoreItem xmlns:ds="http://schemas.openxmlformats.org/officeDocument/2006/customXml" ds:itemID="{4677C247-0C08-4A13-B9C8-005306C749D7}">
  <ds:schemaRefs>
    <ds:schemaRef ds:uri="ESRI.ArcGIS.Mapping.OfficeIntegration.PowerPointInfo"/>
  </ds:schemaRefs>
</ds:datastoreItem>
</file>

<file path=customXml/itemProps57.xml><?xml version="1.0" encoding="utf-8"?>
<ds:datastoreItem xmlns:ds="http://schemas.openxmlformats.org/officeDocument/2006/customXml" ds:itemID="{82C46C6B-A1C2-48CC-AED4-30B71E0C836B}">
  <ds:schemaRefs>
    <ds:schemaRef ds:uri="ESRI.ArcGIS.Mapping.OfficeIntegration.PowerPointInfo"/>
  </ds:schemaRefs>
</ds:datastoreItem>
</file>

<file path=customXml/itemProps58.xml><?xml version="1.0" encoding="utf-8"?>
<ds:datastoreItem xmlns:ds="http://schemas.openxmlformats.org/officeDocument/2006/customXml" ds:itemID="{29E3F525-E4C8-4562-ADF3-31DF3643B4DB}">
  <ds:schemaRefs>
    <ds:schemaRef ds:uri="ESRI.ArcGIS.Mapping.OfficeIntegration.PowerPointInfo"/>
  </ds:schemaRefs>
</ds:datastoreItem>
</file>

<file path=customXml/itemProps59.xml><?xml version="1.0" encoding="utf-8"?>
<ds:datastoreItem xmlns:ds="http://schemas.openxmlformats.org/officeDocument/2006/customXml" ds:itemID="{560623AD-FF4F-4413-934C-FD9D7EC7D4A0}">
  <ds:schemaRefs>
    <ds:schemaRef ds:uri="ESRI.ArcGIS.Mapping.OfficeIntegration.PowerPointInfo"/>
  </ds:schemaRefs>
</ds:datastoreItem>
</file>

<file path=customXml/itemProps6.xml><?xml version="1.0" encoding="utf-8"?>
<ds:datastoreItem xmlns:ds="http://schemas.openxmlformats.org/officeDocument/2006/customXml" ds:itemID="{D27DA7AC-D71E-4B42-9EDA-E3A308B3B754}">
  <ds:schemaRefs>
    <ds:schemaRef ds:uri="ESRI.ArcGIS.Mapping.OfficeIntegration.PowerPointInfo"/>
  </ds:schemaRefs>
</ds:datastoreItem>
</file>

<file path=customXml/itemProps60.xml><?xml version="1.0" encoding="utf-8"?>
<ds:datastoreItem xmlns:ds="http://schemas.openxmlformats.org/officeDocument/2006/customXml" ds:itemID="{A03C0C31-6EB5-4D97-8223-7159490EE03A}">
  <ds:schemaRefs>
    <ds:schemaRef ds:uri="ESRI.ArcGIS.Mapping.OfficeIntegration.PowerPointInfo"/>
  </ds:schemaRefs>
</ds:datastoreItem>
</file>

<file path=customXml/itemProps61.xml><?xml version="1.0" encoding="utf-8"?>
<ds:datastoreItem xmlns:ds="http://schemas.openxmlformats.org/officeDocument/2006/customXml" ds:itemID="{A8DE260C-9320-4080-BB3E-A9A2E9984978}">
  <ds:schemaRefs>
    <ds:schemaRef ds:uri="ESRI.ArcGIS.Mapping.OfficeIntegration.PowerPointInfo"/>
  </ds:schemaRefs>
</ds:datastoreItem>
</file>

<file path=customXml/itemProps62.xml><?xml version="1.0" encoding="utf-8"?>
<ds:datastoreItem xmlns:ds="http://schemas.openxmlformats.org/officeDocument/2006/customXml" ds:itemID="{55576C79-216A-4091-A8FB-F9A3D1C92407}">
  <ds:schemaRefs>
    <ds:schemaRef ds:uri="ESRI.ArcGIS.Mapping.OfficeIntegration.PowerPointInfo"/>
  </ds:schemaRefs>
</ds:datastoreItem>
</file>

<file path=customXml/itemProps63.xml><?xml version="1.0" encoding="utf-8"?>
<ds:datastoreItem xmlns:ds="http://schemas.openxmlformats.org/officeDocument/2006/customXml" ds:itemID="{C13C3F57-FD7E-47B8-9420-F04946B809E5}">
  <ds:schemaRefs>
    <ds:schemaRef ds:uri="ESRI.ArcGIS.Mapping.OfficeIntegration.PowerPointInfo"/>
  </ds:schemaRefs>
</ds:datastoreItem>
</file>

<file path=customXml/itemProps64.xml><?xml version="1.0" encoding="utf-8"?>
<ds:datastoreItem xmlns:ds="http://schemas.openxmlformats.org/officeDocument/2006/customXml" ds:itemID="{D32C82E7-3CA4-47F6-8A64-9620FA3EA67D}">
  <ds:schemaRefs>
    <ds:schemaRef ds:uri="ESRI.ArcGIS.Mapping.OfficeIntegration.PowerPointInfo"/>
  </ds:schemaRefs>
</ds:datastoreItem>
</file>

<file path=customXml/itemProps65.xml><?xml version="1.0" encoding="utf-8"?>
<ds:datastoreItem xmlns:ds="http://schemas.openxmlformats.org/officeDocument/2006/customXml" ds:itemID="{87DCB1CB-5EF6-44EB-83E9-6422A1D55EAC}">
  <ds:schemaRefs>
    <ds:schemaRef ds:uri="ESRI.ArcGIS.Mapping.OfficeIntegration.PowerPointInfo"/>
  </ds:schemaRefs>
</ds:datastoreItem>
</file>

<file path=customXml/itemProps66.xml><?xml version="1.0" encoding="utf-8"?>
<ds:datastoreItem xmlns:ds="http://schemas.openxmlformats.org/officeDocument/2006/customXml" ds:itemID="{2282665C-E799-4915-AD72-B255D4917901}">
  <ds:schemaRefs>
    <ds:schemaRef ds:uri="ESRI.ArcGIS.Mapping.OfficeIntegration.PowerPointInfo"/>
  </ds:schemaRefs>
</ds:datastoreItem>
</file>

<file path=customXml/itemProps67.xml><?xml version="1.0" encoding="utf-8"?>
<ds:datastoreItem xmlns:ds="http://schemas.openxmlformats.org/officeDocument/2006/customXml" ds:itemID="{03DEBB5A-6982-43AE-8256-8764BEB715D5}">
  <ds:schemaRefs>
    <ds:schemaRef ds:uri="ESRI.ArcGIS.Mapping.OfficeIntegration.PowerPointInfo"/>
  </ds:schemaRefs>
</ds:datastoreItem>
</file>

<file path=customXml/itemProps68.xml><?xml version="1.0" encoding="utf-8"?>
<ds:datastoreItem xmlns:ds="http://schemas.openxmlformats.org/officeDocument/2006/customXml" ds:itemID="{AA18A924-4616-451F-8D5F-B3D07D3F8F4C}">
  <ds:schemaRefs>
    <ds:schemaRef ds:uri="ESRI.ArcGIS.Mapping.OfficeIntegration.PowerPointInfo"/>
  </ds:schemaRefs>
</ds:datastoreItem>
</file>

<file path=customXml/itemProps69.xml><?xml version="1.0" encoding="utf-8"?>
<ds:datastoreItem xmlns:ds="http://schemas.openxmlformats.org/officeDocument/2006/customXml" ds:itemID="{D153E4BA-DC23-4EBB-A5F6-79254A3F9575}">
  <ds:schemaRefs>
    <ds:schemaRef ds:uri="ESRI.ArcGIS.Mapping.OfficeIntegration.PowerPointInfo"/>
  </ds:schemaRefs>
</ds:datastoreItem>
</file>

<file path=customXml/itemProps7.xml><?xml version="1.0" encoding="utf-8"?>
<ds:datastoreItem xmlns:ds="http://schemas.openxmlformats.org/officeDocument/2006/customXml" ds:itemID="{9E988C0C-AB8B-4F2E-9E6A-9841678CB58D}">
  <ds:schemaRefs>
    <ds:schemaRef ds:uri="ESRI.ArcGIS.Mapping.OfficeIntegration.PowerPointInfo"/>
  </ds:schemaRefs>
</ds:datastoreItem>
</file>

<file path=customXml/itemProps70.xml><?xml version="1.0" encoding="utf-8"?>
<ds:datastoreItem xmlns:ds="http://schemas.openxmlformats.org/officeDocument/2006/customXml" ds:itemID="{98764A51-F8F1-4577-8170-51CC9D7ED122}">
  <ds:schemaRefs>
    <ds:schemaRef ds:uri="ESRI.ArcGIS.Mapping.OfficeIntegration.PowerPointInfo"/>
  </ds:schemaRefs>
</ds:datastoreItem>
</file>

<file path=customXml/itemProps71.xml><?xml version="1.0" encoding="utf-8"?>
<ds:datastoreItem xmlns:ds="http://schemas.openxmlformats.org/officeDocument/2006/customXml" ds:itemID="{FAFDF424-EB6A-44C5-8814-D5EEDD3E45BF}">
  <ds:schemaRefs>
    <ds:schemaRef ds:uri="ESRI.ArcGIS.Mapping.OfficeIntegration.PowerPointInfo"/>
  </ds:schemaRefs>
</ds:datastoreItem>
</file>

<file path=customXml/itemProps72.xml><?xml version="1.0" encoding="utf-8"?>
<ds:datastoreItem xmlns:ds="http://schemas.openxmlformats.org/officeDocument/2006/customXml" ds:itemID="{A8142A55-43A6-423F-B72C-ED556677DB1D}">
  <ds:schemaRefs>
    <ds:schemaRef ds:uri="ESRI.ArcGIS.Mapping.OfficeIntegration.PowerPointInfo"/>
  </ds:schemaRefs>
</ds:datastoreItem>
</file>

<file path=customXml/itemProps73.xml><?xml version="1.0" encoding="utf-8"?>
<ds:datastoreItem xmlns:ds="http://schemas.openxmlformats.org/officeDocument/2006/customXml" ds:itemID="{82D053FF-B47E-4CFB-A120-B74CE24283D6}">
  <ds:schemaRefs>
    <ds:schemaRef ds:uri="ESRI.ArcGIS.Mapping.OfficeIntegration.PowerPointInfo"/>
  </ds:schemaRefs>
</ds:datastoreItem>
</file>

<file path=customXml/itemProps74.xml><?xml version="1.0" encoding="utf-8"?>
<ds:datastoreItem xmlns:ds="http://schemas.openxmlformats.org/officeDocument/2006/customXml" ds:itemID="{1A27596C-F82C-4198-810B-DA32C7BFAFAB}">
  <ds:schemaRefs>
    <ds:schemaRef ds:uri="ESRI.ArcGIS.Mapping.OfficeIntegration.PowerPointInfo"/>
  </ds:schemaRefs>
</ds:datastoreItem>
</file>

<file path=customXml/itemProps75.xml><?xml version="1.0" encoding="utf-8"?>
<ds:datastoreItem xmlns:ds="http://schemas.openxmlformats.org/officeDocument/2006/customXml" ds:itemID="{BE29B2F8-FF61-4967-804D-24C702E054FF}">
  <ds:schemaRefs>
    <ds:schemaRef ds:uri="ESRI.ArcGIS.Mapping.OfficeIntegration.PowerPointInfo"/>
  </ds:schemaRefs>
</ds:datastoreItem>
</file>

<file path=customXml/itemProps76.xml><?xml version="1.0" encoding="utf-8"?>
<ds:datastoreItem xmlns:ds="http://schemas.openxmlformats.org/officeDocument/2006/customXml" ds:itemID="{70460863-2669-474A-8D8D-304F5F528EFF}">
  <ds:schemaRefs>
    <ds:schemaRef ds:uri="ESRI.ArcGIS.Mapping.OfficeIntegration.PowerPointInfo"/>
  </ds:schemaRefs>
</ds:datastoreItem>
</file>

<file path=customXml/itemProps77.xml><?xml version="1.0" encoding="utf-8"?>
<ds:datastoreItem xmlns:ds="http://schemas.openxmlformats.org/officeDocument/2006/customXml" ds:itemID="{9BD46535-DA4A-40F9-BD74-C5FBB6F814C4}">
  <ds:schemaRefs>
    <ds:schemaRef ds:uri="ESRI.ArcGIS.Mapping.OfficeIntegration.PowerPointInfo"/>
  </ds:schemaRefs>
</ds:datastoreItem>
</file>

<file path=customXml/itemProps78.xml><?xml version="1.0" encoding="utf-8"?>
<ds:datastoreItem xmlns:ds="http://schemas.openxmlformats.org/officeDocument/2006/customXml" ds:itemID="{8F33E01C-3351-433E-9D6B-F71587456272}">
  <ds:schemaRefs>
    <ds:schemaRef ds:uri="ESRI.ArcGIS.Mapping.OfficeIntegration.PowerPointInfo"/>
  </ds:schemaRefs>
</ds:datastoreItem>
</file>

<file path=customXml/itemProps79.xml><?xml version="1.0" encoding="utf-8"?>
<ds:datastoreItem xmlns:ds="http://schemas.openxmlformats.org/officeDocument/2006/customXml" ds:itemID="{DAA7CFAF-E340-46E2-84FE-C25F0561DB11}">
  <ds:schemaRefs>
    <ds:schemaRef ds:uri="ESRI.ArcGIS.Mapping.OfficeIntegration.PowerPointInfo"/>
  </ds:schemaRefs>
</ds:datastoreItem>
</file>

<file path=customXml/itemProps8.xml><?xml version="1.0" encoding="utf-8"?>
<ds:datastoreItem xmlns:ds="http://schemas.openxmlformats.org/officeDocument/2006/customXml" ds:itemID="{46C169AC-D0BC-47F0-9D50-57C0A762EDEA}">
  <ds:schemaRefs>
    <ds:schemaRef ds:uri="ESRI.ArcGIS.Mapping.OfficeIntegration.PowerPointInfo"/>
  </ds:schemaRefs>
</ds:datastoreItem>
</file>

<file path=customXml/itemProps80.xml><?xml version="1.0" encoding="utf-8"?>
<ds:datastoreItem xmlns:ds="http://schemas.openxmlformats.org/officeDocument/2006/customXml" ds:itemID="{69213C1A-7CAC-4210-8FEF-C9D93B3F1259}">
  <ds:schemaRefs>
    <ds:schemaRef ds:uri="ESRI.ArcGIS.Mapping.OfficeIntegration.PowerPointInfo"/>
  </ds:schemaRefs>
</ds:datastoreItem>
</file>

<file path=customXml/itemProps81.xml><?xml version="1.0" encoding="utf-8"?>
<ds:datastoreItem xmlns:ds="http://schemas.openxmlformats.org/officeDocument/2006/customXml" ds:itemID="{142193C8-0D94-4A99-B7C7-466F4ADB1FC7}">
  <ds:schemaRefs>
    <ds:schemaRef ds:uri="ESRI.ArcGIS.Mapping.OfficeIntegration.PowerPointInfo"/>
  </ds:schemaRefs>
</ds:datastoreItem>
</file>

<file path=customXml/itemProps82.xml><?xml version="1.0" encoding="utf-8"?>
<ds:datastoreItem xmlns:ds="http://schemas.openxmlformats.org/officeDocument/2006/customXml" ds:itemID="{507F81C6-82E9-4125-9A1E-D396EEF553E8}">
  <ds:schemaRefs>
    <ds:schemaRef ds:uri="ESRI.ArcGIS.Mapping.OfficeIntegration.PowerPointInfo"/>
  </ds:schemaRefs>
</ds:datastoreItem>
</file>

<file path=customXml/itemProps83.xml><?xml version="1.0" encoding="utf-8"?>
<ds:datastoreItem xmlns:ds="http://schemas.openxmlformats.org/officeDocument/2006/customXml" ds:itemID="{14FD7F81-B371-4ABD-BE8B-60FEDE0AD974}">
  <ds:schemaRefs>
    <ds:schemaRef ds:uri="ESRI.ArcGIS.Mapping.OfficeIntegration.PowerPointInfo"/>
  </ds:schemaRefs>
</ds:datastoreItem>
</file>

<file path=customXml/itemProps84.xml><?xml version="1.0" encoding="utf-8"?>
<ds:datastoreItem xmlns:ds="http://schemas.openxmlformats.org/officeDocument/2006/customXml" ds:itemID="{8620D624-4796-441F-8202-EBC5E594CC5A}">
  <ds:schemaRefs>
    <ds:schemaRef ds:uri="ESRI.ArcGIS.Mapping.OfficeIntegration.PowerPointInfo"/>
  </ds:schemaRefs>
</ds:datastoreItem>
</file>

<file path=customXml/itemProps85.xml><?xml version="1.0" encoding="utf-8"?>
<ds:datastoreItem xmlns:ds="http://schemas.openxmlformats.org/officeDocument/2006/customXml" ds:itemID="{350165E3-C507-4B2D-9CE3-14027E81F23E}">
  <ds:schemaRefs>
    <ds:schemaRef ds:uri="ESRI.ArcGIS.Mapping.OfficeIntegration.PowerPointInfo"/>
  </ds:schemaRefs>
</ds:datastoreItem>
</file>

<file path=customXml/itemProps86.xml><?xml version="1.0" encoding="utf-8"?>
<ds:datastoreItem xmlns:ds="http://schemas.openxmlformats.org/officeDocument/2006/customXml" ds:itemID="{8A6F91FD-75A6-4688-8B3C-82B211668148}">
  <ds:schemaRefs>
    <ds:schemaRef ds:uri="ESRI.ArcGIS.Mapping.OfficeIntegration.PowerPointInfo"/>
  </ds:schemaRefs>
</ds:datastoreItem>
</file>

<file path=customXml/itemProps87.xml><?xml version="1.0" encoding="utf-8"?>
<ds:datastoreItem xmlns:ds="http://schemas.openxmlformats.org/officeDocument/2006/customXml" ds:itemID="{04E8F22E-4C0F-4E41-81DE-0F7A0C0A6430}">
  <ds:schemaRefs>
    <ds:schemaRef ds:uri="ESRI.ArcGIS.Mapping.OfficeIntegration.PowerPointInfo"/>
  </ds:schemaRefs>
</ds:datastoreItem>
</file>

<file path=customXml/itemProps88.xml><?xml version="1.0" encoding="utf-8"?>
<ds:datastoreItem xmlns:ds="http://schemas.openxmlformats.org/officeDocument/2006/customXml" ds:itemID="{49FA7D46-2209-44AE-9642-7B991312079E}">
  <ds:schemaRefs>
    <ds:schemaRef ds:uri="ESRI.ArcGIS.Mapping.OfficeIntegration.PowerPointInfo"/>
  </ds:schemaRefs>
</ds:datastoreItem>
</file>

<file path=customXml/itemProps89.xml><?xml version="1.0" encoding="utf-8"?>
<ds:datastoreItem xmlns:ds="http://schemas.openxmlformats.org/officeDocument/2006/customXml" ds:itemID="{FE5D24A8-ED6A-4586-AB54-705149CA78D8}">
  <ds:schemaRefs>
    <ds:schemaRef ds:uri="ESRI.ArcGIS.Mapping.OfficeIntegration.PowerPointInfo"/>
  </ds:schemaRefs>
</ds:datastoreItem>
</file>

<file path=customXml/itemProps9.xml><?xml version="1.0" encoding="utf-8"?>
<ds:datastoreItem xmlns:ds="http://schemas.openxmlformats.org/officeDocument/2006/customXml" ds:itemID="{6E14508D-6107-4ABA-9F08-6594C917FF8A}">
  <ds:schemaRefs>
    <ds:schemaRef ds:uri="ESRI.ArcGIS.Mapping.OfficeIntegration.PowerPointInfo"/>
  </ds:schemaRefs>
</ds:datastoreItem>
</file>

<file path=customXml/itemProps90.xml><?xml version="1.0" encoding="utf-8"?>
<ds:datastoreItem xmlns:ds="http://schemas.openxmlformats.org/officeDocument/2006/customXml" ds:itemID="{A1EADF41-E119-4926-8FE2-7414FE7A7062}">
  <ds:schemaRefs>
    <ds:schemaRef ds:uri="ESRI.ArcGIS.Mapping.OfficeIntegration.PowerPointInfo"/>
  </ds:schemaRefs>
</ds:datastoreItem>
</file>

<file path=customXml/itemProps91.xml><?xml version="1.0" encoding="utf-8"?>
<ds:datastoreItem xmlns:ds="http://schemas.openxmlformats.org/officeDocument/2006/customXml" ds:itemID="{1E99F2D9-5CE3-4F9B-98AE-2E9B633414BA}">
  <ds:schemaRefs>
    <ds:schemaRef ds:uri="ESRI.ArcGIS.Mapping.OfficeIntegration.PowerPointInfo"/>
  </ds:schemaRefs>
</ds:datastoreItem>
</file>

<file path=customXml/itemProps92.xml><?xml version="1.0" encoding="utf-8"?>
<ds:datastoreItem xmlns:ds="http://schemas.openxmlformats.org/officeDocument/2006/customXml" ds:itemID="{452B54C0-0037-4623-8E22-2DB1874A0B5F}">
  <ds:schemaRefs>
    <ds:schemaRef ds:uri="ESRI.ArcGIS.Mapping.OfficeIntegration.PowerPointInfo"/>
  </ds:schemaRefs>
</ds:datastoreItem>
</file>

<file path=customXml/itemProps93.xml><?xml version="1.0" encoding="utf-8"?>
<ds:datastoreItem xmlns:ds="http://schemas.openxmlformats.org/officeDocument/2006/customXml" ds:itemID="{8F9B64FE-DACD-413E-8C27-B88865811050}">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35534</TotalTime>
  <Words>1299</Words>
  <Application>Microsoft Office PowerPoint</Application>
  <PresentationFormat>On-screen Show (4:3)</PresentationFormat>
  <Paragraphs>279</Paragraphs>
  <Slides>21</Slides>
  <Notes>6</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21</vt:i4>
      </vt:variant>
    </vt:vector>
  </HeadingPairs>
  <TitlesOfParts>
    <vt:vector size="35" baseType="lpstr">
      <vt:lpstr>ＭＳ Ｐゴシック</vt:lpstr>
      <vt:lpstr>Arial</vt:lpstr>
      <vt:lpstr>Calibri</vt:lpstr>
      <vt:lpstr>Helvetica Neue</vt:lpstr>
      <vt:lpstr>Symbol</vt:lpstr>
      <vt:lpstr>Times</vt:lpstr>
      <vt:lpstr>Times New Roman</vt:lpstr>
      <vt:lpstr>Wingdings</vt:lpstr>
      <vt:lpstr>1_Blank Presentation</vt:lpstr>
      <vt:lpstr>6_Blank Presentation</vt:lpstr>
      <vt:lpstr>23_Blank Presentation</vt:lpstr>
      <vt:lpstr>22_Blank Presentation</vt:lpstr>
      <vt:lpstr>36_Blank Presentation</vt:lpstr>
      <vt:lpstr>40_Blank Presentation</vt:lpstr>
      <vt:lpstr>  Rapid Toxicity Screening of Chemicals Combining In Vitro High-throughput Transcriptomics, Toxicokinetics and Exposure Estimates</vt:lpstr>
      <vt:lpstr>Themes</vt:lpstr>
      <vt:lpstr>Risk-based Approach Hazard + Exposure + Uncertainty</vt:lpstr>
      <vt:lpstr>Tools / Models / Data needed</vt:lpstr>
      <vt:lpstr>Hazard Approach where Animal Data is Lacking</vt:lpstr>
      <vt:lpstr>Population and Exposure Modeling</vt:lpstr>
      <vt:lpstr>Toxicokinetics Modeling</vt:lpstr>
      <vt:lpstr>Putting it all together</vt:lpstr>
      <vt:lpstr>Prioritization (Replacement) Example Compare predicted exposure and hazard POD</vt:lpstr>
      <vt:lpstr>IVIVE PODs tend to provide low (protective) POD estimates: BERs are conservative</vt:lpstr>
      <vt:lpstr>Adding a Transcriptomics Front End</vt:lpstr>
      <vt:lpstr>PowerPoint Presentation</vt:lpstr>
      <vt:lpstr>PowerPoint Presentation</vt:lpstr>
      <vt:lpstr>PowerPoint Presentation</vt:lpstr>
      <vt:lpstr>Analysis Approaches</vt:lpstr>
      <vt:lpstr>PowerPoint Presentation</vt:lpstr>
      <vt:lpstr>PowerPoint Presentation</vt:lpstr>
      <vt:lpstr>Specific Pathway Concentration-Response (6-hour data)</vt:lpstr>
      <vt:lpstr>Pathway results across multiple times Multiple estrogen pathways</vt:lpstr>
      <vt:lpstr>Summary</vt:lpstr>
      <vt:lpstr>PowerPoint Presentation</vt:lpstr>
    </vt:vector>
  </TitlesOfParts>
  <Company>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Kavlock</dc:creator>
  <cp:lastModifiedBy>Judson, Richard</cp:lastModifiedBy>
  <cp:revision>770</cp:revision>
  <dcterms:created xsi:type="dcterms:W3CDTF">2009-08-19T23:33:28Z</dcterms:created>
  <dcterms:modified xsi:type="dcterms:W3CDTF">2018-08-27T15:55:10Z</dcterms:modified>
</cp:coreProperties>
</file>