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customXml/itemProps189.xml" ContentType="application/vnd.openxmlformats-officedocument.customXmlProperties+xml"/>
  <Override PartName="/customXml/itemProps190.xml" ContentType="application/vnd.openxmlformats-officedocument.customXmlProperties+xml"/>
  <Override PartName="/customXml/itemProps191.xml" ContentType="application/vnd.openxmlformats-officedocument.customXmlProperties+xml"/>
  <Override PartName="/customXml/itemProps192.xml" ContentType="application/vnd.openxmlformats-officedocument.customXmlProperties+xml"/>
  <Override PartName="/customXml/itemProps193.xml" ContentType="application/vnd.openxmlformats-officedocument.customXmlProperties+xml"/>
  <Override PartName="/customXml/itemProps194.xml" ContentType="application/vnd.openxmlformats-officedocument.customXmlProperties+xml"/>
  <Override PartName="/customXml/itemProps195.xml" ContentType="application/vnd.openxmlformats-officedocument.customXmlProperties+xml"/>
  <Override PartName="/customXml/itemProps19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97"/>
    <p:sldMasterId id="2147483690" r:id="rId198"/>
    <p:sldMasterId id="2147483748" r:id="rId199"/>
    <p:sldMasterId id="2147483750" r:id="rId200"/>
    <p:sldMasterId id="2147483752" r:id="rId201"/>
    <p:sldMasterId id="2147483789" r:id="rId202"/>
  </p:sldMasterIdLst>
  <p:notesMasterIdLst>
    <p:notesMasterId r:id="rId215"/>
  </p:notesMasterIdLst>
  <p:handoutMasterIdLst>
    <p:handoutMasterId r:id="rId216"/>
  </p:handoutMasterIdLst>
  <p:sldIdLst>
    <p:sldId id="505" r:id="rId203"/>
    <p:sldId id="1162" r:id="rId204"/>
    <p:sldId id="1168" r:id="rId205"/>
    <p:sldId id="1163" r:id="rId206"/>
    <p:sldId id="1172" r:id="rId207"/>
    <p:sldId id="1173" r:id="rId208"/>
    <p:sldId id="1174" r:id="rId209"/>
    <p:sldId id="1175" r:id="rId210"/>
    <p:sldId id="1177" r:id="rId211"/>
    <p:sldId id="1176" r:id="rId212"/>
    <p:sldId id="1178" r:id="rId213"/>
    <p:sldId id="1131" r:id="rId21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CC"/>
    <a:srgbClr val="1515DB"/>
    <a:srgbClr val="28F82D"/>
    <a:srgbClr val="548DC6"/>
    <a:srgbClr val="FFFF00"/>
    <a:srgbClr val="7575D1"/>
    <a:srgbClr val="003F69"/>
    <a:srgbClr val="FDA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5745" autoAdjust="0"/>
  </p:normalViewPr>
  <p:slideViewPr>
    <p:cSldViewPr snapToGrid="0">
      <p:cViewPr varScale="1">
        <p:scale>
          <a:sx n="115" d="100"/>
          <a:sy n="115" d="100"/>
        </p:scale>
        <p:origin x="94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3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191" Type="http://schemas.openxmlformats.org/officeDocument/2006/relationships/customXml" Target="../customXml/item191.xml"/><Relationship Id="rId205" Type="http://schemas.openxmlformats.org/officeDocument/2006/relationships/slide" Target="slides/slide3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65" Type="http://schemas.openxmlformats.org/officeDocument/2006/relationships/customXml" Target="../customXml/item165.xml"/><Relationship Id="rId181" Type="http://schemas.openxmlformats.org/officeDocument/2006/relationships/customXml" Target="../customXml/item181.xml"/><Relationship Id="rId186" Type="http://schemas.openxmlformats.org/officeDocument/2006/relationships/customXml" Target="../customXml/item186.xml"/><Relationship Id="rId216" Type="http://schemas.openxmlformats.org/officeDocument/2006/relationships/handoutMaster" Target="handoutMasters/handoutMaster1.xml"/><Relationship Id="rId211" Type="http://schemas.openxmlformats.org/officeDocument/2006/relationships/slide" Target="slides/slide9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customXml" Target="../customXml/item134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55" Type="http://schemas.openxmlformats.org/officeDocument/2006/relationships/customXml" Target="../customXml/item155.xml"/><Relationship Id="rId171" Type="http://schemas.openxmlformats.org/officeDocument/2006/relationships/customXml" Target="../customXml/item171.xml"/><Relationship Id="rId176" Type="http://schemas.openxmlformats.org/officeDocument/2006/relationships/customXml" Target="../customXml/item176.xml"/><Relationship Id="rId192" Type="http://schemas.openxmlformats.org/officeDocument/2006/relationships/customXml" Target="../customXml/item192.xml"/><Relationship Id="rId197" Type="http://schemas.openxmlformats.org/officeDocument/2006/relationships/slideMaster" Target="slideMasters/slideMaster1.xml"/><Relationship Id="rId206" Type="http://schemas.openxmlformats.org/officeDocument/2006/relationships/slide" Target="slides/slide4.xml"/><Relationship Id="rId201" Type="http://schemas.openxmlformats.org/officeDocument/2006/relationships/slideMaster" Target="slideMasters/slideMaster5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customXml" Target="../customXml/item145.xml"/><Relationship Id="rId161" Type="http://schemas.openxmlformats.org/officeDocument/2006/relationships/customXml" Target="../customXml/item161.xml"/><Relationship Id="rId166" Type="http://schemas.openxmlformats.org/officeDocument/2006/relationships/customXml" Target="../customXml/item166.xml"/><Relationship Id="rId182" Type="http://schemas.openxmlformats.org/officeDocument/2006/relationships/customXml" Target="../customXml/item182.xml"/><Relationship Id="rId187" Type="http://schemas.openxmlformats.org/officeDocument/2006/relationships/customXml" Target="../customXml/item187.xml"/><Relationship Id="rId217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12" Type="http://schemas.openxmlformats.org/officeDocument/2006/relationships/slide" Target="slides/slide10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slideMaster" Target="slideMasters/slideMaster2.xml"/><Relationship Id="rId172" Type="http://schemas.openxmlformats.org/officeDocument/2006/relationships/customXml" Target="../customXml/item172.xml"/><Relationship Id="rId193" Type="http://schemas.openxmlformats.org/officeDocument/2006/relationships/customXml" Target="../customXml/item193.xml"/><Relationship Id="rId202" Type="http://schemas.openxmlformats.org/officeDocument/2006/relationships/slideMaster" Target="slideMasters/slideMaster6.xml"/><Relationship Id="rId207" Type="http://schemas.openxmlformats.org/officeDocument/2006/relationships/slide" Target="slides/slide5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customXml" Target="../customXml/item162.xml"/><Relationship Id="rId183" Type="http://schemas.openxmlformats.org/officeDocument/2006/relationships/customXml" Target="../customXml/item183.xml"/><Relationship Id="rId213" Type="http://schemas.openxmlformats.org/officeDocument/2006/relationships/slide" Target="slides/slide11.xml"/><Relationship Id="rId218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customXml" Target="../customXml/item194.xml"/><Relationship Id="rId199" Type="http://schemas.openxmlformats.org/officeDocument/2006/relationships/slideMaster" Target="slideMasters/slideMaster3.xml"/><Relationship Id="rId203" Type="http://schemas.openxmlformats.org/officeDocument/2006/relationships/slide" Target="slides/slide1.xml"/><Relationship Id="rId208" Type="http://schemas.openxmlformats.org/officeDocument/2006/relationships/slide" Target="slides/slide6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189" Type="http://schemas.openxmlformats.org/officeDocument/2006/relationships/customXml" Target="../customXml/item189.xml"/><Relationship Id="rId219" Type="http://schemas.openxmlformats.org/officeDocument/2006/relationships/theme" Target="theme/theme1.xml"/><Relationship Id="rId3" Type="http://schemas.openxmlformats.org/officeDocument/2006/relationships/customXml" Target="../customXml/item3.xml"/><Relationship Id="rId214" Type="http://schemas.openxmlformats.org/officeDocument/2006/relationships/slide" Target="slides/slide12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79" Type="http://schemas.openxmlformats.org/officeDocument/2006/relationships/customXml" Target="../customXml/item179.xml"/><Relationship Id="rId195" Type="http://schemas.openxmlformats.org/officeDocument/2006/relationships/customXml" Target="../customXml/item195.xml"/><Relationship Id="rId209" Type="http://schemas.openxmlformats.org/officeDocument/2006/relationships/slide" Target="slides/slide7.xml"/><Relationship Id="rId190" Type="http://schemas.openxmlformats.org/officeDocument/2006/relationships/customXml" Target="../customXml/item190.xml"/><Relationship Id="rId204" Type="http://schemas.openxmlformats.org/officeDocument/2006/relationships/slide" Target="slides/slide2.xml"/><Relationship Id="rId220" Type="http://schemas.openxmlformats.org/officeDocument/2006/relationships/tableStyles" Target="tableStyle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customXml" Target="../customXml/item164.xml"/><Relationship Id="rId169" Type="http://schemas.openxmlformats.org/officeDocument/2006/relationships/customXml" Target="../customXml/item169.xml"/><Relationship Id="rId185" Type="http://schemas.openxmlformats.org/officeDocument/2006/relationships/customXml" Target="../customXml/item18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customXml" Target="../customXml/item180.xml"/><Relationship Id="rId210" Type="http://schemas.openxmlformats.org/officeDocument/2006/relationships/slide" Target="slides/slide8.xml"/><Relationship Id="rId215" Type="http://schemas.openxmlformats.org/officeDocument/2006/relationships/notesMaster" Target="notesMasters/notesMaster1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Relationship Id="rId196" Type="http://schemas.openxmlformats.org/officeDocument/2006/relationships/customXml" Target="../customXml/item196.xml"/><Relationship Id="rId200" Type="http://schemas.openxmlformats.org/officeDocument/2006/relationships/slideMaster" Target="slideMasters/slideMaster4.xml"/><Relationship Id="rId16" Type="http://schemas.openxmlformats.org/officeDocument/2006/relationships/customXml" Target="../customXml/item16.xml"/><Relationship Id="rId221" Type="http://schemas.microsoft.com/office/2015/10/relationships/revisionInfo" Target="revisionInfo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t" anchorCtr="0" compatLnSpc="1">
            <a:prstTxWarp prst="textNoShape">
              <a:avLst/>
            </a:prstTxWarp>
          </a:bodyPr>
          <a:lstStyle>
            <a:lvl1pPr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292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t" anchorCtr="0" compatLnSpc="1">
            <a:prstTxWarp prst="textNoShape">
              <a:avLst/>
            </a:prstTxWarp>
          </a:bodyPr>
          <a:lstStyle>
            <a:lvl1pPr algn="r"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b" anchorCtr="0" compatLnSpc="1">
            <a:prstTxWarp prst="textNoShape">
              <a:avLst/>
            </a:prstTxWarp>
          </a:bodyPr>
          <a:lstStyle>
            <a:lvl1pPr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292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b" anchorCtr="0" compatLnSpc="1">
            <a:prstTxWarp prst="textNoShape">
              <a:avLst/>
            </a:prstTxWarp>
          </a:bodyPr>
          <a:lstStyle>
            <a:lvl1pPr algn="r" defTabSz="881591">
              <a:defRPr sz="1200"/>
            </a:lvl1pPr>
          </a:lstStyle>
          <a:p>
            <a:fld id="{64148283-6FB8-4CB8-841C-62522F5B9A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6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>
            <a:lvl1pPr defTabSz="932330">
              <a:defRPr sz="1300"/>
            </a:lvl1pPr>
          </a:lstStyle>
          <a:p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292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>
            <a:lvl1pPr algn="r" defTabSz="932330">
              <a:defRPr sz="1300"/>
            </a:lvl1pPr>
          </a:lstStyle>
          <a:p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46613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3" y="4416663"/>
            <a:ext cx="5608954" cy="418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b" anchorCtr="0" compatLnSpc="1">
            <a:prstTxWarp prst="textNoShape">
              <a:avLst/>
            </a:prstTxWarp>
          </a:bodyPr>
          <a:lstStyle>
            <a:lvl1pPr defTabSz="932330">
              <a:defRPr sz="1300"/>
            </a:lvl1pPr>
          </a:lstStyle>
          <a:p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292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b" anchorCtr="0" compatLnSpc="1">
            <a:prstTxWarp prst="textNoShape">
              <a:avLst/>
            </a:prstTxWarp>
          </a:bodyPr>
          <a:lstStyle>
            <a:lvl1pPr algn="r" defTabSz="932330">
              <a:defRPr sz="1300"/>
            </a:lvl1pPr>
          </a:lstStyle>
          <a:p>
            <a:fld id="{880B1336-C847-439E-A7CA-E128E278636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793D496-925D-4700-8B43-81292D238CB7}" type="slidenum">
              <a:rPr lang="en-US" sz="1200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1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DFAA9-84A8-47D4-A69A-69B95B5053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backgrounds_2955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6" name="Rectangle 16"/>
          <p:cNvSpPr>
            <a:spLocks noChangeArrowheads="1"/>
          </p:cNvSpPr>
          <p:nvPr userDrawn="1"/>
        </p:nvSpPr>
        <p:spPr bwMode="auto">
          <a:xfrm>
            <a:off x="757238" y="6224588"/>
            <a:ext cx="5643562" cy="228600"/>
          </a:xfrm>
          <a:prstGeom prst="rect">
            <a:avLst/>
          </a:prstGeom>
          <a:solidFill>
            <a:srgbClr val="003F69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ＭＳ Ｐゴシック" pitchFamily="1" charset="-128"/>
                <a:cs typeface="+mn-cs"/>
              </a:rPr>
              <a:t>Office of Research and Development</a:t>
            </a:r>
            <a:endParaRPr lang="en-US" sz="900" b="1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900" kern="1200" dirty="0">
              <a:solidFill>
                <a:srgbClr val="FFFFFF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2590800" y="3657600"/>
            <a:ext cx="6657975" cy="14478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4650" y="1498600"/>
            <a:ext cx="5713413" cy="1447800"/>
          </a:xfr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4650" y="3016250"/>
            <a:ext cx="5713413" cy="338138"/>
          </a:xfr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8" charset="0"/>
              <a:buNone/>
              <a:defRPr sz="1400" i="1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629400" y="6224588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C6FCD0-4286-4B5D-BD09-CA13F1E4D8F2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075" y="1295400"/>
            <a:ext cx="1960563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5730875" cy="4648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43D8E18-C963-45A9-8A07-FD5235320AB5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7238" y="2165350"/>
            <a:ext cx="3810000" cy="3778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2165350"/>
            <a:ext cx="3810000" cy="3778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48FD34-2F6A-4C23-99B6-58EA70CB3221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7238" y="2165350"/>
            <a:ext cx="7772400" cy="37782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624DEB-EB1E-42AA-98E3-A7ED9992502C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533400"/>
            <a:ext cx="7848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CE7DA3-7A72-47CA-BD54-2309B886F62F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2C9DF9-9CE2-4840-9E76-9A8164FCC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C2FB3A-02F5-4D03-85CC-327025193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57AF33-443A-4037-A0C4-CAEA4569FA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163201-4CBB-4846-972F-46D86DCD04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BCBBCE-0730-4216-85C9-B5F2608FA2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6FDC9D-1A79-4530-BBF8-A1DB4186B8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EB85C1-ADB3-4CE0-BFF9-03C8A0A174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04B9E8-7178-4217-BF01-214A954E79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1B77EC-BB7F-4D56-B059-2161B77DB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4C3487-7751-4C53-BD1E-8D2823A96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1981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791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76D4EF-AE17-4BB7-8888-5CF2AA5C5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28A7E-885F-4E5F-9C65-2FF4BC038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295400"/>
            <a:ext cx="78438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A34B-C0F1-4866-B03D-F8E23765C19A}" type="datetimeFigureOut">
              <a:rPr lang="en-US"/>
              <a:pPr>
                <a:defRPr/>
              </a:pPr>
              <a:t>2/28/2018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767D-1B93-4D6C-AF05-D98B8CC35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DD9E36-5E00-4ED7-8C7B-1836278DEA1A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216535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216535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5AD043-5178-4D3B-A7C3-14C9E1EBA8D9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209C5B-1FAF-4C89-A03F-0D5F08D99F13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2D3D37-D3A3-40C7-BBB9-7B56940D5093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DA1680-1538-4D3C-BA2C-12194585FC2F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70F6DD-9C3D-4DA5-93BB-DCEDAC2291E6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backgrounds_2955d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609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84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kern="1200"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120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Office of Research and Development</a:t>
            </a:r>
          </a:p>
          <a:p>
            <a:pPr algn="just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National Center for Computational Toxicology</a:t>
            </a:r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SzPct val="9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SzPct val="9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»"/>
        <a:defRPr sz="16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s_2955d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5814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  <a:defRPr/>
            </a:pPr>
            <a:r>
              <a:rPr lang="en-US" sz="900" b="1" dirty="0">
                <a:solidFill>
                  <a:srgbClr val="003F69"/>
                </a:solidFill>
                <a:latin typeface="Arial"/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  <a:defRPr/>
            </a:pPr>
            <a:r>
              <a:rPr lang="en-US" sz="900" dirty="0">
                <a:solidFill>
                  <a:srgbClr val="003F69"/>
                </a:solidFill>
                <a:latin typeface="Arial"/>
              </a:rPr>
              <a:t>National Center for Computational Toxicology</a:t>
            </a:r>
          </a:p>
        </p:txBody>
      </p:sp>
      <p:sp>
        <p:nvSpPr>
          <p:cNvPr id="375815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8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rgbClr val="003F69"/>
                </a:solidFill>
                <a:ea typeface="+mn-ea"/>
              </a:defRPr>
            </a:lvl1pPr>
          </a:lstStyle>
          <a:p>
            <a:pPr>
              <a:defRPr/>
            </a:pPr>
            <a:fld id="{52794E60-2BA8-4932-9817-0503E6C7743E}" type="slidenum">
              <a:rPr lang="en-US" b="1">
                <a:latin typeface="Arial"/>
              </a:rPr>
              <a:pPr>
                <a:defRPr/>
              </a:pPr>
              <a:t>‹#›</a:t>
            </a:fld>
            <a:endParaRPr lang="en-US" b="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tox.epa.gov/" TargetMode="External"/><Relationship Id="rId2" Type="http://schemas.openxmlformats.org/officeDocument/2006/relationships/hyperlink" Target="https://comptox.ag.epa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udson.richard@epa.gov" TargetMode="External"/><Relationship Id="rId4" Type="http://schemas.openxmlformats.org/officeDocument/2006/relationships/hyperlink" Target="http://ag.epa.gov:3838/rjudson/TSCAPrioritization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790310" y="2212399"/>
            <a:ext cx="5860786" cy="576044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dirty="0"/>
              <a:t>EPA's RapidTox Tool, </a:t>
            </a:r>
            <a:br>
              <a:rPr lang="en-US" dirty="0"/>
            </a:br>
            <a:r>
              <a:rPr lang="en-US" dirty="0"/>
              <a:t>Including the updated chemical dashboard</a:t>
            </a:r>
            <a:endParaRPr lang="en-US" sz="2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790310" y="2914650"/>
            <a:ext cx="5713413" cy="338138"/>
          </a:xfrm>
        </p:spPr>
        <p:txBody>
          <a:bodyPr/>
          <a:lstStyle/>
          <a:p>
            <a:r>
              <a:rPr lang="en-US" dirty="0"/>
              <a:t>Richard Judson</a:t>
            </a:r>
          </a:p>
          <a:p>
            <a:r>
              <a:rPr lang="en-US" dirty="0"/>
              <a:t>U.S. EPA, National Center for Computational Toxicology</a:t>
            </a:r>
          </a:p>
          <a:p>
            <a:r>
              <a:rPr lang="en-US" dirty="0"/>
              <a:t>Office of Research and Development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05200" y="6211669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The views expressed in this presentation are those of the author and do not necessarily reflect the views or policies of the U.S. EPA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FFFFFF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8" descr="CompTox L2R logo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716" y="3505200"/>
            <a:ext cx="6248400" cy="1878013"/>
          </a:xfrm>
          <a:prstGeom prst="rect">
            <a:avLst/>
          </a:prstGeo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04469" y="5151109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FSTRAC </a:t>
            </a:r>
            <a:endParaRPr lang="nl-NL" sz="1000" dirty="0">
              <a:solidFill>
                <a:schemeClr val="bg1"/>
              </a:solidFill>
            </a:endParaRPr>
          </a:p>
          <a:p>
            <a:endParaRPr lang="nl-NL" sz="1000" dirty="0">
              <a:solidFill>
                <a:schemeClr val="bg1"/>
              </a:solidFill>
            </a:endParaRPr>
          </a:p>
          <a:p>
            <a:r>
              <a:rPr lang="nl-NL" sz="1200" dirty="0">
                <a:solidFill>
                  <a:schemeClr val="bg1"/>
                </a:solidFill>
              </a:rPr>
              <a:t>February 2018</a:t>
            </a:r>
            <a:endParaRPr lang="en-US" sz="1200" kern="1200" dirty="0">
              <a:solidFill>
                <a:schemeClr val="bg1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0AB9D-6746-48B8-A0C3-A01BE118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TSCA Pre-Prioritization Workflow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F9D3A-EFCA-4D56-902D-A558B4702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CBB51-8446-49AA-BCEC-845CAB383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5"/>
          <a:stretch/>
        </p:blipFill>
        <p:spPr>
          <a:xfrm>
            <a:off x="0" y="1671403"/>
            <a:ext cx="9144000" cy="5036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4B8CBA-82E4-4F75-BBFE-41B836FD2E40}"/>
              </a:ext>
            </a:extLst>
          </p:cNvPr>
          <p:cNvSpPr txBox="1"/>
          <p:nvPr/>
        </p:nvSpPr>
        <p:spPr>
          <a:xfrm>
            <a:off x="1956217" y="1016461"/>
            <a:ext cx="6021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Provides multiple rankings of TSCA Active Inventory</a:t>
            </a:r>
          </a:p>
        </p:txBody>
      </p:sp>
    </p:spTree>
    <p:extLst>
      <p:ext uri="{BB962C8B-B14F-4D97-AF65-F5344CB8AC3E}">
        <p14:creationId xmlns:p14="http://schemas.microsoft.com/office/powerpoint/2010/main" val="3037233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799CC-96B5-44DA-9D11-6DF47F77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Demos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F7720D-86AF-4FE5-89A8-08FA8C87E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Comptox</a:t>
            </a:r>
            <a:r>
              <a:rPr lang="en-US" dirty="0">
                <a:hlinkClick r:id="rId2"/>
              </a:rPr>
              <a:t> </a:t>
            </a:r>
            <a:r>
              <a:rPr lang="en-US" dirty="0"/>
              <a:t>Dashboard (</a:t>
            </a:r>
            <a:r>
              <a:rPr lang="en-US" dirty="0" err="1"/>
              <a:t>RapidTox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Demo of version to be released in 1-2 weeks</a:t>
            </a:r>
          </a:p>
          <a:p>
            <a:pPr lvl="1"/>
            <a:r>
              <a:rPr lang="en-US" dirty="0"/>
              <a:t>URL: </a:t>
            </a:r>
            <a:r>
              <a:rPr lang="en-US" dirty="0">
                <a:hlinkClick r:id="rId3"/>
              </a:rPr>
              <a:t>https://comptox.epa.gov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Prioritization</a:t>
            </a:r>
            <a:r>
              <a:rPr lang="en-US" dirty="0"/>
              <a:t> Dashboard (TSCA)</a:t>
            </a:r>
          </a:p>
          <a:p>
            <a:pPr lvl="1"/>
            <a:r>
              <a:rPr lang="en-US" dirty="0"/>
              <a:t>Currently internal version only</a:t>
            </a:r>
          </a:p>
          <a:p>
            <a:endParaRPr lang="en-US" dirty="0"/>
          </a:p>
          <a:p>
            <a:r>
              <a:rPr lang="en-US" dirty="0"/>
              <a:t>Contact information</a:t>
            </a:r>
          </a:p>
          <a:p>
            <a:pPr lvl="1"/>
            <a:r>
              <a:rPr lang="en-US" dirty="0"/>
              <a:t>Richard Judson</a:t>
            </a:r>
          </a:p>
          <a:p>
            <a:pPr lvl="1"/>
            <a:r>
              <a:rPr lang="en-US" dirty="0">
                <a:hlinkClick r:id="rId5"/>
              </a:rPr>
              <a:t>Judson.richard@epa.gov</a:t>
            </a:r>
            <a:endParaRPr lang="en-US" dirty="0"/>
          </a:p>
          <a:p>
            <a:pPr lvl="1"/>
            <a:r>
              <a:rPr lang="en-US"/>
              <a:t>919-541-3085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1DB81-B73C-44D0-90AE-B5538C906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42448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33600" y="533400"/>
            <a:ext cx="7010400" cy="161925"/>
          </a:xfrm>
        </p:spPr>
        <p:txBody>
          <a:bodyPr/>
          <a:lstStyle/>
          <a:p>
            <a:r>
              <a:rPr lang="en-US" sz="2400" dirty="0"/>
              <a:t>National Center for Computational Toxicology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90" y="3232782"/>
            <a:ext cx="4931996" cy="347294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30962" y="1019174"/>
            <a:ext cx="1809750" cy="4724400"/>
          </a:xfrm>
          <a:prstGeom prst="rect">
            <a:avLst/>
          </a:prstGeom>
        </p:spPr>
        <p:txBody>
          <a:bodyPr/>
          <a:lstStyle>
            <a:lvl1pPr marL="1682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sz="16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Times" pitchFamily="18" charset="0"/>
              <a:buNone/>
            </a:pPr>
            <a:r>
              <a:rPr lang="en-US" sz="1200" u="sng" kern="0" dirty="0"/>
              <a:t>NCCT Staff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Rusty Thomas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Kevin Crofton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Keith Houck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Ann Richard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Richard Judson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Tom Knudsen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Matt Martin*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Grace Patlewicz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Woody Setzer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John Wambaugh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Tony Williams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Steve Simmons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Chris Grulke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Katie Paul-Friedman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Jeff Edwards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Chad Deisenroth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Joshua Harrill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Rebecca Jolley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Jeremy Dunne</a:t>
            </a:r>
          </a:p>
          <a:p>
            <a:pPr>
              <a:buFont typeface="Times" pitchFamily="18" charset="0"/>
              <a:buNone/>
            </a:pPr>
            <a:endParaRPr lang="en-US" sz="1200" kern="0" dirty="0"/>
          </a:p>
          <a:p>
            <a:pPr>
              <a:buFont typeface="Times" pitchFamily="18" charset="0"/>
              <a:buNone/>
            </a:pPr>
            <a:endParaRPr lang="en-US" sz="1200" kern="0" dirty="0"/>
          </a:p>
          <a:p>
            <a:pPr>
              <a:buFont typeface="Times" pitchFamily="18" charset="0"/>
              <a:buNone/>
              <a:defRPr/>
            </a:pPr>
            <a:endParaRPr lang="en-US" sz="1200" kern="0" dirty="0"/>
          </a:p>
          <a:p>
            <a:pPr>
              <a:buFont typeface="Times" pitchFamily="18" charset="0"/>
              <a:buNone/>
              <a:defRPr/>
            </a:pPr>
            <a:endParaRPr lang="en-US" sz="1200" kern="0" dirty="0"/>
          </a:p>
          <a:p>
            <a:pPr>
              <a:buFont typeface="Times" pitchFamily="18" charset="0"/>
              <a:buNone/>
            </a:pPr>
            <a:endParaRPr lang="en-US" sz="120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68592" y="1019174"/>
            <a:ext cx="2176338" cy="129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sng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NIH/NCATS Collaborators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lang="en-US" sz="1200" kern="0" dirty="0">
                <a:latin typeface="+mn-lt"/>
              </a:rPr>
              <a:t>Menghang Xia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Ruili Huang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lang="en-US" sz="1200" kern="0" dirty="0">
                <a:latin typeface="+mn-lt"/>
              </a:rPr>
              <a:t>Anton Simeonov</a:t>
            </a: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endParaRPr lang="en-US" sz="1200" kern="0" dirty="0"/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16600" y="1019174"/>
            <a:ext cx="1809750" cy="14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u="sng" kern="0" dirty="0"/>
              <a:t>NTP Collaborators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Warren Casey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Nicole Kleinstreuer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Mike Devito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Dan Zang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Rick Paules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Nisha Sipes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470994" y="1028699"/>
            <a:ext cx="2040123" cy="340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sz="16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Times" pitchFamily="18" charset="0"/>
              <a:buNone/>
            </a:pPr>
            <a:r>
              <a:rPr lang="en-US" sz="1200" u="sng" kern="0" dirty="0"/>
              <a:t>NCCT Postdocs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Todor Antonijevic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Audrey Bone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Swapnil Chavan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Kristin Connors*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Danica DeGroot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Jeremy Fitzpatrick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Dustin Kapraun*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Agnes Karmaus*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Max Leung*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Kamel Mansouri*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Andrew </a:t>
            </a:r>
            <a:r>
              <a:rPr lang="en-US" sz="1200" kern="0" dirty="0" err="1"/>
              <a:t>McEachran</a:t>
            </a:r>
            <a:endParaRPr lang="en-US" sz="1200" kern="0" dirty="0"/>
          </a:p>
          <a:p>
            <a:pPr>
              <a:buFont typeface="Times" pitchFamily="18" charset="0"/>
              <a:buNone/>
            </a:pPr>
            <a:r>
              <a:rPr lang="en-US" sz="1200" kern="0" dirty="0"/>
              <a:t>LyLy Pham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Prachi Pradeep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Caroline Ring*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Kate </a:t>
            </a:r>
            <a:r>
              <a:rPr lang="en-US" sz="1200" kern="0" dirty="0" err="1"/>
              <a:t>Saili</a:t>
            </a:r>
            <a:endParaRPr lang="en-US" sz="1200" kern="0" dirty="0"/>
          </a:p>
          <a:p>
            <a:pPr>
              <a:buFont typeface="Times" pitchFamily="18" charset="0"/>
              <a:buNone/>
            </a:pPr>
            <a:r>
              <a:rPr lang="en-US" sz="1200" kern="0" dirty="0"/>
              <a:t>Eric Watt*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Todd </a:t>
            </a:r>
            <a:r>
              <a:rPr lang="en-US" sz="1200" kern="0" dirty="0" err="1"/>
              <a:t>Zurlinden</a:t>
            </a:r>
            <a:endParaRPr lang="en-US" sz="1200" kern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84271" y="1028699"/>
            <a:ext cx="2000250" cy="22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NCCT</a:t>
            </a:r>
          </a:p>
          <a:p>
            <a:pPr>
              <a:buNone/>
            </a:pPr>
            <a:r>
              <a:rPr lang="en-US" sz="1200" dirty="0"/>
              <a:t>Nancy Baker</a:t>
            </a:r>
          </a:p>
          <a:p>
            <a:pPr>
              <a:buNone/>
            </a:pPr>
            <a:r>
              <a:rPr lang="en-US" sz="1200" dirty="0"/>
              <a:t>Dayne Filer*</a:t>
            </a:r>
          </a:p>
          <a:p>
            <a:pPr>
              <a:buNone/>
            </a:pPr>
            <a:r>
              <a:rPr lang="en-US" sz="1200" dirty="0"/>
              <a:t>Parth Kothiya*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Sean Watford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Indira Thillainadarajah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Robert Pearce</a:t>
            </a:r>
          </a:p>
          <a:p>
            <a:pPr marL="168275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Danielle Suarez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Doris Smith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Jamey Vail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Risa Sayre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Nathan Rush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endParaRPr lang="en-US" sz="1200" kern="0" dirty="0"/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4095" y="5543519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 Graduates</a:t>
            </a:r>
          </a:p>
        </p:txBody>
      </p:sp>
    </p:spTree>
    <p:extLst>
      <p:ext uri="{BB962C8B-B14F-4D97-AF65-F5344CB8AC3E}">
        <p14:creationId xmlns:p14="http://schemas.microsoft.com/office/powerpoint/2010/main" val="9114425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224608" y="46142"/>
            <a:ext cx="8789773" cy="72821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buClr>
                <a:srgbClr val="355777"/>
              </a:buClr>
              <a:buSzPct val="90000"/>
              <a:buFont typeface="Times" pitchFamily="1" charset="0"/>
              <a:buNone/>
            </a:pPr>
            <a:r>
              <a:rPr lang="en-US" sz="3000" b="1" dirty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National Center for Computational Toxicology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607648"/>
            <a:ext cx="9119910" cy="34402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National Center for Computational Toxicology established in 2005 to integrate:</a:t>
            </a:r>
          </a:p>
          <a:p>
            <a:pPr lvl="1"/>
            <a:r>
              <a:rPr lang="en-US" sz="1800" dirty="0"/>
              <a:t>High-throughput and high-content technologies</a:t>
            </a:r>
          </a:p>
          <a:p>
            <a:pPr lvl="1"/>
            <a:r>
              <a:rPr lang="en-US" sz="1800" dirty="0"/>
              <a:t>Modeling and data mining</a:t>
            </a:r>
          </a:p>
          <a:p>
            <a:pPr lvl="1"/>
            <a:r>
              <a:rPr lang="en-US" sz="1800" dirty="0"/>
              <a:t>Modern molecular biology</a:t>
            </a:r>
          </a:p>
          <a:p>
            <a:pPr lvl="1"/>
            <a:r>
              <a:rPr lang="en-US" sz="1800" dirty="0"/>
              <a:t>Computational biology and chemistry</a:t>
            </a:r>
          </a:p>
          <a:p>
            <a:r>
              <a:rPr lang="en-US" sz="2000" dirty="0"/>
              <a:t>Currently staffed by ~60 employees</a:t>
            </a:r>
          </a:p>
          <a:p>
            <a:pPr lvl="1"/>
            <a:r>
              <a:rPr lang="en-US" sz="1600" dirty="0"/>
              <a:t>PIs, Postdocs, grad students, support staff</a:t>
            </a:r>
          </a:p>
          <a:p>
            <a:r>
              <a:rPr lang="en-US" sz="2000" dirty="0"/>
              <a:t>EPA’s Office of R&amp;D</a:t>
            </a:r>
          </a:p>
          <a:p>
            <a:pPr lvl="1">
              <a:buFont typeface="Arial" pitchFamily="34" charset="0"/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00" y="4021820"/>
            <a:ext cx="3152469" cy="2473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" y="4012889"/>
            <a:ext cx="3491814" cy="2283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784" y="4018089"/>
            <a:ext cx="2338961" cy="263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867" y="1696097"/>
            <a:ext cx="4374103" cy="204101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8229600" y="2832652"/>
            <a:ext cx="506896" cy="3876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722705" y="4889245"/>
            <a:ext cx="347870" cy="3287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00184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RapidTox?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tools to allow risk assessors to perform first-order (rapid, screening level ,…) risk assessments on one or many chemicals relatively rapidly</a:t>
            </a:r>
          </a:p>
          <a:p>
            <a:endParaRPr lang="en-US" dirty="0"/>
          </a:p>
          <a:p>
            <a:r>
              <a:rPr lang="en-US" dirty="0"/>
              <a:t>Tools:</a:t>
            </a:r>
          </a:p>
          <a:p>
            <a:pPr lvl="1"/>
            <a:r>
              <a:rPr lang="en-US" dirty="0"/>
              <a:t>Data, models, workflows, dashboards</a:t>
            </a:r>
          </a:p>
          <a:p>
            <a:endParaRPr lang="en-US" dirty="0"/>
          </a:p>
          <a:p>
            <a:r>
              <a:rPr lang="en-US" dirty="0"/>
              <a:t>Models can be used to:</a:t>
            </a:r>
          </a:p>
          <a:p>
            <a:pPr lvl="1"/>
            <a:r>
              <a:rPr lang="en-US" dirty="0"/>
              <a:t>Fill data gaps </a:t>
            </a:r>
          </a:p>
          <a:p>
            <a:pPr lvl="1"/>
            <a:r>
              <a:rPr lang="en-US" dirty="0"/>
              <a:t>Integrate different kinds of models (e.g. prioritization)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14953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easy access to high-quality (high-tier) data as inputs to risk assessments, when available</a:t>
            </a:r>
          </a:p>
          <a:p>
            <a:r>
              <a:rPr lang="en-US" dirty="0"/>
              <a:t>Provide lower tier data when higher-tier is not available</a:t>
            </a:r>
          </a:p>
          <a:p>
            <a:r>
              <a:rPr lang="en-US" dirty="0"/>
              <a:t>Develop and provide modeled inputs when even lower-tier data in not available</a:t>
            </a:r>
          </a:p>
          <a:p>
            <a:r>
              <a:rPr lang="en-US" dirty="0"/>
              <a:t>All data and models will be made available through the RapidTox Dashboard</a:t>
            </a:r>
          </a:p>
          <a:p>
            <a:r>
              <a:rPr lang="en-US" dirty="0"/>
              <a:t>Types of data / models to be provided is client-dependent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4939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196E-AE6F-4D86-A923-B6CE8F00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789B9-742E-47A8-AB0B-C5B6E704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OLEM / Superfund</a:t>
            </a:r>
          </a:p>
          <a:p>
            <a:pPr lvl="1"/>
            <a:r>
              <a:rPr lang="en-US" dirty="0"/>
              <a:t>Provide access to data on thousands of chemicals that are found at superfund sites</a:t>
            </a:r>
          </a:p>
          <a:p>
            <a:r>
              <a:rPr lang="en-US" dirty="0"/>
              <a:t>OPP</a:t>
            </a:r>
          </a:p>
          <a:p>
            <a:pPr lvl="1"/>
            <a:r>
              <a:rPr lang="en-US" dirty="0"/>
              <a:t>Prioritize a set of inert ingredients for potential risk assessments</a:t>
            </a:r>
          </a:p>
          <a:p>
            <a:pPr lvl="1"/>
            <a:r>
              <a:rPr lang="en-US" dirty="0"/>
              <a:t>List is driven by environmental group petitioners</a:t>
            </a:r>
          </a:p>
          <a:p>
            <a:r>
              <a:rPr lang="en-US" dirty="0"/>
              <a:t>TSCA</a:t>
            </a:r>
          </a:p>
          <a:p>
            <a:pPr lvl="1"/>
            <a:r>
              <a:rPr lang="en-US" dirty="0"/>
              <a:t>“Pre-prioritization” – help select High and Low priority chemicals</a:t>
            </a:r>
          </a:p>
          <a:p>
            <a:pPr lvl="1"/>
            <a:r>
              <a:rPr lang="en-US" dirty="0"/>
              <a:t>Start with the TSCA Active inventory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4AF8E-87A7-426D-B836-D4F08F0ACC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8101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D3F34-DB3E-45FE-BA36-E66DE0DB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Domains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2E47D-86BE-4384-826C-033216F95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hazard</a:t>
            </a:r>
          </a:p>
          <a:p>
            <a:pPr lvl="1"/>
            <a:r>
              <a:rPr lang="en-US" dirty="0"/>
              <a:t>Mammalian toxicology studies (</a:t>
            </a:r>
            <a:r>
              <a:rPr lang="en-US" dirty="0" err="1"/>
              <a:t>ToxValDB</a:t>
            </a:r>
            <a:r>
              <a:rPr lang="en-US" dirty="0"/>
              <a:t>, </a:t>
            </a:r>
            <a:r>
              <a:rPr lang="en-US" dirty="0" err="1"/>
              <a:t>ToxRefDB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Models predicting PODs and organ effects</a:t>
            </a:r>
          </a:p>
          <a:p>
            <a:r>
              <a:rPr lang="en-US" dirty="0"/>
              <a:t>Ecological hazard</a:t>
            </a:r>
          </a:p>
          <a:p>
            <a:pPr lvl="1"/>
            <a:r>
              <a:rPr lang="en-US" dirty="0"/>
              <a:t>Environmental species (ECOTOX)</a:t>
            </a:r>
          </a:p>
          <a:p>
            <a:pPr lvl="1"/>
            <a:r>
              <a:rPr lang="en-US" dirty="0"/>
              <a:t>Models predicting PODs</a:t>
            </a:r>
          </a:p>
          <a:p>
            <a:r>
              <a:rPr lang="en-US" dirty="0"/>
              <a:t>Exposure estimates</a:t>
            </a:r>
          </a:p>
          <a:p>
            <a:pPr lvl="1"/>
            <a:r>
              <a:rPr lang="en-US" dirty="0"/>
              <a:t>Models for humans and aquatic species</a:t>
            </a:r>
          </a:p>
          <a:p>
            <a:r>
              <a:rPr lang="en-US" dirty="0" err="1"/>
              <a:t>Physchem</a:t>
            </a:r>
            <a:r>
              <a:rPr lang="en-US" dirty="0"/>
              <a:t> properties</a:t>
            </a:r>
          </a:p>
          <a:p>
            <a:pPr lvl="1"/>
            <a:r>
              <a:rPr lang="en-US" dirty="0"/>
              <a:t>Persistence and bioaccumulation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A1E50-D407-46E5-AC8B-F27C4E4539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0684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Superfund Use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Sites often contain many chemicals without risk assessments</a:t>
            </a:r>
          </a:p>
          <a:p>
            <a:r>
              <a:rPr lang="en-US" dirty="0"/>
              <a:t>To complete an assessment, risk assessor needs</a:t>
            </a:r>
          </a:p>
          <a:p>
            <a:pPr lvl="1"/>
            <a:r>
              <a:rPr lang="en-US" dirty="0"/>
              <a:t>Screening levels (cleanup levels)</a:t>
            </a:r>
          </a:p>
          <a:p>
            <a:pPr lvl="1"/>
            <a:r>
              <a:rPr lang="en-US" dirty="0"/>
              <a:t>Other hazard information (carcinogenicity, </a:t>
            </a:r>
            <a:r>
              <a:rPr lang="en-US" dirty="0" err="1"/>
              <a:t>corrosivity</a:t>
            </a:r>
            <a:r>
              <a:rPr lang="en-US" dirty="0"/>
              <a:t>, etc.)</a:t>
            </a:r>
          </a:p>
          <a:p>
            <a:pPr lvl="1"/>
            <a:r>
              <a:rPr lang="en-US" dirty="0"/>
              <a:t>Fate and transport information</a:t>
            </a:r>
          </a:p>
          <a:p>
            <a:pPr lvl="1"/>
            <a:r>
              <a:rPr lang="en-US" dirty="0"/>
              <a:t>Ecotoxicology information</a:t>
            </a:r>
          </a:p>
          <a:p>
            <a:r>
              <a:rPr lang="en-US" dirty="0"/>
              <a:t>What happens when data is not readily available?</a:t>
            </a:r>
          </a:p>
          <a:p>
            <a:r>
              <a:rPr lang="en-US" dirty="0"/>
              <a:t>RapidTox dashboard provides easy access to high-tier data, and fills data gaps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4188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9419ED-1716-45AD-94C4-B8E22690A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696" y="404812"/>
            <a:ext cx="6766560" cy="228600"/>
          </a:xfrm>
        </p:spPr>
        <p:txBody>
          <a:bodyPr/>
          <a:lstStyle/>
          <a:p>
            <a:r>
              <a:rPr lang="en-US" dirty="0" err="1"/>
              <a:t>Comptox</a:t>
            </a:r>
            <a:r>
              <a:rPr lang="en-US" dirty="0"/>
              <a:t> Dashboard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206B4-5093-4D06-B52E-BD643BC75E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6A739-0CE5-4EEC-8317-4E33D9234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7"/>
          <a:stretch/>
        </p:blipFill>
        <p:spPr>
          <a:xfrm>
            <a:off x="104413" y="1054072"/>
            <a:ext cx="5788805" cy="5399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DD6AE3-6F49-4119-A3F1-C74A9FE0E080}"/>
              </a:ext>
            </a:extLst>
          </p:cNvPr>
          <p:cNvSpPr txBox="1"/>
          <p:nvPr/>
        </p:nvSpPr>
        <p:spPr>
          <a:xfrm>
            <a:off x="6068291" y="2431465"/>
            <a:ext cx="27515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Designed for OLEM application</a:t>
            </a:r>
          </a:p>
          <a:p>
            <a:endParaRPr lang="en-US" dirty="0"/>
          </a:p>
          <a:p>
            <a:r>
              <a:rPr lang="en-US" dirty="0"/>
              <a:t>Quick view of available data</a:t>
            </a:r>
          </a:p>
        </p:txBody>
      </p:sp>
    </p:spTree>
    <p:extLst>
      <p:ext uri="{BB962C8B-B14F-4D97-AF65-F5344CB8AC3E}">
        <p14:creationId xmlns:p14="http://schemas.microsoft.com/office/powerpoint/2010/main" val="84081680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TSCA Pre-prioritization use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4" y="1295400"/>
            <a:ext cx="8189686" cy="4724400"/>
          </a:xfrm>
        </p:spPr>
        <p:txBody>
          <a:bodyPr/>
          <a:lstStyle/>
          <a:p>
            <a:r>
              <a:rPr lang="en-US" dirty="0"/>
              <a:t>Thousands of chemicals need to be considered for the  regulatory TSCA prioritization process</a:t>
            </a:r>
          </a:p>
          <a:p>
            <a:r>
              <a:rPr lang="en-US" dirty="0"/>
              <a:t>Domains: </a:t>
            </a:r>
          </a:p>
          <a:p>
            <a:pPr lvl="1"/>
            <a:r>
              <a:rPr lang="en-US" dirty="0"/>
              <a:t>Human and ecological hazard and exposure, physchem, use</a:t>
            </a:r>
          </a:p>
          <a:p>
            <a:pPr lvl="1"/>
            <a:r>
              <a:rPr lang="en-US" dirty="0"/>
              <a:t>Data: ToxRefDB, ToxValDB, ToxCast, ExpoCast, CPCat/</a:t>
            </a:r>
            <a:r>
              <a:rPr lang="en-US" dirty="0" err="1"/>
              <a:t>CPDat</a:t>
            </a:r>
            <a:endParaRPr lang="en-US" dirty="0"/>
          </a:p>
          <a:p>
            <a:pPr lvl="1"/>
            <a:r>
              <a:rPr lang="en-US" dirty="0"/>
              <a:t>Models: EDSP21, </a:t>
            </a:r>
            <a:r>
              <a:rPr lang="en-US" dirty="0" err="1"/>
              <a:t>DevTox</a:t>
            </a:r>
            <a:r>
              <a:rPr lang="en-US" dirty="0"/>
              <a:t>, </a:t>
            </a:r>
            <a:r>
              <a:rPr lang="en-US" dirty="0" err="1"/>
              <a:t>NeuroTox</a:t>
            </a:r>
            <a:r>
              <a:rPr lang="en-US" dirty="0"/>
              <a:t>, Functional Use, Exposure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Product: Web-based pre-prioritization dashboard</a:t>
            </a:r>
          </a:p>
          <a:p>
            <a:endParaRPr lang="en-US" dirty="0"/>
          </a:p>
          <a:p>
            <a:r>
              <a:rPr lang="en-US" dirty="0"/>
              <a:t>Process: Initial prototype developed from 2012 TSCA protocol, user feedback coming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05260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3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2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6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.xml"/></Relationships>
</file>

<file path=customXml/_rels/item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.xml"/></Relationships>
</file>

<file path=customXml/_rels/item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.xml"/></Relationships>
</file>

<file path=customXml/_rels/item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.xml"/></Relationships>
</file>

<file path=customXml/_rels/item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.xml"/></Relationships>
</file>

<file path=customXml/_rels/item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.xml"/></Relationships>
</file>

<file path=customXml/_rels/item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64.xml><?xml version="1.0" encoding="utf-8"?>
<EsriMapsInfo xmlns="ESRI.ArcGIS.Mapping.OfficeIntegration.PowerPointInfo">
  <Version>Version1</Version>
  <RequiresSignIn>False</RequiresSignIn>
</EsriMapsInfo>
</file>

<file path=customXml/item165.xml><?xml version="1.0" encoding="utf-8"?>
<EsriMapsInfo xmlns="ESRI.ArcGIS.Mapping.OfficeIntegration.PowerPointInfo">
  <Version>Version1</Version>
  <RequiresSignIn>False</RequiresSignIn>
</EsriMapsInfo>
</file>

<file path=customXml/item166.xml><?xml version="1.0" encoding="utf-8"?>
<EsriMapsInfo xmlns="ESRI.ArcGIS.Mapping.OfficeIntegration.PowerPointInfo">
  <Version>Version1</Version>
  <RequiresSignIn>False</RequiresSignIn>
</EsriMapsInfo>
</file>

<file path=customXml/item167.xml><?xml version="1.0" encoding="utf-8"?>
<EsriMapsInfo xmlns="ESRI.ArcGIS.Mapping.OfficeIntegration.PowerPointInfo">
  <Version>Version1</Version>
  <RequiresSignIn>False</RequiresSignIn>
</EsriMapsInfo>
</file>

<file path=customXml/item168.xml><?xml version="1.0" encoding="utf-8"?>
<EsriMapsInfo xmlns="ESRI.ArcGIS.Mapping.OfficeIntegration.PowerPointInfo">
  <Version>Version1</Version>
  <RequiresSignIn>False</RequiresSignIn>
</EsriMapsInfo>
</file>

<file path=customXml/item169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70.xml><?xml version="1.0" encoding="utf-8"?>
<EsriMapsInfo xmlns="ESRI.ArcGIS.Mapping.OfficeIntegration.PowerPointInfo">
  <Version>Version1</Version>
  <RequiresSignIn>False</RequiresSignIn>
</EsriMapsInfo>
</file>

<file path=customXml/item171.xml><?xml version="1.0" encoding="utf-8"?>
<EsriMapsInfo xmlns="ESRI.ArcGIS.Mapping.OfficeIntegration.PowerPointInfo">
  <Version>Version1</Version>
  <RequiresSignIn>False</RequiresSignIn>
</EsriMapsInfo>
</file>

<file path=customXml/item172.xml><?xml version="1.0" encoding="utf-8"?>
<EsriMapsInfo xmlns="ESRI.ArcGIS.Mapping.OfficeIntegration.PowerPointInfo">
  <Version>Version1</Version>
  <RequiresSignIn>False</RequiresSignIn>
</EsriMapsInfo>
</file>

<file path=customXml/item173.xml><?xml version="1.0" encoding="utf-8"?>
<EsriMapsInfo xmlns="ESRI.ArcGIS.Mapping.OfficeIntegration.PowerPointInfo">
  <Version>Version1</Version>
  <RequiresSignIn>False</RequiresSignIn>
</EsriMapsInfo>
</file>

<file path=customXml/item174.xml><?xml version="1.0" encoding="utf-8"?>
<EsriMapsInfo xmlns="ESRI.ArcGIS.Mapping.OfficeIntegration.PowerPointInfo">
  <Version>Version1</Version>
  <RequiresSignIn>False</RequiresSignIn>
</EsriMapsInfo>
</file>

<file path=customXml/item175.xml><?xml version="1.0" encoding="utf-8"?>
<EsriMapsInfo xmlns="ESRI.ArcGIS.Mapping.OfficeIntegration.PowerPointInfo">
  <Version>Version1</Version>
  <RequiresSignIn>False</RequiresSignIn>
</EsriMapsInfo>
</file>

<file path=customXml/item176.xml><?xml version="1.0" encoding="utf-8"?>
<EsriMapsInfo xmlns="ESRI.ArcGIS.Mapping.OfficeIntegration.PowerPointInfo">
  <Version>Version1</Version>
  <RequiresSignIn>False</RequiresSignIn>
</EsriMapsInfo>
</file>

<file path=customXml/item177.xml><?xml version="1.0" encoding="utf-8"?>
<EsriMapsInfo xmlns="ESRI.ArcGIS.Mapping.OfficeIntegration.PowerPointInfo">
  <Version>Version1</Version>
  <RequiresSignIn>False</RequiresSignIn>
</EsriMapsInfo>
</file>

<file path=customXml/item178.xml><?xml version="1.0" encoding="utf-8"?>
<EsriMapsInfo xmlns="ESRI.ArcGIS.Mapping.OfficeIntegration.PowerPointInfo">
  <Version>Version1</Version>
  <RequiresSignIn>False</RequiresSignIn>
</EsriMapsInfo>
</file>

<file path=customXml/item179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80.xml><?xml version="1.0" encoding="utf-8"?>
<EsriMapsInfo xmlns="ESRI.ArcGIS.Mapping.OfficeIntegration.PowerPointInfo">
  <Version>Version1</Version>
  <RequiresSignIn>False</RequiresSignIn>
</EsriMapsInfo>
</file>

<file path=customXml/item181.xml><?xml version="1.0" encoding="utf-8"?>
<EsriMapsInfo xmlns="ESRI.ArcGIS.Mapping.OfficeIntegration.PowerPointInfo">
  <Version>Version1</Version>
  <RequiresSignIn>False</RequiresSignIn>
</EsriMapsInfo>
</file>

<file path=customXml/item182.xml><?xml version="1.0" encoding="utf-8"?>
<EsriMapsInfo xmlns="ESRI.ArcGIS.Mapping.OfficeIntegration.PowerPointInfo">
  <Version>Version1</Version>
  <RequiresSignIn>False</RequiresSignIn>
</EsriMapsInfo>
</file>

<file path=customXml/item183.xml><?xml version="1.0" encoding="utf-8"?>
<EsriMapsInfo xmlns="ESRI.ArcGIS.Mapping.OfficeIntegration.PowerPointInfo">
  <Version>Version1</Version>
  <RequiresSignIn>False</RequiresSignIn>
</EsriMapsInfo>
</file>

<file path=customXml/item184.xml><?xml version="1.0" encoding="utf-8"?>
<EsriMapsInfo xmlns="ESRI.ArcGIS.Mapping.OfficeIntegration.PowerPointInfo">
  <Version>Version1</Version>
  <RequiresSignIn>False</RequiresSignIn>
</EsriMapsInfo>
</file>

<file path=customXml/item185.xml><?xml version="1.0" encoding="utf-8"?>
<EsriMapsInfo xmlns="ESRI.ArcGIS.Mapping.OfficeIntegration.PowerPointInfo">
  <Version>Version1</Version>
  <RequiresSignIn>False</RequiresSignIn>
</EsriMapsInfo>
</file>

<file path=customXml/item186.xml><?xml version="1.0" encoding="utf-8"?>
<EsriMapsInfo xmlns="ESRI.ArcGIS.Mapping.OfficeIntegration.PowerPointInfo">
  <Version>Version1</Version>
  <RequiresSignIn>False</RequiresSignIn>
</EsriMapsInfo>
</file>

<file path=customXml/item187.xml><?xml version="1.0" encoding="utf-8"?>
<EsriMapsInfo xmlns="ESRI.ArcGIS.Mapping.OfficeIntegration.PowerPointInfo">
  <Version>Version1</Version>
  <RequiresSignIn>False</RequiresSignIn>
</EsriMapsInfo>
</file>

<file path=customXml/item188.xml><?xml version="1.0" encoding="utf-8"?>
<EsriMapsInfo xmlns="ESRI.ArcGIS.Mapping.OfficeIntegration.PowerPointInfo">
  <Version>Version1</Version>
  <RequiresSignIn>False</RequiresSignIn>
</EsriMapsInfo>
</file>

<file path=customXml/item189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190.xml><?xml version="1.0" encoding="utf-8"?>
<EsriMapsInfo xmlns="ESRI.ArcGIS.Mapping.OfficeIntegration.PowerPointInfo">
  <Version>Version1</Version>
  <RequiresSignIn>False</RequiresSignIn>
</EsriMapsInfo>
</file>

<file path=customXml/item191.xml><?xml version="1.0" encoding="utf-8"?>
<EsriMapsInfo xmlns="ESRI.ArcGIS.Mapping.OfficeIntegration.PowerPointInfo">
  <Version>Version1</Version>
  <RequiresSignIn>False</RequiresSignIn>
</EsriMapsInfo>
</file>

<file path=customXml/item192.xml><?xml version="1.0" encoding="utf-8"?>
<EsriMapsInfo xmlns="ESRI.ArcGIS.Mapping.OfficeIntegration.PowerPointInfo">
  <Version>Version1</Version>
  <RequiresSignIn>False</RequiresSignIn>
</EsriMapsInfo>
</file>

<file path=customXml/item193.xml><?xml version="1.0" encoding="utf-8"?>
<EsriMapsInfo xmlns="ESRI.ArcGIS.Mapping.OfficeIntegration.PowerPointInfo">
  <Version>Version1</Version>
  <RequiresSignIn>False</RequiresSignIn>
</EsriMapsInfo>
</file>

<file path=customXml/item194.xml><?xml version="1.0" encoding="utf-8"?>
<EsriMapsInfo xmlns="ESRI.ArcGIS.Mapping.OfficeIntegration.PowerPointInfo">
  <Version>Version1</Version>
  <RequiresSignIn>False</RequiresSignIn>
</EsriMapsInfo>
</file>

<file path=customXml/item195.xml><?xml version="1.0" encoding="utf-8"?>
<EsriMapsInfo xmlns="ESRI.ArcGIS.Mapping.OfficeIntegration.PowerPointInfo">
  <Version>Version1</Version>
  <RequiresSignIn>False</RequiresSignIn>
</EsriMapsInfo>
</file>

<file path=customXml/item196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3081491-D778-4442-BCAC-3A46DAA59DF0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986C7CEE-9B30-4CA4-AAEA-C09683B8274C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A729FF1A-BEA9-48C9-8CDC-41BF4B41F251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4CB577BB-E141-48EB-A063-441C2A1E7C73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A6117EE5-1D44-4CDE-B38A-1E9C6EA8C78D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FE5D24A8-ED6A-4586-AB54-705149CA78D8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34F29345-ED22-4733-B78A-03F6BA26A383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BBC83897-76D2-44D7-9D43-41B41B60D202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F131A3E1-822A-4BCB-AB9F-593A19DD67CD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A6A1602E-97EF-45BD-B722-666BBBC8BBD4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90A19075-1065-4943-9998-19D9A76A7738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1425967C-FBD9-475E-B23D-3CD06400650E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42295E18-FBBB-4425-9B91-CCC876CBDDB0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8620D624-4796-441F-8202-EBC5E594CC5A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8F9B64FE-DACD-413E-8C27-B88865811050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54A7F255-7EB0-43FE-B745-8F97C54318FE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BDFA7C72-E387-4350-871B-E97EA2B6D7AC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600B033E-AE24-4701-9A0C-CCC493C291ED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3338ED29-6E68-45E3-AB47-D7DC54F0B769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7D606D90-1A17-49B5-9D6A-71E5DD10B82B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DC0B902B-B645-43C7-873B-66470E9E808C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22876389-779A-4CB7-9D1A-AD6B0B80F926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13EF6684-8AFB-4071-9B94-0EB4C25B2F1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23504213-0546-42DE-AAE6-BCB4FF33C280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DB719A55-5705-40F3-B305-09731B84F87F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9F45E22A-0806-4204-95C3-798FD3280FBB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9B475956-722E-4922-BD52-2875496BA0CF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FC1DA6A5-7206-417E-89E0-8595D58E5B0B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AD5DC773-649D-48DC-B257-503EA8DFAEB5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9F0AA82D-88CF-41D0-9551-DB02216540DE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98764A51-F8F1-4577-8170-51CC9D7ED122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1AF90AF2-370A-45E6-81F3-E65D2DE96470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E652ED9F-A2FC-4169-8AB3-D05D9F07C3D4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04E8F22E-4C0F-4E41-81DE-0F7A0C0A6430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CBD42B1A-8817-4B8E-8558-B91F2C8A169B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507EB4AD-52DB-429F-9E57-BBE315D93807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98736A44-254A-47A6-A74D-F863D8D2C6C8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8589F751-E65A-40ED-AE1C-88ABF99846CB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2F40083B-1056-4284-A0AD-3CAFDEC1463F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884986A2-1213-469E-A30C-9720E7E5AE98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B3903812-3401-4BC1-9136-56B273750A12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DEFC1E02-FCA8-4952-9D24-059F00D87E3A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E59085C0-D76D-4526-9E0E-28C37D7E345F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EAE9BF05-BC89-4CA5-9586-1B244326F99E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98A11C88-A017-43CD-97A1-97C5F6811005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14FD7F81-B371-4ABD-BE8B-60FEDE0AD974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D15A6369-17AE-449A-A70D-E56FD6A6FF42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A8142A55-43A6-423F-B72C-ED556677DB1D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60F54056-5523-4BF7-88B8-6E376788434D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DDC4ADFA-41CB-462A-BAB0-1402EA39A275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560623AD-FF4F-4413-934C-FD9D7EC7D4A0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9C2D884A-1B72-4EA8-A2A7-72565AC7B80C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2058AD55-D229-4DD9-BDD8-01A862610EC8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CCCC28A4-3EC1-4AA3-A73E-5346EB8377EC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87DCB1CB-5EF6-44EB-83E9-6422A1D55EAC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03A158FA-0702-4925-9C16-D50EAD25137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F51669BD-C5D2-447F-980C-9CAA07D866FC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DFB3EB38-0BA2-4B83-A4C2-953F81230CEF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160533FE-41BF-48EF-AAA7-AAC2D22EC51E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31572D03-FC95-4EBC-861B-587BA6894039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6E0FE7A8-7B2A-4307-B9B8-1CEAAFE745D4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82C46C6B-A1C2-48CC-AED4-30B71E0C836B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281BB61A-1031-4272-9801-FE10E643BF19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E8F27DAE-11A1-4395-8C1E-C15E80565EC6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3E6404F0-776E-458D-A4E4-35DBEE16C8FC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735E711C-B6FF-4327-98F5-233CB028A0AD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6140992D-6FC6-4115-81FF-2C9A6652273B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DAA7CFAF-E340-46E2-84FE-C25F0561DB11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EFD89B51-1BCF-48E5-A90D-EA19DA186270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142193C8-0D94-4A99-B7C7-466F4ADB1FC7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1C170CB2-F94F-4BAA-9345-9868B908B9E0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BE29B2F8-FF61-4967-804D-24C702E054FF}">
  <ds:schemaRefs>
    <ds:schemaRef ds:uri="ESRI.ArcGIS.Mapping.OfficeIntegration.PowerPointInfo"/>
  </ds:schemaRefs>
</ds:datastoreItem>
</file>

<file path=customXml/itemProps164.xml><?xml version="1.0" encoding="utf-8"?>
<ds:datastoreItem xmlns:ds="http://schemas.openxmlformats.org/officeDocument/2006/customXml" ds:itemID="{29E3F525-E4C8-4562-ADF3-31DF3643B4DB}">
  <ds:schemaRefs>
    <ds:schemaRef ds:uri="ESRI.ArcGIS.Mapping.OfficeIntegration.PowerPointInfo"/>
  </ds:schemaRefs>
</ds:datastoreItem>
</file>

<file path=customXml/itemProps165.xml><?xml version="1.0" encoding="utf-8"?>
<ds:datastoreItem xmlns:ds="http://schemas.openxmlformats.org/officeDocument/2006/customXml" ds:itemID="{AA18A924-4616-451F-8D5F-B3D07D3F8F4C}">
  <ds:schemaRefs>
    <ds:schemaRef ds:uri="ESRI.ArcGIS.Mapping.OfficeIntegration.PowerPointInfo"/>
  </ds:schemaRefs>
</ds:datastoreItem>
</file>

<file path=customXml/itemProps166.xml><?xml version="1.0" encoding="utf-8"?>
<ds:datastoreItem xmlns:ds="http://schemas.openxmlformats.org/officeDocument/2006/customXml" ds:itemID="{D1689DDD-FF6C-44C3-A2FC-68987D9EEE96}">
  <ds:schemaRefs>
    <ds:schemaRef ds:uri="ESRI.ArcGIS.Mapping.OfficeIntegration.PowerPointInfo"/>
  </ds:schemaRefs>
</ds:datastoreItem>
</file>

<file path=customXml/itemProps167.xml><?xml version="1.0" encoding="utf-8"?>
<ds:datastoreItem xmlns:ds="http://schemas.openxmlformats.org/officeDocument/2006/customXml" ds:itemID="{A1EADF41-E119-4926-8FE2-7414FE7A7062}">
  <ds:schemaRefs>
    <ds:schemaRef ds:uri="ESRI.ArcGIS.Mapping.OfficeIntegration.PowerPointInfo"/>
  </ds:schemaRefs>
</ds:datastoreItem>
</file>

<file path=customXml/itemProps168.xml><?xml version="1.0" encoding="utf-8"?>
<ds:datastoreItem xmlns:ds="http://schemas.openxmlformats.org/officeDocument/2006/customXml" ds:itemID="{E7A8ED41-F185-401E-83FA-445BBC8DCE76}">
  <ds:schemaRefs>
    <ds:schemaRef ds:uri="ESRI.ArcGIS.Mapping.OfficeIntegration.PowerPointInfo"/>
  </ds:schemaRefs>
</ds:datastoreItem>
</file>

<file path=customXml/itemProps169.xml><?xml version="1.0" encoding="utf-8"?>
<ds:datastoreItem xmlns:ds="http://schemas.openxmlformats.org/officeDocument/2006/customXml" ds:itemID="{E85F758C-31E6-4DD1-907C-2ACC797CFBD1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A820B4DE-7664-4113-A481-B3C4E396301C}">
  <ds:schemaRefs>
    <ds:schemaRef ds:uri="ESRI.ArcGIS.Mapping.OfficeIntegration.PowerPointInfo"/>
  </ds:schemaRefs>
</ds:datastoreItem>
</file>

<file path=customXml/itemProps170.xml><?xml version="1.0" encoding="utf-8"?>
<ds:datastoreItem xmlns:ds="http://schemas.openxmlformats.org/officeDocument/2006/customXml" ds:itemID="{82D053FF-B47E-4CFB-A120-B74CE24283D6}">
  <ds:schemaRefs>
    <ds:schemaRef ds:uri="ESRI.ArcGIS.Mapping.OfficeIntegration.PowerPointInfo"/>
  </ds:schemaRefs>
</ds:datastoreItem>
</file>

<file path=customXml/itemProps171.xml><?xml version="1.0" encoding="utf-8"?>
<ds:datastoreItem xmlns:ds="http://schemas.openxmlformats.org/officeDocument/2006/customXml" ds:itemID="{19C901ED-158B-424F-BA2E-F1DE4F988DF3}">
  <ds:schemaRefs>
    <ds:schemaRef ds:uri="ESRI.ArcGIS.Mapping.OfficeIntegration.PowerPointInfo"/>
  </ds:schemaRefs>
</ds:datastoreItem>
</file>

<file path=customXml/itemProps172.xml><?xml version="1.0" encoding="utf-8"?>
<ds:datastoreItem xmlns:ds="http://schemas.openxmlformats.org/officeDocument/2006/customXml" ds:itemID="{D32C82E7-3CA4-47F6-8A64-9620FA3EA67D}">
  <ds:schemaRefs>
    <ds:schemaRef ds:uri="ESRI.ArcGIS.Mapping.OfficeIntegration.PowerPointInfo"/>
  </ds:schemaRefs>
</ds:datastoreItem>
</file>

<file path=customXml/itemProps173.xml><?xml version="1.0" encoding="utf-8"?>
<ds:datastoreItem xmlns:ds="http://schemas.openxmlformats.org/officeDocument/2006/customXml" ds:itemID="{11F25D8A-F0A6-42C6-9D78-3522A870EE0A}">
  <ds:schemaRefs>
    <ds:schemaRef ds:uri="ESRI.ArcGIS.Mapping.OfficeIntegration.PowerPointInfo"/>
  </ds:schemaRefs>
</ds:datastoreItem>
</file>

<file path=customXml/itemProps174.xml><?xml version="1.0" encoding="utf-8"?>
<ds:datastoreItem xmlns:ds="http://schemas.openxmlformats.org/officeDocument/2006/customXml" ds:itemID="{BB42A1BE-BB69-4D9E-8FE4-E3FC7A72F8DB}">
  <ds:schemaRefs>
    <ds:schemaRef ds:uri="ESRI.ArcGIS.Mapping.OfficeIntegration.PowerPointInfo"/>
  </ds:schemaRefs>
</ds:datastoreItem>
</file>

<file path=customXml/itemProps175.xml><?xml version="1.0" encoding="utf-8"?>
<ds:datastoreItem xmlns:ds="http://schemas.openxmlformats.org/officeDocument/2006/customXml" ds:itemID="{D239BD5B-9938-4706-B592-DE3FFEF31CFF}">
  <ds:schemaRefs>
    <ds:schemaRef ds:uri="ESRI.ArcGIS.Mapping.OfficeIntegration.PowerPointInfo"/>
  </ds:schemaRefs>
</ds:datastoreItem>
</file>

<file path=customXml/itemProps176.xml><?xml version="1.0" encoding="utf-8"?>
<ds:datastoreItem xmlns:ds="http://schemas.openxmlformats.org/officeDocument/2006/customXml" ds:itemID="{437D1919-DD87-423C-82B0-69FC0394B712}">
  <ds:schemaRefs>
    <ds:schemaRef ds:uri="ESRI.ArcGIS.Mapping.OfficeIntegration.PowerPointInfo"/>
  </ds:schemaRefs>
</ds:datastoreItem>
</file>

<file path=customXml/itemProps177.xml><?xml version="1.0" encoding="utf-8"?>
<ds:datastoreItem xmlns:ds="http://schemas.openxmlformats.org/officeDocument/2006/customXml" ds:itemID="{9C84807F-A976-479A-82BD-649A9440664F}">
  <ds:schemaRefs>
    <ds:schemaRef ds:uri="ESRI.ArcGIS.Mapping.OfficeIntegration.PowerPointInfo"/>
  </ds:schemaRefs>
</ds:datastoreItem>
</file>

<file path=customXml/itemProps178.xml><?xml version="1.0" encoding="utf-8"?>
<ds:datastoreItem xmlns:ds="http://schemas.openxmlformats.org/officeDocument/2006/customXml" ds:itemID="{B67080BA-350D-4D4F-88E6-6610A9B24138}">
  <ds:schemaRefs>
    <ds:schemaRef ds:uri="ESRI.ArcGIS.Mapping.OfficeIntegration.PowerPointInfo"/>
  </ds:schemaRefs>
</ds:datastoreItem>
</file>

<file path=customXml/itemProps179.xml><?xml version="1.0" encoding="utf-8"?>
<ds:datastoreItem xmlns:ds="http://schemas.openxmlformats.org/officeDocument/2006/customXml" ds:itemID="{4BE911EA-3D40-4262-8F67-0E2E00386250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8F33E01C-3351-433E-9D6B-F71587456272}">
  <ds:schemaRefs>
    <ds:schemaRef ds:uri="ESRI.ArcGIS.Mapping.OfficeIntegration.PowerPointInfo"/>
  </ds:schemaRefs>
</ds:datastoreItem>
</file>

<file path=customXml/itemProps180.xml><?xml version="1.0" encoding="utf-8"?>
<ds:datastoreItem xmlns:ds="http://schemas.openxmlformats.org/officeDocument/2006/customXml" ds:itemID="{A8DE260C-9320-4080-BB3E-A9A2E9984978}">
  <ds:schemaRefs>
    <ds:schemaRef ds:uri="ESRI.ArcGIS.Mapping.OfficeIntegration.PowerPointInfo"/>
  </ds:schemaRefs>
</ds:datastoreItem>
</file>

<file path=customXml/itemProps181.xml><?xml version="1.0" encoding="utf-8"?>
<ds:datastoreItem xmlns:ds="http://schemas.openxmlformats.org/officeDocument/2006/customXml" ds:itemID="{76833249-E20E-41DF-973D-4ADA83821BA0}">
  <ds:schemaRefs>
    <ds:schemaRef ds:uri="ESRI.ArcGIS.Mapping.OfficeIntegration.PowerPointInfo"/>
  </ds:schemaRefs>
</ds:datastoreItem>
</file>

<file path=customXml/itemProps182.xml><?xml version="1.0" encoding="utf-8"?>
<ds:datastoreItem xmlns:ds="http://schemas.openxmlformats.org/officeDocument/2006/customXml" ds:itemID="{3B3DFA4A-84A5-46C9-9F70-A7540A7FF732}">
  <ds:schemaRefs>
    <ds:schemaRef ds:uri="ESRI.ArcGIS.Mapping.OfficeIntegration.PowerPointInfo"/>
  </ds:schemaRefs>
</ds:datastoreItem>
</file>

<file path=customXml/itemProps183.xml><?xml version="1.0" encoding="utf-8"?>
<ds:datastoreItem xmlns:ds="http://schemas.openxmlformats.org/officeDocument/2006/customXml" ds:itemID="{D18E4CB0-D75D-4698-B1C4-2B902F19A10A}">
  <ds:schemaRefs>
    <ds:schemaRef ds:uri="ESRI.ArcGIS.Mapping.OfficeIntegration.PowerPointInfo"/>
  </ds:schemaRefs>
</ds:datastoreItem>
</file>

<file path=customXml/itemProps184.xml><?xml version="1.0" encoding="utf-8"?>
<ds:datastoreItem xmlns:ds="http://schemas.openxmlformats.org/officeDocument/2006/customXml" ds:itemID="{1CADE9E6-AA5D-45D5-8BF6-3F499C5FFA6A}">
  <ds:schemaRefs>
    <ds:schemaRef ds:uri="ESRI.ArcGIS.Mapping.OfficeIntegration.PowerPointInfo"/>
  </ds:schemaRefs>
</ds:datastoreItem>
</file>

<file path=customXml/itemProps185.xml><?xml version="1.0" encoding="utf-8"?>
<ds:datastoreItem xmlns:ds="http://schemas.openxmlformats.org/officeDocument/2006/customXml" ds:itemID="{6BF94758-5B23-43F8-A08E-DA4AA0DAD78E}">
  <ds:schemaRefs>
    <ds:schemaRef ds:uri="ESRI.ArcGIS.Mapping.OfficeIntegration.PowerPointInfo"/>
  </ds:schemaRefs>
</ds:datastoreItem>
</file>

<file path=customXml/itemProps186.xml><?xml version="1.0" encoding="utf-8"?>
<ds:datastoreItem xmlns:ds="http://schemas.openxmlformats.org/officeDocument/2006/customXml" ds:itemID="{52C9D5A5-8424-4421-BA14-FA377CFAEF1B}">
  <ds:schemaRefs>
    <ds:schemaRef ds:uri="ESRI.ArcGIS.Mapping.OfficeIntegration.PowerPointInfo"/>
  </ds:schemaRefs>
</ds:datastoreItem>
</file>

<file path=customXml/itemProps187.xml><?xml version="1.0" encoding="utf-8"?>
<ds:datastoreItem xmlns:ds="http://schemas.openxmlformats.org/officeDocument/2006/customXml" ds:itemID="{1484136E-9890-44B3-B53C-D838C72ACDA5}">
  <ds:schemaRefs>
    <ds:schemaRef ds:uri="ESRI.ArcGIS.Mapping.OfficeIntegration.PowerPointInfo"/>
  </ds:schemaRefs>
</ds:datastoreItem>
</file>

<file path=customXml/itemProps188.xml><?xml version="1.0" encoding="utf-8"?>
<ds:datastoreItem xmlns:ds="http://schemas.openxmlformats.org/officeDocument/2006/customXml" ds:itemID="{88F2D767-CF17-4795-B254-7DC3723DCAC5}">
  <ds:schemaRefs>
    <ds:schemaRef ds:uri="ESRI.ArcGIS.Mapping.OfficeIntegration.PowerPointInfo"/>
  </ds:schemaRefs>
</ds:datastoreItem>
</file>

<file path=customXml/itemProps189.xml><?xml version="1.0" encoding="utf-8"?>
<ds:datastoreItem xmlns:ds="http://schemas.openxmlformats.org/officeDocument/2006/customXml" ds:itemID="{160B7146-D315-4E30-B2F0-C191D1A1DAC0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CAE074F3-FC68-4C62-AFA5-80BF5FECC5E8}">
  <ds:schemaRefs>
    <ds:schemaRef ds:uri="ESRI.ArcGIS.Mapping.OfficeIntegration.PowerPointInfo"/>
  </ds:schemaRefs>
</ds:datastoreItem>
</file>

<file path=customXml/itemProps190.xml><?xml version="1.0" encoding="utf-8"?>
<ds:datastoreItem xmlns:ds="http://schemas.openxmlformats.org/officeDocument/2006/customXml" ds:itemID="{507F81C6-82E9-4125-9A1E-D396EEF553E8}">
  <ds:schemaRefs>
    <ds:schemaRef ds:uri="ESRI.ArcGIS.Mapping.OfficeIntegration.PowerPointInfo"/>
  </ds:schemaRefs>
</ds:datastoreItem>
</file>

<file path=customXml/itemProps191.xml><?xml version="1.0" encoding="utf-8"?>
<ds:datastoreItem xmlns:ds="http://schemas.openxmlformats.org/officeDocument/2006/customXml" ds:itemID="{1E99F2D9-5CE3-4F9B-98AE-2E9B633414BA}">
  <ds:schemaRefs>
    <ds:schemaRef ds:uri="ESRI.ArcGIS.Mapping.OfficeIntegration.PowerPointInfo"/>
  </ds:schemaRefs>
</ds:datastoreItem>
</file>

<file path=customXml/itemProps192.xml><?xml version="1.0" encoding="utf-8"?>
<ds:datastoreItem xmlns:ds="http://schemas.openxmlformats.org/officeDocument/2006/customXml" ds:itemID="{79393295-E614-4D50-9EC4-1AD2B412E2C4}">
  <ds:schemaRefs>
    <ds:schemaRef ds:uri="ESRI.ArcGIS.Mapping.OfficeIntegration.PowerPointInfo"/>
  </ds:schemaRefs>
</ds:datastoreItem>
</file>

<file path=customXml/itemProps193.xml><?xml version="1.0" encoding="utf-8"?>
<ds:datastoreItem xmlns:ds="http://schemas.openxmlformats.org/officeDocument/2006/customXml" ds:itemID="{9E988C0C-AB8B-4F2E-9E6A-9841678CB58D}">
  <ds:schemaRefs>
    <ds:schemaRef ds:uri="ESRI.ArcGIS.Mapping.OfficeIntegration.PowerPointInfo"/>
  </ds:schemaRefs>
</ds:datastoreItem>
</file>

<file path=customXml/itemProps194.xml><?xml version="1.0" encoding="utf-8"?>
<ds:datastoreItem xmlns:ds="http://schemas.openxmlformats.org/officeDocument/2006/customXml" ds:itemID="{850F4E0F-857C-4E8E-A9A7-75CF896AB2A7}">
  <ds:schemaRefs>
    <ds:schemaRef ds:uri="ESRI.ArcGIS.Mapping.OfficeIntegration.PowerPointInfo"/>
  </ds:schemaRefs>
</ds:datastoreItem>
</file>

<file path=customXml/itemProps195.xml><?xml version="1.0" encoding="utf-8"?>
<ds:datastoreItem xmlns:ds="http://schemas.openxmlformats.org/officeDocument/2006/customXml" ds:itemID="{BA4EDF43-2885-474E-8F02-2D226BE44496}">
  <ds:schemaRefs>
    <ds:schemaRef ds:uri="ESRI.ArcGIS.Mapping.OfficeIntegration.PowerPointInfo"/>
  </ds:schemaRefs>
</ds:datastoreItem>
</file>

<file path=customXml/itemProps196.xml><?xml version="1.0" encoding="utf-8"?>
<ds:datastoreItem xmlns:ds="http://schemas.openxmlformats.org/officeDocument/2006/customXml" ds:itemID="{07E5AC09-E8BA-4BED-809B-F372F869CC6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6F90ED1-51CE-4D3D-B7A3-1B01287C181C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2E5F0304-AD62-4BB3-AD2C-AF0A2DA5DB6C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2F882AEA-D5E9-43C6-9FFA-4F51A74D2163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C90D0B79-6706-4E3C-8BF0-AC6CA25CF19B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EB98D122-4286-4A73-902F-CDA3BEDDE9B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81B7EE29-3C1F-4BEC-B0FD-0DC08DEB65A5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60FE099A-120A-40E6-87AF-31C4AECB393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4677C247-0C08-4A13-B9C8-005306C749D7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FEE3B3DD-585F-4DF6-948B-D9BDA0123749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A871213-68CE-4417-9CDD-9FAEDFCFB08E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46C169AC-D0BC-47F0-9D50-57C0A762EDE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6109A38-66A8-4BC7-AC8F-006A4E0F47D1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5D9F3AA1-523E-4918-8C74-5ABA61561C1B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03DEBB5A-6982-43AE-8256-8764BEB715D5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BF7F8826-75E7-4AEA-AF43-33C8B1498C31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9534C007-7388-4AA2-AF62-9EE9D6B14FBE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2DC175C3-57A1-4DF2-B575-B4D9E0E25ECA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8ADF34B4-44E7-4672-B2FE-BAEC015DB37D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6E14508D-6107-4ABA-9F08-6594C917FF8A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DAD3FC8E-062A-4364-A858-69D33CA172D2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4FD6320E-B8FD-45C9-90E2-0E4495DD2C04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A27596C-F82C-4198-810B-DA32C7BFAFAB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AFDF424-EB6A-44C5-8814-D5EEDD3E45BF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C241739E-465D-45BB-BA63-0CABF088B023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BD97DFA1-A131-4C5E-9F3A-056F8280AD0C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5FC2C10B-1870-407E-8587-855F24C6D072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58A6DF08-A240-489E-BEA4-35BDEB3FB1CA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7E369748-80BC-4B3A-B0F9-AB8B501844DD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31472C7D-DD50-4921-8E24-AAC88622D4EB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A1F500F2-DA7F-45FC-81B0-2CE5347B6C88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F5446ECF-E411-4C8A-8DF5-D088FE0177AF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1B97CC35-4122-4702-8371-ED45021BB6D2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A9ED2422-CA29-47BE-B098-41A6B9A7F5F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586BE68-15F7-4AFD-8CE6-A2866A087E09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5D4A410F-C1B9-4059-919F-ECF06761A3DD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5E4B3B48-E55E-4C50-9F87-463AC1A40482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C73F2407-1C4E-4F76-9E56-76E47033DD5E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73699EB6-FE42-43B7-9D2B-FA346BA2F80F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4B26DD6A-2539-4965-BC9F-56C7C61AEA3B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59E005B1-8D67-4229-BD86-6C0B32B6E954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5F734A24-C501-49DB-8DA5-8E3364B0897B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8A6F91FD-75A6-4688-8B3C-82B211668148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7A431C35-5999-4E54-ABD6-EA270A9F5F3F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26166C30-5AB8-48F1-864B-4B59FC328ED5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5F015A3-CC86-4DDF-81FD-4F485981E878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C13C3F57-FD7E-47B8-9420-F04946B809E5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024A3580-9406-4AEE-AA60-E08B76813E0F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D27DA7AC-D71E-4B42-9EDA-E3A308B3B754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69213C1A-7CAC-4210-8FEF-C9D93B3F1259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32D6073D-93F2-4FE5-915C-83F0C5BC8610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3A6E4DD6-C927-41BD-A73E-1498235B3CDE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2EBA32FB-E17C-40C0-8F5A-1A99A005E9D9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84889137-F530-4F4A-8D43-5BF30EC00D0A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11669575-9B6A-4048-A643-EDA4E71F6DF4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CD42CE2D-4CBF-4E4F-92A3-5DCE8643DC4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B4599391-8FD1-4FBB-8E95-56B6E893329E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608B0485-0881-446D-9261-B2FD8A7D9C3F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A10C0B64-91A0-464C-BD4F-ADE3B04FFE06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A03C0C31-6EB5-4D97-8223-7159490EE03A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3825822C-E6BD-40D9-BB20-8AE19B27A94E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02D2E88C-78C3-4E40-A411-DC25DE781FBD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B1C51C44-B2BE-4560-AC19-36E03FCE93F6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BB3554B9-A828-47BC-846E-3807C64B6BCF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436A1902-7AF1-4D26-AA86-1454AB8293B4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3435FCF6-DA5D-4C79-83F1-ABAF207114A8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C99A3359-A9B4-4D8B-942F-75A4F30DDC4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0BCCF6A6-F21D-42DA-BCB1-AE7330A1F3E7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55576C79-216A-4091-A8FB-F9A3D1C92407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31E1F2B5-7727-46A1-AA40-A2883410BD48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9936C2CF-0DFF-4EDD-9EBB-9B71EDED5386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141F86C1-7F4E-4424-935D-51E4AFA34D35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957BF2C9-F087-4607-BF5E-1DAFBB5F0BA7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9BD46535-DA4A-40F9-BD74-C5FBB6F814C4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F49E2497-24B1-4352-91C9-333B32EC2AB4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2282665C-E799-4915-AD72-B255D4917901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6700D577-755C-41DB-ABB1-6DBEE90CD7A6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52F51562-AF44-4775-A558-AEC926A3CFCF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2706BE66-E992-49EB-890A-8EAA75D62EF1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70460863-2669-474A-8D8D-304F5F528EFF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ACBB4A6D-0BA5-478D-A794-870F862EDD59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505EED2B-06DB-4340-BFCC-6BD7F2946A97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974D8EE6-64CA-424F-A75D-C56B131CFA84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B40C68E7-7926-4025-A319-030A58BDFFCF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49FA7D46-2209-44AE-9642-7B991312079E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5282BA66-5873-41EA-8AB6-9CFB76A92C80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56FC12D4-94B1-4C59-80FD-DCA982766A8F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D45F5040-DC70-4BB4-A51E-155374E74FE6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27E70C6C-B6EC-4F5E-A46F-4CBC0D3BAAC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37735</TotalTime>
  <Words>674</Words>
  <Application>Microsoft Office PowerPoint</Application>
  <PresentationFormat>On-screen Show (4:3)</PresentationFormat>
  <Paragraphs>175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ＭＳ Ｐゴシック</vt:lpstr>
      <vt:lpstr>Arial</vt:lpstr>
      <vt:lpstr>Times</vt:lpstr>
      <vt:lpstr>Times New Roman</vt:lpstr>
      <vt:lpstr>Wingdings</vt:lpstr>
      <vt:lpstr>1_Blank Presentation</vt:lpstr>
      <vt:lpstr>6_Blank Presentation</vt:lpstr>
      <vt:lpstr>23_Blank Presentation</vt:lpstr>
      <vt:lpstr>22_Blank Presentation</vt:lpstr>
      <vt:lpstr>36_Blank Presentation</vt:lpstr>
      <vt:lpstr>40_Blank Presentation</vt:lpstr>
      <vt:lpstr>  EPA's RapidTox Tool,  Including the updated chemical dashboard</vt:lpstr>
      <vt:lpstr>PowerPoint Presentation</vt:lpstr>
      <vt:lpstr>What is RapidTox?</vt:lpstr>
      <vt:lpstr>Project Goals</vt:lpstr>
      <vt:lpstr>Current Project Examples</vt:lpstr>
      <vt:lpstr>Data Domains</vt:lpstr>
      <vt:lpstr>Superfund Use Case</vt:lpstr>
      <vt:lpstr>Comptox Dashboard</vt:lpstr>
      <vt:lpstr>TSCA Pre-prioritization use case</vt:lpstr>
      <vt:lpstr>TSCA Pre-Prioritization Workflow</vt:lpstr>
      <vt:lpstr>Live Demos</vt:lpstr>
      <vt:lpstr>National Center for Computational Toxicology</vt:lpstr>
    </vt:vector>
  </TitlesOfParts>
  <Company>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Kavlock</dc:creator>
  <cp:lastModifiedBy>Richard Judson</cp:lastModifiedBy>
  <cp:revision>870</cp:revision>
  <cp:lastPrinted>2017-08-21T16:54:38Z</cp:lastPrinted>
  <dcterms:created xsi:type="dcterms:W3CDTF">2009-08-19T23:33:28Z</dcterms:created>
  <dcterms:modified xsi:type="dcterms:W3CDTF">2018-02-28T19:31:53Z</dcterms:modified>
</cp:coreProperties>
</file>