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33"/>
    <p:sldMasterId id="2147483690" r:id="rId34"/>
    <p:sldMasterId id="2147483748" r:id="rId35"/>
    <p:sldMasterId id="2147483750" r:id="rId36"/>
    <p:sldMasterId id="2147483752" r:id="rId37"/>
    <p:sldMasterId id="2147483789" r:id="rId38"/>
    <p:sldMasterId id="2147483814" r:id="rId39"/>
  </p:sldMasterIdLst>
  <p:notesMasterIdLst>
    <p:notesMasterId r:id="rId70"/>
  </p:notesMasterIdLst>
  <p:handoutMasterIdLst>
    <p:handoutMasterId r:id="rId71"/>
  </p:handoutMasterIdLst>
  <p:sldIdLst>
    <p:sldId id="505" r:id="rId40"/>
    <p:sldId id="1195" r:id="rId41"/>
    <p:sldId id="1223" r:id="rId42"/>
    <p:sldId id="1204" r:id="rId43"/>
    <p:sldId id="1224" r:id="rId44"/>
    <p:sldId id="1227" r:id="rId45"/>
    <p:sldId id="1236" r:id="rId46"/>
    <p:sldId id="1237" r:id="rId47"/>
    <p:sldId id="1238" r:id="rId48"/>
    <p:sldId id="1239" r:id="rId49"/>
    <p:sldId id="1225" r:id="rId50"/>
    <p:sldId id="1229" r:id="rId51"/>
    <p:sldId id="1158" r:id="rId52"/>
    <p:sldId id="1177" r:id="rId53"/>
    <p:sldId id="1222" r:id="rId54"/>
    <p:sldId id="1203" r:id="rId55"/>
    <p:sldId id="1200" r:id="rId56"/>
    <p:sldId id="1207" r:id="rId57"/>
    <p:sldId id="1219" r:id="rId58"/>
    <p:sldId id="1212" r:id="rId59"/>
    <p:sldId id="1230" r:id="rId60"/>
    <p:sldId id="1231" r:id="rId61"/>
    <p:sldId id="1228" r:id="rId62"/>
    <p:sldId id="1186" r:id="rId63"/>
    <p:sldId id="1192" r:id="rId64"/>
    <p:sldId id="1189" r:id="rId65"/>
    <p:sldId id="1184" r:id="rId66"/>
    <p:sldId id="1198" r:id="rId67"/>
    <p:sldId id="1240" r:id="rId68"/>
    <p:sldId id="1199" r:id="rId69"/>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515DB"/>
    <a:srgbClr val="28F82D"/>
    <a:srgbClr val="00FFCC"/>
    <a:srgbClr val="548DC6"/>
    <a:srgbClr val="FFFF00"/>
    <a:srgbClr val="7575D1"/>
    <a:srgbClr val="003F69"/>
    <a:srgbClr val="FDA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68" autoAdjust="0"/>
    <p:restoredTop sz="74550" autoAdjust="0"/>
  </p:normalViewPr>
  <p:slideViewPr>
    <p:cSldViewPr snapToGrid="0">
      <p:cViewPr varScale="1">
        <p:scale>
          <a:sx n="115" d="100"/>
          <a:sy n="115" d="100"/>
        </p:scale>
        <p:origin x="1068"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4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Master" Target="slideMasters/slideMaster7.xml"/><Relationship Id="rId21" Type="http://schemas.openxmlformats.org/officeDocument/2006/relationships/customXml" Target="../customXml/item21.xml"/><Relationship Id="rId34" Type="http://schemas.openxmlformats.org/officeDocument/2006/relationships/slideMaster" Target="slideMasters/slideMaster2.xml"/><Relationship Id="rId42" Type="http://schemas.openxmlformats.org/officeDocument/2006/relationships/slide" Target="slides/slide3.xml"/><Relationship Id="rId47" Type="http://schemas.openxmlformats.org/officeDocument/2006/relationships/slide" Target="slides/slide8.xml"/><Relationship Id="rId50" Type="http://schemas.openxmlformats.org/officeDocument/2006/relationships/slide" Target="slides/slide11.xml"/><Relationship Id="rId55" Type="http://schemas.openxmlformats.org/officeDocument/2006/relationships/slide" Target="slides/slide16.xml"/><Relationship Id="rId63" Type="http://schemas.openxmlformats.org/officeDocument/2006/relationships/slide" Target="slides/slide24.xml"/><Relationship Id="rId68" Type="http://schemas.openxmlformats.org/officeDocument/2006/relationships/slide" Target="slides/slide29.xml"/><Relationship Id="rId76" Type="http://schemas.microsoft.com/office/2015/10/relationships/revisionInfo" Target="revisionInfo.xml"/><Relationship Id="rId7" Type="http://schemas.openxmlformats.org/officeDocument/2006/relationships/customXml" Target="../customXml/item7.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Master" Target="slideMasters/slideMaster5.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66" Type="http://schemas.openxmlformats.org/officeDocument/2006/relationships/slide" Target="slides/slide27.xml"/><Relationship Id="rId7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Master" Target="slideMasters/slideMaster4.xml"/><Relationship Id="rId49" Type="http://schemas.openxmlformats.org/officeDocument/2006/relationships/slide" Target="slides/slide10.xml"/><Relationship Id="rId57" Type="http://schemas.openxmlformats.org/officeDocument/2006/relationships/slide" Target="slides/slide18.xml"/><Relationship Id="rId61" Type="http://schemas.openxmlformats.org/officeDocument/2006/relationships/slide" Target="slides/slide22.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Master" Target="slideMasters/slideMaster3.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8" Type="http://schemas.openxmlformats.org/officeDocument/2006/relationships/customXml" Target="../customXml/item8.xml"/><Relationship Id="rId51" Type="http://schemas.openxmlformats.org/officeDocument/2006/relationships/slide" Target="slides/slide12.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1.xml"/><Relationship Id="rId38" Type="http://schemas.openxmlformats.org/officeDocument/2006/relationships/slideMaster" Target="slideMasters/slideMaster6.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20" Type="http://schemas.openxmlformats.org/officeDocument/2006/relationships/customXml" Target="../customXml/item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7523" cy="464662"/>
          </a:xfrm>
          <a:prstGeom prst="rect">
            <a:avLst/>
          </a:prstGeom>
          <a:noFill/>
          <a:ln w="9525">
            <a:noFill/>
            <a:miter lim="800000"/>
            <a:headEnd/>
            <a:tailEnd/>
          </a:ln>
        </p:spPr>
        <p:txBody>
          <a:bodyPr vert="horz" wrap="square" lIns="88112" tIns="44055" rIns="88112" bIns="44055" numCol="1" anchor="t" anchorCtr="0" compatLnSpc="1">
            <a:prstTxWarp prst="textNoShape">
              <a:avLst/>
            </a:prstTxWarp>
          </a:bodyPr>
          <a:lstStyle>
            <a:lvl1pPr defTabSz="881591">
              <a:defRPr sz="1200"/>
            </a:lvl1pPr>
          </a:lstStyle>
          <a:p>
            <a:endParaRPr lang="en-US" dirty="0"/>
          </a:p>
        </p:txBody>
      </p:sp>
      <p:sp>
        <p:nvSpPr>
          <p:cNvPr id="51203" name="Rectangle 3"/>
          <p:cNvSpPr>
            <a:spLocks noGrp="1" noChangeArrowheads="1"/>
          </p:cNvSpPr>
          <p:nvPr>
            <p:ph type="dt" sz="quarter" idx="1"/>
          </p:nvPr>
        </p:nvSpPr>
        <p:spPr bwMode="auto">
          <a:xfrm>
            <a:off x="3971292" y="0"/>
            <a:ext cx="3037523" cy="464662"/>
          </a:xfrm>
          <a:prstGeom prst="rect">
            <a:avLst/>
          </a:prstGeom>
          <a:noFill/>
          <a:ln w="9525">
            <a:noFill/>
            <a:miter lim="800000"/>
            <a:headEnd/>
            <a:tailEnd/>
          </a:ln>
        </p:spPr>
        <p:txBody>
          <a:bodyPr vert="horz" wrap="square" lIns="88112" tIns="44055" rIns="88112" bIns="44055" numCol="1" anchor="t" anchorCtr="0" compatLnSpc="1">
            <a:prstTxWarp prst="textNoShape">
              <a:avLst/>
            </a:prstTxWarp>
          </a:bodyPr>
          <a:lstStyle>
            <a:lvl1pPr algn="r" defTabSz="881591">
              <a:defRPr sz="1200"/>
            </a:lvl1pPr>
          </a:lstStyle>
          <a:p>
            <a:endParaRPr lang="en-US" dirty="0"/>
          </a:p>
        </p:txBody>
      </p:sp>
      <p:sp>
        <p:nvSpPr>
          <p:cNvPr id="51204" name="Rectangle 4"/>
          <p:cNvSpPr>
            <a:spLocks noGrp="1" noChangeArrowheads="1"/>
          </p:cNvSpPr>
          <p:nvPr>
            <p:ph type="ftr" sz="quarter" idx="2"/>
          </p:nvPr>
        </p:nvSpPr>
        <p:spPr bwMode="auto">
          <a:xfrm>
            <a:off x="0" y="8830153"/>
            <a:ext cx="3037523" cy="464662"/>
          </a:xfrm>
          <a:prstGeom prst="rect">
            <a:avLst/>
          </a:prstGeom>
          <a:noFill/>
          <a:ln w="9525">
            <a:noFill/>
            <a:miter lim="800000"/>
            <a:headEnd/>
            <a:tailEnd/>
          </a:ln>
        </p:spPr>
        <p:txBody>
          <a:bodyPr vert="horz" wrap="square" lIns="88112" tIns="44055" rIns="88112" bIns="44055" numCol="1" anchor="b" anchorCtr="0" compatLnSpc="1">
            <a:prstTxWarp prst="textNoShape">
              <a:avLst/>
            </a:prstTxWarp>
          </a:bodyPr>
          <a:lstStyle>
            <a:lvl1pPr defTabSz="881591">
              <a:defRPr sz="1200"/>
            </a:lvl1pPr>
          </a:lstStyle>
          <a:p>
            <a:endParaRPr lang="en-US" dirty="0"/>
          </a:p>
        </p:txBody>
      </p:sp>
      <p:sp>
        <p:nvSpPr>
          <p:cNvPr id="51205" name="Rectangle 5"/>
          <p:cNvSpPr>
            <a:spLocks noGrp="1" noChangeArrowheads="1"/>
          </p:cNvSpPr>
          <p:nvPr>
            <p:ph type="sldNum" sz="quarter" idx="3"/>
          </p:nvPr>
        </p:nvSpPr>
        <p:spPr bwMode="auto">
          <a:xfrm>
            <a:off x="3971292" y="8830153"/>
            <a:ext cx="3037523" cy="464662"/>
          </a:xfrm>
          <a:prstGeom prst="rect">
            <a:avLst/>
          </a:prstGeom>
          <a:noFill/>
          <a:ln w="9525">
            <a:noFill/>
            <a:miter lim="800000"/>
            <a:headEnd/>
            <a:tailEnd/>
          </a:ln>
        </p:spPr>
        <p:txBody>
          <a:bodyPr vert="horz" wrap="square" lIns="88112" tIns="44055" rIns="88112" bIns="44055" numCol="1" anchor="b" anchorCtr="0" compatLnSpc="1">
            <a:prstTxWarp prst="textNoShape">
              <a:avLst/>
            </a:prstTxWarp>
          </a:bodyPr>
          <a:lstStyle>
            <a:lvl1pPr algn="r" defTabSz="881591">
              <a:defRPr sz="1200"/>
            </a:lvl1pPr>
          </a:lstStyle>
          <a:p>
            <a:fld id="{64148283-6FB8-4CB8-841C-62522F5B9AD2}" type="slidenum">
              <a:rPr lang="en-US"/>
              <a:pPr/>
              <a:t>‹#›</a:t>
            </a:fld>
            <a:endParaRPr lang="en-US" dirty="0"/>
          </a:p>
        </p:txBody>
      </p:sp>
    </p:spTree>
    <p:extLst>
      <p:ext uri="{BB962C8B-B14F-4D97-AF65-F5344CB8AC3E}">
        <p14:creationId xmlns:p14="http://schemas.microsoft.com/office/powerpoint/2010/main" val="218626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523" cy="464662"/>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defTabSz="932330">
              <a:defRPr sz="1300"/>
            </a:lvl1pPr>
          </a:lstStyle>
          <a:p>
            <a:endParaRPr lang="en-US" dirty="0"/>
          </a:p>
        </p:txBody>
      </p:sp>
      <p:sp>
        <p:nvSpPr>
          <p:cNvPr id="11267" name="Rectangle 3"/>
          <p:cNvSpPr>
            <a:spLocks noGrp="1" noChangeArrowheads="1"/>
          </p:cNvSpPr>
          <p:nvPr>
            <p:ph type="dt" idx="1"/>
          </p:nvPr>
        </p:nvSpPr>
        <p:spPr bwMode="auto">
          <a:xfrm>
            <a:off x="3971292" y="0"/>
            <a:ext cx="3037523" cy="464662"/>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algn="r" defTabSz="932330">
              <a:defRPr sz="1300"/>
            </a:lvl1pPr>
          </a:lstStyle>
          <a:p>
            <a:endParaRPr lang="en-US" dirty="0"/>
          </a:p>
        </p:txBody>
      </p:sp>
      <p:sp>
        <p:nvSpPr>
          <p:cNvPr id="25604" name="Rectangle 4"/>
          <p:cNvSpPr>
            <a:spLocks noGrp="1" noRot="1" noChangeAspect="1" noChangeArrowheads="1" noTextEdit="1"/>
          </p:cNvSpPr>
          <p:nvPr>
            <p:ph type="sldImg" idx="2"/>
          </p:nvPr>
        </p:nvSpPr>
        <p:spPr bwMode="auto">
          <a:xfrm>
            <a:off x="1184275" y="698500"/>
            <a:ext cx="4646613" cy="3484563"/>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0723" y="4416663"/>
            <a:ext cx="5608954" cy="4181952"/>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0153"/>
            <a:ext cx="3037523" cy="464662"/>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defTabSz="932330">
              <a:defRPr sz="1300"/>
            </a:lvl1pPr>
          </a:lstStyle>
          <a:p>
            <a:endParaRPr lang="en-US" dirty="0"/>
          </a:p>
        </p:txBody>
      </p:sp>
      <p:sp>
        <p:nvSpPr>
          <p:cNvPr id="11271" name="Rectangle 7"/>
          <p:cNvSpPr>
            <a:spLocks noGrp="1" noChangeArrowheads="1"/>
          </p:cNvSpPr>
          <p:nvPr>
            <p:ph type="sldNum" sz="quarter" idx="5"/>
          </p:nvPr>
        </p:nvSpPr>
        <p:spPr bwMode="auto">
          <a:xfrm>
            <a:off x="3971292" y="8830153"/>
            <a:ext cx="3037523" cy="464662"/>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algn="r" defTabSz="932330">
              <a:defRPr sz="1300"/>
            </a:lvl1pPr>
          </a:lstStyle>
          <a:p>
            <a:fld id="{880B1336-C847-439E-A7CA-E128E2786360}" type="slidenum">
              <a:rPr lang="en-US"/>
              <a:pPr/>
              <a:t>‹#›</a:t>
            </a:fld>
            <a:endParaRPr lang="en-US" dirty="0"/>
          </a:p>
        </p:txBody>
      </p:sp>
    </p:spTree>
    <p:extLst>
      <p:ext uri="{BB962C8B-B14F-4D97-AF65-F5344CB8AC3E}">
        <p14:creationId xmlns:p14="http://schemas.microsoft.com/office/powerpoint/2010/main" val="230619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A793D496-925D-4700-8B43-81292D238CB7}" type="slidenum">
              <a:rPr lang="en-US" sz="1200">
                <a:solidFill>
                  <a:prstClr val="black"/>
                </a:solidFill>
                <a:latin typeface="Arial" charset="0"/>
                <a:ea typeface="ＭＳ Ｐゴシック" charset="-128"/>
              </a:rPr>
              <a:pPr algn="r" rtl="0" eaLnBrk="0" fontAlgn="base" hangingPunct="0">
                <a:spcBef>
                  <a:spcPct val="0"/>
                </a:spcBef>
                <a:spcAft>
                  <a:spcPct val="0"/>
                </a:spcAft>
              </a:pPr>
              <a:t>1</a:t>
            </a:fld>
            <a:endParaRPr lang="en-US" sz="1200" dirty="0">
              <a:solidFill>
                <a:prstClr val="black"/>
              </a:solidFill>
              <a:latin typeface="Arial" charset="0"/>
              <a:ea typeface="ＭＳ Ｐゴシック"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extLst>
      <p:ext uri="{BB962C8B-B14F-4D97-AF65-F5344CB8AC3E}">
        <p14:creationId xmlns:p14="http://schemas.microsoft.com/office/powerpoint/2010/main" val="10401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C99A6-5981-4057-8AD7-E7E9F0CEB44D}" type="slidenum">
              <a:rPr lang="en-US" smtClean="0"/>
              <a:pPr/>
              <a:t>4</a:t>
            </a:fld>
            <a:endParaRPr lang="en-US"/>
          </a:p>
        </p:txBody>
      </p:sp>
    </p:spTree>
    <p:extLst>
      <p:ext uri="{BB962C8B-B14F-4D97-AF65-F5344CB8AC3E}">
        <p14:creationId xmlns:p14="http://schemas.microsoft.com/office/powerpoint/2010/main" val="393318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6C99A6-5981-4057-8AD7-E7E9F0CEB44D}" type="slidenum">
              <a:rPr lang="en-US" smtClean="0"/>
              <a:pPr/>
              <a:t>14</a:t>
            </a:fld>
            <a:endParaRPr lang="en-US"/>
          </a:p>
        </p:txBody>
      </p:sp>
    </p:spTree>
    <p:extLst>
      <p:ext uri="{BB962C8B-B14F-4D97-AF65-F5344CB8AC3E}">
        <p14:creationId xmlns:p14="http://schemas.microsoft.com/office/powerpoint/2010/main" val="219325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20775" y="693738"/>
            <a:ext cx="4616450" cy="3463925"/>
          </a:xfrm>
          <a:ln/>
        </p:spPr>
      </p:sp>
      <p:sp>
        <p:nvSpPr>
          <p:cNvPr id="30723" name="Rectangle 3"/>
          <p:cNvSpPr>
            <a:spLocks noGrp="1" noChangeArrowheads="1"/>
          </p:cNvSpPr>
          <p:nvPr>
            <p:ph type="body" idx="1"/>
          </p:nvPr>
        </p:nvSpPr>
        <p:spPr>
          <a:xfrm>
            <a:off x="687441" y="4387978"/>
            <a:ext cx="5483122" cy="4153724"/>
          </a:xfrm>
          <a:noFill/>
          <a:ln/>
        </p:spPr>
        <p:txBody>
          <a:bodyPr lIns="94933" tIns="47467" rIns="94933" bIns="47467"/>
          <a:lstStyle/>
          <a:p>
            <a:pPr eaLnBrk="1" hangingPunct="1">
              <a:spcBef>
                <a:spcPct val="0"/>
              </a:spcBef>
            </a:pPr>
            <a:endParaRPr lang="en-US" sz="1000" dirty="0">
              <a:latin typeface="Arial" pitchFamily="34" charset="0"/>
            </a:endParaRPr>
          </a:p>
          <a:p>
            <a:pPr eaLnBrk="1" hangingPunct="1">
              <a:spcBef>
                <a:spcPct val="0"/>
              </a:spcBef>
            </a:pPr>
            <a:endParaRPr lang="en-US" sz="1000" dirty="0">
              <a:latin typeface="Arial" pitchFamily="34" charset="0"/>
            </a:endParaRPr>
          </a:p>
        </p:txBody>
      </p:sp>
    </p:spTree>
    <p:extLst>
      <p:ext uri="{BB962C8B-B14F-4D97-AF65-F5344CB8AC3E}">
        <p14:creationId xmlns:p14="http://schemas.microsoft.com/office/powerpoint/2010/main" val="361041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195448-0BBF-4394-93CC-723477CC9346}" type="slidenum">
              <a:rPr lang="en-US" smtClean="0"/>
              <a:pPr/>
              <a:t>19</a:t>
            </a:fld>
            <a:endParaRPr lang="en-US"/>
          </a:p>
        </p:txBody>
      </p:sp>
    </p:spTree>
    <p:extLst>
      <p:ext uri="{BB962C8B-B14F-4D97-AF65-F5344CB8AC3E}">
        <p14:creationId xmlns:p14="http://schemas.microsoft.com/office/powerpoint/2010/main" val="340088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195448-0BBF-4394-93CC-723477CC9346}" type="slidenum">
              <a:rPr lang="en-US" smtClean="0"/>
              <a:pPr/>
              <a:t>20</a:t>
            </a:fld>
            <a:endParaRPr lang="en-US"/>
          </a:p>
        </p:txBody>
      </p:sp>
    </p:spTree>
    <p:extLst>
      <p:ext uri="{BB962C8B-B14F-4D97-AF65-F5344CB8AC3E}">
        <p14:creationId xmlns:p14="http://schemas.microsoft.com/office/powerpoint/2010/main" val="52873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think we have heard yesterday, how important TK is in interpreting the results from NAMs.  This includes both read across and the in vitro testing.  However, first, we need to have an in vitro and in silico approach to generate the TK data that we need and we need to be rigorous in characterizing the uncertainty around whatever approach we develop. </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21</a:t>
            </a:fld>
            <a:endParaRPr lang="en-US"/>
          </a:p>
        </p:txBody>
      </p:sp>
    </p:spTree>
    <p:extLst>
      <p:ext uri="{BB962C8B-B14F-4D97-AF65-F5344CB8AC3E}">
        <p14:creationId xmlns:p14="http://schemas.microsoft.com/office/powerpoint/2010/main" val="121124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this workshop is primarily focused on NAMs in relation to hazard characterization,</a:t>
            </a:r>
            <a:r>
              <a:rPr lang="en-US" baseline="0" dirty="0"/>
              <a:t> but I think that if we are talking more holistically about applying NAMs for regulatory decision making, we also need to incorporate approaches to estimate exposure in order to put the NAM data into context.</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22</a:t>
            </a:fld>
            <a:endParaRPr lang="en-US"/>
          </a:p>
        </p:txBody>
      </p:sp>
    </p:spTree>
    <p:extLst>
      <p:ext uri="{BB962C8B-B14F-4D97-AF65-F5344CB8AC3E}">
        <p14:creationId xmlns:p14="http://schemas.microsoft.com/office/powerpoint/2010/main" val="245075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E14E3E2-0576-408E-B0F8-8EED6E4B3FEC}" type="slidenum">
              <a:rPr lang="en-US"/>
              <a:pPr/>
              <a:t>26</a:t>
            </a:fld>
            <a:endParaRPr lang="en-US"/>
          </a:p>
        </p:txBody>
      </p:sp>
      <p:sp>
        <p:nvSpPr>
          <p:cNvPr id="39937" name="Rectangle 1"/>
          <p:cNvSpPr txBox="1">
            <a:spLocks noGrp="1" noRot="1" noChangeAspect="1" noChangeArrowheads="1"/>
          </p:cNvSpPr>
          <p:nvPr>
            <p:ph type="sldImg"/>
          </p:nvPr>
        </p:nvSpPr>
        <p:spPr bwMode="auto">
          <a:xfrm>
            <a:off x="1328738" y="750888"/>
            <a:ext cx="4945062" cy="3709987"/>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760965" y="4698480"/>
            <a:ext cx="6083059" cy="4451766"/>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val="3076593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backgrounds_2955c"/>
          <p:cNvPicPr>
            <a:picLocks noChangeAspect="1" noChangeArrowheads="1"/>
          </p:cNvPicPr>
          <p:nvPr userDrawn="1"/>
        </p:nvPicPr>
        <p:blipFill>
          <a:blip r:embed="rId2" cstate="print"/>
          <a:srcRect/>
          <a:stretch>
            <a:fillRect/>
          </a:stretch>
        </p:blipFill>
        <p:spPr bwMode="auto">
          <a:xfrm>
            <a:off x="-1588" y="-1588"/>
            <a:ext cx="9148763" cy="6861176"/>
          </a:xfrm>
          <a:prstGeom prst="rect">
            <a:avLst/>
          </a:prstGeom>
          <a:noFill/>
          <a:ln w="9525">
            <a:noFill/>
            <a:miter lim="800000"/>
            <a:headEnd/>
            <a:tailEnd/>
          </a:ln>
        </p:spPr>
      </p:pic>
      <p:sp>
        <p:nvSpPr>
          <p:cNvPr id="5" name="Rectangle 4"/>
          <p:cNvSpPr>
            <a:spLocks noChangeArrowheads="1"/>
          </p:cNvSpPr>
          <p:nvPr userDrawn="1"/>
        </p:nvSpPr>
        <p:spPr bwMode="auto">
          <a:xfrm>
            <a:off x="-109538" y="6224588"/>
            <a:ext cx="795338" cy="228600"/>
          </a:xfrm>
          <a:prstGeom prst="rect">
            <a:avLst/>
          </a:prstGeom>
          <a:solidFill>
            <a:schemeClr val="bg1"/>
          </a:solidFill>
          <a:ln w="9525">
            <a:noFill/>
            <a:miter lim="800000"/>
            <a:headEnd/>
            <a:tailEnd/>
          </a:ln>
        </p:spPr>
        <p:txBody>
          <a:bodyPr wrap="none" anchor="ctr"/>
          <a:lstStyle/>
          <a:p>
            <a:pPr algn="l" rtl="0" eaLnBrk="0" fontAlgn="base" hangingPunct="0">
              <a:spcBef>
                <a:spcPct val="0"/>
              </a:spcBef>
              <a:spcAft>
                <a:spcPct val="0"/>
              </a:spcAft>
              <a:defRPr/>
            </a:pPr>
            <a:endParaRPr lang="en-US" sz="1600" kern="1200" dirty="0">
              <a:solidFill>
                <a:srgbClr val="000000"/>
              </a:solidFill>
              <a:latin typeface="Arial" charset="0"/>
              <a:ea typeface="ＭＳ Ｐゴシック" pitchFamily="1" charset="-128"/>
              <a:cs typeface="+mn-cs"/>
            </a:endParaRPr>
          </a:p>
        </p:txBody>
      </p:sp>
      <p:sp>
        <p:nvSpPr>
          <p:cNvPr id="6" name="Rectangle 16"/>
          <p:cNvSpPr>
            <a:spLocks noChangeArrowheads="1"/>
          </p:cNvSpPr>
          <p:nvPr userDrawn="1"/>
        </p:nvSpPr>
        <p:spPr bwMode="auto">
          <a:xfrm>
            <a:off x="757238" y="6224588"/>
            <a:ext cx="5643562" cy="228600"/>
          </a:xfrm>
          <a:prstGeom prst="rect">
            <a:avLst/>
          </a:prstGeom>
          <a:solidFill>
            <a:srgbClr val="003F69">
              <a:alpha val="0"/>
            </a:srgbClr>
          </a:solidFill>
          <a:ln w="9525">
            <a:noFill/>
            <a:miter lim="800000"/>
            <a:headEnd/>
            <a:tailEnd/>
          </a:ln>
          <a:effectLst/>
        </p:spPr>
        <p:txBody>
          <a:bodyPr wrap="none" lIns="0" tIns="0" rIns="0" bIns="0"/>
          <a:lstStyle/>
          <a:p>
            <a:pPr algn="l" rtl="0" eaLnBrk="0" fontAlgn="base" hangingPunct="0">
              <a:lnSpc>
                <a:spcPct val="90000"/>
              </a:lnSpc>
              <a:spcBef>
                <a:spcPct val="0"/>
              </a:spcBef>
              <a:spcAft>
                <a:spcPct val="0"/>
              </a:spcAft>
              <a:defRPr/>
            </a:pPr>
            <a:r>
              <a:rPr lang="en-US" sz="900" b="1" kern="1200" dirty="0">
                <a:solidFill>
                  <a:srgbClr val="FFFFFF"/>
                </a:solidFill>
                <a:latin typeface="Arial" charset="0"/>
                <a:ea typeface="ＭＳ Ｐゴシック" pitchFamily="1" charset="-128"/>
                <a:cs typeface="+mn-cs"/>
              </a:rPr>
              <a:t>Office of Research and Development</a:t>
            </a:r>
            <a:endParaRPr lang="en-US" sz="900" b="1" kern="1200" dirty="0">
              <a:solidFill>
                <a:srgbClr val="000000"/>
              </a:solidFill>
              <a:latin typeface="Arial" charset="0"/>
              <a:ea typeface="ＭＳ Ｐゴシック" pitchFamily="1" charset="-128"/>
              <a:cs typeface="+mn-cs"/>
            </a:endParaRPr>
          </a:p>
          <a:p>
            <a:pPr algn="l" rtl="0" eaLnBrk="0" fontAlgn="base" hangingPunct="0">
              <a:lnSpc>
                <a:spcPct val="90000"/>
              </a:lnSpc>
              <a:spcBef>
                <a:spcPct val="0"/>
              </a:spcBef>
              <a:spcAft>
                <a:spcPct val="0"/>
              </a:spcAft>
              <a:defRPr/>
            </a:pPr>
            <a:endParaRPr lang="en-US" sz="900" kern="1200" dirty="0">
              <a:solidFill>
                <a:srgbClr val="FFFFFF"/>
              </a:solidFill>
              <a:latin typeface="Arial" charset="0"/>
              <a:ea typeface="ＭＳ Ｐゴシック" pitchFamily="1" charset="-128"/>
              <a:cs typeface="+mn-cs"/>
            </a:endParaRPr>
          </a:p>
        </p:txBody>
      </p:sp>
      <p:sp>
        <p:nvSpPr>
          <p:cNvPr id="7" name="Rectangle 20"/>
          <p:cNvSpPr>
            <a:spLocks noChangeArrowheads="1"/>
          </p:cNvSpPr>
          <p:nvPr userDrawn="1"/>
        </p:nvSpPr>
        <p:spPr bwMode="auto">
          <a:xfrm>
            <a:off x="2590800" y="3657600"/>
            <a:ext cx="6657975" cy="1447800"/>
          </a:xfrm>
          <a:prstGeom prst="rect">
            <a:avLst/>
          </a:prstGeom>
          <a:solidFill>
            <a:srgbClr val="003F69"/>
          </a:solidFill>
          <a:ln w="9525">
            <a:noFill/>
            <a:miter lim="800000"/>
            <a:headEnd/>
            <a:tailEnd/>
          </a:ln>
          <a:effectLst/>
        </p:spPr>
        <p:txBody>
          <a:bodyPr wrap="none" anchor="ctr"/>
          <a:lstStyle/>
          <a:p>
            <a:pPr algn="l" rtl="0" eaLnBrk="0" fontAlgn="base" hangingPunct="0">
              <a:spcBef>
                <a:spcPct val="0"/>
              </a:spcBef>
              <a:spcAft>
                <a:spcPct val="0"/>
              </a:spcAft>
              <a:defRPr/>
            </a:pPr>
            <a:endParaRPr lang="en-US" sz="1600" kern="1200" dirty="0">
              <a:solidFill>
                <a:srgbClr val="000000"/>
              </a:solidFill>
              <a:latin typeface="Arial" charset="0"/>
              <a:ea typeface="ＭＳ Ｐゴシック" pitchFamily="1" charset="-128"/>
              <a:cs typeface="+mn-cs"/>
            </a:endParaRPr>
          </a:p>
        </p:txBody>
      </p:sp>
      <p:sp>
        <p:nvSpPr>
          <p:cNvPr id="3074" name="Rectangle 2"/>
          <p:cNvSpPr>
            <a:spLocks noGrp="1" noChangeArrowheads="1"/>
          </p:cNvSpPr>
          <p:nvPr>
            <p:ph type="ctrTitle"/>
          </p:nvPr>
        </p:nvSpPr>
        <p:spPr>
          <a:xfrm>
            <a:off x="2914650" y="1498600"/>
            <a:ext cx="5713413" cy="1447800"/>
          </a:xfrm>
          <a:solidFill>
            <a:srgbClr val="003F69">
              <a:alpha val="0"/>
            </a:srgbClr>
          </a:solidFill>
        </p:spPr>
        <p:txBody>
          <a:bodyPr lIns="0" tIns="0" rIns="0" bIns="0" anchor="b"/>
          <a:lstStyle>
            <a:lvl1pPr>
              <a:lnSpc>
                <a:spcPct val="90000"/>
              </a:lnSpc>
              <a:defRPr sz="32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914650" y="3016250"/>
            <a:ext cx="5713413" cy="338138"/>
          </a:xfrm>
          <a:solidFill>
            <a:srgbClr val="003F69">
              <a:alpha val="0"/>
            </a:srgbClr>
          </a:solidFill>
        </p:spPr>
        <p:txBody>
          <a:bodyPr lIns="0" tIns="0" rIns="0" bIns="0"/>
          <a:lstStyle>
            <a:lvl1pPr marL="0" indent="0">
              <a:lnSpc>
                <a:spcPct val="70000"/>
              </a:lnSpc>
              <a:buFont typeface="Times" pitchFamily="18" charset="0"/>
              <a:buNone/>
              <a:defRPr sz="1400" i="1">
                <a:solidFill>
                  <a:schemeClr val="bg1"/>
                </a:solidFill>
                <a:latin typeface="Times New Roman" pitchFamily="18" charset="0"/>
              </a:defRPr>
            </a:lvl1pPr>
          </a:lstStyle>
          <a:p>
            <a:r>
              <a:rPr lang="en-US"/>
              <a:t>Click to edit Master subtitle style</a:t>
            </a:r>
          </a:p>
        </p:txBody>
      </p:sp>
      <p:sp>
        <p:nvSpPr>
          <p:cNvPr id="8" name="Rectangle 4"/>
          <p:cNvSpPr>
            <a:spLocks noGrp="1" noChangeArrowheads="1"/>
          </p:cNvSpPr>
          <p:nvPr>
            <p:ph type="dt" sz="half" idx="10"/>
          </p:nvPr>
        </p:nvSpPr>
        <p:spPr bwMode="auto">
          <a:xfrm>
            <a:off x="6629400" y="6224588"/>
            <a:ext cx="1905000" cy="228600"/>
          </a:xfrm>
          <a:prstGeom prst="rect">
            <a:avLst/>
          </a:prstGeom>
          <a:ln>
            <a:miter lim="800000"/>
            <a:headEnd/>
            <a:tailEnd/>
          </a:ln>
        </p:spPr>
        <p:txBody>
          <a:bodyPr vert="horz" wrap="square" lIns="0" tIns="0" rIns="0" bIns="0" numCol="1" anchor="b" anchorCtr="0" compatLnSpc="1">
            <a:prstTxWarp prst="textNoShape">
              <a:avLst/>
            </a:prstTxWarp>
          </a:bodyPr>
          <a:lstStyle>
            <a:lvl1pPr algn="r">
              <a:defRPr sz="1000" b="1">
                <a:solidFill>
                  <a:schemeClr val="bg1"/>
                </a:solidFill>
                <a:latin typeface="Arial" pitchFamily="34" charset="0"/>
              </a:defRPr>
            </a:lvl1pPr>
          </a:lstStyle>
          <a:p>
            <a:pPr rtl="0" eaLnBrk="0" fontAlgn="base" hangingPunct="0">
              <a:spcBef>
                <a:spcPct val="0"/>
              </a:spcBef>
              <a:spcAft>
                <a:spcPct val="0"/>
              </a:spcAft>
              <a:defRPr/>
            </a:pPr>
            <a:endParaRPr lang="en-US" kern="1200" dirty="0">
              <a:solidFill>
                <a:srgbClr val="FFFFFF"/>
              </a:solidFill>
              <a:ea typeface="ＭＳ Ｐゴシック" charset="-128"/>
              <a:cs typeface="+mn-cs"/>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8DC6FCD0-4286-4B5D-BD09-CA13F1E4D8F2}"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075" y="1295400"/>
            <a:ext cx="1960563"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95400"/>
            <a:ext cx="5730875" cy="4648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A43D8E18-C963-45A9-8A07-FD5235320AB5}"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304800"/>
          </a:xfrm>
        </p:spPr>
        <p:txBody>
          <a:bodyPr/>
          <a:lstStyle/>
          <a:p>
            <a:r>
              <a:rPr lang="en-US"/>
              <a:t>Click to edit Master title style</a:t>
            </a:r>
          </a:p>
        </p:txBody>
      </p:sp>
      <p:sp>
        <p:nvSpPr>
          <p:cNvPr id="3" name="Text Placeholder 2"/>
          <p:cNvSpPr>
            <a:spLocks noGrp="1"/>
          </p:cNvSpPr>
          <p:nvPr>
            <p:ph type="body" sz="half" idx="1"/>
          </p:nvPr>
        </p:nvSpPr>
        <p:spPr>
          <a:xfrm>
            <a:off x="757238" y="2165350"/>
            <a:ext cx="3810000" cy="3778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2165350"/>
            <a:ext cx="3810000" cy="3778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6F48FD34-2F6A-4C23-99B6-58EA70CB3221}"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304800"/>
          </a:xfrm>
        </p:spPr>
        <p:txBody>
          <a:bodyPr/>
          <a:lstStyle/>
          <a:p>
            <a:r>
              <a:rPr lang="en-US"/>
              <a:t>Click to edit Master title style</a:t>
            </a:r>
          </a:p>
        </p:txBody>
      </p:sp>
      <p:sp>
        <p:nvSpPr>
          <p:cNvPr id="3" name="Table Placeholder 2"/>
          <p:cNvSpPr>
            <a:spLocks noGrp="1"/>
          </p:cNvSpPr>
          <p:nvPr>
            <p:ph type="tbl" idx="1"/>
          </p:nvPr>
        </p:nvSpPr>
        <p:spPr>
          <a:xfrm>
            <a:off x="757238" y="2165350"/>
            <a:ext cx="7772400" cy="377825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51624DEB-EB1E-42AA-98E3-A7ED9992502C}"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533400"/>
            <a:ext cx="784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AFCE7DA3-7A72-47CA-BD54-2309B886F62F}"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lgn="l">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a:t>Title 2</a:t>
            </a:r>
          </a:p>
        </p:txBody>
      </p:sp>
      <p:sp>
        <p:nvSpPr>
          <p:cNvPr id="5" name="Rectangle 2"/>
          <p:cNvSpPr>
            <a:spLocks noGrp="1" noChangeArrowheads="1"/>
          </p:cNvSpPr>
          <p:nvPr>
            <p:ph type="title" hasCustomPrompt="1"/>
          </p:nvPr>
        </p:nvSpPr>
        <p:spPr bwMode="auto">
          <a:xfrm>
            <a:off x="152400" y="-1"/>
            <a:ext cx="7620000" cy="63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baseline="0"/>
            </a:lvl1pPr>
          </a:lstStyle>
          <a:p>
            <a:pPr lvl="0"/>
            <a:r>
              <a:rPr lang="en-US" dirty="0"/>
              <a:t>Optional Title 1</a:t>
            </a:r>
          </a:p>
        </p:txBody>
      </p:sp>
    </p:spTree>
    <p:extLst>
      <p:ext uri="{BB962C8B-B14F-4D97-AF65-F5344CB8AC3E}">
        <p14:creationId xmlns:p14="http://schemas.microsoft.com/office/powerpoint/2010/main" val="3296536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lgn="l">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a:t>Title 2</a:t>
            </a:r>
          </a:p>
        </p:txBody>
      </p:sp>
      <p:sp>
        <p:nvSpPr>
          <p:cNvPr id="5" name="Rectangle 2"/>
          <p:cNvSpPr>
            <a:spLocks noGrp="1" noChangeArrowheads="1"/>
          </p:cNvSpPr>
          <p:nvPr>
            <p:ph type="title" hasCustomPrompt="1"/>
          </p:nvPr>
        </p:nvSpPr>
        <p:spPr bwMode="auto">
          <a:xfrm>
            <a:off x="152400" y="-1"/>
            <a:ext cx="7620000" cy="63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baseline="0"/>
            </a:lvl1pPr>
          </a:lstStyle>
          <a:p>
            <a:pPr lvl="0"/>
            <a:r>
              <a:rPr lang="en-US" dirty="0"/>
              <a:t>Optional Title 1</a:t>
            </a:r>
          </a:p>
        </p:txBody>
      </p:sp>
    </p:spTree>
    <p:extLst>
      <p:ext uri="{BB962C8B-B14F-4D97-AF65-F5344CB8AC3E}">
        <p14:creationId xmlns:p14="http://schemas.microsoft.com/office/powerpoint/2010/main" val="2371038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lgn="l">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a:t>Title 2</a:t>
            </a:r>
          </a:p>
        </p:txBody>
      </p:sp>
      <p:sp>
        <p:nvSpPr>
          <p:cNvPr id="5" name="Rectangle 2"/>
          <p:cNvSpPr>
            <a:spLocks noGrp="1" noChangeArrowheads="1"/>
          </p:cNvSpPr>
          <p:nvPr>
            <p:ph type="title" hasCustomPrompt="1"/>
          </p:nvPr>
        </p:nvSpPr>
        <p:spPr bwMode="auto">
          <a:xfrm>
            <a:off x="152400" y="-1"/>
            <a:ext cx="7620000" cy="63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baseline="0"/>
            </a:lvl1pPr>
          </a:lstStyle>
          <a:p>
            <a:pPr lvl="0"/>
            <a:r>
              <a:rPr lang="en-US" dirty="0"/>
              <a:t>Optional Title 1</a:t>
            </a:r>
          </a:p>
        </p:txBody>
      </p:sp>
    </p:spTree>
    <p:extLst>
      <p:ext uri="{BB962C8B-B14F-4D97-AF65-F5344CB8AC3E}">
        <p14:creationId xmlns:p14="http://schemas.microsoft.com/office/powerpoint/2010/main" val="1988364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8" name="Title Placeholder 14"/>
          <p:cNvSpPr>
            <a:spLocks noGrp="1"/>
          </p:cNvSpPr>
          <p:nvPr>
            <p:ph type="title"/>
          </p:nvPr>
        </p:nvSpPr>
        <p:spPr>
          <a:xfrm>
            <a:off x="2514600" y="152400"/>
            <a:ext cx="6172200" cy="1143000"/>
          </a:xfrm>
          <a:prstGeom prst="rect">
            <a:avLst/>
          </a:prstGeom>
          <a:effectLst>
            <a:outerShdw blurRad="50800" dist="38100" dir="2700000" algn="tl" rotWithShape="0">
              <a:schemeClr val="bg1">
                <a:lumMod val="75000"/>
                <a:alpha val="40000"/>
              </a:schemeClr>
            </a:outerShdw>
          </a:effectLst>
        </p:spPr>
        <p:txBody>
          <a:bodyPr vert="horz" lIns="91440" tIns="45720" rIns="91440" bIns="45720" rtlCol="0" anchor="ctr">
            <a:normAutofit/>
          </a:bodyPr>
          <a:lstStyle/>
          <a:p>
            <a:r>
              <a:rPr lang="en-US" dirty="0"/>
              <a:t>Click to edit title</a:t>
            </a:r>
          </a:p>
        </p:txBody>
      </p:sp>
      <p:sp>
        <p:nvSpPr>
          <p:cNvPr id="4" name="Slide Number Placeholder 3"/>
          <p:cNvSpPr txBox="1">
            <a:spLocks/>
          </p:cNvSpPr>
          <p:nvPr userDrawn="1"/>
        </p:nvSpPr>
        <p:spPr>
          <a:xfrm>
            <a:off x="0" y="6224588"/>
            <a:ext cx="609600" cy="228600"/>
          </a:xfrm>
          <a:prstGeom prst="rect">
            <a:avLst/>
          </a:prstGeom>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chemeClr val="bg1"/>
              </a:solidFill>
              <a:effectLst/>
              <a:uLnTx/>
              <a:uFillTx/>
              <a:latin typeface="+mn-lt"/>
              <a:ea typeface="ＭＳ Ｐゴシック" pitchFamily="-111" charset="-128"/>
              <a:cs typeface="+mn-cs"/>
            </a:endParaRPr>
          </a:p>
        </p:txBody>
      </p:sp>
    </p:spTree>
    <p:extLst>
      <p:ext uri="{BB962C8B-B14F-4D97-AF65-F5344CB8AC3E}">
        <p14:creationId xmlns:p14="http://schemas.microsoft.com/office/powerpoint/2010/main" val="8722086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Title Placeholder 14"/>
          <p:cNvSpPr>
            <a:spLocks noGrp="1"/>
          </p:cNvSpPr>
          <p:nvPr>
            <p:ph type="title"/>
          </p:nvPr>
        </p:nvSpPr>
        <p:spPr>
          <a:xfrm>
            <a:off x="2514600" y="152400"/>
            <a:ext cx="6172200" cy="1143000"/>
          </a:xfrm>
          <a:prstGeom prst="rect">
            <a:avLst/>
          </a:prstGeom>
          <a:effectLst>
            <a:outerShdw blurRad="50800" dist="38100" dir="2700000" algn="tl" rotWithShape="0">
              <a:schemeClr val="bg1">
                <a:lumMod val="75000"/>
                <a:alpha val="40000"/>
              </a:schemeClr>
            </a:outerShdw>
          </a:effectLst>
        </p:spPr>
        <p:txBody>
          <a:bodyPr vert="horz" lIns="91440" tIns="45720" rIns="91440" bIns="45720" rtlCol="0" anchor="ctr">
            <a:normAutofit/>
          </a:bodyPr>
          <a:lstStyle/>
          <a:p>
            <a:r>
              <a:rPr lang="en-US" dirty="0"/>
              <a:t>Click to edit title</a:t>
            </a:r>
          </a:p>
        </p:txBody>
      </p:sp>
      <p:sp>
        <p:nvSpPr>
          <p:cNvPr id="4" name="Slide Number Placeholder 3"/>
          <p:cNvSpPr txBox="1">
            <a:spLocks/>
          </p:cNvSpPr>
          <p:nvPr userDrawn="1"/>
        </p:nvSpPr>
        <p:spPr>
          <a:xfrm>
            <a:off x="0" y="6224588"/>
            <a:ext cx="609600" cy="228600"/>
          </a:xfrm>
          <a:prstGeom prst="rect">
            <a:avLst/>
          </a:prstGeom>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B99B544D-27CB-421D-857D-21D8A33B11EC}" type="slidenum">
              <a:rPr kumimoji="0" lang="en-US" sz="900" b="1" i="0" u="none" strike="noStrike" kern="1200" cap="none" spc="0" normalizeH="0" baseline="0" noProof="0" smtClean="0">
                <a:ln>
                  <a:noFill/>
                </a:ln>
                <a:solidFill>
                  <a:schemeClr val="bg1"/>
                </a:solidFill>
                <a:effectLst/>
                <a:uLnTx/>
                <a:uFillTx/>
                <a:latin typeface="+mn-lt"/>
                <a:ea typeface="ＭＳ Ｐゴシック"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dirty="0">
              <a:ln>
                <a:noFill/>
              </a:ln>
              <a:solidFill>
                <a:schemeClr val="bg1"/>
              </a:solidFill>
              <a:effectLst/>
              <a:uLnTx/>
              <a:uFillTx/>
              <a:latin typeface="+mn-lt"/>
              <a:ea typeface="ＭＳ Ｐゴシック" pitchFamily="-111" charset="-128"/>
              <a:cs typeface="+mn-cs"/>
            </a:endParaRPr>
          </a:p>
        </p:txBody>
      </p:sp>
    </p:spTree>
    <p:extLst>
      <p:ext uri="{BB962C8B-B14F-4D97-AF65-F5344CB8AC3E}">
        <p14:creationId xmlns:p14="http://schemas.microsoft.com/office/powerpoint/2010/main" val="12019980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46B73DBA-4F12-402C-AFC3-E98E4E1745A8}"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EB2C9DF9-9CE2-4840-9E76-9A8164FCCD65}" type="slidenum">
              <a:rPr lang="en-US"/>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7C2FB3A-02F5-4D03-85CC-327025193C93}" type="slidenum">
              <a:rPr lang="en-US"/>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F57AF33-443A-4037-A0C4-CAEA4569FAAE}" type="slidenum">
              <a:rPr lang="en-US"/>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34163201-4CBB-4846-972F-46D86DCD045E}"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7BCBBCE-0730-4216-85C9-B5F2608FA23A}" type="slidenum">
              <a:rPr lang="en-US"/>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F6FDC9D-1A79-4530-BBF8-A1DB4186B8E4}" type="slidenum">
              <a:rPr lang="en-US"/>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4EB85C1-ADB3-4CE0-BFF9-03C8A0A174A9}" type="slidenum">
              <a:rPr lang="en-US"/>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E04B9E8-7178-4217-BF01-214A954E798F}" type="slidenum">
              <a:rPr lang="en-US"/>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61B77EC-BB7F-4D56-B059-2161B77DB0B5}" type="slidenum">
              <a:rPr lang="en-US"/>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14C3487-7751-4C53-BD1E-8D2823A96F1A}"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90DD9E36-5E00-4ED7-8C7B-1836278DEA1A}"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776D4EF-AE17-4BB7-8888-5CF2AA5C5981}" type="slidenum">
              <a:rPr lang="en-US"/>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DD28A7E-885F-4E5F-9C65-2FF4BC038BE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295400"/>
            <a:ext cx="7843838"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384A34B-C0F1-4866-B03D-F8E23765C19A}" type="datetimeFigureOut">
              <a:rPr lang="en-US"/>
              <a:pPr>
                <a:defRPr/>
              </a:pPr>
              <a:t>2/28/2018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E7767D-1B93-4D6C-AF05-D98B8CC35D2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46B73DBA-4F12-402C-AFC3-E98E4E1745A8}"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BAA439-C39D-1D42-A7B1-EE4A8D71FF9C}" type="datetimeFigureOut">
              <a:rPr lang="en-US" smtClean="0">
                <a:solidFill>
                  <a:prstClr val="black">
                    <a:tint val="75000"/>
                  </a:prstClr>
                </a:solidFill>
              </a:rPr>
              <a:pPr/>
              <a:t>2/28/2018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E76BC6-0A8F-7149-B7EC-653A4666E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347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BAA439-C39D-1D42-A7B1-EE4A8D71FF9C}" type="datetimeFigureOut">
              <a:rPr lang="en-US" smtClean="0">
                <a:solidFill>
                  <a:prstClr val="black">
                    <a:tint val="75000"/>
                  </a:prstClr>
                </a:solidFill>
              </a:rPr>
              <a:pPr/>
              <a:t>2/28/2018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E76BC6-0A8F-7149-B7EC-653A4666E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428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BAA439-C39D-1D42-A7B1-EE4A8D71FF9C}" type="datetimeFigureOut">
              <a:rPr lang="en-US" smtClean="0">
                <a:solidFill>
                  <a:prstClr val="black">
                    <a:tint val="75000"/>
                  </a:prstClr>
                </a:solidFill>
              </a:rPr>
              <a:pPr/>
              <a:t>2/28/2018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E76BC6-0A8F-7149-B7EC-653A4666E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024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BAA439-C39D-1D42-A7B1-EE4A8D71FF9C}" type="datetimeFigureOut">
              <a:rPr lang="en-US" smtClean="0">
                <a:solidFill>
                  <a:prstClr val="black">
                    <a:tint val="75000"/>
                  </a:prstClr>
                </a:solidFill>
              </a:rPr>
              <a:pPr/>
              <a:t>2/28/2018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E76BC6-0A8F-7149-B7EC-653A4666E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633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BAA439-C39D-1D42-A7B1-EE4A8D71FF9C}" type="datetimeFigureOut">
              <a:rPr lang="en-US" smtClean="0">
                <a:solidFill>
                  <a:prstClr val="black">
                    <a:tint val="75000"/>
                  </a:prstClr>
                </a:solidFill>
              </a:rPr>
              <a:pPr/>
              <a:t>2/28/2018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E76BC6-0A8F-7149-B7EC-653A4666E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44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72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5A5AD043-5178-4D3B-A7C3-14C9E1EBA8D9}"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BAA439-C39D-1D42-A7B1-EE4A8D71FF9C}" type="datetimeFigureOut">
              <a:rPr lang="en-US" smtClean="0">
                <a:solidFill>
                  <a:prstClr val="black">
                    <a:tint val="75000"/>
                  </a:prstClr>
                </a:solidFill>
              </a:rPr>
              <a:pPr/>
              <a:t>2/28/2018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E76BC6-0A8F-7149-B7EC-653A4666E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646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AA439-C39D-1D42-A7B1-EE4A8D71FF9C}" type="datetimeFigureOut">
              <a:rPr lang="en-US" smtClean="0">
                <a:solidFill>
                  <a:prstClr val="black">
                    <a:tint val="75000"/>
                  </a:prstClr>
                </a:solidFill>
              </a:rPr>
              <a:pPr/>
              <a:t>2/28/2018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E76BC6-0A8F-7149-B7EC-653A4666E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060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BAA439-C39D-1D42-A7B1-EE4A8D71FF9C}" type="datetimeFigureOut">
              <a:rPr lang="en-US" smtClean="0">
                <a:solidFill>
                  <a:prstClr val="black">
                    <a:tint val="75000"/>
                  </a:prstClr>
                </a:solidFill>
              </a:rPr>
              <a:pPr/>
              <a:t>2/28/2018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E76BC6-0A8F-7149-B7EC-653A4666E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542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BAA439-C39D-1D42-A7B1-EE4A8D71FF9C}" type="datetimeFigureOut">
              <a:rPr lang="en-US" smtClean="0">
                <a:solidFill>
                  <a:prstClr val="black">
                    <a:tint val="75000"/>
                  </a:prstClr>
                </a:solidFill>
              </a:rPr>
              <a:pPr/>
              <a:t>2/28/2018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E76BC6-0A8F-7149-B7EC-653A4666E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50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BAA439-C39D-1D42-A7B1-EE4A8D71FF9C}" type="datetimeFigureOut">
              <a:rPr lang="en-US" smtClean="0">
                <a:solidFill>
                  <a:prstClr val="black">
                    <a:tint val="75000"/>
                  </a:prstClr>
                </a:solidFill>
              </a:rPr>
              <a:pPr/>
              <a:t>2/28/2018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E76BC6-0A8F-7149-B7EC-653A4666E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200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BAA439-C39D-1D42-A7B1-EE4A8D71FF9C}" type="datetimeFigureOut">
              <a:rPr lang="en-US" smtClean="0">
                <a:solidFill>
                  <a:prstClr val="black">
                    <a:tint val="75000"/>
                  </a:prstClr>
                </a:solidFill>
              </a:rPr>
              <a:pPr/>
              <a:t>2/28/2018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E76BC6-0A8F-7149-B7EC-653A4666E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70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0A209C5B-1FAF-4C89-A03F-0D5F08D99F13}"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BC14B1EB-B739-4AAE-9D23-05DD1062B35A}"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192D3D37-D3A3-40C7-BBB9-7B56940D5093}"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19DA1680-1538-4D3C-BA2C-12194585FC2F}"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4870F6DD-9C3D-4DA5-93BB-DCEDAC2291E6}"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4" descr="backgrounds_2955d"/>
          <p:cNvPicPr>
            <a:picLocks noChangeAspect="1" noChangeArrowheads="1"/>
          </p:cNvPicPr>
          <p:nvPr userDrawn="1"/>
        </p:nvPicPr>
        <p:blipFill>
          <a:blip r:embed="rId21" cstate="print"/>
          <a:srcRect/>
          <a:stretch>
            <a:fillRect/>
          </a:stretch>
        </p:blipFill>
        <p:spPr bwMode="auto">
          <a:xfrm>
            <a:off x="-1588" y="-1588"/>
            <a:ext cx="9148763" cy="6861176"/>
          </a:xfrm>
          <a:prstGeom prst="rect">
            <a:avLst/>
          </a:prstGeom>
          <a:noFill/>
          <a:ln w="9525">
            <a:noFill/>
            <a:miter lim="800000"/>
            <a:headEnd/>
            <a:tailEnd/>
          </a:ln>
        </p:spPr>
      </p:pic>
      <p:sp>
        <p:nvSpPr>
          <p:cNvPr id="2051" name="Rectangle 2"/>
          <p:cNvSpPr>
            <a:spLocks noGrp="1" noChangeArrowheads="1"/>
          </p:cNvSpPr>
          <p:nvPr>
            <p:ph type="title"/>
          </p:nvPr>
        </p:nvSpPr>
        <p:spPr bwMode="auto">
          <a:xfrm>
            <a:off x="2133600" y="533400"/>
            <a:ext cx="60960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762000" y="1295400"/>
            <a:ext cx="7848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latin typeface="Arial" charset="0"/>
                <a:ea typeface="ＭＳ Ｐゴシック" pitchFamily="1" charset="-128"/>
              </a:defRPr>
            </a:lvl1pPr>
          </a:lstStyle>
          <a:p>
            <a:pPr rtl="0" eaLnBrk="0" fontAlgn="base" hangingPunct="0">
              <a:spcBef>
                <a:spcPct val="0"/>
              </a:spcBef>
              <a:spcAft>
                <a:spcPct val="0"/>
              </a:spcAft>
              <a:defRPr/>
            </a:pPr>
            <a:fld id="{11F8F02E-0A1E-419A-AC51-DC890D31D2A7}" type="slidenum">
              <a:rPr lang="en-US" kern="1200">
                <a:cs typeface="+mn-cs"/>
              </a:rPr>
              <a:pPr rtl="0" eaLnBrk="0" fontAlgn="base" hangingPunct="0">
                <a:spcBef>
                  <a:spcPct val="0"/>
                </a:spcBef>
                <a:spcAft>
                  <a:spcPct val="0"/>
                </a:spcAft>
                <a:defRPr/>
              </a:pPr>
              <a:t>‹#›</a:t>
            </a:fld>
            <a:endParaRPr lang="en-US" kern="1200" dirty="0">
              <a:cs typeface="+mn-cs"/>
            </a:endParaRPr>
          </a:p>
        </p:txBody>
      </p:sp>
      <p:sp>
        <p:nvSpPr>
          <p:cNvPr id="1033" name="Rectangle 9"/>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rtl="0" eaLnBrk="0" fontAlgn="base" hangingPunct="0">
              <a:lnSpc>
                <a:spcPct val="90000"/>
              </a:lnSpc>
              <a:spcBef>
                <a:spcPct val="0"/>
              </a:spcBef>
              <a:spcAft>
                <a:spcPct val="0"/>
              </a:spcAft>
              <a:defRPr/>
            </a:pPr>
            <a:r>
              <a:rPr lang="en-US" sz="900" b="1" kern="1200" dirty="0">
                <a:solidFill>
                  <a:srgbClr val="003F69"/>
                </a:solidFill>
                <a:latin typeface="Arial" charset="0"/>
                <a:ea typeface="ＭＳ Ｐゴシック" pitchFamily="1" charset="-128"/>
                <a:cs typeface="+mn-cs"/>
              </a:rPr>
              <a:t>Office of Research and Development</a:t>
            </a:r>
          </a:p>
          <a:p>
            <a:pPr algn="just" rtl="0" eaLnBrk="0" fontAlgn="base" hangingPunct="0">
              <a:lnSpc>
                <a:spcPct val="90000"/>
              </a:lnSpc>
              <a:spcBef>
                <a:spcPct val="0"/>
              </a:spcBef>
              <a:spcAft>
                <a:spcPct val="0"/>
              </a:spcAft>
              <a:defRPr/>
            </a:pPr>
            <a:r>
              <a:rPr lang="en-US" sz="900" kern="1200" dirty="0">
                <a:solidFill>
                  <a:srgbClr val="003F69"/>
                </a:solidFill>
                <a:latin typeface="Arial" charset="0"/>
                <a:ea typeface="ＭＳ Ｐゴシック" pitchFamily="1" charset="-128"/>
                <a:cs typeface="+mn-cs"/>
              </a:rPr>
              <a:t>National Center for Computational Toxicology</a:t>
            </a:r>
          </a:p>
        </p:txBody>
      </p:sp>
      <p:sp>
        <p:nvSpPr>
          <p:cNvPr id="1034" name="Rectangle 10"/>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algn="l" rtl="0" eaLnBrk="0" fontAlgn="base" hangingPunct="0">
              <a:spcBef>
                <a:spcPct val="0"/>
              </a:spcBef>
              <a:spcAft>
                <a:spcPct val="0"/>
              </a:spcAft>
              <a:defRPr/>
            </a:pPr>
            <a:endParaRPr lang="en-US" sz="1600" kern="1200" dirty="0">
              <a:solidFill>
                <a:srgbClr val="000000"/>
              </a:solidFill>
              <a:latin typeface="Arial" charset="0"/>
              <a:ea typeface="ＭＳ Ｐゴシック" pitchFamily="1" charset="-128"/>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790" r:id="rId15"/>
    <p:sldLayoutId id="2147483806" r:id="rId16"/>
    <p:sldLayoutId id="2147483811" r:id="rId17"/>
    <p:sldLayoutId id="2147483812" r:id="rId18"/>
    <p:sldLayoutId id="2147483813" r:id="rId19"/>
  </p:sldLayoutIdLst>
  <p:transition>
    <p:fade/>
  </p:transition>
  <p:hf hdr="0" ftr="0" dt="0"/>
  <p:txStyles>
    <p:titleStyle>
      <a:lvl1pPr algn="l" rtl="0" eaLnBrk="0" fontAlgn="base" hangingPunct="0">
        <a:spcBef>
          <a:spcPct val="0"/>
        </a:spcBef>
        <a:spcAft>
          <a:spcPct val="0"/>
        </a:spcAft>
        <a:defRPr sz="2800" b="1">
          <a:solidFill>
            <a:srgbClr val="003F69"/>
          </a:solidFill>
          <a:latin typeface="+mj-lt"/>
          <a:ea typeface="+mj-ea"/>
          <a:cs typeface="+mj-cs"/>
        </a:defRPr>
      </a:lvl1pPr>
      <a:lvl2pPr algn="l" rtl="0" eaLnBrk="0" fontAlgn="base" hangingPunct="0">
        <a:spcBef>
          <a:spcPct val="0"/>
        </a:spcBef>
        <a:spcAft>
          <a:spcPct val="0"/>
        </a:spcAft>
        <a:defRPr sz="2800" b="1">
          <a:solidFill>
            <a:srgbClr val="003F69"/>
          </a:solidFill>
          <a:latin typeface="Arial" charset="0"/>
          <a:ea typeface="ＭＳ Ｐゴシック" pitchFamily="1" charset="-128"/>
        </a:defRPr>
      </a:lvl2pPr>
      <a:lvl3pPr algn="l" rtl="0" eaLnBrk="0" fontAlgn="base" hangingPunct="0">
        <a:spcBef>
          <a:spcPct val="0"/>
        </a:spcBef>
        <a:spcAft>
          <a:spcPct val="0"/>
        </a:spcAft>
        <a:defRPr sz="2800" b="1">
          <a:solidFill>
            <a:srgbClr val="003F69"/>
          </a:solidFill>
          <a:latin typeface="Arial" charset="0"/>
          <a:ea typeface="ＭＳ Ｐゴシック" pitchFamily="1" charset="-128"/>
        </a:defRPr>
      </a:lvl3pPr>
      <a:lvl4pPr algn="l" rtl="0" eaLnBrk="0" fontAlgn="base" hangingPunct="0">
        <a:spcBef>
          <a:spcPct val="0"/>
        </a:spcBef>
        <a:spcAft>
          <a:spcPct val="0"/>
        </a:spcAft>
        <a:defRPr sz="2800" b="1">
          <a:solidFill>
            <a:srgbClr val="003F69"/>
          </a:solidFill>
          <a:latin typeface="Arial" charset="0"/>
          <a:ea typeface="ＭＳ Ｐゴシック" pitchFamily="1" charset="-128"/>
        </a:defRPr>
      </a:lvl4pPr>
      <a:lvl5pPr algn="l" rtl="0" eaLnBrk="0" fontAlgn="base" hangingPunct="0">
        <a:spcBef>
          <a:spcPct val="0"/>
        </a:spcBef>
        <a:spcAft>
          <a:spcPct val="0"/>
        </a:spcAft>
        <a:defRPr sz="2800" b="1">
          <a:solidFill>
            <a:srgbClr val="003F69"/>
          </a:solidFill>
          <a:latin typeface="Arial" charset="0"/>
          <a:ea typeface="ＭＳ Ｐゴシック" pitchFamily="1" charset="-128"/>
        </a:defRPr>
      </a:lvl5pPr>
      <a:lvl6pPr marL="457200" algn="l" rtl="0" fontAlgn="base">
        <a:spcBef>
          <a:spcPct val="0"/>
        </a:spcBef>
        <a:spcAft>
          <a:spcPct val="0"/>
        </a:spcAft>
        <a:defRPr sz="2800" b="1">
          <a:solidFill>
            <a:srgbClr val="003F69"/>
          </a:solidFill>
          <a:latin typeface="Arial" charset="0"/>
          <a:ea typeface="ＭＳ Ｐゴシック" pitchFamily="1" charset="-128"/>
        </a:defRPr>
      </a:lvl6pPr>
      <a:lvl7pPr marL="914400" algn="l" rtl="0" fontAlgn="base">
        <a:spcBef>
          <a:spcPct val="0"/>
        </a:spcBef>
        <a:spcAft>
          <a:spcPct val="0"/>
        </a:spcAft>
        <a:defRPr sz="2800" b="1">
          <a:solidFill>
            <a:srgbClr val="003F69"/>
          </a:solidFill>
          <a:latin typeface="Arial" charset="0"/>
          <a:ea typeface="ＭＳ Ｐゴシック" pitchFamily="1" charset="-128"/>
        </a:defRPr>
      </a:lvl7pPr>
      <a:lvl8pPr marL="1371600" algn="l" rtl="0" fontAlgn="base">
        <a:spcBef>
          <a:spcPct val="0"/>
        </a:spcBef>
        <a:spcAft>
          <a:spcPct val="0"/>
        </a:spcAft>
        <a:defRPr sz="2800" b="1">
          <a:solidFill>
            <a:srgbClr val="003F69"/>
          </a:solidFill>
          <a:latin typeface="Arial" charset="0"/>
          <a:ea typeface="ＭＳ Ｐゴシック" pitchFamily="1" charset="-128"/>
        </a:defRPr>
      </a:lvl8pPr>
      <a:lvl9pPr marL="1828800" algn="l" rtl="0" fontAlgn="base">
        <a:spcBef>
          <a:spcPct val="0"/>
        </a:spcBef>
        <a:spcAft>
          <a:spcPct val="0"/>
        </a:spcAft>
        <a:defRPr sz="2800" b="1">
          <a:solidFill>
            <a:srgbClr val="003F69"/>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003F69"/>
        </a:buClr>
        <a:buSzPct val="90000"/>
        <a:buFont typeface="Times" pitchFamily="18"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003F69"/>
        </a:buClr>
        <a:buChar char="–"/>
        <a:defRPr sz="2000">
          <a:solidFill>
            <a:schemeClr val="tx1"/>
          </a:solidFill>
          <a:latin typeface="+mn-lt"/>
          <a:ea typeface="+mn-ea"/>
        </a:defRPr>
      </a:lvl2pPr>
      <a:lvl3pPr marL="742950" indent="-168275" algn="l" rtl="0" eaLnBrk="0" fontAlgn="base" hangingPunct="0">
        <a:spcBef>
          <a:spcPct val="20000"/>
        </a:spcBef>
        <a:spcAft>
          <a:spcPct val="0"/>
        </a:spcAft>
        <a:buClr>
          <a:srgbClr val="003F69"/>
        </a:buClr>
        <a:buSzPct val="90000"/>
        <a:buFont typeface="Times" pitchFamily="18" charset="0"/>
        <a:buChar char="•"/>
        <a:defRPr>
          <a:solidFill>
            <a:schemeClr val="tx1"/>
          </a:solidFill>
          <a:latin typeface="+mn-lt"/>
          <a:ea typeface="+mn-ea"/>
        </a:defRPr>
      </a:lvl3pPr>
      <a:lvl4pPr marL="1027113" indent="-169863" algn="l" rtl="0" eaLnBrk="0" fontAlgn="base" hangingPunct="0">
        <a:spcBef>
          <a:spcPct val="20000"/>
        </a:spcBef>
        <a:spcAft>
          <a:spcPct val="0"/>
        </a:spcAft>
        <a:buClr>
          <a:srgbClr val="003F69"/>
        </a:buClr>
        <a:buChar char="–"/>
        <a:defRPr sz="1600">
          <a:solidFill>
            <a:schemeClr val="tx1"/>
          </a:solidFill>
          <a:latin typeface="+mn-lt"/>
          <a:ea typeface="+mn-ea"/>
        </a:defRPr>
      </a:lvl4pPr>
      <a:lvl5pPr marL="1317625" indent="-176213" algn="l" rtl="0" eaLnBrk="0" fontAlgn="base" hangingPunct="0">
        <a:spcBef>
          <a:spcPct val="20000"/>
        </a:spcBef>
        <a:spcAft>
          <a:spcPct val="0"/>
        </a:spcAft>
        <a:buClr>
          <a:srgbClr val="003F69"/>
        </a:buClr>
        <a:buChar char="»"/>
        <a:defRPr sz="1600" i="1">
          <a:solidFill>
            <a:schemeClr val="tx1"/>
          </a:solidFill>
          <a:latin typeface="+mn-lt"/>
          <a:ea typeface="+mn-ea"/>
        </a:defRPr>
      </a:lvl5pPr>
      <a:lvl6pPr marL="1774825" indent="-176213" algn="l" rtl="0" fontAlgn="base">
        <a:spcBef>
          <a:spcPct val="20000"/>
        </a:spcBef>
        <a:spcAft>
          <a:spcPct val="0"/>
        </a:spcAft>
        <a:buClr>
          <a:srgbClr val="003F69"/>
        </a:buClr>
        <a:buChar char="»"/>
        <a:defRPr i="1">
          <a:solidFill>
            <a:schemeClr val="tx1"/>
          </a:solidFill>
          <a:latin typeface="+mn-lt"/>
          <a:ea typeface="+mn-ea"/>
        </a:defRPr>
      </a:lvl6pPr>
      <a:lvl7pPr marL="2232025" indent="-176213" algn="l" rtl="0" fontAlgn="base">
        <a:spcBef>
          <a:spcPct val="20000"/>
        </a:spcBef>
        <a:spcAft>
          <a:spcPct val="0"/>
        </a:spcAft>
        <a:buClr>
          <a:srgbClr val="003F69"/>
        </a:buClr>
        <a:buChar char="»"/>
        <a:defRPr i="1">
          <a:solidFill>
            <a:schemeClr val="tx1"/>
          </a:solidFill>
          <a:latin typeface="+mn-lt"/>
          <a:ea typeface="+mn-ea"/>
        </a:defRPr>
      </a:lvl7pPr>
      <a:lvl8pPr marL="2689225" indent="-176213" algn="l" rtl="0" fontAlgn="base">
        <a:spcBef>
          <a:spcPct val="20000"/>
        </a:spcBef>
        <a:spcAft>
          <a:spcPct val="0"/>
        </a:spcAft>
        <a:buClr>
          <a:srgbClr val="003F69"/>
        </a:buClr>
        <a:buChar char="»"/>
        <a:defRPr i="1">
          <a:solidFill>
            <a:schemeClr val="tx1"/>
          </a:solidFill>
          <a:latin typeface="+mn-lt"/>
          <a:ea typeface="+mn-ea"/>
        </a:defRPr>
      </a:lvl8pPr>
      <a:lvl9pPr marL="3146425" indent="-176213" algn="l" rtl="0" fontAlgn="base">
        <a:spcBef>
          <a:spcPct val="20000"/>
        </a:spcBef>
        <a:spcAft>
          <a:spcPct val="0"/>
        </a:spcAft>
        <a:buClr>
          <a:srgbClr val="003F69"/>
        </a:buClr>
        <a:buChar char="»"/>
        <a:defRPr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15"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2"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transition>
    <p:fade/>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3"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760" r:id="rId1"/>
  </p:sldLayoutIdLst>
  <p:transition>
    <p:fade/>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3"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754" r:id="rId1"/>
  </p:sldLayoutIdLst>
  <p:transition>
    <p:fade/>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s_2955d"/>
          <p:cNvPicPr>
            <a:picLocks noChangeAspect="1" noChangeArrowheads="1"/>
          </p:cNvPicPr>
          <p:nvPr userDrawn="1"/>
        </p:nvPicPr>
        <p:blipFill>
          <a:blip r:embed="rId2" cstate="email"/>
          <a:srcRect/>
          <a:stretch>
            <a:fillRect/>
          </a:stretch>
        </p:blipFill>
        <p:spPr bwMode="auto">
          <a:xfrm>
            <a:off x="-1588" y="-1588"/>
            <a:ext cx="9148763" cy="6861176"/>
          </a:xfrm>
          <a:prstGeom prst="rect">
            <a:avLst/>
          </a:prstGeom>
          <a:noFill/>
          <a:ln w="9525">
            <a:noFill/>
            <a:miter lim="800000"/>
            <a:headEnd/>
            <a:tailEnd/>
          </a:ln>
        </p:spPr>
      </p:pic>
      <p:sp>
        <p:nvSpPr>
          <p:cNvPr id="1027"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75814"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defRPr/>
            </a:pPr>
            <a:r>
              <a:rPr lang="en-US" sz="900" b="1" dirty="0">
                <a:solidFill>
                  <a:srgbClr val="003F69"/>
                </a:solidFill>
                <a:latin typeface="Arial"/>
              </a:rPr>
              <a:t>Office of Research and Development</a:t>
            </a:r>
          </a:p>
          <a:p>
            <a:pPr algn="just" eaLnBrk="0" hangingPunct="0">
              <a:lnSpc>
                <a:spcPct val="90000"/>
              </a:lnSpc>
              <a:defRPr/>
            </a:pPr>
            <a:r>
              <a:rPr lang="en-US" sz="900" dirty="0">
                <a:solidFill>
                  <a:srgbClr val="003F69"/>
                </a:solidFill>
                <a:latin typeface="Arial"/>
              </a:rPr>
              <a:t>National Center for Computational Toxicology</a:t>
            </a:r>
          </a:p>
        </p:txBody>
      </p:sp>
      <p:sp>
        <p:nvSpPr>
          <p:cNvPr id="375815"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a:defRPr/>
            </a:pPr>
            <a:endParaRPr lang="en-US" sz="1800" b="1" i="1">
              <a:solidFill>
                <a:srgbClr val="000000"/>
              </a:solidFill>
              <a:latin typeface="Arial"/>
            </a:endParaRPr>
          </a:p>
        </p:txBody>
      </p:sp>
      <p:sp>
        <p:nvSpPr>
          <p:cNvPr id="375817" name="Rectangle 9"/>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defRPr sz="1000" i="0">
                <a:solidFill>
                  <a:srgbClr val="003F69"/>
                </a:solidFill>
                <a:ea typeface="+mn-ea"/>
              </a:defRPr>
            </a:lvl1pPr>
          </a:lstStyle>
          <a:p>
            <a:pPr>
              <a:defRPr/>
            </a:pPr>
            <a:fld id="{52794E60-2BA8-4932-9817-0503E6C7743E}" type="slidenum">
              <a:rPr lang="en-US" b="1">
                <a:latin typeface="Arial"/>
              </a:rPr>
              <a:pPr>
                <a:defRPr/>
              </a:pPr>
              <a:t>‹#›</a:t>
            </a:fld>
            <a:endParaRPr lang="en-US" b="1">
              <a:latin typeface="Arial"/>
            </a:endParaRPr>
          </a:p>
        </p:txBody>
      </p:sp>
    </p:spTree>
  </p:cSld>
  <p:clrMap bg1="lt1" tx1="dk1" bg2="lt2" tx2="dk2" accent1="accent1" accent2="accent2" accent3="accent3" accent4="accent4" accent5="accent5" accent6="accent6" hlink="hlink" folHlink="folHlink"/>
  <p:transition>
    <p:fade/>
  </p:transition>
  <p:hf hdr="0" ftr="0" dt="0"/>
  <p:txStyles>
    <p:titleStyle>
      <a:lvl1pPr algn="l" rtl="0" eaLnBrk="0" fontAlgn="base" hangingPunct="0">
        <a:spcBef>
          <a:spcPct val="0"/>
        </a:spcBef>
        <a:spcAft>
          <a:spcPct val="0"/>
        </a:spcAft>
        <a:defRPr sz="3200" b="1">
          <a:solidFill>
            <a:srgbClr val="003F69"/>
          </a:solidFill>
          <a:latin typeface="+mj-lt"/>
          <a:ea typeface="+mj-ea"/>
          <a:cs typeface="+mj-cs"/>
        </a:defRPr>
      </a:lvl1pPr>
      <a:lvl2pPr algn="l" rtl="0" eaLnBrk="0" fontAlgn="base" hangingPunct="0">
        <a:spcBef>
          <a:spcPct val="0"/>
        </a:spcBef>
        <a:spcAft>
          <a:spcPct val="0"/>
        </a:spcAft>
        <a:defRPr sz="3200" b="1">
          <a:solidFill>
            <a:srgbClr val="003F69"/>
          </a:solidFill>
          <a:latin typeface="Arial" charset="0"/>
          <a:ea typeface="ＭＳ Ｐゴシック" charset="-128"/>
        </a:defRPr>
      </a:lvl2pPr>
      <a:lvl3pPr algn="l" rtl="0" eaLnBrk="0" fontAlgn="base" hangingPunct="0">
        <a:spcBef>
          <a:spcPct val="0"/>
        </a:spcBef>
        <a:spcAft>
          <a:spcPct val="0"/>
        </a:spcAft>
        <a:defRPr sz="3200" b="1">
          <a:solidFill>
            <a:srgbClr val="003F69"/>
          </a:solidFill>
          <a:latin typeface="Arial" charset="0"/>
          <a:ea typeface="ＭＳ Ｐゴシック" charset="-128"/>
        </a:defRPr>
      </a:lvl3pPr>
      <a:lvl4pPr algn="l" rtl="0" eaLnBrk="0" fontAlgn="base" hangingPunct="0">
        <a:spcBef>
          <a:spcPct val="0"/>
        </a:spcBef>
        <a:spcAft>
          <a:spcPct val="0"/>
        </a:spcAft>
        <a:defRPr sz="3200" b="1">
          <a:solidFill>
            <a:srgbClr val="003F69"/>
          </a:solidFill>
          <a:latin typeface="Arial" charset="0"/>
          <a:ea typeface="ＭＳ Ｐゴシック" charset="-128"/>
        </a:defRPr>
      </a:lvl4pPr>
      <a:lvl5pPr algn="l" rtl="0" eaLnBrk="0" fontAlgn="base" hangingPunct="0">
        <a:spcBef>
          <a:spcPct val="0"/>
        </a:spcBef>
        <a:spcAft>
          <a:spcPct val="0"/>
        </a:spcAft>
        <a:defRPr sz="3200" b="1">
          <a:solidFill>
            <a:srgbClr val="003F69"/>
          </a:solidFill>
          <a:latin typeface="Arial" charset="0"/>
          <a:ea typeface="ＭＳ Ｐゴシック" charset="-128"/>
        </a:defRPr>
      </a:lvl5pPr>
      <a:lvl6pPr marL="457200" algn="l" rtl="0" fontAlgn="base">
        <a:spcBef>
          <a:spcPct val="0"/>
        </a:spcBef>
        <a:spcAft>
          <a:spcPct val="0"/>
        </a:spcAft>
        <a:defRPr sz="3200" b="1">
          <a:solidFill>
            <a:srgbClr val="003F69"/>
          </a:solidFill>
          <a:latin typeface="Arial" charset="0"/>
          <a:ea typeface="ＭＳ Ｐゴシック" charset="-128"/>
        </a:defRPr>
      </a:lvl6pPr>
      <a:lvl7pPr marL="914400" algn="l" rtl="0" fontAlgn="base">
        <a:spcBef>
          <a:spcPct val="0"/>
        </a:spcBef>
        <a:spcAft>
          <a:spcPct val="0"/>
        </a:spcAft>
        <a:defRPr sz="3200" b="1">
          <a:solidFill>
            <a:srgbClr val="003F69"/>
          </a:solidFill>
          <a:latin typeface="Arial" charset="0"/>
          <a:ea typeface="ＭＳ Ｐゴシック" charset="-128"/>
        </a:defRPr>
      </a:lvl7pPr>
      <a:lvl8pPr marL="1371600" algn="l" rtl="0" fontAlgn="base">
        <a:spcBef>
          <a:spcPct val="0"/>
        </a:spcBef>
        <a:spcAft>
          <a:spcPct val="0"/>
        </a:spcAft>
        <a:defRPr sz="3200" b="1">
          <a:solidFill>
            <a:srgbClr val="003F69"/>
          </a:solidFill>
          <a:latin typeface="Arial" charset="0"/>
          <a:ea typeface="ＭＳ Ｐゴシック" charset="-128"/>
        </a:defRPr>
      </a:lvl8pPr>
      <a:lvl9pPr marL="1828800" algn="l" rtl="0" fontAlgn="base">
        <a:spcBef>
          <a:spcPct val="0"/>
        </a:spcBef>
        <a:spcAft>
          <a:spcPct val="0"/>
        </a:spcAft>
        <a:defRPr sz="3200" b="1">
          <a:solidFill>
            <a:srgbClr val="003F69"/>
          </a:solidFill>
          <a:latin typeface="Arial" charset="0"/>
          <a:ea typeface="ＭＳ Ｐゴシック" charset="-128"/>
        </a:defRPr>
      </a:lvl9pPr>
    </p:titleStyle>
    <p:bodyStyle>
      <a:lvl1pPr marL="168275" indent="-168275" algn="l" rtl="0" eaLnBrk="0" fontAlgn="base" hangingPunct="0">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eaLnBrk="0" fontAlgn="base" hangingPunct="0">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eaLnBrk="0" fontAlgn="base" hangingPunct="0">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6BAA439-C39D-1D42-A7B1-EE4A8D71FF9C}" type="datetimeFigureOut">
              <a:rPr lang="en-US" smtClean="0">
                <a:solidFill>
                  <a:prstClr val="black">
                    <a:tint val="75000"/>
                  </a:prstClr>
                </a:solidFill>
                <a:latin typeface="Calibri"/>
              </a:rPr>
              <a:pPr defTabSz="457200" fontAlgn="auto">
                <a:spcBef>
                  <a:spcPts val="0"/>
                </a:spcBef>
                <a:spcAft>
                  <a:spcPts val="0"/>
                </a:spcAft>
              </a:pPr>
              <a:t>2/28/2018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1E76BC6-0A8F-7149-B7EC-653A4666ED1E}"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9554037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emf"/><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8.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actor.epa.gov/edsp21"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9"/>
          <p:cNvSpPr>
            <a:spLocks noGrp="1" noChangeArrowheads="1"/>
          </p:cNvSpPr>
          <p:nvPr>
            <p:ph type="ctrTitle"/>
          </p:nvPr>
        </p:nvSpPr>
        <p:spPr>
          <a:xfrm>
            <a:off x="2874540" y="1949562"/>
            <a:ext cx="6143625" cy="571500"/>
          </a:xfrm>
        </p:spPr>
        <p:txBody>
          <a:bodyPr/>
          <a:lstStyle/>
          <a:p>
            <a:br>
              <a:rPr lang="en-US" sz="2800" dirty="0"/>
            </a:br>
            <a:br>
              <a:rPr lang="en-US" sz="2800" dirty="0"/>
            </a:br>
            <a:br>
              <a:rPr lang="en-US" sz="2800" b="0" dirty="0"/>
            </a:br>
            <a:r>
              <a:rPr lang="en-US" sz="2800" dirty="0"/>
              <a:t>Large-scale Screening of Chemicals for Estrogen Receptor Activity: </a:t>
            </a:r>
            <a:br>
              <a:rPr lang="en-US" dirty="0"/>
            </a:br>
            <a:r>
              <a:rPr lang="en-US" sz="2400" dirty="0"/>
              <a:t>What have we learned?</a:t>
            </a:r>
            <a:endParaRPr lang="en-US" sz="2800" dirty="0"/>
          </a:p>
        </p:txBody>
      </p:sp>
      <p:sp>
        <p:nvSpPr>
          <p:cNvPr id="6" name="Subtitle 5"/>
          <p:cNvSpPr>
            <a:spLocks noGrp="1"/>
          </p:cNvSpPr>
          <p:nvPr>
            <p:ph type="subTitle" idx="1"/>
          </p:nvPr>
        </p:nvSpPr>
        <p:spPr>
          <a:xfrm>
            <a:off x="3000375" y="2914650"/>
            <a:ext cx="5713413" cy="338138"/>
          </a:xfrm>
        </p:spPr>
        <p:txBody>
          <a:bodyPr/>
          <a:lstStyle/>
          <a:p>
            <a:r>
              <a:rPr lang="en-US" dirty="0"/>
              <a:t>Richard Judson</a:t>
            </a:r>
          </a:p>
          <a:p>
            <a:r>
              <a:rPr lang="en-US" dirty="0"/>
              <a:t>U.S. EPA, National Center for Computational Toxicology</a:t>
            </a:r>
          </a:p>
          <a:p>
            <a:r>
              <a:rPr lang="en-US" dirty="0"/>
              <a:t>Office of Research and Development</a:t>
            </a:r>
          </a:p>
        </p:txBody>
      </p:sp>
      <p:sp>
        <p:nvSpPr>
          <p:cNvPr id="5" name="TextBox 4"/>
          <p:cNvSpPr txBox="1">
            <a:spLocks noChangeArrowheads="1"/>
          </p:cNvSpPr>
          <p:nvPr/>
        </p:nvSpPr>
        <p:spPr bwMode="auto">
          <a:xfrm>
            <a:off x="3505200" y="6211669"/>
            <a:ext cx="5638800" cy="646331"/>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US" sz="1200" kern="1200" dirty="0">
                <a:solidFill>
                  <a:srgbClr val="FFFFFF"/>
                </a:solidFill>
                <a:latin typeface="Arial" charset="0"/>
                <a:ea typeface="ＭＳ Ｐゴシック" charset="-128"/>
                <a:cs typeface="+mn-cs"/>
              </a:rPr>
              <a:t>The views expressed in this presentation are those of the author and do not necessarily reflect the views or policies of the U.S. EPA</a:t>
            </a:r>
          </a:p>
          <a:p>
            <a:pPr algn="l" rtl="0" eaLnBrk="0" fontAlgn="base" hangingPunct="0">
              <a:spcBef>
                <a:spcPct val="0"/>
              </a:spcBef>
              <a:spcAft>
                <a:spcPct val="0"/>
              </a:spcAft>
            </a:pPr>
            <a:endParaRPr lang="en-US" sz="1200" kern="1200" dirty="0">
              <a:solidFill>
                <a:srgbClr val="FFFFFF"/>
              </a:solidFill>
              <a:latin typeface="Arial" charset="0"/>
              <a:ea typeface="ＭＳ Ｐゴシック" charset="-128"/>
              <a:cs typeface="+mn-cs"/>
            </a:endParaRPr>
          </a:p>
        </p:txBody>
      </p:sp>
      <p:pic>
        <p:nvPicPr>
          <p:cNvPr id="7" name="Picture 8" descr="CompTox L2R logo 2"/>
          <p:cNvPicPr>
            <a:picLocks noChangeAspect="1" noChangeArrowheads="1"/>
          </p:cNvPicPr>
          <p:nvPr/>
        </p:nvPicPr>
        <p:blipFill>
          <a:blip r:embed="rId3" cstate="print"/>
          <a:srcRect/>
          <a:stretch>
            <a:fillRect/>
          </a:stretch>
        </p:blipFill>
        <p:spPr bwMode="auto">
          <a:xfrm>
            <a:off x="2667000" y="3505200"/>
            <a:ext cx="6248400" cy="1878013"/>
          </a:xfrm>
          <a:prstGeom prst="rect">
            <a:avLst/>
          </a:prstGeom>
          <a:noFill/>
        </p:spPr>
      </p:pic>
      <p:sp>
        <p:nvSpPr>
          <p:cNvPr id="8" name="TextBox 7"/>
          <p:cNvSpPr txBox="1">
            <a:spLocks noChangeArrowheads="1"/>
          </p:cNvSpPr>
          <p:nvPr/>
        </p:nvSpPr>
        <p:spPr bwMode="auto">
          <a:xfrm>
            <a:off x="3037681" y="5123060"/>
            <a:ext cx="5638800" cy="646331"/>
          </a:xfrm>
          <a:prstGeom prst="rect">
            <a:avLst/>
          </a:prstGeom>
          <a:noFill/>
          <a:ln w="9525">
            <a:noFill/>
            <a:miter lim="800000"/>
            <a:headEnd/>
            <a:tailEnd/>
          </a:ln>
        </p:spPr>
        <p:txBody>
          <a:bodyPr>
            <a:spAutoFit/>
          </a:bodyPr>
          <a:lstStyle/>
          <a:p>
            <a:r>
              <a:rPr lang="en-US" sz="1200" dirty="0">
                <a:solidFill>
                  <a:schemeClr val="bg1"/>
                </a:solidFill>
              </a:rPr>
              <a:t>SOT 2018</a:t>
            </a:r>
          </a:p>
          <a:p>
            <a:r>
              <a:rPr lang="en-US" sz="1200" dirty="0">
                <a:solidFill>
                  <a:schemeClr val="bg1"/>
                </a:solidFill>
              </a:rPr>
              <a:t>San Antonio, March 2018</a:t>
            </a:r>
          </a:p>
          <a:p>
            <a:pPr algn="l" rtl="0" eaLnBrk="0" fontAlgn="base" hangingPunct="0">
              <a:spcBef>
                <a:spcPct val="0"/>
              </a:spcBef>
              <a:spcAft>
                <a:spcPct val="0"/>
              </a:spcAft>
            </a:pPr>
            <a:endParaRPr lang="en-US" sz="1200" kern="1200" dirty="0">
              <a:solidFill>
                <a:schemeClr val="bg1"/>
              </a:solidFill>
              <a:latin typeface="Arial" charset="0"/>
              <a:ea typeface="ＭＳ Ｐゴシック" charset="-128"/>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Elbow Connector 71"/>
          <p:cNvCxnSpPr>
            <a:stCxn id="41" idx="2"/>
            <a:endCxn id="154" idx="0"/>
          </p:cNvCxnSpPr>
          <p:nvPr/>
        </p:nvCxnSpPr>
        <p:spPr bwMode="auto">
          <a:xfrm rot="10800000">
            <a:off x="4238794" y="391867"/>
            <a:ext cx="1418361" cy="1130638"/>
          </a:xfrm>
          <a:prstGeom prst="curvedConnector3">
            <a:avLst>
              <a:gd name="adj1" fmla="val 44421"/>
            </a:avLst>
          </a:prstGeom>
          <a:noFill/>
          <a:ln w="25400" cap="flat" cmpd="sng" algn="ctr">
            <a:solidFill>
              <a:schemeClr val="bg1">
                <a:lumMod val="75000"/>
              </a:schemeClr>
            </a:solidFill>
            <a:prstDash val="solid"/>
            <a:round/>
            <a:headEnd type="none" w="med" len="med"/>
            <a:tailEnd type="triangle"/>
          </a:ln>
          <a:effectLst/>
        </p:spPr>
      </p:cxnSp>
      <p:cxnSp>
        <p:nvCxnSpPr>
          <p:cNvPr id="73" name="Elbow Connector 71"/>
          <p:cNvCxnSpPr>
            <a:stCxn id="41" idx="2"/>
            <a:endCxn id="155" idx="0"/>
          </p:cNvCxnSpPr>
          <p:nvPr/>
        </p:nvCxnSpPr>
        <p:spPr bwMode="auto">
          <a:xfrm rot="10800000">
            <a:off x="4240192" y="779159"/>
            <a:ext cx="1416963" cy="74334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74" name="Elbow Connector 71"/>
          <p:cNvCxnSpPr>
            <a:stCxn id="41" idx="2"/>
            <a:endCxn id="447" idx="3"/>
          </p:cNvCxnSpPr>
          <p:nvPr/>
        </p:nvCxnSpPr>
        <p:spPr bwMode="auto">
          <a:xfrm rot="10800000">
            <a:off x="4246344" y="1193375"/>
            <a:ext cx="1410810" cy="329130"/>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79" name="Elbow Connector 71"/>
          <p:cNvCxnSpPr>
            <a:stCxn id="56" idx="2"/>
            <a:endCxn id="182" idx="0"/>
          </p:cNvCxnSpPr>
          <p:nvPr/>
        </p:nvCxnSpPr>
        <p:spPr bwMode="auto">
          <a:xfrm rot="10800000" flipV="1">
            <a:off x="4203049" y="2680304"/>
            <a:ext cx="1459413" cy="27240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2" name="Elbow Connector 71"/>
          <p:cNvCxnSpPr>
            <a:stCxn id="56" idx="2"/>
            <a:endCxn id="157" idx="0"/>
          </p:cNvCxnSpPr>
          <p:nvPr/>
        </p:nvCxnSpPr>
        <p:spPr bwMode="auto">
          <a:xfrm rot="10800000" flipV="1">
            <a:off x="4208641" y="2680305"/>
            <a:ext cx="1453821" cy="1048128"/>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3" name="Elbow Connector 71"/>
          <p:cNvCxnSpPr>
            <a:stCxn id="56" idx="2"/>
            <a:endCxn id="161" idx="0"/>
          </p:cNvCxnSpPr>
          <p:nvPr/>
        </p:nvCxnSpPr>
        <p:spPr bwMode="auto">
          <a:xfrm rot="10800000">
            <a:off x="4214233" y="1772653"/>
            <a:ext cx="1448229" cy="90765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4" name="Elbow Connector 71"/>
          <p:cNvCxnSpPr>
            <a:stCxn id="56" idx="2"/>
            <a:endCxn id="162" idx="0"/>
          </p:cNvCxnSpPr>
          <p:nvPr/>
        </p:nvCxnSpPr>
        <p:spPr bwMode="auto">
          <a:xfrm rot="10800000">
            <a:off x="4207241" y="2168335"/>
            <a:ext cx="1455221" cy="51197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5" name="Elbow Connector 71"/>
          <p:cNvCxnSpPr>
            <a:stCxn id="56" idx="2"/>
            <a:endCxn id="160" idx="0"/>
          </p:cNvCxnSpPr>
          <p:nvPr/>
        </p:nvCxnSpPr>
        <p:spPr bwMode="auto">
          <a:xfrm rot="10800000">
            <a:off x="4204447" y="2559821"/>
            <a:ext cx="1458015" cy="120484"/>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6" name="Elbow Connector 71"/>
          <p:cNvCxnSpPr>
            <a:stCxn id="56" idx="2"/>
            <a:endCxn id="158" idx="0"/>
          </p:cNvCxnSpPr>
          <p:nvPr/>
        </p:nvCxnSpPr>
        <p:spPr bwMode="auto">
          <a:xfrm rot="10800000" flipV="1">
            <a:off x="4201649" y="2680304"/>
            <a:ext cx="1460812" cy="64850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97" name="Elbow Connector 71"/>
          <p:cNvCxnSpPr>
            <a:stCxn id="58" idx="2"/>
            <a:endCxn id="164" idx="0"/>
          </p:cNvCxnSpPr>
          <p:nvPr/>
        </p:nvCxnSpPr>
        <p:spPr bwMode="auto">
          <a:xfrm rot="10800000" flipV="1">
            <a:off x="4183276" y="4102165"/>
            <a:ext cx="1503433" cy="150088"/>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02" name="Elbow Connector 71"/>
          <p:cNvCxnSpPr>
            <a:stCxn id="3" idx="6"/>
            <a:endCxn id="159" idx="4"/>
          </p:cNvCxnSpPr>
          <p:nvPr/>
        </p:nvCxnSpPr>
        <p:spPr bwMode="auto">
          <a:xfrm flipV="1">
            <a:off x="5960198" y="4529493"/>
            <a:ext cx="713177" cy="23158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05" name="Elbow Connector 71"/>
          <p:cNvCxnSpPr>
            <a:stCxn id="3" idx="6"/>
            <a:endCxn id="163" idx="4"/>
          </p:cNvCxnSpPr>
          <p:nvPr/>
        </p:nvCxnSpPr>
        <p:spPr bwMode="auto">
          <a:xfrm>
            <a:off x="5960198" y="4761079"/>
            <a:ext cx="712068" cy="170618"/>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06" name="Elbow Connector 71"/>
          <p:cNvCxnSpPr>
            <a:stCxn id="52" idx="6"/>
            <a:endCxn id="168" idx="4"/>
          </p:cNvCxnSpPr>
          <p:nvPr/>
        </p:nvCxnSpPr>
        <p:spPr bwMode="auto">
          <a:xfrm flipV="1">
            <a:off x="5961999" y="5422746"/>
            <a:ext cx="667994" cy="4440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08" name="Elbow Connector 71"/>
          <p:cNvCxnSpPr>
            <a:stCxn id="52" idx="6"/>
            <a:endCxn id="167" idx="4"/>
          </p:cNvCxnSpPr>
          <p:nvPr/>
        </p:nvCxnSpPr>
        <p:spPr bwMode="auto">
          <a:xfrm>
            <a:off x="5961999" y="5467153"/>
            <a:ext cx="675387" cy="39284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117" name="TextBox 116"/>
          <p:cNvSpPr txBox="1"/>
          <p:nvPr/>
        </p:nvSpPr>
        <p:spPr>
          <a:xfrm>
            <a:off x="5887387" y="1232566"/>
            <a:ext cx="1065401" cy="646331"/>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Receptor Binding</a:t>
            </a:r>
          </a:p>
          <a:p>
            <a:pPr defTabSz="457200" fontAlgn="auto">
              <a:spcBef>
                <a:spcPts val="0"/>
              </a:spcBef>
              <a:spcAft>
                <a:spcPts val="0"/>
              </a:spcAft>
            </a:pPr>
            <a:r>
              <a:rPr lang="en-US" sz="1200" dirty="0">
                <a:solidFill>
                  <a:prstClr val="black"/>
                </a:solidFill>
                <a:latin typeface="Calibri"/>
              </a:rPr>
              <a:t>(Agonist)</a:t>
            </a:r>
          </a:p>
        </p:txBody>
      </p:sp>
      <p:sp>
        <p:nvSpPr>
          <p:cNvPr id="118" name="TextBox 117"/>
          <p:cNvSpPr txBox="1"/>
          <p:nvPr/>
        </p:nvSpPr>
        <p:spPr>
          <a:xfrm>
            <a:off x="5916927" y="251109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sp>
        <p:nvSpPr>
          <p:cNvPr id="119" name="TextBox 118"/>
          <p:cNvSpPr txBox="1"/>
          <p:nvPr/>
        </p:nvSpPr>
        <p:spPr>
          <a:xfrm>
            <a:off x="1129801" y="3206995"/>
            <a:ext cx="966931"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Cofactor</a:t>
            </a:r>
          </a:p>
          <a:p>
            <a:pPr algn="r" defTabSz="457200" fontAlgn="auto">
              <a:spcBef>
                <a:spcPts val="0"/>
              </a:spcBef>
              <a:spcAft>
                <a:spcPts val="0"/>
              </a:spcAft>
            </a:pPr>
            <a:r>
              <a:rPr lang="en-US" sz="1200" dirty="0">
                <a:solidFill>
                  <a:prstClr val="black"/>
                </a:solidFill>
                <a:latin typeface="Calibri"/>
              </a:rPr>
              <a:t>Recruitment</a:t>
            </a:r>
          </a:p>
        </p:txBody>
      </p:sp>
      <p:sp>
        <p:nvSpPr>
          <p:cNvPr id="120" name="TextBox 119"/>
          <p:cNvSpPr txBox="1"/>
          <p:nvPr/>
        </p:nvSpPr>
        <p:spPr>
          <a:xfrm>
            <a:off x="5917213" y="3849145"/>
            <a:ext cx="65399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DNA </a:t>
            </a:r>
          </a:p>
          <a:p>
            <a:pPr defTabSz="457200" fontAlgn="auto">
              <a:spcBef>
                <a:spcPts val="0"/>
              </a:spcBef>
              <a:spcAft>
                <a:spcPts val="0"/>
              </a:spcAft>
            </a:pPr>
            <a:r>
              <a:rPr lang="en-US" sz="1200" dirty="0">
                <a:solidFill>
                  <a:prstClr val="black"/>
                </a:solidFill>
                <a:latin typeface="Calibri"/>
              </a:rPr>
              <a:t>Binding</a:t>
            </a:r>
          </a:p>
        </p:txBody>
      </p:sp>
      <p:sp>
        <p:nvSpPr>
          <p:cNvPr id="126" name="TextBox 125"/>
          <p:cNvSpPr txBox="1"/>
          <p:nvPr/>
        </p:nvSpPr>
        <p:spPr>
          <a:xfrm>
            <a:off x="4634995" y="4546263"/>
            <a:ext cx="1010688"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RNA </a:t>
            </a:r>
          </a:p>
          <a:p>
            <a:pPr algn="r" defTabSz="457200" fontAlgn="auto">
              <a:spcBef>
                <a:spcPts val="0"/>
              </a:spcBef>
              <a:spcAft>
                <a:spcPts val="0"/>
              </a:spcAft>
            </a:pPr>
            <a:r>
              <a:rPr lang="en-US" sz="1200" dirty="0">
                <a:solidFill>
                  <a:prstClr val="black"/>
                </a:solidFill>
                <a:latin typeface="Calibri"/>
              </a:rPr>
              <a:t>Transcription</a:t>
            </a:r>
          </a:p>
        </p:txBody>
      </p:sp>
      <p:sp>
        <p:nvSpPr>
          <p:cNvPr id="127" name="TextBox 126"/>
          <p:cNvSpPr txBox="1"/>
          <p:nvPr/>
        </p:nvSpPr>
        <p:spPr>
          <a:xfrm>
            <a:off x="4795956" y="5236320"/>
            <a:ext cx="917239"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Protein </a:t>
            </a:r>
          </a:p>
          <a:p>
            <a:pPr algn="r" defTabSz="457200" fontAlgn="auto">
              <a:spcBef>
                <a:spcPts val="0"/>
              </a:spcBef>
              <a:spcAft>
                <a:spcPts val="0"/>
              </a:spcAft>
            </a:pPr>
            <a:r>
              <a:rPr lang="en-US" sz="1200" dirty="0">
                <a:solidFill>
                  <a:prstClr val="black"/>
                </a:solidFill>
                <a:latin typeface="Calibri"/>
              </a:rPr>
              <a:t>Production</a:t>
            </a:r>
          </a:p>
        </p:txBody>
      </p:sp>
      <p:cxnSp>
        <p:nvCxnSpPr>
          <p:cNvPr id="141" name="Elbow Connector 71"/>
          <p:cNvCxnSpPr>
            <a:stCxn id="53" idx="6"/>
            <a:endCxn id="169" idx="4"/>
          </p:cNvCxnSpPr>
          <p:nvPr/>
        </p:nvCxnSpPr>
        <p:spPr bwMode="auto">
          <a:xfrm>
            <a:off x="5966950" y="6198393"/>
            <a:ext cx="672829" cy="26383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144" name="TextBox 143"/>
          <p:cNvSpPr txBox="1"/>
          <p:nvPr/>
        </p:nvSpPr>
        <p:spPr>
          <a:xfrm>
            <a:off x="4726981" y="5977964"/>
            <a:ext cx="1002197"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ER-induced</a:t>
            </a:r>
          </a:p>
          <a:p>
            <a:pPr algn="r" defTabSz="457200" fontAlgn="auto">
              <a:spcBef>
                <a:spcPts val="0"/>
              </a:spcBef>
              <a:spcAft>
                <a:spcPts val="0"/>
              </a:spcAft>
            </a:pPr>
            <a:r>
              <a:rPr lang="en-US" sz="1200" dirty="0">
                <a:solidFill>
                  <a:prstClr val="black"/>
                </a:solidFill>
                <a:latin typeface="Calibri"/>
              </a:rPr>
              <a:t>Proliferation</a:t>
            </a:r>
          </a:p>
        </p:txBody>
      </p:sp>
      <p:cxnSp>
        <p:nvCxnSpPr>
          <p:cNvPr id="195" name="Elbow Connector 71"/>
          <p:cNvCxnSpPr>
            <a:stCxn id="42" idx="3"/>
            <a:endCxn id="163" idx="0"/>
          </p:cNvCxnSpPr>
          <p:nvPr/>
        </p:nvCxnSpPr>
        <p:spPr bwMode="auto">
          <a:xfrm rot="5400000">
            <a:off x="7007496" y="4370453"/>
            <a:ext cx="591775" cy="530713"/>
          </a:xfrm>
          <a:prstGeom prst="curvedConnector2">
            <a:avLst/>
          </a:prstGeom>
          <a:noFill/>
          <a:ln w="25400" cap="flat" cmpd="sng" algn="ctr">
            <a:solidFill>
              <a:srgbClr val="FF00FF"/>
            </a:solidFill>
            <a:prstDash val="solid"/>
            <a:round/>
            <a:headEnd type="none" w="med" len="med"/>
            <a:tailEnd type="triangle"/>
          </a:ln>
          <a:effectLst/>
        </p:spPr>
      </p:cxnSp>
      <p:cxnSp>
        <p:nvCxnSpPr>
          <p:cNvPr id="201" name="Elbow Connector 71"/>
          <p:cNvCxnSpPr>
            <a:stCxn id="42" idx="3"/>
            <a:endCxn id="159" idx="0"/>
          </p:cNvCxnSpPr>
          <p:nvPr/>
        </p:nvCxnSpPr>
        <p:spPr bwMode="auto">
          <a:xfrm rot="5400000">
            <a:off x="7209152" y="4169905"/>
            <a:ext cx="189571" cy="529604"/>
          </a:xfrm>
          <a:prstGeom prst="curvedConnector2">
            <a:avLst/>
          </a:prstGeom>
          <a:noFill/>
          <a:ln w="25400" cap="flat" cmpd="sng" algn="ctr">
            <a:solidFill>
              <a:srgbClr val="FF00FF"/>
            </a:solidFill>
            <a:prstDash val="solid"/>
            <a:round/>
            <a:headEnd type="none" w="med" len="med"/>
            <a:tailEnd type="triangle"/>
          </a:ln>
          <a:effectLst/>
        </p:spPr>
      </p:cxnSp>
      <p:cxnSp>
        <p:nvCxnSpPr>
          <p:cNvPr id="232" name="Elbow Connector 71"/>
          <p:cNvCxnSpPr>
            <a:stCxn id="3" idx="4"/>
            <a:endCxn id="52" idx="0"/>
          </p:cNvCxnSpPr>
          <p:nvPr/>
        </p:nvCxnSpPr>
        <p:spPr bwMode="auto">
          <a:xfrm rot="16200000" flipH="1">
            <a:off x="5608061" y="5113215"/>
            <a:ext cx="431754" cy="1801"/>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3" name="Elbow Connector 71"/>
          <p:cNvCxnSpPr>
            <a:stCxn id="58" idx="4"/>
            <a:endCxn id="3" idx="0"/>
          </p:cNvCxnSpPr>
          <p:nvPr/>
        </p:nvCxnSpPr>
        <p:spPr bwMode="auto">
          <a:xfrm rot="5400000">
            <a:off x="5631156" y="4431207"/>
            <a:ext cx="384594" cy="830"/>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4" name="Elbow Connector 71"/>
          <p:cNvCxnSpPr>
            <a:stCxn id="57" idx="4"/>
            <a:endCxn id="58" idx="0"/>
          </p:cNvCxnSpPr>
          <p:nvPr/>
        </p:nvCxnSpPr>
        <p:spPr bwMode="auto">
          <a:xfrm rot="16200000" flipH="1">
            <a:off x="5637442" y="3778578"/>
            <a:ext cx="365575" cy="7278"/>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5" name="Elbow Connector 71"/>
          <p:cNvCxnSpPr>
            <a:stCxn id="439" idx="2"/>
            <a:endCxn id="57" idx="0"/>
          </p:cNvCxnSpPr>
          <p:nvPr/>
        </p:nvCxnSpPr>
        <p:spPr bwMode="auto">
          <a:xfrm rot="16200000" flipH="1">
            <a:off x="5567586" y="3076106"/>
            <a:ext cx="490988" cy="7019"/>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6" name="Elbow Connector 71"/>
          <p:cNvCxnSpPr>
            <a:stCxn id="41" idx="3"/>
            <a:endCxn id="56" idx="0"/>
          </p:cNvCxnSpPr>
          <p:nvPr/>
        </p:nvCxnSpPr>
        <p:spPr bwMode="auto">
          <a:xfrm rot="16200000" flipH="1">
            <a:off x="5401577" y="2145100"/>
            <a:ext cx="783651" cy="12438"/>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8" name="Elbow Connector 71"/>
          <p:cNvCxnSpPr>
            <a:stCxn id="52" idx="4"/>
            <a:endCxn id="53" idx="0"/>
          </p:cNvCxnSpPr>
          <p:nvPr/>
        </p:nvCxnSpPr>
        <p:spPr bwMode="auto">
          <a:xfrm rot="16200000" flipH="1">
            <a:off x="5598854" y="5830297"/>
            <a:ext cx="456920" cy="4951"/>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70" name="Elbow Connector 71"/>
          <p:cNvCxnSpPr>
            <a:stCxn id="50" idx="3"/>
            <a:endCxn id="169" idx="0"/>
          </p:cNvCxnSpPr>
          <p:nvPr/>
        </p:nvCxnSpPr>
        <p:spPr bwMode="auto">
          <a:xfrm rot="5400000">
            <a:off x="7165578" y="6106753"/>
            <a:ext cx="195434" cy="51551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76" name="Elbow Connector 71"/>
          <p:cNvCxnSpPr>
            <a:stCxn id="255" idx="6"/>
            <a:endCxn id="164" idx="4"/>
          </p:cNvCxnSpPr>
          <p:nvPr/>
        </p:nvCxnSpPr>
        <p:spPr bwMode="auto">
          <a:xfrm>
            <a:off x="2352924" y="4113047"/>
            <a:ext cx="1464591" cy="13920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291" name="Elbow Connector 71"/>
          <p:cNvCxnSpPr>
            <a:stCxn id="290" idx="3"/>
            <a:endCxn id="154" idx="0"/>
          </p:cNvCxnSpPr>
          <p:nvPr/>
        </p:nvCxnSpPr>
        <p:spPr bwMode="auto">
          <a:xfrm rot="5400000" flipH="1">
            <a:off x="4841513" y="-210852"/>
            <a:ext cx="19689" cy="1225129"/>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92" name="Elbow Connector 71"/>
          <p:cNvCxnSpPr>
            <a:stCxn id="290" idx="3"/>
            <a:endCxn id="155" idx="0"/>
          </p:cNvCxnSpPr>
          <p:nvPr/>
        </p:nvCxnSpPr>
        <p:spPr bwMode="auto">
          <a:xfrm rot="5400000">
            <a:off x="4668256" y="-16508"/>
            <a:ext cx="367603" cy="122373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93" name="Elbow Connector 71"/>
          <p:cNvCxnSpPr>
            <a:stCxn id="290" idx="3"/>
            <a:endCxn id="447" idx="3"/>
          </p:cNvCxnSpPr>
          <p:nvPr/>
        </p:nvCxnSpPr>
        <p:spPr bwMode="auto">
          <a:xfrm rot="5400000">
            <a:off x="4464224" y="193676"/>
            <a:ext cx="781819" cy="121757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4" name="Elbow Connector 71"/>
          <p:cNvCxnSpPr>
            <a:stCxn id="180" idx="6"/>
            <a:endCxn id="182" idx="4"/>
          </p:cNvCxnSpPr>
          <p:nvPr/>
        </p:nvCxnSpPr>
        <p:spPr bwMode="auto">
          <a:xfrm>
            <a:off x="2351972" y="2698110"/>
            <a:ext cx="1485316" cy="25459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07" name="Elbow Connector 71"/>
          <p:cNvCxnSpPr>
            <a:stCxn id="196" idx="3"/>
            <a:endCxn id="451" idx="1"/>
          </p:cNvCxnSpPr>
          <p:nvPr/>
        </p:nvCxnSpPr>
        <p:spPr bwMode="auto">
          <a:xfrm rot="16200000" flipH="1">
            <a:off x="2903835" y="2005629"/>
            <a:ext cx="872908" cy="1016369"/>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8" name="Elbow Connector 71"/>
          <p:cNvCxnSpPr>
            <a:stCxn id="196" idx="3"/>
            <a:endCxn id="450" idx="1"/>
          </p:cNvCxnSpPr>
          <p:nvPr/>
        </p:nvCxnSpPr>
        <p:spPr bwMode="auto">
          <a:xfrm rot="16200000" flipH="1">
            <a:off x="3084199" y="1825266"/>
            <a:ext cx="503793" cy="1007980"/>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9" name="Elbow Connector 71"/>
          <p:cNvCxnSpPr>
            <a:stCxn id="196" idx="3"/>
            <a:endCxn id="449" idx="1"/>
          </p:cNvCxnSpPr>
          <p:nvPr/>
        </p:nvCxnSpPr>
        <p:spPr bwMode="auto">
          <a:xfrm rot="16200000" flipH="1">
            <a:off x="3293923" y="1615541"/>
            <a:ext cx="101121" cy="1024757"/>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10" name="Elbow Connector 71"/>
          <p:cNvCxnSpPr>
            <a:stCxn id="196" idx="3"/>
            <a:endCxn id="452" idx="1"/>
          </p:cNvCxnSpPr>
          <p:nvPr/>
        </p:nvCxnSpPr>
        <p:spPr bwMode="auto">
          <a:xfrm rot="16200000" flipH="1">
            <a:off x="2710888" y="2198577"/>
            <a:ext cx="1258802" cy="101636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11" name="Elbow Connector 71"/>
          <p:cNvCxnSpPr>
            <a:stCxn id="196" idx="3"/>
            <a:endCxn id="453" idx="1"/>
          </p:cNvCxnSpPr>
          <p:nvPr/>
        </p:nvCxnSpPr>
        <p:spPr bwMode="auto">
          <a:xfrm rot="16200000" flipH="1">
            <a:off x="2518768" y="2390697"/>
            <a:ext cx="1668211" cy="1041536"/>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45" name="Elbow Connector 71"/>
          <p:cNvCxnSpPr>
            <a:stCxn id="344" idx="3"/>
            <a:endCxn id="168" idx="0"/>
          </p:cNvCxnSpPr>
          <p:nvPr/>
        </p:nvCxnSpPr>
        <p:spPr bwMode="auto">
          <a:xfrm rot="5400000">
            <a:off x="7204256" y="5075620"/>
            <a:ext cx="138623" cy="55562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47" name="Elbow Connector 71"/>
          <p:cNvCxnSpPr>
            <a:stCxn id="344" idx="3"/>
            <a:endCxn id="167" idx="0"/>
          </p:cNvCxnSpPr>
          <p:nvPr/>
        </p:nvCxnSpPr>
        <p:spPr bwMode="auto">
          <a:xfrm rot="5400000">
            <a:off x="6989329" y="5297941"/>
            <a:ext cx="575871" cy="548235"/>
          </a:xfrm>
          <a:prstGeom prst="curvedConnector2">
            <a:avLst/>
          </a:prstGeom>
          <a:noFill/>
          <a:ln w="25400" cap="flat" cmpd="sng" algn="ctr">
            <a:solidFill>
              <a:schemeClr val="bg1">
                <a:lumMod val="75000"/>
              </a:schemeClr>
            </a:solidFill>
            <a:prstDash val="solid"/>
            <a:round/>
            <a:headEnd type="none" w="med" len="med"/>
            <a:tailEnd type="triangle"/>
          </a:ln>
          <a:effectLst/>
        </p:spPr>
      </p:cxnSp>
      <p:grpSp>
        <p:nvGrpSpPr>
          <p:cNvPr id="410" name="Group 409"/>
          <p:cNvGrpSpPr/>
          <p:nvPr/>
        </p:nvGrpSpPr>
        <p:grpSpPr>
          <a:xfrm>
            <a:off x="5293260" y="67608"/>
            <a:ext cx="355133" cy="343948"/>
            <a:chOff x="7399005" y="627784"/>
            <a:chExt cx="355133" cy="343948"/>
          </a:xfrm>
        </p:grpSpPr>
        <p:sp>
          <p:nvSpPr>
            <p:cNvPr id="290" name="Chevron 289"/>
            <p:cNvSpPr/>
            <p:nvPr/>
          </p:nvSpPr>
          <p:spPr bwMode="auto">
            <a:xfrm rot="5400000">
              <a:off x="7397693" y="66972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2" name="TextBox 431"/>
            <p:cNvSpPr txBox="1"/>
            <p:nvPr/>
          </p:nvSpPr>
          <p:spPr>
            <a:xfrm>
              <a:off x="7399005" y="692046"/>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R3</a:t>
              </a:r>
            </a:p>
          </p:txBody>
        </p:sp>
      </p:grpSp>
      <p:grpSp>
        <p:nvGrpSpPr>
          <p:cNvPr id="605" name="Group 604"/>
          <p:cNvGrpSpPr/>
          <p:nvPr/>
        </p:nvGrpSpPr>
        <p:grpSpPr>
          <a:xfrm>
            <a:off x="5622199" y="1415546"/>
            <a:ext cx="355133" cy="348299"/>
            <a:chOff x="6810464" y="1526802"/>
            <a:chExt cx="355133" cy="348299"/>
          </a:xfrm>
        </p:grpSpPr>
        <p:sp>
          <p:nvSpPr>
            <p:cNvPr id="41" name="Chevron 40"/>
            <p:cNvSpPr/>
            <p:nvPr/>
          </p:nvSpPr>
          <p:spPr bwMode="auto">
            <a:xfrm rot="5400000">
              <a:off x="6803474" y="1568746"/>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3" name="TextBox 432"/>
            <p:cNvSpPr txBox="1"/>
            <p:nvPr/>
          </p:nvSpPr>
          <p:spPr>
            <a:xfrm>
              <a:off x="6810464" y="159810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R1</a:t>
              </a:r>
            </a:p>
          </p:txBody>
        </p:sp>
      </p:grpSp>
      <p:sp>
        <p:nvSpPr>
          <p:cNvPr id="275" name="Chevron 274"/>
          <p:cNvSpPr/>
          <p:nvPr/>
        </p:nvSpPr>
        <p:spPr bwMode="auto">
          <a:xfrm rot="5400000">
            <a:off x="3103384" y="3757104"/>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4" name="TextBox 433"/>
          <p:cNvSpPr txBox="1"/>
          <p:nvPr/>
        </p:nvSpPr>
        <p:spPr>
          <a:xfrm>
            <a:off x="3116373" y="377514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R5</a:t>
            </a:r>
          </a:p>
        </p:txBody>
      </p:sp>
      <p:sp>
        <p:nvSpPr>
          <p:cNvPr id="344" name="Chevron 343"/>
          <p:cNvSpPr/>
          <p:nvPr/>
        </p:nvSpPr>
        <p:spPr bwMode="auto">
          <a:xfrm rot="5400000">
            <a:off x="7379407" y="4982119"/>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5" name="TextBox 434"/>
          <p:cNvSpPr txBox="1"/>
          <p:nvPr/>
        </p:nvSpPr>
        <p:spPr>
          <a:xfrm>
            <a:off x="7379930" y="49997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R7</a:t>
            </a:r>
          </a:p>
        </p:txBody>
      </p:sp>
      <p:grpSp>
        <p:nvGrpSpPr>
          <p:cNvPr id="392" name="Group 391"/>
          <p:cNvGrpSpPr/>
          <p:nvPr/>
        </p:nvGrpSpPr>
        <p:grpSpPr>
          <a:xfrm>
            <a:off x="7351873" y="5922843"/>
            <a:ext cx="534468" cy="345459"/>
            <a:chOff x="7146024" y="5759047"/>
            <a:chExt cx="534468" cy="345459"/>
          </a:xfrm>
        </p:grpSpPr>
        <p:sp>
          <p:nvSpPr>
            <p:cNvPr id="50" name="Chevron 49"/>
            <p:cNvSpPr/>
            <p:nvPr/>
          </p:nvSpPr>
          <p:spPr bwMode="auto">
            <a:xfrm rot="5400000">
              <a:off x="7143227" y="5800991"/>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6" name="TextBox 435"/>
            <p:cNvSpPr txBox="1"/>
            <p:nvPr/>
          </p:nvSpPr>
          <p:spPr>
            <a:xfrm>
              <a:off x="7146024" y="5827507"/>
              <a:ext cx="53446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R8</a:t>
              </a:r>
            </a:p>
          </p:txBody>
        </p:sp>
      </p:grpSp>
      <p:sp>
        <p:nvSpPr>
          <p:cNvPr id="42" name="Chevron 41"/>
          <p:cNvSpPr/>
          <p:nvPr/>
        </p:nvSpPr>
        <p:spPr bwMode="auto">
          <a:xfrm rot="5400000">
            <a:off x="7396765" y="403791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8" name="TextBox 437"/>
          <p:cNvSpPr txBox="1"/>
          <p:nvPr/>
        </p:nvSpPr>
        <p:spPr>
          <a:xfrm>
            <a:off x="7409969" y="40509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R6</a:t>
            </a:r>
          </a:p>
        </p:txBody>
      </p:sp>
      <p:grpSp>
        <p:nvGrpSpPr>
          <p:cNvPr id="377" name="Group 376"/>
          <p:cNvGrpSpPr/>
          <p:nvPr/>
        </p:nvGrpSpPr>
        <p:grpSpPr>
          <a:xfrm>
            <a:off x="5619307" y="2543145"/>
            <a:ext cx="380528" cy="290977"/>
            <a:chOff x="5081123" y="2112629"/>
            <a:chExt cx="380528" cy="290977"/>
          </a:xfrm>
        </p:grpSpPr>
        <p:sp>
          <p:nvSpPr>
            <p:cNvPr id="56" name="Oval 55"/>
            <p:cNvSpPr/>
            <p:nvPr/>
          </p:nvSpPr>
          <p:spPr bwMode="auto">
            <a:xfrm>
              <a:off x="5124277" y="211262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9" name="TextBox 438"/>
            <p:cNvSpPr txBox="1"/>
            <p:nvPr/>
          </p:nvSpPr>
          <p:spPr>
            <a:xfrm>
              <a:off x="5081123" y="2126607"/>
              <a:ext cx="38052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a:t>
              </a:r>
            </a:p>
          </p:txBody>
        </p:sp>
      </p:grpSp>
      <p:sp>
        <p:nvSpPr>
          <p:cNvPr id="57" name="Oval 56"/>
          <p:cNvSpPr/>
          <p:nvPr/>
        </p:nvSpPr>
        <p:spPr bwMode="auto">
          <a:xfrm>
            <a:off x="5679430" y="3325110"/>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0" name="TextBox 439"/>
          <p:cNvSpPr txBox="1"/>
          <p:nvPr/>
        </p:nvSpPr>
        <p:spPr>
          <a:xfrm>
            <a:off x="5643402" y="3330094"/>
            <a:ext cx="40267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N2</a:t>
            </a:r>
          </a:p>
        </p:txBody>
      </p:sp>
      <p:sp>
        <p:nvSpPr>
          <p:cNvPr id="58" name="Oval 57"/>
          <p:cNvSpPr/>
          <p:nvPr/>
        </p:nvSpPr>
        <p:spPr bwMode="auto">
          <a:xfrm>
            <a:off x="5686708" y="3965005"/>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1" name="TextBox 440"/>
          <p:cNvSpPr txBox="1"/>
          <p:nvPr/>
        </p:nvSpPr>
        <p:spPr>
          <a:xfrm>
            <a:off x="5646301" y="3968363"/>
            <a:ext cx="39585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N3</a:t>
            </a:r>
          </a:p>
        </p:txBody>
      </p:sp>
      <p:sp>
        <p:nvSpPr>
          <p:cNvPr id="3" name="Oval 2"/>
          <p:cNvSpPr/>
          <p:nvPr/>
        </p:nvSpPr>
        <p:spPr bwMode="auto">
          <a:xfrm>
            <a:off x="5685878" y="462391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2" name="TextBox 441"/>
          <p:cNvSpPr txBox="1"/>
          <p:nvPr/>
        </p:nvSpPr>
        <p:spPr>
          <a:xfrm flipH="1">
            <a:off x="5631312" y="4639154"/>
            <a:ext cx="520270" cy="283751"/>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N4</a:t>
            </a:r>
          </a:p>
        </p:txBody>
      </p:sp>
      <p:grpSp>
        <p:nvGrpSpPr>
          <p:cNvPr id="381" name="Group 380"/>
          <p:cNvGrpSpPr/>
          <p:nvPr/>
        </p:nvGrpSpPr>
        <p:grpSpPr>
          <a:xfrm>
            <a:off x="5652724" y="5329993"/>
            <a:ext cx="419730" cy="289579"/>
            <a:chOff x="5092119" y="5009627"/>
            <a:chExt cx="419730" cy="289579"/>
          </a:xfrm>
        </p:grpSpPr>
        <p:sp>
          <p:nvSpPr>
            <p:cNvPr id="52" name="Oval 51"/>
            <p:cNvSpPr/>
            <p:nvPr/>
          </p:nvSpPr>
          <p:spPr bwMode="auto">
            <a:xfrm>
              <a:off x="5127074" y="5009627"/>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3" name="TextBox 442"/>
            <p:cNvSpPr txBox="1"/>
            <p:nvPr/>
          </p:nvSpPr>
          <p:spPr>
            <a:xfrm>
              <a:off x="5092119" y="5022207"/>
              <a:ext cx="41973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N5</a:t>
              </a:r>
            </a:p>
          </p:txBody>
        </p:sp>
      </p:grpSp>
      <p:grpSp>
        <p:nvGrpSpPr>
          <p:cNvPr id="382" name="Group 381"/>
          <p:cNvGrpSpPr/>
          <p:nvPr/>
        </p:nvGrpSpPr>
        <p:grpSpPr>
          <a:xfrm>
            <a:off x="5647888" y="6061233"/>
            <a:ext cx="412480" cy="296570"/>
            <a:chOff x="5243121" y="5958981"/>
            <a:chExt cx="412480" cy="296570"/>
          </a:xfrm>
        </p:grpSpPr>
        <p:sp>
          <p:nvSpPr>
            <p:cNvPr id="53" name="Oval 52"/>
            <p:cNvSpPr/>
            <p:nvPr/>
          </p:nvSpPr>
          <p:spPr bwMode="auto">
            <a:xfrm>
              <a:off x="5287863" y="5958981"/>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4" name="TextBox 443"/>
            <p:cNvSpPr txBox="1"/>
            <p:nvPr/>
          </p:nvSpPr>
          <p:spPr>
            <a:xfrm>
              <a:off x="5243121" y="5978552"/>
              <a:ext cx="41248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N6</a:t>
              </a:r>
            </a:p>
          </p:txBody>
        </p:sp>
      </p:grpSp>
      <p:sp>
        <p:nvSpPr>
          <p:cNvPr id="154" name="8-Point Star 153"/>
          <p:cNvSpPr/>
          <p:nvPr/>
        </p:nvSpPr>
        <p:spPr bwMode="auto">
          <a:xfrm>
            <a:off x="3873033" y="208987"/>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5" name="TextBox 444"/>
          <p:cNvSpPr txBox="1"/>
          <p:nvPr/>
        </p:nvSpPr>
        <p:spPr>
          <a:xfrm>
            <a:off x="3898201" y="26491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sp>
        <p:nvSpPr>
          <p:cNvPr id="155" name="8-Point Star 154"/>
          <p:cNvSpPr/>
          <p:nvPr/>
        </p:nvSpPr>
        <p:spPr bwMode="auto">
          <a:xfrm>
            <a:off x="3874431" y="596279"/>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6" name="TextBox 445"/>
          <p:cNvSpPr txBox="1"/>
          <p:nvPr/>
        </p:nvSpPr>
        <p:spPr>
          <a:xfrm>
            <a:off x="3891209" y="66898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A2</a:t>
            </a:r>
          </a:p>
        </p:txBody>
      </p:sp>
      <p:sp>
        <p:nvSpPr>
          <p:cNvPr id="156" name="8-Point Star 155"/>
          <p:cNvSpPr/>
          <p:nvPr/>
        </p:nvSpPr>
        <p:spPr bwMode="auto">
          <a:xfrm>
            <a:off x="3884219" y="983570"/>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7" name="TextBox 446"/>
          <p:cNvSpPr txBox="1"/>
          <p:nvPr/>
        </p:nvSpPr>
        <p:spPr>
          <a:xfrm>
            <a:off x="3891211" y="1054875"/>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A3</a:t>
            </a:r>
          </a:p>
        </p:txBody>
      </p:sp>
      <p:sp>
        <p:nvSpPr>
          <p:cNvPr id="161" name="8-Point Star 160"/>
          <p:cNvSpPr/>
          <p:nvPr/>
        </p:nvSpPr>
        <p:spPr bwMode="auto">
          <a:xfrm>
            <a:off x="3848472" y="158977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8" name="TextBox 447"/>
          <p:cNvSpPr txBox="1"/>
          <p:nvPr/>
        </p:nvSpPr>
        <p:spPr>
          <a:xfrm>
            <a:off x="3859100" y="163034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A4</a:t>
            </a:r>
          </a:p>
        </p:txBody>
      </p:sp>
      <p:sp>
        <p:nvSpPr>
          <p:cNvPr id="162" name="8-Point Star 161"/>
          <p:cNvSpPr/>
          <p:nvPr/>
        </p:nvSpPr>
        <p:spPr bwMode="auto">
          <a:xfrm>
            <a:off x="3841480" y="1985454"/>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9" name="TextBox 448"/>
          <p:cNvSpPr txBox="1"/>
          <p:nvPr/>
        </p:nvSpPr>
        <p:spPr>
          <a:xfrm>
            <a:off x="3856862" y="2039981"/>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A5</a:t>
            </a:r>
          </a:p>
        </p:txBody>
      </p:sp>
      <p:sp>
        <p:nvSpPr>
          <p:cNvPr id="160" name="8-Point Star 159"/>
          <p:cNvSpPr/>
          <p:nvPr/>
        </p:nvSpPr>
        <p:spPr bwMode="auto">
          <a:xfrm>
            <a:off x="3838686" y="237694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0" name="TextBox 449"/>
          <p:cNvSpPr txBox="1"/>
          <p:nvPr/>
        </p:nvSpPr>
        <p:spPr>
          <a:xfrm>
            <a:off x="3840085" y="244265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A6</a:t>
            </a:r>
          </a:p>
        </p:txBody>
      </p:sp>
      <p:sp>
        <p:nvSpPr>
          <p:cNvPr id="182" name="8-Point Star 181"/>
          <p:cNvSpPr/>
          <p:nvPr/>
        </p:nvSpPr>
        <p:spPr bwMode="auto">
          <a:xfrm>
            <a:off x="3837288" y="2769826"/>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1" name="TextBox 450"/>
          <p:cNvSpPr txBox="1"/>
          <p:nvPr/>
        </p:nvSpPr>
        <p:spPr>
          <a:xfrm>
            <a:off x="3848474" y="2811768"/>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A7</a:t>
            </a:r>
          </a:p>
        </p:txBody>
      </p:sp>
      <p:sp>
        <p:nvSpPr>
          <p:cNvPr id="158" name="8-Point Star 157"/>
          <p:cNvSpPr/>
          <p:nvPr/>
        </p:nvSpPr>
        <p:spPr bwMode="auto">
          <a:xfrm>
            <a:off x="3835889" y="3145932"/>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2" name="TextBox 451"/>
          <p:cNvSpPr txBox="1"/>
          <p:nvPr/>
        </p:nvSpPr>
        <p:spPr>
          <a:xfrm>
            <a:off x="3848473" y="319766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A8</a:t>
            </a:r>
            <a:endParaRPr lang="en-US" sz="1000" dirty="0">
              <a:solidFill>
                <a:prstClr val="black"/>
              </a:solidFill>
              <a:latin typeface="Calibri"/>
            </a:endParaRPr>
          </a:p>
        </p:txBody>
      </p:sp>
      <p:sp>
        <p:nvSpPr>
          <p:cNvPr id="157" name="8-Point Star 156"/>
          <p:cNvSpPr/>
          <p:nvPr/>
        </p:nvSpPr>
        <p:spPr bwMode="auto">
          <a:xfrm>
            <a:off x="3842880" y="354555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3" name="TextBox 452"/>
          <p:cNvSpPr txBox="1"/>
          <p:nvPr/>
        </p:nvSpPr>
        <p:spPr>
          <a:xfrm>
            <a:off x="3873641" y="3607071"/>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A9</a:t>
            </a:r>
          </a:p>
        </p:txBody>
      </p:sp>
      <p:sp>
        <p:nvSpPr>
          <p:cNvPr id="164" name="8-Point Star 163"/>
          <p:cNvSpPr/>
          <p:nvPr/>
        </p:nvSpPr>
        <p:spPr bwMode="auto">
          <a:xfrm>
            <a:off x="3817515" y="406937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4" name="TextBox 453"/>
          <p:cNvSpPr txBox="1"/>
          <p:nvPr/>
        </p:nvSpPr>
        <p:spPr>
          <a:xfrm>
            <a:off x="3789270" y="4102333"/>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A10</a:t>
            </a:r>
          </a:p>
        </p:txBody>
      </p:sp>
      <p:sp>
        <p:nvSpPr>
          <p:cNvPr id="159" name="8-Point Star 158"/>
          <p:cNvSpPr/>
          <p:nvPr/>
        </p:nvSpPr>
        <p:spPr bwMode="auto">
          <a:xfrm>
            <a:off x="6673375" y="434661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5" name="TextBox 454"/>
          <p:cNvSpPr txBox="1"/>
          <p:nvPr/>
        </p:nvSpPr>
        <p:spPr>
          <a:xfrm>
            <a:off x="6655160" y="4409479"/>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A12</a:t>
            </a:r>
          </a:p>
        </p:txBody>
      </p:sp>
      <p:sp>
        <p:nvSpPr>
          <p:cNvPr id="163" name="8-Point Star 162"/>
          <p:cNvSpPr/>
          <p:nvPr/>
        </p:nvSpPr>
        <p:spPr bwMode="auto">
          <a:xfrm>
            <a:off x="6672266" y="4748817"/>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6" name="TextBox 455"/>
          <p:cNvSpPr txBox="1"/>
          <p:nvPr/>
        </p:nvSpPr>
        <p:spPr>
          <a:xfrm>
            <a:off x="6645451" y="4797246"/>
            <a:ext cx="45160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A13</a:t>
            </a:r>
          </a:p>
        </p:txBody>
      </p:sp>
      <p:sp>
        <p:nvSpPr>
          <p:cNvPr id="168" name="8-Point Star 167"/>
          <p:cNvSpPr/>
          <p:nvPr/>
        </p:nvSpPr>
        <p:spPr bwMode="auto">
          <a:xfrm>
            <a:off x="6629993" y="5239866"/>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0" name="TextBox 459"/>
          <p:cNvSpPr txBox="1"/>
          <p:nvPr/>
        </p:nvSpPr>
        <p:spPr>
          <a:xfrm>
            <a:off x="6604423" y="5286596"/>
            <a:ext cx="46838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A14</a:t>
            </a:r>
          </a:p>
        </p:txBody>
      </p:sp>
      <p:sp>
        <p:nvSpPr>
          <p:cNvPr id="167" name="8-Point Star 166"/>
          <p:cNvSpPr/>
          <p:nvPr/>
        </p:nvSpPr>
        <p:spPr bwMode="auto">
          <a:xfrm>
            <a:off x="6637386" y="5677114"/>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1" name="TextBox 460"/>
          <p:cNvSpPr txBox="1"/>
          <p:nvPr/>
        </p:nvSpPr>
        <p:spPr>
          <a:xfrm>
            <a:off x="6613617" y="5751214"/>
            <a:ext cx="51032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A15</a:t>
            </a:r>
          </a:p>
        </p:txBody>
      </p:sp>
      <p:sp>
        <p:nvSpPr>
          <p:cNvPr id="169" name="8-Point Star 168"/>
          <p:cNvSpPr/>
          <p:nvPr/>
        </p:nvSpPr>
        <p:spPr bwMode="auto">
          <a:xfrm>
            <a:off x="6639779" y="6279345"/>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3" name="TextBox 462"/>
          <p:cNvSpPr txBox="1"/>
          <p:nvPr/>
        </p:nvSpPr>
        <p:spPr>
          <a:xfrm>
            <a:off x="6621603" y="6333872"/>
            <a:ext cx="459995" cy="261610"/>
          </a:xfrm>
          <a:prstGeom prst="rect">
            <a:avLst/>
          </a:prstGeom>
          <a:noFill/>
        </p:spPr>
        <p:txBody>
          <a:bodyPr wrap="square" rtlCol="0">
            <a:spAutoFit/>
          </a:bodyPr>
          <a:lstStyle/>
          <a:p>
            <a:pPr defTabSz="457200" fontAlgn="auto">
              <a:spcBef>
                <a:spcPts val="0"/>
              </a:spcBef>
              <a:spcAft>
                <a:spcPts val="0"/>
              </a:spcAft>
            </a:pPr>
            <a:r>
              <a:rPr lang="en-US" sz="1100" dirty="0">
                <a:solidFill>
                  <a:prstClr val="black"/>
                </a:solidFill>
                <a:latin typeface="Calibri"/>
              </a:rPr>
              <a:t>A16</a:t>
            </a:r>
            <a:endParaRPr lang="en-US" sz="1000" dirty="0">
              <a:solidFill>
                <a:prstClr val="black"/>
              </a:solidFill>
              <a:latin typeface="Calibri"/>
            </a:endParaRPr>
          </a:p>
        </p:txBody>
      </p:sp>
      <p:cxnSp>
        <p:nvCxnSpPr>
          <p:cNvPr id="485" name="Elbow Connector 71"/>
          <p:cNvCxnSpPr>
            <a:stCxn id="186" idx="3"/>
            <a:endCxn id="154" idx="6"/>
          </p:cNvCxnSpPr>
          <p:nvPr/>
        </p:nvCxnSpPr>
        <p:spPr bwMode="auto">
          <a:xfrm rot="5400000" flipH="1" flipV="1">
            <a:off x="3237451" y="-336257"/>
            <a:ext cx="273217" cy="1363706"/>
          </a:xfrm>
          <a:prstGeom prst="curvedConnector5">
            <a:avLst>
              <a:gd name="adj1" fmla="val -33216"/>
              <a:gd name="adj2" fmla="val 49600"/>
              <a:gd name="adj3" fmla="val 153397"/>
            </a:avLst>
          </a:prstGeom>
          <a:noFill/>
          <a:ln w="25400" cap="flat" cmpd="sng" algn="ctr">
            <a:solidFill>
              <a:schemeClr val="bg1">
                <a:lumMod val="75000"/>
              </a:schemeClr>
            </a:solidFill>
            <a:prstDash val="solid"/>
            <a:round/>
            <a:headEnd type="none" w="med" len="med"/>
            <a:tailEnd type="triangle"/>
          </a:ln>
          <a:effectLst/>
        </p:spPr>
      </p:cxnSp>
      <p:sp>
        <p:nvSpPr>
          <p:cNvPr id="143" name="8-Point Star 142"/>
          <p:cNvSpPr/>
          <p:nvPr/>
        </p:nvSpPr>
        <p:spPr bwMode="auto">
          <a:xfrm>
            <a:off x="3825625" y="4487496"/>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45" name="TextBox 144"/>
          <p:cNvSpPr txBox="1"/>
          <p:nvPr/>
        </p:nvSpPr>
        <p:spPr>
          <a:xfrm>
            <a:off x="3801437" y="4547265"/>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A11</a:t>
            </a:r>
          </a:p>
        </p:txBody>
      </p:sp>
      <p:cxnSp>
        <p:nvCxnSpPr>
          <p:cNvPr id="146" name="Elbow Connector 71"/>
          <p:cNvCxnSpPr>
            <a:stCxn id="58" idx="2"/>
            <a:endCxn id="143" idx="0"/>
          </p:cNvCxnSpPr>
          <p:nvPr/>
        </p:nvCxnSpPr>
        <p:spPr bwMode="auto">
          <a:xfrm rot="10800000" flipV="1">
            <a:off x="4191386" y="4102164"/>
            <a:ext cx="1495323" cy="56821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49" name="Elbow Connector 71"/>
          <p:cNvCxnSpPr>
            <a:stCxn id="255" idx="6"/>
            <a:endCxn id="143" idx="4"/>
          </p:cNvCxnSpPr>
          <p:nvPr/>
        </p:nvCxnSpPr>
        <p:spPr bwMode="auto">
          <a:xfrm>
            <a:off x="2352924" y="4113047"/>
            <a:ext cx="1472701" cy="557329"/>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178" name="Chevron 177"/>
          <p:cNvSpPr/>
          <p:nvPr/>
        </p:nvSpPr>
        <p:spPr bwMode="auto">
          <a:xfrm rot="5400000">
            <a:off x="2039553" y="1457676"/>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9" name="TextBox 178"/>
          <p:cNvSpPr txBox="1"/>
          <p:nvPr/>
        </p:nvSpPr>
        <p:spPr>
          <a:xfrm>
            <a:off x="2040864" y="1479986"/>
            <a:ext cx="46978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R2</a:t>
            </a:r>
          </a:p>
        </p:txBody>
      </p:sp>
      <p:sp>
        <p:nvSpPr>
          <p:cNvPr id="180" name="Oval 179"/>
          <p:cNvSpPr/>
          <p:nvPr/>
        </p:nvSpPr>
        <p:spPr bwMode="auto">
          <a:xfrm>
            <a:off x="2077652" y="2560950"/>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1" name="TextBox 180"/>
          <p:cNvSpPr txBox="1"/>
          <p:nvPr/>
        </p:nvSpPr>
        <p:spPr>
          <a:xfrm>
            <a:off x="2052772" y="2571021"/>
            <a:ext cx="44176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N7</a:t>
            </a:r>
          </a:p>
        </p:txBody>
      </p:sp>
      <p:cxnSp>
        <p:nvCxnSpPr>
          <p:cNvPr id="183" name="Elbow Connector 71"/>
          <p:cNvCxnSpPr>
            <a:stCxn id="178" idx="3"/>
            <a:endCxn id="180" idx="0"/>
          </p:cNvCxnSpPr>
          <p:nvPr/>
        </p:nvCxnSpPr>
        <p:spPr bwMode="auto">
          <a:xfrm rot="16200000" flipH="1">
            <a:off x="1812534" y="2158672"/>
            <a:ext cx="801270" cy="3285"/>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465" name="Elbow Connector 71"/>
          <p:cNvCxnSpPr>
            <a:stCxn id="178" idx="0"/>
            <a:endCxn id="445" idx="1"/>
          </p:cNvCxnSpPr>
          <p:nvPr/>
        </p:nvCxnSpPr>
        <p:spPr bwMode="auto">
          <a:xfrm flipV="1">
            <a:off x="2341557" y="403412"/>
            <a:ext cx="1556644" cy="1119279"/>
          </a:xfrm>
          <a:prstGeom prst="curvedConnector3">
            <a:avLst>
              <a:gd name="adj1" fmla="val 41528"/>
            </a:avLst>
          </a:prstGeom>
          <a:noFill/>
          <a:ln w="25400" cap="flat" cmpd="sng" algn="ctr">
            <a:solidFill>
              <a:schemeClr val="bg1">
                <a:lumMod val="75000"/>
              </a:schemeClr>
            </a:solidFill>
            <a:prstDash val="solid"/>
            <a:round/>
            <a:headEnd type="none" w="med" len="med"/>
            <a:tailEnd type="triangle"/>
          </a:ln>
          <a:effectLst/>
        </p:spPr>
      </p:cxnSp>
      <p:cxnSp>
        <p:nvCxnSpPr>
          <p:cNvPr id="484" name="Elbow Connector 71"/>
          <p:cNvCxnSpPr>
            <a:stCxn id="178" idx="0"/>
            <a:endCxn id="156" idx="4"/>
          </p:cNvCxnSpPr>
          <p:nvPr/>
        </p:nvCxnSpPr>
        <p:spPr bwMode="auto">
          <a:xfrm flipV="1">
            <a:off x="2341557" y="1166450"/>
            <a:ext cx="1542662" cy="35624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486" name="Elbow Connector 71"/>
          <p:cNvCxnSpPr>
            <a:stCxn id="178" idx="0"/>
            <a:endCxn id="155" idx="4"/>
          </p:cNvCxnSpPr>
          <p:nvPr/>
        </p:nvCxnSpPr>
        <p:spPr bwMode="auto">
          <a:xfrm flipV="1">
            <a:off x="2341557" y="779159"/>
            <a:ext cx="1532874" cy="74353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518" name="TextBox 517"/>
          <p:cNvSpPr txBox="1"/>
          <p:nvPr/>
        </p:nvSpPr>
        <p:spPr>
          <a:xfrm>
            <a:off x="1012251" y="1276567"/>
            <a:ext cx="1065401" cy="646331"/>
          </a:xfrm>
          <a:prstGeom prst="rect">
            <a:avLst/>
          </a:prstGeom>
          <a:noFill/>
        </p:spPr>
        <p:txBody>
          <a:bodyPr wrap="square" rtlCol="0">
            <a:spAutoFit/>
          </a:bodyPr>
          <a:lstStyle/>
          <a:p>
            <a:pPr algn="r" defTabSz="457200" fontAlgn="auto">
              <a:spcBef>
                <a:spcPts val="0"/>
              </a:spcBef>
              <a:spcAft>
                <a:spcPts val="0"/>
              </a:spcAft>
            </a:pPr>
            <a:r>
              <a:rPr lang="en-US" sz="1200" dirty="0">
                <a:solidFill>
                  <a:prstClr val="black"/>
                </a:solidFill>
                <a:latin typeface="Calibri"/>
              </a:rPr>
              <a:t>ER Receptor Binding</a:t>
            </a:r>
          </a:p>
          <a:p>
            <a:pPr algn="r" defTabSz="457200" fontAlgn="auto">
              <a:spcBef>
                <a:spcPts val="0"/>
              </a:spcBef>
              <a:spcAft>
                <a:spcPts val="0"/>
              </a:spcAft>
            </a:pPr>
            <a:r>
              <a:rPr lang="en-US" sz="1200" dirty="0">
                <a:solidFill>
                  <a:prstClr val="black"/>
                </a:solidFill>
                <a:latin typeface="Calibri"/>
              </a:rPr>
              <a:t>(Antagonist)</a:t>
            </a:r>
          </a:p>
        </p:txBody>
      </p:sp>
      <p:sp>
        <p:nvSpPr>
          <p:cNvPr id="552" name="8-Point Star 551"/>
          <p:cNvSpPr/>
          <p:nvPr/>
        </p:nvSpPr>
        <p:spPr bwMode="auto">
          <a:xfrm>
            <a:off x="1169613" y="4902542"/>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3" name="TextBox 552"/>
          <p:cNvSpPr txBox="1"/>
          <p:nvPr/>
        </p:nvSpPr>
        <p:spPr>
          <a:xfrm>
            <a:off x="1132568" y="4946602"/>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A17</a:t>
            </a:r>
          </a:p>
        </p:txBody>
      </p:sp>
      <p:sp>
        <p:nvSpPr>
          <p:cNvPr id="555" name="8-Point Star 554"/>
          <p:cNvSpPr/>
          <p:nvPr/>
        </p:nvSpPr>
        <p:spPr bwMode="auto">
          <a:xfrm>
            <a:off x="1142967" y="531542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6" name="TextBox 555"/>
          <p:cNvSpPr txBox="1"/>
          <p:nvPr/>
        </p:nvSpPr>
        <p:spPr>
          <a:xfrm>
            <a:off x="1114200" y="5367745"/>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A18</a:t>
            </a:r>
          </a:p>
        </p:txBody>
      </p:sp>
      <p:cxnSp>
        <p:nvCxnSpPr>
          <p:cNvPr id="563" name="Elbow Connector 71"/>
          <p:cNvCxnSpPr>
            <a:stCxn id="197" idx="2"/>
            <a:endCxn id="552" idx="0"/>
          </p:cNvCxnSpPr>
          <p:nvPr/>
        </p:nvCxnSpPr>
        <p:spPr bwMode="auto">
          <a:xfrm rot="10800000">
            <a:off x="1535374" y="5085422"/>
            <a:ext cx="543775" cy="25563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566" name="Elbow Connector 71"/>
          <p:cNvCxnSpPr>
            <a:stCxn id="197" idx="2"/>
            <a:endCxn id="555" idx="0"/>
          </p:cNvCxnSpPr>
          <p:nvPr/>
        </p:nvCxnSpPr>
        <p:spPr bwMode="auto">
          <a:xfrm rot="10800000" flipV="1">
            <a:off x="1508728" y="5341053"/>
            <a:ext cx="570421" cy="15724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583" name="Elbow Connector 71"/>
          <p:cNvCxnSpPr>
            <a:stCxn id="210" idx="3"/>
            <a:endCxn id="552" idx="4"/>
          </p:cNvCxnSpPr>
          <p:nvPr/>
        </p:nvCxnSpPr>
        <p:spPr bwMode="auto">
          <a:xfrm rot="16200000" flipH="1">
            <a:off x="855872" y="4771680"/>
            <a:ext cx="238411" cy="38907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586" name="Elbow Connector 71"/>
          <p:cNvCxnSpPr>
            <a:stCxn id="210" idx="3"/>
            <a:endCxn id="555" idx="4"/>
          </p:cNvCxnSpPr>
          <p:nvPr/>
        </p:nvCxnSpPr>
        <p:spPr bwMode="auto">
          <a:xfrm rot="16200000" flipH="1">
            <a:off x="636109" y="4991443"/>
            <a:ext cx="651290" cy="362425"/>
          </a:xfrm>
          <a:prstGeom prst="curvedConnector2">
            <a:avLst/>
          </a:prstGeom>
          <a:noFill/>
          <a:ln w="25400" cap="flat" cmpd="sng" algn="ctr">
            <a:solidFill>
              <a:schemeClr val="bg1">
                <a:lumMod val="75000"/>
              </a:schemeClr>
            </a:solidFill>
            <a:prstDash val="solid"/>
            <a:round/>
            <a:headEnd type="none" w="med" len="med"/>
            <a:tailEnd type="triangle"/>
          </a:ln>
          <a:effectLst/>
        </p:spPr>
      </p:cxnSp>
      <p:sp>
        <p:nvSpPr>
          <p:cNvPr id="606" name="TextBox 605"/>
          <p:cNvSpPr txBox="1"/>
          <p:nvPr/>
        </p:nvSpPr>
        <p:spPr>
          <a:xfrm>
            <a:off x="1156760" y="256095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grpSp>
        <p:nvGrpSpPr>
          <p:cNvPr id="200" name="Group 199"/>
          <p:cNvGrpSpPr/>
          <p:nvPr/>
        </p:nvGrpSpPr>
        <p:grpSpPr>
          <a:xfrm>
            <a:off x="2042026" y="3323982"/>
            <a:ext cx="425687" cy="282185"/>
            <a:chOff x="4554418" y="1820413"/>
            <a:chExt cx="425687" cy="282185"/>
          </a:xfrm>
        </p:grpSpPr>
        <p:sp>
          <p:nvSpPr>
            <p:cNvPr id="202" name="Oval 201"/>
            <p:cNvSpPr/>
            <p:nvPr/>
          </p:nvSpPr>
          <p:spPr bwMode="auto">
            <a:xfrm>
              <a:off x="4588780" y="1820413"/>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3" name="TextBox 202"/>
            <p:cNvSpPr txBox="1"/>
            <p:nvPr/>
          </p:nvSpPr>
          <p:spPr>
            <a:xfrm>
              <a:off x="4554418" y="1825599"/>
              <a:ext cx="42568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N8</a:t>
              </a:r>
            </a:p>
          </p:txBody>
        </p:sp>
      </p:grpSp>
      <p:cxnSp>
        <p:nvCxnSpPr>
          <p:cNvPr id="241" name="Elbow Connector 71"/>
          <p:cNvCxnSpPr>
            <a:stCxn id="180" idx="4"/>
            <a:endCxn id="202" idx="0"/>
          </p:cNvCxnSpPr>
          <p:nvPr/>
        </p:nvCxnSpPr>
        <p:spPr bwMode="auto">
          <a:xfrm rot="5400000">
            <a:off x="1969824" y="3078994"/>
            <a:ext cx="488712" cy="1264"/>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sp>
        <p:nvSpPr>
          <p:cNvPr id="255" name="Oval 254"/>
          <p:cNvSpPr/>
          <p:nvPr/>
        </p:nvSpPr>
        <p:spPr bwMode="auto">
          <a:xfrm>
            <a:off x="2078604" y="3975887"/>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56" name="TextBox 255"/>
          <p:cNvSpPr txBox="1"/>
          <p:nvPr/>
        </p:nvSpPr>
        <p:spPr>
          <a:xfrm flipH="1">
            <a:off x="2051567" y="3984679"/>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N9</a:t>
            </a:r>
          </a:p>
        </p:txBody>
      </p:sp>
      <p:cxnSp>
        <p:nvCxnSpPr>
          <p:cNvPr id="257" name="Elbow Connector 71"/>
          <p:cNvCxnSpPr>
            <a:stCxn id="202" idx="4"/>
            <a:endCxn id="255" idx="0"/>
          </p:cNvCxnSpPr>
          <p:nvPr/>
        </p:nvCxnSpPr>
        <p:spPr bwMode="auto">
          <a:xfrm rot="16200000" flipH="1">
            <a:off x="2025864" y="3785986"/>
            <a:ext cx="377585" cy="2216"/>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305" name="Elbow Connector 71"/>
          <p:cNvCxnSpPr>
            <a:stCxn id="434" idx="2"/>
            <a:endCxn id="164" idx="4"/>
          </p:cNvCxnSpPr>
          <p:nvPr/>
        </p:nvCxnSpPr>
        <p:spPr bwMode="auto">
          <a:xfrm rot="16200000" flipH="1">
            <a:off x="3455672" y="3890409"/>
            <a:ext cx="200111" cy="523575"/>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6" name="Elbow Connector 71"/>
          <p:cNvCxnSpPr>
            <a:stCxn id="275" idx="3"/>
            <a:endCxn id="143" idx="4"/>
          </p:cNvCxnSpPr>
          <p:nvPr/>
        </p:nvCxnSpPr>
        <p:spPr bwMode="auto">
          <a:xfrm rot="16200000" flipH="1">
            <a:off x="3244857" y="4089608"/>
            <a:ext cx="611268" cy="550267"/>
          </a:xfrm>
          <a:prstGeom prst="curvedConnector2">
            <a:avLst/>
          </a:prstGeom>
          <a:noFill/>
          <a:ln w="25400" cap="flat" cmpd="sng" algn="ctr">
            <a:solidFill>
              <a:schemeClr val="bg1">
                <a:lumMod val="75000"/>
              </a:schemeClr>
            </a:solidFill>
            <a:prstDash val="solid"/>
            <a:round/>
            <a:headEnd type="none" w="med" len="med"/>
            <a:tailEnd type="triangle"/>
          </a:ln>
          <a:effectLst/>
        </p:spPr>
      </p:cxnSp>
      <p:sp>
        <p:nvSpPr>
          <p:cNvPr id="313" name="TextBox 312"/>
          <p:cNvSpPr txBox="1"/>
          <p:nvPr/>
        </p:nvSpPr>
        <p:spPr>
          <a:xfrm>
            <a:off x="1432740" y="3911313"/>
            <a:ext cx="653995"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DNA </a:t>
            </a:r>
          </a:p>
          <a:p>
            <a:pPr algn="r" defTabSz="457200" fontAlgn="auto">
              <a:spcBef>
                <a:spcPts val="0"/>
              </a:spcBef>
              <a:spcAft>
                <a:spcPts val="0"/>
              </a:spcAft>
            </a:pPr>
            <a:r>
              <a:rPr lang="en-US" sz="1200" dirty="0">
                <a:solidFill>
                  <a:prstClr val="black"/>
                </a:solidFill>
                <a:latin typeface="Calibri"/>
              </a:rPr>
              <a:t>Binding</a:t>
            </a:r>
          </a:p>
        </p:txBody>
      </p:sp>
      <p:cxnSp>
        <p:nvCxnSpPr>
          <p:cNvPr id="325" name="Elbow Connector 71"/>
          <p:cNvCxnSpPr>
            <a:stCxn id="180" idx="6"/>
            <a:endCxn id="160" idx="4"/>
          </p:cNvCxnSpPr>
          <p:nvPr/>
        </p:nvCxnSpPr>
        <p:spPr bwMode="auto">
          <a:xfrm flipV="1">
            <a:off x="2351972" y="2559821"/>
            <a:ext cx="1486714" cy="138289"/>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6" name="Elbow Connector 71"/>
          <p:cNvCxnSpPr>
            <a:stCxn id="180" idx="6"/>
            <a:endCxn id="162" idx="4"/>
          </p:cNvCxnSpPr>
          <p:nvPr/>
        </p:nvCxnSpPr>
        <p:spPr bwMode="auto">
          <a:xfrm flipV="1">
            <a:off x="2351972" y="2168334"/>
            <a:ext cx="1489508" cy="52977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7" name="Elbow Connector 71"/>
          <p:cNvCxnSpPr>
            <a:stCxn id="180" idx="6"/>
            <a:endCxn id="161" idx="4"/>
          </p:cNvCxnSpPr>
          <p:nvPr/>
        </p:nvCxnSpPr>
        <p:spPr bwMode="auto">
          <a:xfrm flipV="1">
            <a:off x="2351972" y="1772653"/>
            <a:ext cx="1496500" cy="92545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8" name="Elbow Connector 71"/>
          <p:cNvCxnSpPr>
            <a:stCxn id="180" idx="6"/>
            <a:endCxn id="158" idx="4"/>
          </p:cNvCxnSpPr>
          <p:nvPr/>
        </p:nvCxnSpPr>
        <p:spPr bwMode="auto">
          <a:xfrm>
            <a:off x="2351972" y="2698110"/>
            <a:ext cx="1483917" cy="63070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9" name="Elbow Connector 71"/>
          <p:cNvCxnSpPr>
            <a:stCxn id="180" idx="6"/>
            <a:endCxn id="157" idx="4"/>
          </p:cNvCxnSpPr>
          <p:nvPr/>
        </p:nvCxnSpPr>
        <p:spPr bwMode="auto">
          <a:xfrm>
            <a:off x="2351972" y="2698110"/>
            <a:ext cx="1490908" cy="1030323"/>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51" name="Elbow Connector 71"/>
          <p:cNvCxnSpPr>
            <a:stCxn id="196" idx="3"/>
            <a:endCxn id="161" idx="4"/>
          </p:cNvCxnSpPr>
          <p:nvPr/>
        </p:nvCxnSpPr>
        <p:spPr bwMode="auto">
          <a:xfrm rot="5400000" flipH="1" flipV="1">
            <a:off x="3187934" y="1416823"/>
            <a:ext cx="304707" cy="1016367"/>
          </a:xfrm>
          <a:prstGeom prst="curvedConnector4">
            <a:avLst>
              <a:gd name="adj1" fmla="val 1154"/>
              <a:gd name="adj2" fmla="val 50847"/>
            </a:avLst>
          </a:prstGeom>
          <a:noFill/>
          <a:ln w="25400" cap="flat" cmpd="sng" algn="ctr">
            <a:solidFill>
              <a:schemeClr val="bg1">
                <a:lumMod val="75000"/>
              </a:schemeClr>
            </a:solidFill>
            <a:prstDash val="solid"/>
            <a:round/>
            <a:headEnd type="none" w="med" len="med"/>
            <a:tailEnd type="triangle"/>
          </a:ln>
          <a:effectLst/>
        </p:spPr>
      </p:cxnSp>
      <p:sp>
        <p:nvSpPr>
          <p:cNvPr id="375" name="TextBox 374"/>
          <p:cNvSpPr txBox="1"/>
          <p:nvPr/>
        </p:nvSpPr>
        <p:spPr>
          <a:xfrm>
            <a:off x="5916927" y="3227295"/>
            <a:ext cx="101181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Cofactor</a:t>
            </a:r>
          </a:p>
          <a:p>
            <a:pPr defTabSz="457200" fontAlgn="auto">
              <a:spcBef>
                <a:spcPts val="0"/>
              </a:spcBef>
              <a:spcAft>
                <a:spcPts val="0"/>
              </a:spcAft>
            </a:pPr>
            <a:r>
              <a:rPr lang="en-US" sz="1200" dirty="0">
                <a:solidFill>
                  <a:prstClr val="black"/>
                </a:solidFill>
                <a:latin typeface="Calibri"/>
              </a:rPr>
              <a:t>Recruitment</a:t>
            </a:r>
          </a:p>
        </p:txBody>
      </p:sp>
      <p:sp>
        <p:nvSpPr>
          <p:cNvPr id="197" name="Oval 196"/>
          <p:cNvSpPr/>
          <p:nvPr/>
        </p:nvSpPr>
        <p:spPr bwMode="auto">
          <a:xfrm>
            <a:off x="2079148" y="5203894"/>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98" name="TextBox 197"/>
          <p:cNvSpPr txBox="1"/>
          <p:nvPr/>
        </p:nvSpPr>
        <p:spPr>
          <a:xfrm flipH="1">
            <a:off x="1998815" y="5213490"/>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N10</a:t>
            </a:r>
          </a:p>
        </p:txBody>
      </p:sp>
      <p:cxnSp>
        <p:nvCxnSpPr>
          <p:cNvPr id="199" name="Elbow Connector 71"/>
          <p:cNvCxnSpPr>
            <a:stCxn id="255" idx="4"/>
            <a:endCxn id="197" idx="0"/>
          </p:cNvCxnSpPr>
          <p:nvPr/>
        </p:nvCxnSpPr>
        <p:spPr bwMode="auto">
          <a:xfrm rot="16200000" flipH="1">
            <a:off x="1739193" y="4726778"/>
            <a:ext cx="953687" cy="544"/>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sp>
        <p:nvSpPr>
          <p:cNvPr id="212" name="TextBox 211"/>
          <p:cNvSpPr txBox="1"/>
          <p:nvPr/>
        </p:nvSpPr>
        <p:spPr>
          <a:xfrm>
            <a:off x="2316439" y="5047869"/>
            <a:ext cx="996811" cy="646331"/>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Antagonist</a:t>
            </a:r>
          </a:p>
          <a:p>
            <a:pPr defTabSz="457200" fontAlgn="auto">
              <a:spcBef>
                <a:spcPts val="0"/>
              </a:spcBef>
              <a:spcAft>
                <a:spcPts val="0"/>
              </a:spcAft>
            </a:pPr>
            <a:r>
              <a:rPr lang="en-US" sz="1200" dirty="0">
                <a:solidFill>
                  <a:prstClr val="black"/>
                </a:solidFill>
                <a:latin typeface="Calibri"/>
              </a:rPr>
              <a:t>Transcription</a:t>
            </a:r>
          </a:p>
          <a:p>
            <a:pPr defTabSz="457200" fontAlgn="auto">
              <a:spcBef>
                <a:spcPts val="0"/>
              </a:spcBef>
              <a:spcAft>
                <a:spcPts val="0"/>
              </a:spcAft>
            </a:pPr>
            <a:r>
              <a:rPr lang="en-US" sz="1200" dirty="0">
                <a:solidFill>
                  <a:prstClr val="black"/>
                </a:solidFill>
                <a:latin typeface="Calibri"/>
              </a:rPr>
              <a:t>Suppression</a:t>
            </a:r>
          </a:p>
        </p:txBody>
      </p:sp>
      <p:sp>
        <p:nvSpPr>
          <p:cNvPr id="196" name="Chevron 195"/>
          <p:cNvSpPr/>
          <p:nvPr/>
        </p:nvSpPr>
        <p:spPr bwMode="auto">
          <a:xfrm rot="5400000">
            <a:off x="2660131" y="1775356"/>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7" name="TextBox 206"/>
          <p:cNvSpPr txBox="1"/>
          <p:nvPr/>
        </p:nvSpPr>
        <p:spPr>
          <a:xfrm>
            <a:off x="2658360" y="1779563"/>
            <a:ext cx="43774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R4</a:t>
            </a:r>
          </a:p>
        </p:txBody>
      </p:sp>
      <p:sp>
        <p:nvSpPr>
          <p:cNvPr id="210" name="Chevron 209"/>
          <p:cNvSpPr/>
          <p:nvPr/>
        </p:nvSpPr>
        <p:spPr bwMode="auto">
          <a:xfrm rot="5400000">
            <a:off x="608568" y="4545007"/>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82" name="TextBox 581"/>
          <p:cNvSpPr txBox="1"/>
          <p:nvPr/>
        </p:nvSpPr>
        <p:spPr>
          <a:xfrm>
            <a:off x="619881" y="4559107"/>
            <a:ext cx="52511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R9</a:t>
            </a:r>
          </a:p>
        </p:txBody>
      </p:sp>
      <p:grpSp>
        <p:nvGrpSpPr>
          <p:cNvPr id="12" name="Group 11"/>
          <p:cNvGrpSpPr/>
          <p:nvPr/>
        </p:nvGrpSpPr>
        <p:grpSpPr>
          <a:xfrm>
            <a:off x="2521777" y="138256"/>
            <a:ext cx="382494" cy="343948"/>
            <a:chOff x="2241482" y="138256"/>
            <a:chExt cx="382494" cy="343948"/>
          </a:xfrm>
        </p:grpSpPr>
        <p:sp>
          <p:nvSpPr>
            <p:cNvPr id="186" name="Chevron 185"/>
            <p:cNvSpPr/>
            <p:nvPr/>
          </p:nvSpPr>
          <p:spPr bwMode="auto">
            <a:xfrm rot="5400000">
              <a:off x="2239938" y="18020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7" name="TextBox 186"/>
            <p:cNvSpPr txBox="1"/>
            <p:nvPr/>
          </p:nvSpPr>
          <p:spPr>
            <a:xfrm>
              <a:off x="2241482" y="192803"/>
              <a:ext cx="3824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grpSp>
      <p:sp>
        <p:nvSpPr>
          <p:cNvPr id="5" name="Down Arrow 4"/>
          <p:cNvSpPr/>
          <p:nvPr/>
        </p:nvSpPr>
        <p:spPr>
          <a:xfrm>
            <a:off x="7407204" y="3724701"/>
            <a:ext cx="317474" cy="360856"/>
          </a:xfrm>
          <a:prstGeom prst="downArrow">
            <a:avLst/>
          </a:prstGeom>
          <a:solidFill>
            <a:srgbClr val="FF00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65" name="Rectangle 164"/>
          <p:cNvSpPr/>
          <p:nvPr/>
        </p:nvSpPr>
        <p:spPr bwMode="auto">
          <a:xfrm>
            <a:off x="6828903" y="242093"/>
            <a:ext cx="2154323" cy="2743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66" name="Chevron 165"/>
          <p:cNvSpPr/>
          <p:nvPr/>
        </p:nvSpPr>
        <p:spPr bwMode="auto">
          <a:xfrm rot="5400000">
            <a:off x="6884565" y="259481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0" name="Chevron 169"/>
          <p:cNvSpPr/>
          <p:nvPr/>
        </p:nvSpPr>
        <p:spPr bwMode="auto">
          <a:xfrm rot="5400000">
            <a:off x="6902381" y="447274"/>
            <a:ext cx="343948" cy="260059"/>
          </a:xfrm>
          <a:prstGeom prst="chevron">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1" name="Oval 170"/>
          <p:cNvSpPr/>
          <p:nvPr/>
        </p:nvSpPr>
        <p:spPr bwMode="auto">
          <a:xfrm>
            <a:off x="6917761" y="826668"/>
            <a:ext cx="274320" cy="27432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2" name="8-Point Star 171"/>
          <p:cNvSpPr/>
          <p:nvPr/>
        </p:nvSpPr>
        <p:spPr bwMode="auto">
          <a:xfrm>
            <a:off x="6884206" y="115377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3" name="TextBox 172"/>
          <p:cNvSpPr txBox="1"/>
          <p:nvPr/>
        </p:nvSpPr>
        <p:spPr>
          <a:xfrm>
            <a:off x="7170831" y="354978"/>
            <a:ext cx="1683034" cy="461665"/>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Receptor (Direct Molecular Interaction)</a:t>
            </a:r>
          </a:p>
        </p:txBody>
      </p:sp>
      <p:sp>
        <p:nvSpPr>
          <p:cNvPr id="174" name="TextBox 173"/>
          <p:cNvSpPr txBox="1"/>
          <p:nvPr/>
        </p:nvSpPr>
        <p:spPr>
          <a:xfrm>
            <a:off x="7214173" y="837851"/>
            <a:ext cx="163969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Intermediate Process</a:t>
            </a:r>
          </a:p>
        </p:txBody>
      </p:sp>
      <p:sp>
        <p:nvSpPr>
          <p:cNvPr id="175" name="TextBox 174"/>
          <p:cNvSpPr txBox="1"/>
          <p:nvPr/>
        </p:nvSpPr>
        <p:spPr>
          <a:xfrm>
            <a:off x="7265905" y="1183131"/>
            <a:ext cx="158795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Assay</a:t>
            </a:r>
          </a:p>
        </p:txBody>
      </p:sp>
      <p:sp>
        <p:nvSpPr>
          <p:cNvPr id="176" name="Chevron 175"/>
          <p:cNvSpPr/>
          <p:nvPr/>
        </p:nvSpPr>
        <p:spPr bwMode="auto">
          <a:xfrm rot="5400000">
            <a:off x="6888613" y="1960008"/>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7" name="TextBox 176"/>
          <p:cNvSpPr txBox="1"/>
          <p:nvPr/>
        </p:nvSpPr>
        <p:spPr>
          <a:xfrm>
            <a:off x="7160093" y="1858801"/>
            <a:ext cx="160333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agonist pathway</a:t>
            </a:r>
          </a:p>
        </p:txBody>
      </p:sp>
      <p:sp>
        <p:nvSpPr>
          <p:cNvPr id="184" name="TextBox 183"/>
          <p:cNvSpPr txBox="1"/>
          <p:nvPr/>
        </p:nvSpPr>
        <p:spPr>
          <a:xfrm>
            <a:off x="7153102" y="2532769"/>
            <a:ext cx="183729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Pseudo-receptor pathway</a:t>
            </a:r>
          </a:p>
        </p:txBody>
      </p:sp>
      <p:sp>
        <p:nvSpPr>
          <p:cNvPr id="185" name="Chevron 184"/>
          <p:cNvSpPr/>
          <p:nvPr/>
        </p:nvSpPr>
        <p:spPr bwMode="auto">
          <a:xfrm rot="5400000">
            <a:off x="6890011" y="2278403"/>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8" name="TextBox 187"/>
          <p:cNvSpPr txBox="1"/>
          <p:nvPr/>
        </p:nvSpPr>
        <p:spPr>
          <a:xfrm>
            <a:off x="7161492" y="2177196"/>
            <a:ext cx="160194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antagonist pathway</a:t>
            </a:r>
          </a:p>
        </p:txBody>
      </p:sp>
    </p:spTree>
    <p:extLst>
      <p:ext uri="{BB962C8B-B14F-4D97-AF65-F5344CB8AC3E}">
        <p14:creationId xmlns:p14="http://schemas.microsoft.com/office/powerpoint/2010/main" val="534990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5475249"/>
            <a:ext cx="3780263" cy="138275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1866900" y="533400"/>
            <a:ext cx="7277100" cy="323850"/>
          </a:xfrm>
        </p:spPr>
        <p:txBody>
          <a:bodyPr/>
          <a:lstStyle/>
          <a:p>
            <a:r>
              <a:rPr lang="en-US" sz="2400" dirty="0"/>
              <a:t>Example 1 – BPA: true agonist (AUC=0.66)</a:t>
            </a:r>
          </a:p>
        </p:txBody>
      </p:sp>
      <p:sp>
        <p:nvSpPr>
          <p:cNvPr id="3" name="Slide Number Placeholder 2"/>
          <p:cNvSpPr>
            <a:spLocks noGrp="1"/>
          </p:cNvSpPr>
          <p:nvPr>
            <p:ph type="sldNum" sz="quarter" idx="10"/>
          </p:nvPr>
        </p:nvSpPr>
        <p:spPr/>
        <p:txBody>
          <a:bodyPr/>
          <a:lstStyle/>
          <a:p>
            <a:pPr eaLnBrk="0" hangingPunct="0">
              <a:defRPr/>
            </a:pPr>
            <a:fld id="{BC14B1EB-B739-4AAE-9D23-05DD1062B35A}" type="slidenum">
              <a:rPr lang="en-US" smtClean="0"/>
              <a:pPr eaLnBrk="0" hangingPunct="0">
                <a:defRPr/>
              </a:pPr>
              <a:t>11</a:t>
            </a:fld>
            <a:endParaRPr lang="en-US" dirty="0"/>
          </a:p>
        </p:txBody>
      </p:sp>
      <p:pic>
        <p:nvPicPr>
          <p:cNvPr id="303106" name="Picture 2"/>
          <p:cNvPicPr>
            <a:picLocks noChangeAspect="1" noChangeArrowheads="1"/>
          </p:cNvPicPr>
          <p:nvPr/>
        </p:nvPicPr>
        <p:blipFill>
          <a:blip r:embed="rId2" cstate="print"/>
          <a:srcRect/>
          <a:stretch>
            <a:fillRect/>
          </a:stretch>
        </p:blipFill>
        <p:spPr bwMode="auto">
          <a:xfrm>
            <a:off x="361949" y="1047751"/>
            <a:ext cx="8591785" cy="5810250"/>
          </a:xfrm>
          <a:prstGeom prst="rect">
            <a:avLst/>
          </a:prstGeom>
          <a:noFill/>
          <a:ln w="9525">
            <a:noFill/>
            <a:miter lim="800000"/>
            <a:headEnd/>
            <a:tailEnd/>
          </a:ln>
          <a:effectLst/>
        </p:spPr>
      </p:pic>
    </p:spTree>
    <p:extLst>
      <p:ext uri="{BB962C8B-B14F-4D97-AF65-F5344CB8AC3E}">
        <p14:creationId xmlns:p14="http://schemas.microsoft.com/office/powerpoint/2010/main" val="14039121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5475249"/>
            <a:ext cx="3780263" cy="138275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dirty="0"/>
              <a:t>Example curves</a:t>
            </a:r>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12</a:t>
            </a:fld>
            <a:endParaRPr lang="en-US" sz="1000" b="1" kern="1200" dirty="0">
              <a:solidFill>
                <a:srgbClr val="003F69"/>
              </a:solidFill>
              <a:latin typeface="Arial" charset="0"/>
              <a:ea typeface="ＭＳ Ｐゴシック" pitchFamily="1" charset="-128"/>
              <a:cs typeface="+mn-cs"/>
            </a:endParaRPr>
          </a:p>
        </p:txBody>
      </p:sp>
      <p:sp>
        <p:nvSpPr>
          <p:cNvPr id="8" name="TextBox 7"/>
          <p:cNvSpPr txBox="1"/>
          <p:nvPr/>
        </p:nvSpPr>
        <p:spPr>
          <a:xfrm>
            <a:off x="1954635" y="1015068"/>
            <a:ext cx="1614929" cy="400110"/>
          </a:xfrm>
          <a:prstGeom prst="rect">
            <a:avLst/>
          </a:prstGeom>
          <a:noFill/>
        </p:spPr>
        <p:txBody>
          <a:bodyPr wrap="none" rtlCol="0">
            <a:spAutoFit/>
          </a:bodyPr>
          <a:lstStyle/>
          <a:p>
            <a:r>
              <a:rPr lang="en-US" dirty="0"/>
              <a:t>True Agonist</a:t>
            </a:r>
          </a:p>
        </p:txBody>
      </p:sp>
      <p:sp>
        <p:nvSpPr>
          <p:cNvPr id="9" name="TextBox 8"/>
          <p:cNvSpPr txBox="1"/>
          <p:nvPr/>
        </p:nvSpPr>
        <p:spPr>
          <a:xfrm>
            <a:off x="6192474" y="991299"/>
            <a:ext cx="1970796" cy="400110"/>
          </a:xfrm>
          <a:prstGeom prst="rect">
            <a:avLst/>
          </a:prstGeom>
          <a:noFill/>
        </p:spPr>
        <p:txBody>
          <a:bodyPr wrap="none" rtlCol="0">
            <a:spAutoFit/>
          </a:bodyPr>
          <a:lstStyle/>
          <a:p>
            <a:r>
              <a:rPr lang="en-US" dirty="0"/>
              <a:t>True Antagonist</a:t>
            </a:r>
          </a:p>
        </p:txBody>
      </p:sp>
      <p:sp>
        <p:nvSpPr>
          <p:cNvPr id="11" name="TextBox 10"/>
          <p:cNvSpPr txBox="1"/>
          <p:nvPr/>
        </p:nvSpPr>
        <p:spPr>
          <a:xfrm>
            <a:off x="4570926" y="3807427"/>
            <a:ext cx="3964547" cy="400110"/>
          </a:xfrm>
          <a:prstGeom prst="rect">
            <a:avLst/>
          </a:prstGeom>
          <a:noFill/>
        </p:spPr>
        <p:txBody>
          <a:bodyPr wrap="none" rtlCol="0">
            <a:spAutoFit/>
          </a:bodyPr>
          <a:lstStyle/>
          <a:p>
            <a:r>
              <a:rPr lang="en-US" dirty="0"/>
              <a:t>Assay Interference Example “R3”</a:t>
            </a:r>
          </a:p>
        </p:txBody>
      </p:sp>
      <p:pic>
        <p:nvPicPr>
          <p:cNvPr id="295937" name="Picture 1"/>
          <p:cNvPicPr>
            <a:picLocks noChangeAspect="1" noChangeArrowheads="1"/>
          </p:cNvPicPr>
          <p:nvPr/>
        </p:nvPicPr>
        <p:blipFill>
          <a:blip r:embed="rId2" cstate="print"/>
          <a:srcRect l="2385"/>
          <a:stretch>
            <a:fillRect/>
          </a:stretch>
        </p:blipFill>
        <p:spPr bwMode="auto">
          <a:xfrm>
            <a:off x="109056" y="1388247"/>
            <a:ext cx="4572000" cy="2096921"/>
          </a:xfrm>
          <a:prstGeom prst="rect">
            <a:avLst/>
          </a:prstGeom>
          <a:noFill/>
          <a:ln w="9525">
            <a:noFill/>
            <a:miter lim="800000"/>
            <a:headEnd/>
            <a:tailEnd/>
          </a:ln>
        </p:spPr>
      </p:pic>
      <p:pic>
        <p:nvPicPr>
          <p:cNvPr id="295938" name="Picture 2"/>
          <p:cNvPicPr>
            <a:picLocks noChangeAspect="1" noChangeArrowheads="1"/>
          </p:cNvPicPr>
          <p:nvPr/>
        </p:nvPicPr>
        <p:blipFill>
          <a:blip r:embed="rId3" cstate="print"/>
          <a:srcRect/>
          <a:stretch>
            <a:fillRect/>
          </a:stretch>
        </p:blipFill>
        <p:spPr bwMode="auto">
          <a:xfrm>
            <a:off x="4530055" y="1385976"/>
            <a:ext cx="4572000" cy="2121647"/>
          </a:xfrm>
          <a:prstGeom prst="rect">
            <a:avLst/>
          </a:prstGeom>
          <a:noFill/>
          <a:ln w="9525">
            <a:noFill/>
            <a:miter lim="800000"/>
            <a:headEnd/>
            <a:tailEnd/>
          </a:ln>
        </p:spPr>
      </p:pic>
      <p:pic>
        <p:nvPicPr>
          <p:cNvPr id="295939" name="Picture 3"/>
          <p:cNvPicPr>
            <a:picLocks noChangeAspect="1" noChangeArrowheads="1"/>
          </p:cNvPicPr>
          <p:nvPr/>
        </p:nvPicPr>
        <p:blipFill>
          <a:blip r:embed="rId4" cstate="print"/>
          <a:srcRect/>
          <a:stretch>
            <a:fillRect/>
          </a:stretch>
        </p:blipFill>
        <p:spPr bwMode="auto">
          <a:xfrm>
            <a:off x="4129025" y="4321837"/>
            <a:ext cx="4572000" cy="2131351"/>
          </a:xfrm>
          <a:prstGeom prst="rect">
            <a:avLst/>
          </a:prstGeom>
          <a:noFill/>
          <a:ln w="9525">
            <a:noFill/>
            <a:miter lim="800000"/>
            <a:headEnd/>
            <a:tailEnd/>
          </a:ln>
        </p:spPr>
      </p:pic>
      <p:pic>
        <p:nvPicPr>
          <p:cNvPr id="14" name="Picture 13"/>
          <p:cNvPicPr>
            <a:picLocks noChangeAspect="1"/>
          </p:cNvPicPr>
          <p:nvPr/>
        </p:nvPicPr>
        <p:blipFill>
          <a:blip r:embed="rId5"/>
          <a:stretch>
            <a:fillRect/>
          </a:stretch>
        </p:blipFill>
        <p:spPr>
          <a:xfrm>
            <a:off x="-16266" y="4181561"/>
            <a:ext cx="3410097" cy="2693325"/>
          </a:xfrm>
          <a:prstGeom prst="rect">
            <a:avLst/>
          </a:prstGeom>
        </p:spPr>
      </p:pic>
      <p:sp>
        <p:nvSpPr>
          <p:cNvPr id="5" name="Oval 4"/>
          <p:cNvSpPr/>
          <p:nvPr/>
        </p:nvSpPr>
        <p:spPr bwMode="auto">
          <a:xfrm>
            <a:off x="1714500" y="4026877"/>
            <a:ext cx="419100" cy="439615"/>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7" name="Elbow Connector 6"/>
          <p:cNvCxnSpPr>
            <a:stCxn id="11" idx="1"/>
            <a:endCxn id="5" idx="6"/>
          </p:cNvCxnSpPr>
          <p:nvPr/>
        </p:nvCxnSpPr>
        <p:spPr bwMode="auto">
          <a:xfrm rot="10800000" flipV="1">
            <a:off x="2133600" y="4007481"/>
            <a:ext cx="2437326" cy="239203"/>
          </a:xfrm>
          <a:prstGeom prst="curvedConnector3">
            <a:avLst/>
          </a:prstGeom>
          <a:noFill/>
          <a:ln w="254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76108579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5453028"/>
            <a:ext cx="3530785" cy="14049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4528669" y="405671"/>
            <a:ext cx="4560906" cy="973162"/>
          </a:xfrm>
        </p:spPr>
        <p:txBody>
          <a:bodyPr>
            <a:noAutofit/>
          </a:bodyPr>
          <a:lstStyle/>
          <a:p>
            <a:r>
              <a:rPr lang="en-US" i="1" dirty="0"/>
              <a:t>In Vitro </a:t>
            </a:r>
            <a:r>
              <a:rPr lang="en-US" dirty="0"/>
              <a:t>Reference Chemical Performance</a:t>
            </a:r>
          </a:p>
        </p:txBody>
      </p:sp>
      <p:pic>
        <p:nvPicPr>
          <p:cNvPr id="3" name="Picture 2"/>
          <p:cNvPicPr>
            <a:picLocks noChangeAspect="1"/>
          </p:cNvPicPr>
          <p:nvPr/>
        </p:nvPicPr>
        <p:blipFill>
          <a:blip r:embed="rId2"/>
          <a:stretch>
            <a:fillRect/>
          </a:stretch>
        </p:blipFill>
        <p:spPr>
          <a:xfrm>
            <a:off x="304800" y="152400"/>
            <a:ext cx="3919069" cy="6705600"/>
          </a:xfrm>
          <a:prstGeom prst="rect">
            <a:avLst/>
          </a:prstGeom>
        </p:spPr>
      </p:pic>
      <p:pic>
        <p:nvPicPr>
          <p:cNvPr id="5" name="Picture 4"/>
          <p:cNvPicPr>
            <a:picLocks noChangeAspect="1"/>
          </p:cNvPicPr>
          <p:nvPr/>
        </p:nvPicPr>
        <p:blipFill>
          <a:blip r:embed="rId3"/>
          <a:stretch>
            <a:fillRect/>
          </a:stretch>
        </p:blipFill>
        <p:spPr>
          <a:xfrm>
            <a:off x="4292329" y="2057400"/>
            <a:ext cx="4824413" cy="2391745"/>
          </a:xfrm>
          <a:prstGeom prst="rect">
            <a:avLst/>
          </a:prstGeom>
        </p:spPr>
      </p:pic>
    </p:spTree>
    <p:extLst>
      <p:ext uri="{BB962C8B-B14F-4D97-AF65-F5344CB8AC3E}">
        <p14:creationId xmlns:p14="http://schemas.microsoft.com/office/powerpoint/2010/main" val="8056343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3411940" cy="685800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3" name="Rounded Rectangle 12"/>
          <p:cNvSpPr/>
          <p:nvPr/>
        </p:nvSpPr>
        <p:spPr>
          <a:xfrm>
            <a:off x="1600200" y="3505200"/>
            <a:ext cx="5029200" cy="15240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t>Uterotrophic Database</a:t>
            </a:r>
          </a:p>
          <a:p>
            <a:pPr lvl="1"/>
            <a:r>
              <a:rPr lang="en-US" sz="2400" dirty="0"/>
              <a:t>98 Chemicals </a:t>
            </a:r>
          </a:p>
          <a:p>
            <a:pPr lvl="1"/>
            <a:r>
              <a:rPr lang="en-US" sz="2400" dirty="0"/>
              <a:t>442 GL </a:t>
            </a:r>
            <a:r>
              <a:rPr lang="en-US" sz="2400" dirty="0" err="1"/>
              <a:t>uterotrophic</a:t>
            </a:r>
            <a:r>
              <a:rPr lang="en-US" sz="2400" dirty="0"/>
              <a:t> bioassays</a:t>
            </a:r>
          </a:p>
        </p:txBody>
      </p:sp>
      <p:sp>
        <p:nvSpPr>
          <p:cNvPr id="9" name="Rounded Rectangle 8"/>
          <p:cNvSpPr/>
          <p:nvPr/>
        </p:nvSpPr>
        <p:spPr>
          <a:xfrm>
            <a:off x="228600" y="990600"/>
            <a:ext cx="3810000" cy="9144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t>Literature Searches: </a:t>
            </a:r>
          </a:p>
          <a:p>
            <a:pPr lvl="0"/>
            <a:r>
              <a:rPr lang="en-US" sz="2400" dirty="0"/>
              <a:t>1800 Chemicals</a:t>
            </a:r>
          </a:p>
        </p:txBody>
      </p:sp>
      <p:sp>
        <p:nvSpPr>
          <p:cNvPr id="10" name="Rounded Rectangle 9"/>
          <p:cNvSpPr/>
          <p:nvPr/>
        </p:nvSpPr>
        <p:spPr>
          <a:xfrm>
            <a:off x="609600" y="2209800"/>
            <a:ext cx="4953000" cy="9906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t>Data Review: </a:t>
            </a:r>
          </a:p>
          <a:p>
            <a:pPr lvl="0"/>
            <a:r>
              <a:rPr lang="en-US" sz="2400" dirty="0"/>
              <a:t>700 Papers, 42 Descriptors, x2 </a:t>
            </a:r>
            <a:endParaRPr lang="en-US" dirty="0"/>
          </a:p>
        </p:txBody>
      </p:sp>
      <p:sp>
        <p:nvSpPr>
          <p:cNvPr id="14" name="Down Arrow 13"/>
          <p:cNvSpPr/>
          <p:nvPr/>
        </p:nvSpPr>
        <p:spPr>
          <a:xfrm>
            <a:off x="3962400" y="1447800"/>
            <a:ext cx="762000" cy="914400"/>
          </a:xfrm>
          <a:prstGeom prst="downArrow">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486400" y="2819400"/>
            <a:ext cx="762000" cy="914400"/>
          </a:xfrm>
          <a:prstGeom prst="downArrow">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95999" y="2133600"/>
            <a:ext cx="2168769" cy="838200"/>
          </a:xfrm>
          <a:prstGeom prst="ellipse">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a:r>
              <a:rPr lang="en-US" b="1" dirty="0"/>
              <a:t>6 Minimum Criteria</a:t>
            </a:r>
          </a:p>
          <a:p>
            <a:pPr algn="ctr"/>
            <a:endParaRPr lang="en-US" b="1" dirty="0"/>
          </a:p>
        </p:txBody>
      </p:sp>
      <p:sp>
        <p:nvSpPr>
          <p:cNvPr id="17" name="Oval 16"/>
          <p:cNvSpPr/>
          <p:nvPr/>
        </p:nvSpPr>
        <p:spPr>
          <a:xfrm>
            <a:off x="4724400" y="838200"/>
            <a:ext cx="2203938" cy="838200"/>
          </a:xfrm>
          <a:prstGeom prst="ellipse">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a:r>
              <a:rPr lang="en-US" b="1" dirty="0"/>
              <a:t>High-Level</a:t>
            </a:r>
          </a:p>
          <a:p>
            <a:pPr marL="0" lvl="1" algn="ctr"/>
            <a:r>
              <a:rPr lang="en-US" b="1" dirty="0"/>
              <a:t>Filter</a:t>
            </a:r>
          </a:p>
          <a:p>
            <a:pPr algn="ctr"/>
            <a:endParaRPr lang="en-US" dirty="0"/>
          </a:p>
        </p:txBody>
      </p:sp>
      <p:sp>
        <p:nvSpPr>
          <p:cNvPr id="11" name="Rounded Rectangle 10"/>
          <p:cNvSpPr/>
          <p:nvPr/>
        </p:nvSpPr>
        <p:spPr>
          <a:xfrm>
            <a:off x="2667000" y="5334000"/>
            <a:ext cx="4953000" cy="9906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i="1" dirty="0"/>
              <a:t>In Vivo </a:t>
            </a:r>
            <a:r>
              <a:rPr lang="en-US" sz="2400" dirty="0"/>
              <a:t>ER Reference Chemicals</a:t>
            </a:r>
          </a:p>
          <a:p>
            <a:pPr lvl="0"/>
            <a:r>
              <a:rPr lang="en-US" sz="2400" dirty="0"/>
              <a:t>30 Active, 13 Inactive</a:t>
            </a:r>
            <a:endParaRPr lang="en-US" dirty="0"/>
          </a:p>
        </p:txBody>
      </p:sp>
      <p:sp>
        <p:nvSpPr>
          <p:cNvPr id="18" name="Title 17"/>
          <p:cNvSpPr>
            <a:spLocks noGrp="1"/>
          </p:cNvSpPr>
          <p:nvPr>
            <p:ph type="title"/>
          </p:nvPr>
        </p:nvSpPr>
        <p:spPr>
          <a:xfrm>
            <a:off x="474785" y="54705"/>
            <a:ext cx="8029135" cy="783495"/>
          </a:xfrm>
          <a:prstGeom prst="rect">
            <a:avLst/>
          </a:prstGeom>
        </p:spPr>
        <p:txBody>
          <a:bodyPr/>
          <a:lstStyle/>
          <a:p>
            <a:r>
              <a:rPr lang="en-US" i="1" dirty="0"/>
              <a:t>In vivo </a:t>
            </a:r>
            <a:r>
              <a:rPr lang="en-US" dirty="0"/>
              <a:t>validation: Identifying Uterotrophic Reference Chemicals from the Literature</a:t>
            </a:r>
          </a:p>
        </p:txBody>
      </p:sp>
      <p:sp>
        <p:nvSpPr>
          <p:cNvPr id="19" name="Down Arrow 18"/>
          <p:cNvSpPr/>
          <p:nvPr/>
        </p:nvSpPr>
        <p:spPr>
          <a:xfrm>
            <a:off x="6553200" y="4572000"/>
            <a:ext cx="762000" cy="914400"/>
          </a:xfrm>
          <a:prstGeom prst="downArrow">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10400" y="3810000"/>
            <a:ext cx="1905000" cy="838200"/>
          </a:xfrm>
          <a:prstGeom prst="ellipse">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a:r>
              <a:rPr lang="en-US" b="1" dirty="0"/>
              <a:t>Selection Criteria</a:t>
            </a:r>
          </a:p>
          <a:p>
            <a:pPr algn="ctr"/>
            <a:endParaRPr lang="en-US" b="1" dirty="0"/>
          </a:p>
        </p:txBody>
      </p:sp>
      <p:sp>
        <p:nvSpPr>
          <p:cNvPr id="22" name="TextBox 21"/>
          <p:cNvSpPr txBox="1"/>
          <p:nvPr/>
        </p:nvSpPr>
        <p:spPr>
          <a:xfrm>
            <a:off x="6781800" y="3124200"/>
            <a:ext cx="1814018" cy="646331"/>
          </a:xfrm>
          <a:prstGeom prst="rect">
            <a:avLst/>
          </a:prstGeom>
          <a:noFill/>
        </p:spPr>
        <p:txBody>
          <a:bodyPr wrap="none" rtlCol="0">
            <a:spAutoFit/>
          </a:bodyPr>
          <a:lstStyle/>
          <a:p>
            <a:r>
              <a:rPr lang="en-US" dirty="0">
                <a:solidFill>
                  <a:schemeClr val="tx2"/>
                </a:solidFill>
              </a:rPr>
              <a:t>“Guideline-Like”</a:t>
            </a:r>
          </a:p>
          <a:p>
            <a:r>
              <a:rPr lang="en-US" dirty="0">
                <a:solidFill>
                  <a:schemeClr val="tx2"/>
                </a:solidFill>
              </a:rPr>
              <a:t>          (GL)</a:t>
            </a:r>
          </a:p>
        </p:txBody>
      </p:sp>
      <p:sp>
        <p:nvSpPr>
          <p:cNvPr id="21" name="TextBox 20"/>
          <p:cNvSpPr txBox="1"/>
          <p:nvPr/>
        </p:nvSpPr>
        <p:spPr>
          <a:xfrm>
            <a:off x="2889507" y="6553200"/>
            <a:ext cx="5402441" cy="253916"/>
          </a:xfrm>
          <a:prstGeom prst="rect">
            <a:avLst/>
          </a:prstGeom>
          <a:noFill/>
        </p:spPr>
        <p:txBody>
          <a:bodyPr wrap="none" rtlCol="0">
            <a:spAutoFit/>
          </a:bodyPr>
          <a:lstStyle/>
          <a:p>
            <a:r>
              <a:rPr lang="en-US" sz="1050" dirty="0"/>
              <a:t>Kleinstreuer et al: “A Curated Database of Rodent Uterotrophic Bioactivity” (EHP 2016) </a:t>
            </a:r>
          </a:p>
        </p:txBody>
      </p:sp>
    </p:spTree>
    <p:extLst>
      <p:ext uri="{BB962C8B-B14F-4D97-AF65-F5344CB8AC3E}">
        <p14:creationId xmlns:p14="http://schemas.microsoft.com/office/powerpoint/2010/main" val="3900856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5912285"/>
            <a:ext cx="3312244" cy="94571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9" name="Text Placeholder 8"/>
          <p:cNvSpPr>
            <a:spLocks noGrp="1"/>
          </p:cNvSpPr>
          <p:nvPr>
            <p:ph type="body" sz="quarter" idx="10"/>
          </p:nvPr>
        </p:nvSpPr>
        <p:spPr>
          <a:xfrm>
            <a:off x="1399734" y="1376020"/>
            <a:ext cx="3044965" cy="431048"/>
          </a:xfrm>
        </p:spPr>
        <p:txBody>
          <a:bodyPr/>
          <a:lstStyle/>
          <a:p>
            <a:r>
              <a:rPr lang="en-US" sz="2000" dirty="0"/>
              <a:t>Immature Rat: BPA</a:t>
            </a:r>
          </a:p>
        </p:txBody>
      </p:sp>
      <p:sp>
        <p:nvSpPr>
          <p:cNvPr id="25" name="Title 2"/>
          <p:cNvSpPr>
            <a:spLocks noGrp="1"/>
          </p:cNvSpPr>
          <p:nvPr>
            <p:ph type="title"/>
          </p:nvPr>
        </p:nvSpPr>
        <p:spPr>
          <a:xfrm>
            <a:off x="1979711" y="230324"/>
            <a:ext cx="6415126" cy="876599"/>
          </a:xfrm>
          <a:prstGeom prst="rect">
            <a:avLst/>
          </a:prstGeom>
        </p:spPr>
        <p:txBody>
          <a:bodyPr>
            <a:noAutofit/>
          </a:bodyPr>
          <a:lstStyle/>
          <a:p>
            <a:r>
              <a:rPr lang="en-US" i="1" dirty="0"/>
              <a:t>In vivo </a:t>
            </a:r>
            <a:r>
              <a:rPr lang="en-US" dirty="0"/>
              <a:t>guideline study uncertainty</a:t>
            </a:r>
            <a:br>
              <a:rPr lang="en-US" dirty="0"/>
            </a:br>
            <a:r>
              <a:rPr lang="en-US" sz="2000" dirty="0"/>
              <a:t>26% of chemicals tested multiple times in the uterotrophic assay gave discrepant results</a:t>
            </a:r>
            <a:endParaRPr lang="en-US" sz="2000" i="1" dirty="0"/>
          </a:p>
        </p:txBody>
      </p:sp>
      <p:sp>
        <p:nvSpPr>
          <p:cNvPr id="6" name="TextBox 5"/>
          <p:cNvSpPr txBox="1"/>
          <p:nvPr/>
        </p:nvSpPr>
        <p:spPr>
          <a:xfrm>
            <a:off x="130064" y="6494417"/>
            <a:ext cx="2441630" cy="307777"/>
          </a:xfrm>
          <a:prstGeom prst="rect">
            <a:avLst/>
          </a:prstGeom>
          <a:noFill/>
        </p:spPr>
        <p:txBody>
          <a:bodyPr wrap="none" rtlCol="0">
            <a:spAutoFit/>
          </a:bodyPr>
          <a:lstStyle/>
          <a:p>
            <a:r>
              <a:rPr lang="en-US" sz="1400" dirty="0"/>
              <a:t>Kleinstreuer et al. EHP 2016</a:t>
            </a:r>
          </a:p>
        </p:txBody>
      </p:sp>
      <p:grpSp>
        <p:nvGrpSpPr>
          <p:cNvPr id="8" name="Group 7"/>
          <p:cNvGrpSpPr/>
          <p:nvPr/>
        </p:nvGrpSpPr>
        <p:grpSpPr>
          <a:xfrm>
            <a:off x="-14292" y="1836288"/>
            <a:ext cx="4612221" cy="3912312"/>
            <a:chOff x="117231" y="1836288"/>
            <a:chExt cx="4612221" cy="3912312"/>
          </a:xfrm>
        </p:grpSpPr>
        <p:grpSp>
          <p:nvGrpSpPr>
            <p:cNvPr id="7" name="Group 6"/>
            <p:cNvGrpSpPr/>
            <p:nvPr/>
          </p:nvGrpSpPr>
          <p:grpSpPr>
            <a:xfrm>
              <a:off x="117231" y="1836288"/>
              <a:ext cx="4612221" cy="3912312"/>
              <a:chOff x="-35033" y="1933224"/>
              <a:chExt cx="4612221" cy="3912312"/>
            </a:xfrm>
          </p:grpSpPr>
          <p:sp>
            <p:nvSpPr>
              <p:cNvPr id="14" name="TextBox 13"/>
              <p:cNvSpPr txBox="1"/>
              <p:nvPr/>
            </p:nvSpPr>
            <p:spPr>
              <a:xfrm rot="16200000">
                <a:off x="-1062639" y="3544147"/>
                <a:ext cx="2377173" cy="321962"/>
              </a:xfrm>
              <a:prstGeom prst="rect">
                <a:avLst/>
              </a:prstGeom>
              <a:noFill/>
            </p:spPr>
            <p:txBody>
              <a:bodyPr wrap="none" rtlCol="0">
                <a:spAutoFit/>
              </a:bodyPr>
              <a:lstStyle/>
              <a:p>
                <a:r>
                  <a:rPr lang="en-US" b="1" dirty="0"/>
                  <a:t>LEL or MTD (mg/kg/day)</a:t>
                </a:r>
              </a:p>
            </p:txBody>
          </p:sp>
          <p:sp>
            <p:nvSpPr>
              <p:cNvPr id="13" name="TextBox 12"/>
              <p:cNvSpPr txBox="1"/>
              <p:nvPr/>
            </p:nvSpPr>
            <p:spPr>
              <a:xfrm>
                <a:off x="958955" y="5487445"/>
                <a:ext cx="1166820" cy="350853"/>
              </a:xfrm>
              <a:prstGeom prst="rect">
                <a:avLst/>
              </a:prstGeom>
              <a:solidFill>
                <a:schemeClr val="bg1"/>
              </a:solidFill>
            </p:spPr>
            <p:txBody>
              <a:bodyPr wrap="none" rtlCol="0">
                <a:spAutoFit/>
              </a:bodyPr>
              <a:lstStyle/>
              <a:p>
                <a:r>
                  <a:rPr lang="en-US" sz="2400" b="1" dirty="0"/>
                  <a:t>Injection</a:t>
                </a:r>
              </a:p>
            </p:txBody>
          </p:sp>
          <p:sp>
            <p:nvSpPr>
              <p:cNvPr id="24" name="TextBox 23"/>
              <p:cNvSpPr txBox="1"/>
              <p:nvPr/>
            </p:nvSpPr>
            <p:spPr>
              <a:xfrm>
                <a:off x="3664563" y="5494683"/>
                <a:ext cx="644165" cy="350853"/>
              </a:xfrm>
              <a:prstGeom prst="rect">
                <a:avLst/>
              </a:prstGeom>
              <a:solidFill>
                <a:schemeClr val="bg1"/>
              </a:solidFill>
            </p:spPr>
            <p:txBody>
              <a:bodyPr wrap="none" rtlCol="0">
                <a:spAutoFit/>
              </a:bodyPr>
              <a:lstStyle/>
              <a:p>
                <a:r>
                  <a:rPr lang="en-US" sz="2400" b="1" dirty="0"/>
                  <a:t>Oral</a:t>
                </a:r>
              </a:p>
            </p:txBody>
          </p:sp>
          <p:sp>
            <p:nvSpPr>
              <p:cNvPr id="3" name="Rectangle 2"/>
              <p:cNvSpPr/>
              <p:nvPr/>
            </p:nvSpPr>
            <p:spPr>
              <a:xfrm>
                <a:off x="1173564" y="4249620"/>
                <a:ext cx="490535" cy="3474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197021" y="2975602"/>
                <a:ext cx="490535" cy="2316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6"/>
              <p:cNvGrpSpPr/>
              <p:nvPr/>
            </p:nvGrpSpPr>
            <p:grpSpPr>
              <a:xfrm>
                <a:off x="940023" y="1996098"/>
                <a:ext cx="3244540" cy="2427252"/>
                <a:chOff x="2644140" y="1225732"/>
                <a:chExt cx="4032069" cy="3193868"/>
              </a:xfrm>
            </p:grpSpPr>
            <p:sp>
              <p:nvSpPr>
                <p:cNvPr id="44" name="Rectangle 43"/>
                <p:cNvSpPr/>
                <p:nvPr/>
              </p:nvSpPr>
              <p:spPr>
                <a:xfrm>
                  <a:off x="3181350" y="4038600"/>
                  <a:ext cx="55245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644140" y="1225732"/>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71409" y="2313213"/>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841" name="Picture 1"/>
              <p:cNvPicPr>
                <a:picLocks noChangeAspect="1" noChangeArrowheads="1"/>
              </p:cNvPicPr>
              <p:nvPr/>
            </p:nvPicPr>
            <p:blipFill>
              <a:blip r:embed="rId3" cstate="print"/>
              <a:srcRect/>
              <a:stretch>
                <a:fillRect/>
              </a:stretch>
            </p:blipFill>
            <p:spPr bwMode="auto">
              <a:xfrm>
                <a:off x="345249" y="1933224"/>
                <a:ext cx="4231939" cy="3594034"/>
              </a:xfrm>
              <a:prstGeom prst="rect">
                <a:avLst/>
              </a:prstGeom>
              <a:noFill/>
              <a:ln w="9525">
                <a:noFill/>
                <a:miter lim="800000"/>
                <a:headEnd/>
                <a:tailEnd/>
              </a:ln>
            </p:spPr>
          </p:pic>
        </p:grpSp>
        <p:grpSp>
          <p:nvGrpSpPr>
            <p:cNvPr id="2" name="Group 1"/>
            <p:cNvGrpSpPr/>
            <p:nvPr/>
          </p:nvGrpSpPr>
          <p:grpSpPr>
            <a:xfrm>
              <a:off x="2703217" y="4243451"/>
              <a:ext cx="1816492" cy="773498"/>
              <a:chOff x="4248290" y="3534032"/>
              <a:chExt cx="1816492" cy="773498"/>
            </a:xfrm>
          </p:grpSpPr>
          <p:grpSp>
            <p:nvGrpSpPr>
              <p:cNvPr id="4" name="Group 20"/>
              <p:cNvGrpSpPr/>
              <p:nvPr/>
            </p:nvGrpSpPr>
            <p:grpSpPr>
              <a:xfrm>
                <a:off x="4248290" y="3534032"/>
                <a:ext cx="1816492" cy="773498"/>
                <a:chOff x="6937184" y="1664195"/>
                <a:chExt cx="2220737" cy="1057757"/>
              </a:xfrm>
              <a:effectLst/>
            </p:grpSpPr>
            <p:sp>
              <p:nvSpPr>
                <p:cNvPr id="39" name="TextBox 38"/>
                <p:cNvSpPr txBox="1"/>
                <p:nvPr/>
              </p:nvSpPr>
              <p:spPr>
                <a:xfrm>
                  <a:off x="7943850" y="2343150"/>
                  <a:ext cx="876727" cy="378802"/>
                </a:xfrm>
                <a:prstGeom prst="rect">
                  <a:avLst/>
                </a:prstGeom>
                <a:solidFill>
                  <a:schemeClr val="bg1"/>
                </a:solidFill>
                <a:ln>
                  <a:solidFill>
                    <a:schemeClr val="bg1"/>
                  </a:solidFill>
                </a:ln>
              </p:spPr>
              <p:txBody>
                <a:bodyPr wrap="none" rtlCol="0">
                  <a:spAutoFit/>
                </a:bodyPr>
                <a:lstStyle/>
                <a:p>
                  <a:r>
                    <a:rPr lang="en-US" sz="1400" b="1" dirty="0"/>
                    <a:t>Inactive</a:t>
                  </a:r>
                </a:p>
              </p:txBody>
            </p:sp>
            <p:sp>
              <p:nvSpPr>
                <p:cNvPr id="40" name="TextBox 39"/>
                <p:cNvSpPr txBox="1"/>
                <p:nvPr/>
              </p:nvSpPr>
              <p:spPr>
                <a:xfrm>
                  <a:off x="7952578" y="2057722"/>
                  <a:ext cx="736716" cy="378803"/>
                </a:xfrm>
                <a:prstGeom prst="rect">
                  <a:avLst/>
                </a:prstGeom>
                <a:solidFill>
                  <a:schemeClr val="bg1"/>
                </a:solidFill>
                <a:ln>
                  <a:solidFill>
                    <a:schemeClr val="bg1"/>
                  </a:solidFill>
                </a:ln>
              </p:spPr>
              <p:txBody>
                <a:bodyPr wrap="none" rtlCol="0">
                  <a:spAutoFit/>
                </a:bodyPr>
                <a:lstStyle/>
                <a:p>
                  <a:r>
                    <a:rPr lang="en-US" sz="1400" b="1" dirty="0"/>
                    <a:t>Active</a:t>
                  </a:r>
                </a:p>
              </p:txBody>
            </p:sp>
            <p:sp>
              <p:nvSpPr>
                <p:cNvPr id="41" name="TextBox 40"/>
                <p:cNvSpPr txBox="1"/>
                <p:nvPr/>
              </p:nvSpPr>
              <p:spPr>
                <a:xfrm>
                  <a:off x="7215437" y="1664195"/>
                  <a:ext cx="1835925" cy="462972"/>
                </a:xfrm>
                <a:prstGeom prst="rect">
                  <a:avLst/>
                </a:prstGeom>
                <a:solidFill>
                  <a:schemeClr val="bg1"/>
                </a:solidFill>
                <a:ln>
                  <a:solidFill>
                    <a:schemeClr val="bg1"/>
                  </a:solidFill>
                </a:ln>
              </p:spPr>
              <p:txBody>
                <a:bodyPr wrap="square" rtlCol="0">
                  <a:spAutoFit/>
                </a:bodyPr>
                <a:lstStyle/>
                <a:p>
                  <a:r>
                    <a:rPr lang="en-US" sz="1600" b="1" dirty="0"/>
                    <a:t>Uterotrophic</a:t>
                  </a:r>
                  <a:r>
                    <a:rPr lang="en-US" sz="1400" b="1" dirty="0"/>
                    <a:t> </a:t>
                  </a:r>
                </a:p>
              </p:txBody>
            </p:sp>
            <p:sp>
              <p:nvSpPr>
                <p:cNvPr id="42" name="Rectangle 41"/>
                <p:cNvSpPr/>
                <p:nvPr/>
              </p:nvSpPr>
              <p:spPr>
                <a:xfrm>
                  <a:off x="6937184" y="1771650"/>
                  <a:ext cx="2220737" cy="914399"/>
                </a:xfrm>
                <a:prstGeom prst="rect">
                  <a:avLst/>
                </a:prstGeom>
                <a:noFill/>
                <a:ln w="3175">
                  <a:solidFill>
                    <a:schemeClr val="tx1">
                      <a:lumMod val="50000"/>
                      <a:lumOff val="50000"/>
                      <a:alpha val="3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grpSp>
          <p:pic>
            <p:nvPicPr>
              <p:cNvPr id="37" name="Picture 4"/>
              <p:cNvPicPr>
                <a:picLocks noChangeAspect="1" noChangeArrowheads="1"/>
              </p:cNvPicPr>
              <p:nvPr/>
            </p:nvPicPr>
            <p:blipFill>
              <a:blip r:embed="rId4" cstate="print"/>
              <a:srcRect/>
              <a:stretch>
                <a:fillRect/>
              </a:stretch>
            </p:blipFill>
            <p:spPr bwMode="auto">
              <a:xfrm>
                <a:off x="4903567" y="3959615"/>
                <a:ext cx="140153" cy="121335"/>
              </a:xfrm>
              <a:prstGeom prst="rect">
                <a:avLst/>
              </a:prstGeom>
              <a:noFill/>
              <a:ln w="9525">
                <a:solidFill>
                  <a:schemeClr val="bg1"/>
                </a:solidFill>
                <a:miter lim="800000"/>
                <a:headEnd/>
                <a:tailEnd/>
              </a:ln>
            </p:spPr>
          </p:pic>
          <p:pic>
            <p:nvPicPr>
              <p:cNvPr id="38" name="Picture 5"/>
              <p:cNvPicPr>
                <a:picLocks noChangeAspect="1" noChangeArrowheads="1"/>
              </p:cNvPicPr>
              <p:nvPr/>
            </p:nvPicPr>
            <p:blipFill>
              <a:blip r:embed="rId5" cstate="print"/>
              <a:srcRect/>
              <a:stretch>
                <a:fillRect/>
              </a:stretch>
            </p:blipFill>
            <p:spPr bwMode="auto">
              <a:xfrm>
                <a:off x="4927523" y="4123203"/>
                <a:ext cx="122634" cy="115820"/>
              </a:xfrm>
              <a:prstGeom prst="rect">
                <a:avLst/>
              </a:prstGeom>
              <a:noFill/>
              <a:ln w="9525">
                <a:solidFill>
                  <a:schemeClr val="bg1"/>
                </a:solidFill>
                <a:miter lim="800000"/>
                <a:headEnd/>
                <a:tailEnd/>
              </a:ln>
            </p:spPr>
          </p:pic>
        </p:grpSp>
      </p:grpSp>
      <p:graphicFrame>
        <p:nvGraphicFramePr>
          <p:cNvPr id="29" name="Table 28"/>
          <p:cNvGraphicFramePr>
            <a:graphicFrameLocks noGrp="1"/>
          </p:cNvGraphicFramePr>
          <p:nvPr>
            <p:extLst/>
          </p:nvPr>
        </p:nvGraphicFramePr>
        <p:xfrm>
          <a:off x="4777398" y="1869408"/>
          <a:ext cx="4318650" cy="4838181"/>
        </p:xfrm>
        <a:graphic>
          <a:graphicData uri="http://schemas.openxmlformats.org/drawingml/2006/table">
            <a:tbl>
              <a:tblPr firstRow="1" firstCol="1" bandRow="1">
                <a:tableStyleId>{5C22544A-7EE6-4342-B048-85BDC9FD1C3A}</a:tableStyleId>
              </a:tblPr>
              <a:tblGrid>
                <a:gridCol w="894055">
                  <a:extLst>
                    <a:ext uri="{9D8B030D-6E8A-4147-A177-3AD203B41FA5}">
                      <a16:colId xmlns:a16="http://schemas.microsoft.com/office/drawing/2014/main" val="20000"/>
                    </a:ext>
                  </a:extLst>
                </a:gridCol>
                <a:gridCol w="870558">
                  <a:extLst>
                    <a:ext uri="{9D8B030D-6E8A-4147-A177-3AD203B41FA5}">
                      <a16:colId xmlns:a16="http://schemas.microsoft.com/office/drawing/2014/main" val="20001"/>
                    </a:ext>
                  </a:extLst>
                </a:gridCol>
                <a:gridCol w="864296">
                  <a:extLst>
                    <a:ext uri="{9D8B030D-6E8A-4147-A177-3AD203B41FA5}">
                      <a16:colId xmlns:a16="http://schemas.microsoft.com/office/drawing/2014/main" val="20002"/>
                    </a:ext>
                  </a:extLst>
                </a:gridCol>
                <a:gridCol w="889348">
                  <a:extLst>
                    <a:ext uri="{9D8B030D-6E8A-4147-A177-3AD203B41FA5}">
                      <a16:colId xmlns:a16="http://schemas.microsoft.com/office/drawing/2014/main" val="20003"/>
                    </a:ext>
                  </a:extLst>
                </a:gridCol>
                <a:gridCol w="800393">
                  <a:extLst>
                    <a:ext uri="{9D8B030D-6E8A-4147-A177-3AD203B41FA5}">
                      <a16:colId xmlns:a16="http://schemas.microsoft.com/office/drawing/2014/main" val="20004"/>
                    </a:ext>
                  </a:extLst>
                </a:gridCol>
              </a:tblGrid>
              <a:tr h="343537">
                <a:tc>
                  <a:txBody>
                    <a:bodyPr/>
                    <a:lstStyle/>
                    <a:p>
                      <a:pPr marL="0" marR="0">
                        <a:lnSpc>
                          <a:spcPct val="107000"/>
                        </a:lnSpc>
                        <a:spcBef>
                          <a:spcPts val="0"/>
                        </a:spcBef>
                        <a:spcAft>
                          <a:spcPts val="0"/>
                        </a:spcAft>
                      </a:pPr>
                      <a:r>
                        <a:rPr lang="en-US" sz="1000" dirty="0">
                          <a:solidFill>
                            <a:schemeClr val="tx1"/>
                          </a:solidFill>
                          <a:effectLst/>
                        </a:rPr>
                        <a:t>species / study 1</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solidFill>
                            <a:schemeClr val="tx1"/>
                          </a:solidFill>
                          <a:effectLst/>
                        </a:rPr>
                        <a:t>species / study 2</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solidFill>
                            <a:schemeClr val="tx1"/>
                          </a:solidFill>
                          <a:effectLst/>
                        </a:rPr>
                        <a:t>Reproduce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solidFill>
                            <a:schemeClr val="tx1"/>
                          </a:solidFill>
                          <a:effectLst/>
                        </a:rPr>
                        <a:t>Does Not Reproduce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solidFill>
                            <a:schemeClr val="tx1"/>
                          </a:solidFill>
                          <a:effectLst/>
                        </a:rPr>
                        <a:t>Fraction Reproduce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21046">
                <a:tc>
                  <a:txBody>
                    <a:bodyPr/>
                    <a:lstStyle/>
                    <a:p>
                      <a:pPr marL="0" marR="0">
                        <a:lnSpc>
                          <a:spcPct val="150000"/>
                        </a:lnSpc>
                        <a:spcBef>
                          <a:spcPts val="0"/>
                        </a:spcBef>
                        <a:spcAft>
                          <a:spcPts val="0"/>
                        </a:spcAft>
                      </a:pPr>
                      <a:r>
                        <a:rPr lang="en-US" sz="1000">
                          <a:solidFill>
                            <a:schemeClr val="tx1"/>
                          </a:solidFill>
                          <a:effectLst/>
                        </a:rPr>
                        <a:t>rat SUB</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rat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dirty="0">
                          <a:solidFill>
                            <a:schemeClr val="tx1"/>
                          </a:solidFill>
                          <a:effectLst/>
                        </a:rPr>
                        <a:t>18</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dirty="0">
                          <a:solidFill>
                            <a:schemeClr val="tx1"/>
                          </a:solidFill>
                          <a:effectLst/>
                        </a:rPr>
                        <a:t>2</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0.90</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21046">
                <a:tc>
                  <a:txBody>
                    <a:bodyPr/>
                    <a:lstStyle/>
                    <a:p>
                      <a:pPr marL="0" marR="0">
                        <a:lnSpc>
                          <a:spcPct val="150000"/>
                        </a:lnSpc>
                        <a:spcBef>
                          <a:spcPts val="0"/>
                        </a:spcBef>
                        <a:spcAft>
                          <a:spcPts val="0"/>
                        </a:spcAft>
                      </a:pPr>
                      <a:r>
                        <a:rPr lang="en-US" sz="1000">
                          <a:solidFill>
                            <a:schemeClr val="tx1"/>
                          </a:solidFill>
                          <a:effectLst/>
                        </a:rPr>
                        <a:t>rat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dog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0.87</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21046">
                <a:tc>
                  <a:txBody>
                    <a:bodyPr/>
                    <a:lstStyle/>
                    <a:p>
                      <a:pPr marL="0" marR="0">
                        <a:lnSpc>
                          <a:spcPct val="150000"/>
                        </a:lnSpc>
                        <a:spcBef>
                          <a:spcPts val="0"/>
                        </a:spcBef>
                        <a:spcAft>
                          <a:spcPts val="0"/>
                        </a:spcAft>
                      </a:pPr>
                      <a:r>
                        <a:rPr lang="en-US" sz="1000">
                          <a:solidFill>
                            <a:schemeClr val="tx1"/>
                          </a:solidFill>
                          <a:effectLst/>
                        </a:rPr>
                        <a:t>rat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rat SUB</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0.82</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21046">
                <a:tc>
                  <a:txBody>
                    <a:bodyPr/>
                    <a:lstStyle/>
                    <a:p>
                      <a:pPr marL="0" marR="0">
                        <a:lnSpc>
                          <a:spcPct val="150000"/>
                        </a:lnSpc>
                        <a:spcBef>
                          <a:spcPts val="0"/>
                        </a:spcBef>
                        <a:spcAft>
                          <a:spcPts val="0"/>
                        </a:spcAft>
                      </a:pPr>
                      <a:r>
                        <a:rPr lang="en-US" sz="1000" b="1" dirty="0">
                          <a:solidFill>
                            <a:srgbClr val="FF0000"/>
                          </a:solidFill>
                          <a:effectLst/>
                        </a:rPr>
                        <a:t>rat SUB</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b="1" dirty="0">
                          <a:solidFill>
                            <a:srgbClr val="FF0000"/>
                          </a:solidFill>
                          <a:effectLst/>
                        </a:rPr>
                        <a:t>rat SUB</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b="1" dirty="0">
                          <a:solidFill>
                            <a:srgbClr val="FF0000"/>
                          </a:solidFill>
                          <a:effectLst/>
                        </a:rPr>
                        <a:t>16</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b="1" dirty="0">
                          <a:solidFill>
                            <a:srgbClr val="FF0000"/>
                          </a:solidFill>
                          <a:effectLst/>
                        </a:rPr>
                        <a:t>4</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rgbClr val="FF0000"/>
                          </a:solidFill>
                          <a:effectLst/>
                        </a:rPr>
                        <a:t>0.80</a:t>
                      </a:r>
                      <a:endParaRPr lang="en-US" sz="11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21046">
                <a:tc>
                  <a:txBody>
                    <a:bodyPr/>
                    <a:lstStyle/>
                    <a:p>
                      <a:pPr marL="0" marR="0">
                        <a:lnSpc>
                          <a:spcPct val="150000"/>
                        </a:lnSpc>
                        <a:spcBef>
                          <a:spcPts val="0"/>
                        </a:spcBef>
                        <a:spcAft>
                          <a:spcPts val="0"/>
                        </a:spcAft>
                      </a:pPr>
                      <a:r>
                        <a:rPr lang="en-US" sz="1000">
                          <a:solidFill>
                            <a:schemeClr val="tx1"/>
                          </a:solidFill>
                          <a:effectLst/>
                        </a:rPr>
                        <a:t>rat SUB</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dog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0.73</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21046">
                <a:tc>
                  <a:txBody>
                    <a:bodyPr/>
                    <a:lstStyle/>
                    <a:p>
                      <a:pPr marL="0" marR="0">
                        <a:lnSpc>
                          <a:spcPct val="150000"/>
                        </a:lnSpc>
                        <a:spcBef>
                          <a:spcPts val="0"/>
                        </a:spcBef>
                        <a:spcAft>
                          <a:spcPts val="0"/>
                        </a:spcAft>
                      </a:pPr>
                      <a:r>
                        <a:rPr lang="en-US" sz="1000">
                          <a:solidFill>
                            <a:schemeClr val="tx1"/>
                          </a:solidFill>
                          <a:effectLst/>
                        </a:rPr>
                        <a:t>mouse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rat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0.73</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21046">
                <a:tc>
                  <a:txBody>
                    <a:bodyPr/>
                    <a:lstStyle/>
                    <a:p>
                      <a:pPr marL="0" marR="0">
                        <a:lnSpc>
                          <a:spcPct val="150000"/>
                        </a:lnSpc>
                        <a:spcBef>
                          <a:spcPts val="0"/>
                        </a:spcBef>
                        <a:spcAft>
                          <a:spcPts val="0"/>
                        </a:spcAft>
                      </a:pPr>
                      <a:r>
                        <a:rPr lang="en-US" sz="1000">
                          <a:solidFill>
                            <a:schemeClr val="tx1"/>
                          </a:solidFill>
                          <a:effectLst/>
                        </a:rPr>
                        <a:t>mouse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rat SUB</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0.65</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21046">
                <a:tc>
                  <a:txBody>
                    <a:bodyPr/>
                    <a:lstStyle/>
                    <a:p>
                      <a:pPr marL="0" marR="0">
                        <a:lnSpc>
                          <a:spcPct val="150000"/>
                        </a:lnSpc>
                        <a:spcBef>
                          <a:spcPts val="0"/>
                        </a:spcBef>
                        <a:spcAft>
                          <a:spcPts val="0"/>
                        </a:spcAft>
                      </a:pPr>
                      <a:r>
                        <a:rPr lang="en-US" sz="1000">
                          <a:solidFill>
                            <a:schemeClr val="tx1"/>
                          </a:solidFill>
                          <a:effectLst/>
                        </a:rPr>
                        <a:t>dog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rat SUB</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0.65</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21046">
                <a:tc>
                  <a:txBody>
                    <a:bodyPr/>
                    <a:lstStyle/>
                    <a:p>
                      <a:pPr marL="0" marR="0">
                        <a:lnSpc>
                          <a:spcPct val="150000"/>
                        </a:lnSpc>
                        <a:spcBef>
                          <a:spcPts val="0"/>
                        </a:spcBef>
                        <a:spcAft>
                          <a:spcPts val="0"/>
                        </a:spcAft>
                      </a:pPr>
                      <a:r>
                        <a:rPr lang="en-US" sz="1000">
                          <a:solidFill>
                            <a:schemeClr val="tx1"/>
                          </a:solidFill>
                          <a:effectLst/>
                        </a:rPr>
                        <a:t>dog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rat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0.62</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21046">
                <a:tc>
                  <a:txBody>
                    <a:bodyPr/>
                    <a:lstStyle/>
                    <a:p>
                      <a:pPr marL="0" marR="0">
                        <a:lnSpc>
                          <a:spcPct val="150000"/>
                        </a:lnSpc>
                        <a:spcBef>
                          <a:spcPts val="0"/>
                        </a:spcBef>
                        <a:spcAft>
                          <a:spcPts val="0"/>
                        </a:spcAft>
                      </a:pPr>
                      <a:r>
                        <a:rPr lang="en-US" sz="1000">
                          <a:solidFill>
                            <a:schemeClr val="tx1"/>
                          </a:solidFill>
                          <a:effectLst/>
                        </a:rPr>
                        <a:t>rat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mouse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0.50</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21046">
                <a:tc>
                  <a:txBody>
                    <a:bodyPr/>
                    <a:lstStyle/>
                    <a:p>
                      <a:pPr marL="0" marR="0">
                        <a:lnSpc>
                          <a:spcPct val="150000"/>
                        </a:lnSpc>
                        <a:spcBef>
                          <a:spcPts val="0"/>
                        </a:spcBef>
                        <a:spcAft>
                          <a:spcPts val="0"/>
                        </a:spcAft>
                      </a:pPr>
                      <a:r>
                        <a:rPr lang="en-US" sz="1000">
                          <a:solidFill>
                            <a:schemeClr val="tx1"/>
                          </a:solidFill>
                          <a:effectLst/>
                        </a:rPr>
                        <a:t>mouse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dog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0.50</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21046">
                <a:tc>
                  <a:txBody>
                    <a:bodyPr/>
                    <a:lstStyle/>
                    <a:p>
                      <a:pPr marL="0" marR="0">
                        <a:lnSpc>
                          <a:spcPct val="150000"/>
                        </a:lnSpc>
                        <a:spcBef>
                          <a:spcPts val="0"/>
                        </a:spcBef>
                        <a:spcAft>
                          <a:spcPts val="0"/>
                        </a:spcAft>
                      </a:pPr>
                      <a:r>
                        <a:rPr lang="en-US" sz="1000">
                          <a:solidFill>
                            <a:schemeClr val="tx1"/>
                          </a:solidFill>
                          <a:effectLst/>
                        </a:rPr>
                        <a:t>rat SUB</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mouse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0.48</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321046">
                <a:tc>
                  <a:txBody>
                    <a:bodyPr/>
                    <a:lstStyle/>
                    <a:p>
                      <a:pPr marL="0" marR="0">
                        <a:lnSpc>
                          <a:spcPct val="150000"/>
                        </a:lnSpc>
                        <a:spcBef>
                          <a:spcPts val="0"/>
                        </a:spcBef>
                        <a:spcAft>
                          <a:spcPts val="0"/>
                        </a:spcAft>
                      </a:pPr>
                      <a:r>
                        <a:rPr lang="en-US" sz="1000">
                          <a:solidFill>
                            <a:schemeClr val="tx1"/>
                          </a:solidFill>
                          <a:effectLst/>
                        </a:rPr>
                        <a:t>dog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mouse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0.43</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321046">
                <a:tc>
                  <a:txBody>
                    <a:bodyPr/>
                    <a:lstStyle/>
                    <a:p>
                      <a:pPr marL="0" marR="0">
                        <a:lnSpc>
                          <a:spcPct val="150000"/>
                        </a:lnSpc>
                        <a:spcBef>
                          <a:spcPts val="0"/>
                        </a:spcBef>
                        <a:spcAft>
                          <a:spcPts val="0"/>
                        </a:spcAft>
                      </a:pPr>
                      <a:r>
                        <a:rPr lang="en-US" sz="1000" b="1" dirty="0">
                          <a:solidFill>
                            <a:srgbClr val="FF0000"/>
                          </a:solidFill>
                          <a:effectLst/>
                        </a:rPr>
                        <a:t>mouse CHR</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b="1" dirty="0">
                          <a:solidFill>
                            <a:srgbClr val="FF0000"/>
                          </a:solidFill>
                          <a:effectLst/>
                        </a:rPr>
                        <a:t>mouse CHR</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b="1" dirty="0">
                          <a:solidFill>
                            <a:srgbClr val="FF0000"/>
                          </a:solidFill>
                          <a:effectLst/>
                        </a:rPr>
                        <a:t>2</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b="1" dirty="0">
                          <a:solidFill>
                            <a:srgbClr val="FF0000"/>
                          </a:solidFill>
                          <a:effectLst/>
                        </a:rPr>
                        <a:t>3</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rgbClr val="FF0000"/>
                          </a:solidFill>
                          <a:effectLst/>
                        </a:rPr>
                        <a:t>0.40</a:t>
                      </a:r>
                      <a:endParaRPr lang="en-US" sz="11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sp>
        <p:nvSpPr>
          <p:cNvPr id="12" name="TextBox 11"/>
          <p:cNvSpPr txBox="1"/>
          <p:nvPr/>
        </p:nvSpPr>
        <p:spPr>
          <a:xfrm>
            <a:off x="6400800" y="1333024"/>
            <a:ext cx="1111202" cy="400110"/>
          </a:xfrm>
          <a:prstGeom prst="rect">
            <a:avLst/>
          </a:prstGeom>
          <a:noFill/>
        </p:spPr>
        <p:txBody>
          <a:bodyPr wrap="none" rtlCol="0">
            <a:spAutoFit/>
          </a:bodyPr>
          <a:lstStyle/>
          <a:p>
            <a:r>
              <a:rPr lang="en-US" b="1" dirty="0"/>
              <a:t>Anemia</a:t>
            </a:r>
          </a:p>
        </p:txBody>
      </p:sp>
    </p:spTree>
    <p:extLst>
      <p:ext uri="{BB962C8B-B14F-4D97-AF65-F5344CB8AC3E}">
        <p14:creationId xmlns:p14="http://schemas.microsoft.com/office/powerpoint/2010/main" val="1388241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0" y="0"/>
            <a:ext cx="3411940" cy="685800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6" name="Title 25"/>
          <p:cNvSpPr>
            <a:spLocks noGrp="1"/>
          </p:cNvSpPr>
          <p:nvPr>
            <p:ph type="title"/>
          </p:nvPr>
        </p:nvSpPr>
        <p:spPr>
          <a:xfrm>
            <a:off x="288192" y="-112137"/>
            <a:ext cx="8584951" cy="1015583"/>
          </a:xfrm>
          <a:prstGeom prst="rect">
            <a:avLst/>
          </a:prstGeom>
        </p:spPr>
        <p:txBody>
          <a:bodyPr/>
          <a:lstStyle/>
          <a:p>
            <a:r>
              <a:rPr lang="en-US" dirty="0"/>
              <a:t>Model </a:t>
            </a:r>
            <a:r>
              <a:rPr lang="en-US"/>
              <a:t>predicts uterotrophic </a:t>
            </a:r>
            <a:r>
              <a:rPr lang="en-US" dirty="0"/>
              <a:t>assay as well as uterotrophic predicts uterotrophic</a:t>
            </a:r>
          </a:p>
        </p:txBody>
      </p:sp>
      <p:pic>
        <p:nvPicPr>
          <p:cNvPr id="3" name="Picture 2" descr="tmp3918.tmp"/>
          <p:cNvPicPr>
            <a:picLocks/>
          </p:cNvPicPr>
          <p:nvPr/>
        </p:nvPicPr>
        <p:blipFill rotWithShape="1">
          <a:blip r:embed="rId2" cstate="print"/>
          <a:srcRect l="3311" r="11858"/>
          <a:stretch/>
        </p:blipFill>
        <p:spPr>
          <a:xfrm>
            <a:off x="76911" y="903446"/>
            <a:ext cx="7315201" cy="5537200"/>
          </a:xfrm>
          <a:prstGeom prst="rect">
            <a:avLst/>
          </a:prstGeom>
        </p:spPr>
      </p:pic>
      <p:sp>
        <p:nvSpPr>
          <p:cNvPr id="5" name="Rectangle 4"/>
          <p:cNvSpPr/>
          <p:nvPr/>
        </p:nvSpPr>
        <p:spPr>
          <a:xfrm>
            <a:off x="2614650" y="6219794"/>
            <a:ext cx="3252750" cy="400110"/>
          </a:xfrm>
          <a:prstGeom prst="rect">
            <a:avLst/>
          </a:prstGeom>
          <a:solidFill>
            <a:schemeClr val="bg1"/>
          </a:solidFill>
        </p:spPr>
        <p:txBody>
          <a:bodyPr wrap="none">
            <a:spAutoFit/>
          </a:bodyPr>
          <a:lstStyle/>
          <a:p>
            <a:pPr marL="342900" indent="-342900"/>
            <a:r>
              <a:rPr lang="en-US" sz="2000" b="1" dirty="0"/>
              <a:t>Rank Order (ER Agonist AUC)</a:t>
            </a:r>
          </a:p>
        </p:txBody>
      </p:sp>
      <p:cxnSp>
        <p:nvCxnSpPr>
          <p:cNvPr id="6" name="Straight Arrow Connector 5"/>
          <p:cNvCxnSpPr/>
          <p:nvPr/>
        </p:nvCxnSpPr>
        <p:spPr>
          <a:xfrm flipH="1">
            <a:off x="3196126" y="3869822"/>
            <a:ext cx="304800" cy="3265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0926" y="3412622"/>
            <a:ext cx="1571625" cy="369332"/>
          </a:xfrm>
          <a:prstGeom prst="rect">
            <a:avLst/>
          </a:prstGeom>
          <a:noFill/>
        </p:spPr>
        <p:txBody>
          <a:bodyPr wrap="square" rtlCol="0">
            <a:spAutoFit/>
          </a:bodyPr>
          <a:lstStyle/>
          <a:p>
            <a:r>
              <a:rPr lang="en-US" dirty="0" err="1"/>
              <a:t>Kaempferol</a:t>
            </a:r>
            <a:endParaRPr lang="en-US" dirty="0"/>
          </a:p>
        </p:txBody>
      </p:sp>
      <p:pic>
        <p:nvPicPr>
          <p:cNvPr id="8" name="Picture 7" descr="250px-Kaempferol.svg copy.png"/>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5726" y="2422022"/>
            <a:ext cx="1600200" cy="908913"/>
          </a:xfrm>
          <a:prstGeom prst="rect">
            <a:avLst/>
          </a:prstGeom>
        </p:spPr>
      </p:pic>
      <p:pic>
        <p:nvPicPr>
          <p:cNvPr id="12" name="Picture 11" descr="d444.jpg"/>
          <p:cNvPicPr>
            <a:picLocks noChangeAspect="1"/>
          </p:cNvPicPr>
          <p:nvPr/>
        </p:nvPicPr>
        <p:blipFill>
          <a:blip r:embed="rId5" cstate="print"/>
          <a:stretch>
            <a:fillRect/>
          </a:stretch>
        </p:blipFill>
        <p:spPr>
          <a:xfrm>
            <a:off x="4415824" y="3740328"/>
            <a:ext cx="1475656" cy="1314450"/>
          </a:xfrm>
          <a:prstGeom prst="rect">
            <a:avLst/>
          </a:prstGeom>
        </p:spPr>
      </p:pic>
      <p:sp>
        <p:nvSpPr>
          <p:cNvPr id="22" name="Rectangle 21"/>
          <p:cNvSpPr/>
          <p:nvPr/>
        </p:nvSpPr>
        <p:spPr>
          <a:xfrm>
            <a:off x="7772400" y="914400"/>
            <a:ext cx="8382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215" y="801077"/>
            <a:ext cx="8382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52400" y="2819400"/>
            <a:ext cx="271585"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1511343" y="4295926"/>
            <a:ext cx="1276350" cy="772122"/>
            <a:chOff x="6629400" y="2133600"/>
            <a:chExt cx="1276350" cy="772122"/>
          </a:xfrm>
        </p:grpSpPr>
        <p:grpSp>
          <p:nvGrpSpPr>
            <p:cNvPr id="14" name="Group 12"/>
            <p:cNvGrpSpPr/>
            <p:nvPr/>
          </p:nvGrpSpPr>
          <p:grpSpPr>
            <a:xfrm>
              <a:off x="6629400" y="2133600"/>
              <a:ext cx="1276350" cy="772122"/>
              <a:chOff x="7391400" y="4343400"/>
              <a:chExt cx="1276350" cy="772122"/>
            </a:xfrm>
          </p:grpSpPr>
          <p:grpSp>
            <p:nvGrpSpPr>
              <p:cNvPr id="16" name="Group 20"/>
              <p:cNvGrpSpPr/>
              <p:nvPr/>
            </p:nvGrpSpPr>
            <p:grpSpPr>
              <a:xfrm>
                <a:off x="7391400" y="4343400"/>
                <a:ext cx="1276350" cy="772122"/>
                <a:chOff x="7562850" y="1771650"/>
                <a:chExt cx="1447800" cy="950304"/>
              </a:xfrm>
              <a:effectLst/>
            </p:grpSpPr>
            <p:sp>
              <p:nvSpPr>
                <p:cNvPr id="18" name="TextBox 17"/>
                <p:cNvSpPr txBox="1"/>
                <p:nvPr/>
              </p:nvSpPr>
              <p:spPr>
                <a:xfrm>
                  <a:off x="7943850" y="2343152"/>
                  <a:ext cx="764048" cy="378802"/>
                </a:xfrm>
                <a:prstGeom prst="rect">
                  <a:avLst/>
                </a:prstGeom>
                <a:solidFill>
                  <a:schemeClr val="bg1"/>
                </a:solidFill>
                <a:ln>
                  <a:solidFill>
                    <a:schemeClr val="bg1"/>
                  </a:solidFill>
                </a:ln>
              </p:spPr>
              <p:txBody>
                <a:bodyPr wrap="none" rtlCol="0">
                  <a:spAutoFit/>
                </a:bodyPr>
                <a:lstStyle/>
                <a:p>
                  <a:r>
                    <a:rPr lang="en-US" sz="1400" dirty="0"/>
                    <a:t>Active</a:t>
                  </a:r>
                </a:p>
              </p:txBody>
            </p:sp>
            <p:sp>
              <p:nvSpPr>
                <p:cNvPr id="19" name="TextBox 18"/>
                <p:cNvSpPr txBox="1"/>
                <p:nvPr/>
              </p:nvSpPr>
              <p:spPr>
                <a:xfrm>
                  <a:off x="7952578" y="2057720"/>
                  <a:ext cx="911319" cy="378802"/>
                </a:xfrm>
                <a:prstGeom prst="rect">
                  <a:avLst/>
                </a:prstGeom>
                <a:solidFill>
                  <a:schemeClr val="bg1"/>
                </a:solidFill>
                <a:ln>
                  <a:solidFill>
                    <a:schemeClr val="bg1"/>
                  </a:solidFill>
                </a:ln>
              </p:spPr>
              <p:txBody>
                <a:bodyPr wrap="none" rtlCol="0">
                  <a:spAutoFit/>
                </a:bodyPr>
                <a:lstStyle/>
                <a:p>
                  <a:r>
                    <a:rPr lang="en-US" sz="1400" dirty="0"/>
                    <a:t>Inactive</a:t>
                  </a:r>
                </a:p>
              </p:txBody>
            </p:sp>
            <p:sp>
              <p:nvSpPr>
                <p:cNvPr id="20" name="TextBox 19"/>
                <p:cNvSpPr txBox="1"/>
                <p:nvPr/>
              </p:nvSpPr>
              <p:spPr>
                <a:xfrm>
                  <a:off x="7562850" y="1771650"/>
                  <a:ext cx="1297919" cy="338554"/>
                </a:xfrm>
                <a:prstGeom prst="rect">
                  <a:avLst/>
                </a:prstGeom>
                <a:solidFill>
                  <a:schemeClr val="bg1"/>
                </a:solidFill>
                <a:ln>
                  <a:solidFill>
                    <a:schemeClr val="bg1"/>
                  </a:solidFill>
                </a:ln>
              </p:spPr>
              <p:txBody>
                <a:bodyPr wrap="none" rtlCol="0">
                  <a:spAutoFit/>
                </a:bodyPr>
                <a:lstStyle/>
                <a:p>
                  <a:r>
                    <a:rPr lang="en-US" sz="1600" dirty="0"/>
                    <a:t>Uterotrophic</a:t>
                  </a:r>
                  <a:r>
                    <a:rPr lang="en-US" sz="1400" dirty="0"/>
                    <a:t> </a:t>
                  </a:r>
                </a:p>
              </p:txBody>
            </p:sp>
            <p:sp>
              <p:nvSpPr>
                <p:cNvPr id="21" name="Rectangle 20"/>
                <p:cNvSpPr/>
                <p:nvPr/>
              </p:nvSpPr>
              <p:spPr>
                <a:xfrm>
                  <a:off x="7562850" y="1771650"/>
                  <a:ext cx="1447800" cy="914400"/>
                </a:xfrm>
                <a:prstGeom prst="rect">
                  <a:avLst/>
                </a:prstGeom>
                <a:noFill/>
                <a:ln w="3175">
                  <a:solidFill>
                    <a:schemeClr val="tx1">
                      <a:lumMod val="50000"/>
                      <a:lumOff val="50000"/>
                      <a:alpha val="3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pic>
            <p:nvPicPr>
              <p:cNvPr id="17" name="Picture 4"/>
              <p:cNvPicPr>
                <a:picLocks noChangeAspect="1" noChangeArrowheads="1"/>
              </p:cNvPicPr>
              <p:nvPr/>
            </p:nvPicPr>
            <p:blipFill>
              <a:blip r:embed="rId6" cstate="print"/>
              <a:srcRect/>
              <a:stretch>
                <a:fillRect/>
              </a:stretch>
            </p:blipFill>
            <p:spPr bwMode="auto">
              <a:xfrm>
                <a:off x="7621749" y="4887678"/>
                <a:ext cx="174171" cy="159657"/>
              </a:xfrm>
              <a:prstGeom prst="rect">
                <a:avLst/>
              </a:prstGeom>
              <a:noFill/>
              <a:ln w="9525">
                <a:solidFill>
                  <a:schemeClr val="bg1"/>
                </a:solidFill>
                <a:miter lim="800000"/>
                <a:headEnd/>
                <a:tailEnd/>
              </a:ln>
            </p:spPr>
          </p:pic>
        </p:grpSp>
        <p:pic>
          <p:nvPicPr>
            <p:cNvPr id="15" name="Picture 14" descr="Screen Shot 2015-03-20 at 9.54.34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3403" y="2428059"/>
              <a:ext cx="165100" cy="171704"/>
            </a:xfrm>
            <a:prstGeom prst="rect">
              <a:avLst/>
            </a:prstGeom>
          </p:spPr>
        </p:pic>
      </p:grpSp>
      <p:grpSp>
        <p:nvGrpSpPr>
          <p:cNvPr id="9" name="Group 43"/>
          <p:cNvGrpSpPr/>
          <p:nvPr/>
        </p:nvGrpSpPr>
        <p:grpSpPr>
          <a:xfrm>
            <a:off x="5695367" y="4552336"/>
            <a:ext cx="479618" cy="1051085"/>
            <a:chOff x="5992473" y="4501990"/>
            <a:chExt cx="479618" cy="1051085"/>
          </a:xfrm>
        </p:grpSpPr>
        <p:cxnSp>
          <p:nvCxnSpPr>
            <p:cNvPr id="10" name="Straight Arrow Connector 9"/>
            <p:cNvCxnSpPr/>
            <p:nvPr/>
          </p:nvCxnSpPr>
          <p:spPr>
            <a:xfrm>
              <a:off x="6206285" y="4871322"/>
              <a:ext cx="108791" cy="6817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92473" y="4501990"/>
              <a:ext cx="479618" cy="369332"/>
            </a:xfrm>
            <a:prstGeom prst="rect">
              <a:avLst/>
            </a:prstGeom>
            <a:noFill/>
          </p:spPr>
          <p:txBody>
            <a:bodyPr wrap="none" rtlCol="0">
              <a:spAutoFit/>
            </a:bodyPr>
            <a:lstStyle/>
            <a:p>
              <a:r>
                <a:rPr lang="en-US" dirty="0"/>
                <a:t>D4</a:t>
              </a:r>
            </a:p>
          </p:txBody>
        </p:sp>
      </p:grpSp>
      <p:cxnSp>
        <p:nvCxnSpPr>
          <p:cNvPr id="25" name="Straight Connector 24"/>
          <p:cNvCxnSpPr/>
          <p:nvPr/>
        </p:nvCxnSpPr>
        <p:spPr>
          <a:xfrm flipV="1">
            <a:off x="1371650" y="5218134"/>
            <a:ext cx="6388000" cy="65368"/>
          </a:xfrm>
          <a:prstGeom prst="line">
            <a:avLst/>
          </a:prstGeom>
          <a:ln w="444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31296" y="979557"/>
            <a:ext cx="4369056" cy="707886"/>
          </a:xfrm>
          <a:prstGeom prst="rect">
            <a:avLst/>
          </a:prstGeom>
          <a:noFill/>
          <a:ln>
            <a:solidFill>
              <a:schemeClr val="bg1"/>
            </a:solidFill>
          </a:ln>
        </p:spPr>
        <p:txBody>
          <a:bodyPr wrap="square" rtlCol="0">
            <a:spAutoFit/>
          </a:bodyPr>
          <a:lstStyle/>
          <a:p>
            <a:r>
              <a:rPr lang="en-US" dirty="0"/>
              <a:t>Restrict to chemicals with consistent results from 2 or more labs </a:t>
            </a:r>
          </a:p>
        </p:txBody>
      </p:sp>
      <p:sp>
        <p:nvSpPr>
          <p:cNvPr id="29" name="TextBox 28"/>
          <p:cNvSpPr txBox="1"/>
          <p:nvPr/>
        </p:nvSpPr>
        <p:spPr>
          <a:xfrm>
            <a:off x="6858000" y="6557986"/>
            <a:ext cx="2311787" cy="307777"/>
          </a:xfrm>
          <a:prstGeom prst="rect">
            <a:avLst/>
          </a:prstGeom>
          <a:noFill/>
        </p:spPr>
        <p:txBody>
          <a:bodyPr wrap="none" rtlCol="0">
            <a:spAutoFit/>
          </a:bodyPr>
          <a:lstStyle/>
          <a:p>
            <a:r>
              <a:rPr lang="en-US" sz="1400" dirty="0"/>
              <a:t>Browne et al. ES&amp;T (2015)</a:t>
            </a:r>
          </a:p>
        </p:txBody>
      </p:sp>
      <p:sp>
        <p:nvSpPr>
          <p:cNvPr id="4" name="Rectangle 3"/>
          <p:cNvSpPr/>
          <p:nvPr/>
        </p:nvSpPr>
        <p:spPr>
          <a:xfrm rot="16200000">
            <a:off x="-935162" y="3076742"/>
            <a:ext cx="2586410" cy="400110"/>
          </a:xfrm>
          <a:prstGeom prst="rect">
            <a:avLst/>
          </a:prstGeom>
        </p:spPr>
        <p:txBody>
          <a:bodyPr wrap="square">
            <a:spAutoFit/>
          </a:bodyPr>
          <a:lstStyle/>
          <a:p>
            <a:pPr marL="342900" indent="-342900"/>
            <a:r>
              <a:rPr lang="en-US" sz="2000" b="1" dirty="0"/>
              <a:t>ER Agonist  AUC</a:t>
            </a:r>
          </a:p>
        </p:txBody>
      </p:sp>
      <p:graphicFrame>
        <p:nvGraphicFramePr>
          <p:cNvPr id="34" name="Table 33"/>
          <p:cNvGraphicFramePr>
            <a:graphicFrameLocks noGrp="1"/>
          </p:cNvGraphicFramePr>
          <p:nvPr>
            <p:extLst>
              <p:ext uri="{D42A27DB-BD31-4B8C-83A1-F6EECF244321}">
                <p14:modId xmlns:p14="http://schemas.microsoft.com/office/powerpoint/2010/main" val="682955367"/>
              </p:ext>
            </p:extLst>
          </p:nvPr>
        </p:nvGraphicFramePr>
        <p:xfrm>
          <a:off x="6392903" y="1763282"/>
          <a:ext cx="2383628" cy="2595880"/>
        </p:xfrm>
        <a:graphic>
          <a:graphicData uri="http://schemas.openxmlformats.org/drawingml/2006/table">
            <a:tbl>
              <a:tblPr bandRow="1">
                <a:effectLst>
                  <a:outerShdw blurRad="63500" sx="102000" sy="102000" algn="ctr" rotWithShape="0">
                    <a:prstClr val="black">
                      <a:alpha val="40000"/>
                    </a:prstClr>
                  </a:outerShdw>
                </a:effectLst>
                <a:tableStyleId>{7E9639D4-E3E2-4D34-9284-5A2195B3D0D7}</a:tableStyleId>
              </a:tblPr>
              <a:tblGrid>
                <a:gridCol w="1776877">
                  <a:extLst>
                    <a:ext uri="{9D8B030D-6E8A-4147-A177-3AD203B41FA5}">
                      <a16:colId xmlns:a16="http://schemas.microsoft.com/office/drawing/2014/main" val="20000"/>
                    </a:ext>
                  </a:extLst>
                </a:gridCol>
                <a:gridCol w="606751">
                  <a:extLst>
                    <a:ext uri="{9D8B030D-6E8A-4147-A177-3AD203B41FA5}">
                      <a16:colId xmlns:a16="http://schemas.microsoft.com/office/drawing/2014/main" val="20001"/>
                    </a:ext>
                  </a:extLst>
                </a:gridCol>
              </a:tblGrid>
              <a:tr h="370840">
                <a:tc>
                  <a:txBody>
                    <a:bodyPr/>
                    <a:lstStyle/>
                    <a:p>
                      <a:r>
                        <a:rPr lang="en-US" sz="1600" dirty="0"/>
                        <a:t>True Positive</a:t>
                      </a:r>
                    </a:p>
                  </a:txBody>
                  <a:tcPr>
                    <a:solidFill>
                      <a:schemeClr val="bg1">
                        <a:lumMod val="95000"/>
                      </a:schemeClr>
                    </a:solidFill>
                  </a:tcPr>
                </a:tc>
                <a:tc>
                  <a:txBody>
                    <a:bodyPr/>
                    <a:lstStyle/>
                    <a:p>
                      <a:pPr algn="r"/>
                      <a:r>
                        <a:rPr lang="en-US" sz="1600" dirty="0"/>
                        <a:t>29</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r>
                        <a:rPr lang="en-US" sz="1600" dirty="0"/>
                        <a:t>True Negative</a:t>
                      </a:r>
                    </a:p>
                  </a:txBody>
                  <a:tcPr>
                    <a:solidFill>
                      <a:schemeClr val="bg1">
                        <a:lumMod val="95000"/>
                      </a:schemeClr>
                    </a:solidFill>
                  </a:tcPr>
                </a:tc>
                <a:tc>
                  <a:txBody>
                    <a:bodyPr/>
                    <a:lstStyle/>
                    <a:p>
                      <a:pPr algn="r"/>
                      <a:r>
                        <a:rPr lang="en-US" sz="1600" dirty="0"/>
                        <a:t>50</a:t>
                      </a:r>
                    </a:p>
                  </a:txBody>
                  <a:tcPr>
                    <a:solidFill>
                      <a:schemeClr val="bg1">
                        <a:lumMod val="95000"/>
                      </a:schemeClr>
                    </a:solidFill>
                  </a:tcPr>
                </a:tc>
                <a:extLst>
                  <a:ext uri="{0D108BD9-81ED-4DB2-BD59-A6C34878D82A}">
                    <a16:rowId xmlns:a16="http://schemas.microsoft.com/office/drawing/2014/main" val="10001"/>
                  </a:ext>
                </a:extLst>
              </a:tr>
              <a:tr h="370840">
                <a:tc>
                  <a:txBody>
                    <a:bodyPr/>
                    <a:lstStyle/>
                    <a:p>
                      <a:r>
                        <a:rPr lang="en-US" sz="1600" dirty="0"/>
                        <a:t>False Positive </a:t>
                      </a:r>
                    </a:p>
                  </a:txBody>
                  <a:tcPr>
                    <a:solidFill>
                      <a:schemeClr val="bg1">
                        <a:lumMod val="95000"/>
                      </a:schemeClr>
                    </a:solidFill>
                  </a:tcPr>
                </a:tc>
                <a:tc>
                  <a:txBody>
                    <a:bodyPr/>
                    <a:lstStyle/>
                    <a:p>
                      <a:pPr algn="r"/>
                      <a:r>
                        <a:rPr lang="en-US" sz="1600" dirty="0"/>
                        <a:t>1</a:t>
                      </a:r>
                    </a:p>
                  </a:txBody>
                  <a:tcPr>
                    <a:solidFill>
                      <a:schemeClr val="bg1">
                        <a:lumMod val="95000"/>
                      </a:schemeClr>
                    </a:solidFill>
                  </a:tcPr>
                </a:tc>
                <a:extLst>
                  <a:ext uri="{0D108BD9-81ED-4DB2-BD59-A6C34878D82A}">
                    <a16:rowId xmlns:a16="http://schemas.microsoft.com/office/drawing/2014/main" val="10002"/>
                  </a:ext>
                </a:extLst>
              </a:tr>
              <a:tr h="370840">
                <a:tc>
                  <a:txBody>
                    <a:bodyPr/>
                    <a:lstStyle/>
                    <a:p>
                      <a:r>
                        <a:rPr lang="en-US" sz="1600" dirty="0"/>
                        <a:t>False Negative</a:t>
                      </a:r>
                    </a:p>
                  </a:txBody>
                  <a:tcPr>
                    <a:solidFill>
                      <a:schemeClr val="bg1">
                        <a:lumMod val="95000"/>
                      </a:schemeClr>
                    </a:solidFill>
                  </a:tcPr>
                </a:tc>
                <a:tc>
                  <a:txBody>
                    <a:bodyPr/>
                    <a:lstStyle/>
                    <a:p>
                      <a:pPr algn="r"/>
                      <a:r>
                        <a:rPr lang="en-US" sz="1600" dirty="0"/>
                        <a:t>1</a:t>
                      </a:r>
                    </a:p>
                  </a:txBody>
                  <a:tcPr>
                    <a:solidFill>
                      <a:schemeClr val="bg1">
                        <a:lumMod val="95000"/>
                      </a:schemeClr>
                    </a:solidFill>
                  </a:tcPr>
                </a:tc>
                <a:extLst>
                  <a:ext uri="{0D108BD9-81ED-4DB2-BD59-A6C34878D82A}">
                    <a16:rowId xmlns:a16="http://schemas.microsoft.com/office/drawing/2014/main" val="10003"/>
                  </a:ext>
                </a:extLst>
              </a:tr>
              <a:tr h="370840">
                <a:tc>
                  <a:txBody>
                    <a:bodyPr/>
                    <a:lstStyle/>
                    <a:p>
                      <a:r>
                        <a:rPr lang="en-US" sz="1600" b="1" dirty="0"/>
                        <a:t>Accuracy </a:t>
                      </a:r>
                    </a:p>
                  </a:txBody>
                  <a:tcPr>
                    <a:solidFill>
                      <a:schemeClr val="bg2"/>
                    </a:solidFill>
                  </a:tcPr>
                </a:tc>
                <a:tc>
                  <a:txBody>
                    <a:bodyPr/>
                    <a:lstStyle/>
                    <a:p>
                      <a:pPr algn="r"/>
                      <a:r>
                        <a:rPr lang="en-US" sz="1600" b="1" dirty="0"/>
                        <a:t>0.97</a:t>
                      </a:r>
                    </a:p>
                  </a:txBody>
                  <a:tcPr>
                    <a:solidFill>
                      <a:schemeClr val="bg2"/>
                    </a:solidFill>
                  </a:tcPr>
                </a:tc>
                <a:extLst>
                  <a:ext uri="{0D108BD9-81ED-4DB2-BD59-A6C34878D82A}">
                    <a16:rowId xmlns:a16="http://schemas.microsoft.com/office/drawing/2014/main" val="10004"/>
                  </a:ext>
                </a:extLst>
              </a:tr>
              <a:tr h="370840">
                <a:tc>
                  <a:txBody>
                    <a:bodyPr/>
                    <a:lstStyle/>
                    <a:p>
                      <a:r>
                        <a:rPr lang="en-US" sz="1600" b="1" dirty="0"/>
                        <a:t>Sensitivity</a:t>
                      </a:r>
                    </a:p>
                  </a:txBody>
                  <a:tcPr>
                    <a:solidFill>
                      <a:schemeClr val="bg2"/>
                    </a:solidFill>
                  </a:tcPr>
                </a:tc>
                <a:tc>
                  <a:txBody>
                    <a:bodyPr/>
                    <a:lstStyle/>
                    <a:p>
                      <a:pPr algn="r"/>
                      <a:r>
                        <a:rPr lang="en-US" sz="1600" b="1" dirty="0"/>
                        <a:t>0.97</a:t>
                      </a:r>
                    </a:p>
                  </a:txBody>
                  <a:tcPr>
                    <a:solidFill>
                      <a:schemeClr val="bg2"/>
                    </a:solidFill>
                  </a:tcPr>
                </a:tc>
                <a:extLst>
                  <a:ext uri="{0D108BD9-81ED-4DB2-BD59-A6C34878D82A}">
                    <a16:rowId xmlns:a16="http://schemas.microsoft.com/office/drawing/2014/main" val="10005"/>
                  </a:ext>
                </a:extLst>
              </a:tr>
              <a:tr h="370840">
                <a:tc>
                  <a:txBody>
                    <a:bodyPr/>
                    <a:lstStyle/>
                    <a:p>
                      <a:r>
                        <a:rPr lang="en-US" sz="1600" b="1" dirty="0"/>
                        <a:t>Specificity</a:t>
                      </a:r>
                    </a:p>
                  </a:txBody>
                  <a:tcPr>
                    <a:solidFill>
                      <a:schemeClr val="bg2"/>
                    </a:solidFill>
                  </a:tcPr>
                </a:tc>
                <a:tc>
                  <a:txBody>
                    <a:bodyPr/>
                    <a:lstStyle/>
                    <a:p>
                      <a:pPr algn="r"/>
                      <a:r>
                        <a:rPr lang="en-US" sz="1600" b="1" dirty="0"/>
                        <a:t>0.98</a:t>
                      </a:r>
                    </a:p>
                  </a:txBody>
                  <a:tcPr>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13254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93537" y="533400"/>
            <a:ext cx="7250464" cy="176466"/>
          </a:xfrm>
        </p:spPr>
        <p:txBody>
          <a:bodyPr/>
          <a:lstStyle/>
          <a:p>
            <a:r>
              <a:rPr lang="en-US" sz="2400" dirty="0"/>
              <a:t>Add Uncertainty to </a:t>
            </a:r>
            <a:r>
              <a:rPr lang="en-US" sz="2400" i="1" dirty="0"/>
              <a:t>In Vitro</a:t>
            </a:r>
            <a:r>
              <a:rPr lang="en-US" sz="2400" dirty="0"/>
              <a:t> Assay Data</a:t>
            </a:r>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17</a:t>
            </a:fld>
            <a:endParaRPr lang="en-US" sz="1000" b="1" kern="1200" dirty="0">
              <a:solidFill>
                <a:srgbClr val="003F69"/>
              </a:solidFill>
              <a:latin typeface="Arial" charset="0"/>
              <a:ea typeface="ＭＳ Ｐゴシック" pitchFamily="1" charset="-128"/>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855" y="1022808"/>
            <a:ext cx="5288145" cy="528814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10344"/>
            <a:ext cx="3673784" cy="5510677"/>
          </a:xfrm>
          <a:prstGeom prst="rect">
            <a:avLst/>
          </a:prstGeom>
        </p:spPr>
      </p:pic>
      <p:pic>
        <p:nvPicPr>
          <p:cNvPr id="10" name="Picture 9" descr="tmp3918.tmp"/>
          <p:cNvPicPr>
            <a:picLocks/>
          </p:cNvPicPr>
          <p:nvPr/>
        </p:nvPicPr>
        <p:blipFill rotWithShape="1">
          <a:blip r:embed="rId4" cstate="print"/>
          <a:srcRect t="3063" r="12046"/>
          <a:stretch/>
        </p:blipFill>
        <p:spPr>
          <a:xfrm>
            <a:off x="6663940" y="1899582"/>
            <a:ext cx="2029601" cy="1670801"/>
          </a:xfrm>
          <a:prstGeom prst="rect">
            <a:avLst/>
          </a:prstGeom>
          <a:ln>
            <a:solidFill>
              <a:schemeClr val="tx1"/>
            </a:solidFill>
          </a:ln>
        </p:spPr>
      </p:pic>
      <p:sp>
        <p:nvSpPr>
          <p:cNvPr id="11" name="Oval 10"/>
          <p:cNvSpPr/>
          <p:nvPr/>
        </p:nvSpPr>
        <p:spPr bwMode="auto">
          <a:xfrm>
            <a:off x="6274698" y="3469797"/>
            <a:ext cx="192860" cy="995321"/>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16" name="Elbow Connector 15"/>
          <p:cNvCxnSpPr>
            <a:endCxn id="11" idx="2"/>
          </p:cNvCxnSpPr>
          <p:nvPr/>
        </p:nvCxnSpPr>
        <p:spPr bwMode="auto">
          <a:xfrm>
            <a:off x="3766167" y="3570383"/>
            <a:ext cx="2508531" cy="397075"/>
          </a:xfrm>
          <a:prstGeom prst="curvedConnector3">
            <a:avLst/>
          </a:prstGeom>
          <a:noFill/>
          <a:ln w="25400" cap="flat" cmpd="sng" algn="ctr">
            <a:solidFill>
              <a:schemeClr val="tx1"/>
            </a:solidFill>
            <a:prstDash val="solid"/>
            <a:round/>
            <a:headEnd type="none" w="med" len="med"/>
            <a:tailEnd type="triangle"/>
          </a:ln>
          <a:effectLst/>
        </p:spPr>
      </p:cxnSp>
      <p:sp>
        <p:nvSpPr>
          <p:cNvPr id="19" name="TextBox 18"/>
          <p:cNvSpPr txBox="1"/>
          <p:nvPr/>
        </p:nvSpPr>
        <p:spPr>
          <a:xfrm>
            <a:off x="7444752" y="6550223"/>
            <a:ext cx="1699248" cy="307777"/>
          </a:xfrm>
          <a:prstGeom prst="rect">
            <a:avLst/>
          </a:prstGeom>
          <a:noFill/>
        </p:spPr>
        <p:txBody>
          <a:bodyPr wrap="none" rtlCol="0">
            <a:spAutoFit/>
          </a:bodyPr>
          <a:lstStyle/>
          <a:p>
            <a:r>
              <a:rPr lang="en-US" sz="1400" dirty="0"/>
              <a:t>Watt et al. (in prep)</a:t>
            </a:r>
          </a:p>
        </p:txBody>
      </p:sp>
    </p:spTree>
    <p:extLst>
      <p:ext uri="{BB962C8B-B14F-4D97-AF65-F5344CB8AC3E}">
        <p14:creationId xmlns:p14="http://schemas.microsoft.com/office/powerpoint/2010/main" val="19569963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533400"/>
            <a:ext cx="7010400" cy="203579"/>
          </a:xfrm>
        </p:spPr>
        <p:txBody>
          <a:bodyPr/>
          <a:lstStyle/>
          <a:p>
            <a:r>
              <a:rPr lang="en-US" sz="2400" dirty="0"/>
              <a:t>Moving Towards Regulatory Acceptance</a:t>
            </a:r>
            <a:br>
              <a:rPr lang="en-US" sz="2400" dirty="0"/>
            </a:br>
            <a:r>
              <a:rPr lang="en-US" sz="2400" dirty="0"/>
              <a:t>From FIFRA SAP, December 2014</a:t>
            </a:r>
          </a:p>
        </p:txBody>
      </p:sp>
      <p:sp>
        <p:nvSpPr>
          <p:cNvPr id="4" name="Content Placeholder 3"/>
          <p:cNvSpPr>
            <a:spLocks noGrp="1"/>
          </p:cNvSpPr>
          <p:nvPr>
            <p:ph idx="1"/>
          </p:nvPr>
        </p:nvSpPr>
        <p:spPr>
          <a:xfrm>
            <a:off x="325271" y="1049208"/>
            <a:ext cx="8491183" cy="4724400"/>
          </a:xfrm>
        </p:spPr>
        <p:txBody>
          <a:bodyPr/>
          <a:lstStyle/>
          <a:p>
            <a:r>
              <a:rPr lang="en-US" sz="2000" dirty="0"/>
              <a:t>Can the ER Model be used for prioritization?</a:t>
            </a:r>
          </a:p>
          <a:p>
            <a:pPr lvl="1"/>
            <a:r>
              <a:rPr lang="en-US" sz="1600" dirty="0"/>
              <a:t>“… the ER AUC appears to be an </a:t>
            </a:r>
            <a:r>
              <a:rPr lang="en-US" sz="1600" b="1" u="sng" dirty="0"/>
              <a:t>appropriate tool for chemical prioritization</a:t>
            </a:r>
            <a:r>
              <a:rPr lang="en-US" sz="1600" dirty="0"/>
              <a:t> for … the EDSP universe compounds.”</a:t>
            </a:r>
          </a:p>
          <a:p>
            <a:endParaRPr lang="en-US" sz="2000" dirty="0"/>
          </a:p>
          <a:p>
            <a:r>
              <a:rPr lang="en-US" sz="2000" dirty="0"/>
              <a:t>Can the ER model substitute for the Tier 1 ER in vitro and uterotrophic assays?</a:t>
            </a:r>
          </a:p>
          <a:p>
            <a:pPr lvl="1"/>
            <a:r>
              <a:rPr lang="en-US" sz="1600" dirty="0"/>
              <a:t>“… </a:t>
            </a:r>
            <a:r>
              <a:rPr lang="en-US" sz="1600" b="1" u="sng" dirty="0"/>
              <a:t>replacement of the Tier 1 </a:t>
            </a:r>
            <a:r>
              <a:rPr lang="en-US" sz="1600" b="1" i="1" u="sng" dirty="0"/>
              <a:t>in vitro </a:t>
            </a:r>
            <a:r>
              <a:rPr lang="en-US" sz="1600" b="1" u="sng" dirty="0"/>
              <a:t>ER endpoints …with the ER AUC model will likely be a more effective and sensitive measure for the occurrence of estrogenic activity </a:t>
            </a:r>
            <a:r>
              <a:rPr lang="en-US" sz="1600" dirty="0"/>
              <a:t>…”</a:t>
            </a:r>
          </a:p>
          <a:p>
            <a:pPr lvl="1"/>
            <a:r>
              <a:rPr lang="en-US" sz="1600" dirty="0"/>
              <a:t>“… the Panel </a:t>
            </a:r>
            <a:r>
              <a:rPr lang="en-US" sz="1600" b="1" u="sng" dirty="0"/>
              <a:t>did not recommend that the uterotrophic assay be substituted </a:t>
            </a:r>
            <a:r>
              <a:rPr lang="en-US" sz="1600" dirty="0"/>
              <a:t>by the AUC model at this time. The Panel suggested that the EPA considers: 1) conducting limited uterotrophic and other Tier 1 in vivo assay testing, using the original Tier 1 Guidelines (and/or through literature curation)”</a:t>
            </a:r>
          </a:p>
          <a:p>
            <a:endParaRPr lang="en-US" sz="2000" dirty="0"/>
          </a:p>
          <a:p>
            <a:r>
              <a:rPr lang="en-US" sz="2000" dirty="0"/>
              <a:t>Based on follow-up presented here (FR notice, June 18 2015) …</a:t>
            </a:r>
          </a:p>
          <a:p>
            <a:pPr lvl="1"/>
            <a:r>
              <a:rPr lang="en-US" sz="1600" b="1" u="sng" dirty="0"/>
              <a:t>“EPA concludes that ER Model data are sufficient to satisfy the Tier 1 ER binding, ERTA and uterotrophic assay requirements.”</a:t>
            </a:r>
          </a:p>
        </p:txBody>
      </p:sp>
      <p:sp>
        <p:nvSpPr>
          <p:cNvPr id="2" name="Slide Number Placeholder 1"/>
          <p:cNvSpPr>
            <a:spLocks noGrp="1"/>
          </p:cNvSpPr>
          <p:nvPr>
            <p:ph type="sldNum" sz="quarter" idx="10"/>
          </p:nvPr>
        </p:nvSpPr>
        <p:spPr/>
        <p:txBody>
          <a:bodyPr/>
          <a:lstStyle/>
          <a:p>
            <a:pPr algn="r" rtl="0" eaLnBrk="0" fontAlgn="base" hangingPunct="0">
              <a:spcBef>
                <a:spcPct val="0"/>
              </a:spcBef>
              <a:spcAft>
                <a:spcPct val="0"/>
              </a:spcAft>
              <a:defRPr/>
            </a:pPr>
            <a:fld id="{192D3D37-D3A3-40C7-BBB9-7B56940D5093}"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18</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108913830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2876046" y="1384300"/>
            <a:ext cx="5785353" cy="5433536"/>
            <a:chOff x="4438747" y="982887"/>
            <a:chExt cx="4132426" cy="4608021"/>
          </a:xfrm>
        </p:grpSpPr>
        <p:sp>
          <p:nvSpPr>
            <p:cNvPr id="9" name="TextBox 11"/>
            <p:cNvSpPr txBox="1">
              <a:spLocks noChangeArrowheads="1"/>
            </p:cNvSpPr>
            <p:nvPr/>
          </p:nvSpPr>
          <p:spPr bwMode="auto">
            <a:xfrm>
              <a:off x="4438747" y="3679414"/>
              <a:ext cx="1753025" cy="600337"/>
            </a:xfrm>
            <a:prstGeom prst="rect">
              <a:avLst/>
            </a:prstGeom>
            <a:noFill/>
            <a:ln w="9525">
              <a:noFill/>
              <a:miter lim="800000"/>
              <a:headEnd/>
              <a:tailEnd/>
            </a:ln>
          </p:spPr>
          <p:txBody>
            <a:bodyPr wrap="square">
              <a:spAutoFit/>
            </a:bodyPr>
            <a:lstStyle/>
            <a:p>
              <a:pPr algn="r"/>
              <a:r>
                <a:rPr lang="en-US" b="0" dirty="0"/>
                <a:t>Potential Exposure:</a:t>
              </a:r>
            </a:p>
            <a:p>
              <a:pPr algn="r"/>
              <a:r>
                <a:rPr lang="en-US" b="0" dirty="0"/>
                <a:t> ExpoCast</a:t>
              </a:r>
            </a:p>
          </p:txBody>
        </p:sp>
        <p:sp>
          <p:nvSpPr>
            <p:cNvPr id="10" name="Freeform 9"/>
            <p:cNvSpPr/>
            <p:nvPr/>
          </p:nvSpPr>
          <p:spPr bwMode="auto">
            <a:xfrm rot="5400000">
              <a:off x="5847638" y="2474406"/>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1" name="Freeform 10"/>
            <p:cNvSpPr/>
            <p:nvPr/>
          </p:nvSpPr>
          <p:spPr bwMode="auto">
            <a:xfrm rot="5400000">
              <a:off x="5847638" y="4047568"/>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cxnSp>
          <p:nvCxnSpPr>
            <p:cNvPr id="12" name="Straight Arrow Connector 11"/>
            <p:cNvCxnSpPr/>
            <p:nvPr/>
          </p:nvCxnSpPr>
          <p:spPr bwMode="auto">
            <a:xfrm flipV="1">
              <a:off x="6191771" y="1352219"/>
              <a:ext cx="1" cy="387030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TextBox 11"/>
            <p:cNvSpPr txBox="1">
              <a:spLocks noChangeArrowheads="1"/>
            </p:cNvSpPr>
            <p:nvPr/>
          </p:nvSpPr>
          <p:spPr bwMode="auto">
            <a:xfrm>
              <a:off x="5349231" y="982887"/>
              <a:ext cx="1323074" cy="339321"/>
            </a:xfrm>
            <a:prstGeom prst="rect">
              <a:avLst/>
            </a:prstGeom>
            <a:noFill/>
            <a:ln w="9525">
              <a:noFill/>
              <a:miter lim="800000"/>
              <a:headEnd/>
              <a:tailEnd/>
            </a:ln>
          </p:spPr>
          <p:txBody>
            <a:bodyPr wrap="none">
              <a:spAutoFit/>
            </a:bodyPr>
            <a:lstStyle/>
            <a:p>
              <a:r>
                <a:rPr lang="en-US" dirty="0"/>
                <a:t>m</a:t>
              </a:r>
              <a:r>
                <a:rPr lang="en-US" b="0" dirty="0"/>
                <a:t>g/kg BW/day</a:t>
              </a:r>
            </a:p>
          </p:txBody>
        </p:sp>
        <p:sp>
          <p:nvSpPr>
            <p:cNvPr id="14" name="TextBox 11"/>
            <p:cNvSpPr txBox="1">
              <a:spLocks noChangeArrowheads="1"/>
            </p:cNvSpPr>
            <p:nvPr/>
          </p:nvSpPr>
          <p:spPr bwMode="auto">
            <a:xfrm>
              <a:off x="4506695" y="1943469"/>
              <a:ext cx="1685077" cy="600337"/>
            </a:xfrm>
            <a:prstGeom prst="rect">
              <a:avLst/>
            </a:prstGeom>
            <a:noFill/>
            <a:ln w="9525">
              <a:noFill/>
              <a:miter lim="800000"/>
              <a:headEnd/>
              <a:tailEnd/>
            </a:ln>
          </p:spPr>
          <p:txBody>
            <a:bodyPr wrap="square">
              <a:spAutoFit/>
            </a:bodyPr>
            <a:lstStyle/>
            <a:p>
              <a:pPr algn="r"/>
              <a:r>
                <a:rPr lang="en-US" dirty="0"/>
                <a:t>Potential Hazard: </a:t>
              </a:r>
            </a:p>
            <a:p>
              <a:pPr algn="r"/>
              <a:r>
                <a:rPr lang="en-US" i="1" dirty="0"/>
                <a:t>In Vitro </a:t>
              </a:r>
              <a:r>
                <a:rPr lang="en-US" dirty="0"/>
                <a:t>+ HTTK</a:t>
              </a:r>
              <a:endParaRPr lang="en-US" b="0" dirty="0"/>
            </a:p>
          </p:txBody>
        </p:sp>
        <p:sp>
          <p:nvSpPr>
            <p:cNvPr id="15" name="Freeform 14"/>
            <p:cNvSpPr/>
            <p:nvPr/>
          </p:nvSpPr>
          <p:spPr bwMode="auto">
            <a:xfrm rot="5400000">
              <a:off x="6523031" y="2533954"/>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6" name="Freeform 15"/>
            <p:cNvSpPr/>
            <p:nvPr/>
          </p:nvSpPr>
          <p:spPr bwMode="auto">
            <a:xfrm rot="5400000">
              <a:off x="6523030" y="3664666"/>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7" name="Freeform 16"/>
            <p:cNvSpPr/>
            <p:nvPr/>
          </p:nvSpPr>
          <p:spPr bwMode="auto">
            <a:xfrm rot="5400000">
              <a:off x="7233988" y="2602227"/>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8" name="Freeform 17"/>
            <p:cNvSpPr/>
            <p:nvPr/>
          </p:nvSpPr>
          <p:spPr bwMode="auto">
            <a:xfrm rot="5400000">
              <a:off x="7865434" y="2653571"/>
              <a:ext cx="447920" cy="688261"/>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9" name="TextBox 11"/>
            <p:cNvSpPr txBox="1">
              <a:spLocks noChangeArrowheads="1"/>
            </p:cNvSpPr>
            <p:nvPr/>
          </p:nvSpPr>
          <p:spPr bwMode="auto">
            <a:xfrm>
              <a:off x="6158156" y="5037853"/>
              <a:ext cx="830411" cy="548134"/>
            </a:xfrm>
            <a:prstGeom prst="rect">
              <a:avLst/>
            </a:prstGeom>
            <a:noFill/>
            <a:ln w="9525">
              <a:noFill/>
              <a:miter lim="800000"/>
              <a:headEnd/>
              <a:tailEnd/>
            </a:ln>
          </p:spPr>
          <p:txBody>
            <a:bodyPr wrap="square">
              <a:spAutoFit/>
            </a:bodyPr>
            <a:lstStyle/>
            <a:p>
              <a:r>
                <a:rPr lang="en-US" sz="1800" dirty="0"/>
                <a:t>Low</a:t>
              </a:r>
            </a:p>
            <a:p>
              <a:r>
                <a:rPr lang="en-US" sz="1800" dirty="0"/>
                <a:t>Priority</a:t>
              </a:r>
            </a:p>
          </p:txBody>
        </p:sp>
        <p:sp>
          <p:nvSpPr>
            <p:cNvPr id="20" name="TextBox 11"/>
            <p:cNvSpPr txBox="1">
              <a:spLocks noChangeArrowheads="1"/>
            </p:cNvSpPr>
            <p:nvPr/>
          </p:nvSpPr>
          <p:spPr bwMode="auto">
            <a:xfrm>
              <a:off x="6914428" y="5042774"/>
              <a:ext cx="761984" cy="548134"/>
            </a:xfrm>
            <a:prstGeom prst="rect">
              <a:avLst/>
            </a:prstGeom>
            <a:noFill/>
            <a:ln w="9525">
              <a:noFill/>
              <a:miter lim="800000"/>
              <a:headEnd/>
              <a:tailEnd/>
            </a:ln>
          </p:spPr>
          <p:txBody>
            <a:bodyPr wrap="square">
              <a:spAutoFit/>
            </a:bodyPr>
            <a:lstStyle/>
            <a:p>
              <a:r>
                <a:rPr lang="en-US" sz="1800" dirty="0"/>
                <a:t>Medium</a:t>
              </a:r>
            </a:p>
            <a:p>
              <a:r>
                <a:rPr lang="en-US" sz="1800" b="0" dirty="0"/>
                <a:t>Priority</a:t>
              </a:r>
            </a:p>
          </p:txBody>
        </p:sp>
        <p:sp>
          <p:nvSpPr>
            <p:cNvPr id="21" name="TextBox 11"/>
            <p:cNvSpPr txBox="1">
              <a:spLocks noChangeArrowheads="1"/>
            </p:cNvSpPr>
            <p:nvPr/>
          </p:nvSpPr>
          <p:spPr bwMode="auto">
            <a:xfrm>
              <a:off x="7676412" y="5037862"/>
              <a:ext cx="894761" cy="548134"/>
            </a:xfrm>
            <a:prstGeom prst="rect">
              <a:avLst/>
            </a:prstGeom>
            <a:noFill/>
            <a:ln w="9525">
              <a:noFill/>
              <a:miter lim="800000"/>
              <a:headEnd/>
              <a:tailEnd/>
            </a:ln>
          </p:spPr>
          <p:txBody>
            <a:bodyPr wrap="square">
              <a:spAutoFit/>
            </a:bodyPr>
            <a:lstStyle/>
            <a:p>
              <a:r>
                <a:rPr lang="en-US" sz="1800" dirty="0"/>
                <a:t>High</a:t>
              </a:r>
            </a:p>
            <a:p>
              <a:r>
                <a:rPr lang="en-US" sz="1800" b="0" dirty="0"/>
                <a:t>Priority</a:t>
              </a:r>
            </a:p>
          </p:txBody>
        </p:sp>
      </p:grpSp>
      <p:sp>
        <p:nvSpPr>
          <p:cNvPr id="22" name="Title 21"/>
          <p:cNvSpPr>
            <a:spLocks noGrp="1"/>
          </p:cNvSpPr>
          <p:nvPr>
            <p:ph type="title"/>
          </p:nvPr>
        </p:nvSpPr>
        <p:spPr>
          <a:xfrm>
            <a:off x="2164831" y="432318"/>
            <a:ext cx="6798860" cy="392483"/>
          </a:xfrm>
          <a:effectLst>
            <a:outerShdw blurRad="50800" dist="38100" dir="2700000" algn="tl" rotWithShape="0">
              <a:schemeClr val="bg1">
                <a:alpha val="40000"/>
              </a:schemeClr>
            </a:outerShdw>
          </a:effectLst>
        </p:spPr>
        <p:txBody>
          <a:bodyPr>
            <a:noAutofit/>
          </a:bodyPr>
          <a:lstStyle/>
          <a:p>
            <a:r>
              <a:rPr lang="en-US" dirty="0"/>
              <a:t>Risk-based Prioritization</a:t>
            </a:r>
            <a:br>
              <a:rPr lang="en-US" dirty="0"/>
            </a:br>
            <a:r>
              <a:rPr lang="en-US" dirty="0"/>
              <a:t>Hazard + Exposure</a:t>
            </a:r>
          </a:p>
        </p:txBody>
      </p:sp>
      <p:sp>
        <p:nvSpPr>
          <p:cNvPr id="5" name="TextBox 4"/>
          <p:cNvSpPr txBox="1"/>
          <p:nvPr/>
        </p:nvSpPr>
        <p:spPr>
          <a:xfrm>
            <a:off x="292100" y="2641600"/>
            <a:ext cx="2603500" cy="1514261"/>
          </a:xfrm>
          <a:prstGeom prst="rect">
            <a:avLst/>
          </a:prstGeom>
          <a:noFill/>
          <a:ln>
            <a:solidFill>
              <a:schemeClr val="tx1"/>
            </a:solidFill>
          </a:ln>
        </p:spPr>
        <p:txBody>
          <a:bodyPr wrap="square" rtlCol="0">
            <a:spAutoFit/>
          </a:bodyPr>
          <a:lstStyle/>
          <a:p>
            <a:pPr>
              <a:lnSpc>
                <a:spcPct val="130000"/>
              </a:lnSpc>
            </a:pPr>
            <a:r>
              <a:rPr lang="en-US" sz="2400" dirty="0"/>
              <a:t>Semi-quantitative</a:t>
            </a:r>
          </a:p>
          <a:p>
            <a:pPr>
              <a:lnSpc>
                <a:spcPct val="130000"/>
              </a:lnSpc>
            </a:pPr>
            <a:r>
              <a:rPr lang="en-US" sz="2400" i="1" dirty="0"/>
              <a:t>In Vitro </a:t>
            </a:r>
            <a:r>
              <a:rPr lang="en-US" sz="2400" dirty="0"/>
              <a:t>to </a:t>
            </a:r>
            <a:r>
              <a:rPr lang="en-US" sz="2400" i="1" dirty="0"/>
              <a:t>In Vivo</a:t>
            </a:r>
          </a:p>
          <a:p>
            <a:pPr>
              <a:lnSpc>
                <a:spcPct val="130000"/>
              </a:lnSpc>
            </a:pPr>
            <a:r>
              <a:rPr lang="en-US" sz="2400" dirty="0"/>
              <a:t>Approach</a:t>
            </a:r>
          </a:p>
        </p:txBody>
      </p:sp>
    </p:spTree>
    <p:extLst>
      <p:ext uri="{BB962C8B-B14F-4D97-AF65-F5344CB8AC3E}">
        <p14:creationId xmlns:p14="http://schemas.microsoft.com/office/powerpoint/2010/main" val="213431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EDSP21 Project: Major Points</a:t>
            </a:r>
          </a:p>
        </p:txBody>
      </p:sp>
      <p:sp>
        <p:nvSpPr>
          <p:cNvPr id="3" name="Content Placeholder 2"/>
          <p:cNvSpPr>
            <a:spLocks noGrp="1"/>
          </p:cNvSpPr>
          <p:nvPr>
            <p:ph idx="1"/>
          </p:nvPr>
        </p:nvSpPr>
        <p:spPr>
          <a:xfrm>
            <a:off x="0" y="990417"/>
            <a:ext cx="9144000" cy="4724400"/>
          </a:xfrm>
        </p:spPr>
        <p:txBody>
          <a:bodyPr/>
          <a:lstStyle/>
          <a:p>
            <a:r>
              <a:rPr lang="en-US" dirty="0"/>
              <a:t>EDSP: Endocrine Disruptor Screening Program</a:t>
            </a:r>
          </a:p>
          <a:p>
            <a:pPr lvl="1"/>
            <a:r>
              <a:rPr lang="en-US" dirty="0"/>
              <a:t>Mandated by U.S. Congress</a:t>
            </a:r>
          </a:p>
          <a:p>
            <a:pPr lvl="1"/>
            <a:r>
              <a:rPr lang="en-US" dirty="0"/>
              <a:t>“Tier 1 battery” – 11 in vitro and in vivo assays </a:t>
            </a:r>
            <a:r>
              <a:rPr lang="en-US" sz="1800" dirty="0"/>
              <a:t>(estrogen, androgen, thyroid)</a:t>
            </a:r>
            <a:endParaRPr lang="en-US" dirty="0"/>
          </a:p>
          <a:p>
            <a:endParaRPr lang="en-US" dirty="0"/>
          </a:p>
          <a:p>
            <a:r>
              <a:rPr lang="en-US" dirty="0"/>
              <a:t>EDSP has a mismatch between resources needed for Tier 1 and number of chemicals to be tested</a:t>
            </a:r>
          </a:p>
          <a:p>
            <a:pPr lvl="1"/>
            <a:r>
              <a:rPr lang="en-US" dirty="0"/>
              <a:t>~10,000 chemicals in EDSP Universe</a:t>
            </a:r>
          </a:p>
          <a:p>
            <a:pPr lvl="1"/>
            <a:r>
              <a:rPr lang="en-US" dirty="0"/>
              <a:t>~$1M per chemical for Tier 1, 50-100 year backlog</a:t>
            </a:r>
          </a:p>
          <a:p>
            <a:endParaRPr lang="en-US" dirty="0"/>
          </a:p>
          <a:p>
            <a:r>
              <a:rPr lang="en-US" dirty="0"/>
              <a:t>Demonstrate new approach: Estrogen Receptor (ER)</a:t>
            </a:r>
          </a:p>
          <a:p>
            <a:pPr lvl="1"/>
            <a:r>
              <a:rPr lang="en-US" dirty="0"/>
              <a:t>Multiple high-throughput </a:t>
            </a:r>
            <a:r>
              <a:rPr lang="en-US" i="1" dirty="0"/>
              <a:t>in vitro </a:t>
            </a:r>
            <a:r>
              <a:rPr lang="en-US" dirty="0"/>
              <a:t>assays</a:t>
            </a:r>
          </a:p>
          <a:p>
            <a:pPr lvl="1"/>
            <a:r>
              <a:rPr lang="en-US" dirty="0"/>
              <a:t>Prioritize chemicals and replace selected Tier 1 assays</a:t>
            </a:r>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193372012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5832"/>
            <a:ext cx="4416208" cy="4524315"/>
          </a:xfrm>
          <a:prstGeom prst="rect">
            <a:avLst/>
          </a:prstGeom>
        </p:spPr>
        <p:txBody>
          <a:bodyPr wrap="square">
            <a:spAutoFit/>
          </a:bodyPr>
          <a:lstStyle/>
          <a:p>
            <a:pPr lvl="1"/>
            <a:r>
              <a:rPr lang="en-US" sz="1600" dirty="0">
                <a:latin typeface="Calibri" pitchFamily="34" charset="0"/>
              </a:rPr>
              <a:t>High throughput pharmacokinetic (HTPK</a:t>
            </a:r>
            <a:r>
              <a:rPr lang="en-US" sz="1600" i="1" dirty="0">
                <a:latin typeface="Calibri" pitchFamily="34" charset="0"/>
              </a:rPr>
              <a:t>)      in vitro</a:t>
            </a:r>
            <a:r>
              <a:rPr lang="en-US" sz="1600" dirty="0">
                <a:latin typeface="Calibri" pitchFamily="34" charset="0"/>
              </a:rPr>
              <a:t> methods have been developed by pharmaceutical industry for predicting efficacious doses in clinical trials </a:t>
            </a:r>
          </a:p>
          <a:p>
            <a:pPr lvl="1"/>
            <a:endParaRPr lang="en-US" sz="1600" dirty="0">
              <a:latin typeface="Calibri" pitchFamily="34" charset="0"/>
            </a:endParaRPr>
          </a:p>
          <a:p>
            <a:pPr lvl="1"/>
            <a:r>
              <a:rPr lang="en-US" sz="1600" dirty="0">
                <a:latin typeface="Calibri" pitchFamily="34" charset="0"/>
              </a:rPr>
              <a:t>In Wetmore </a:t>
            </a:r>
            <a:r>
              <a:rPr lang="en-US" sz="1600" i="1" dirty="0">
                <a:latin typeface="Calibri" pitchFamily="34" charset="0"/>
              </a:rPr>
              <a:t>et al. </a:t>
            </a:r>
            <a:r>
              <a:rPr lang="en-US" sz="1600" dirty="0">
                <a:latin typeface="Calibri" pitchFamily="34" charset="0"/>
              </a:rPr>
              <a:t>(2012) the same methods are used to approximately convert ToxCast </a:t>
            </a:r>
            <a:r>
              <a:rPr lang="en-US" sz="1600" i="1" dirty="0">
                <a:latin typeface="Calibri" pitchFamily="34" charset="0"/>
              </a:rPr>
              <a:t>in vitro </a:t>
            </a:r>
            <a:r>
              <a:rPr lang="en-US" sz="1600" dirty="0">
                <a:latin typeface="Calibri" pitchFamily="34" charset="0"/>
              </a:rPr>
              <a:t>bioactive concentrations (µM) into daily doses needed to produce similar levels in a human (mg/kg BW/day)</a:t>
            </a:r>
            <a:endParaRPr lang="en-US" sz="1200" dirty="0">
              <a:latin typeface="Calibri" pitchFamily="34" charset="0"/>
            </a:endParaRPr>
          </a:p>
          <a:p>
            <a:pPr lvl="1"/>
            <a:endParaRPr lang="en-US" sz="1600" dirty="0">
              <a:latin typeface="Calibri" pitchFamily="34" charset="0"/>
            </a:endParaRPr>
          </a:p>
          <a:p>
            <a:pPr lvl="1"/>
            <a:r>
              <a:rPr lang="en-US" sz="1600" dirty="0">
                <a:latin typeface="Calibri" pitchFamily="34" charset="0"/>
              </a:rPr>
              <a:t>These doses can then be directly compared with exposure data, </a:t>
            </a:r>
            <a:r>
              <a:rPr lang="en-US" sz="1600" b="1" i="1" dirty="0">
                <a:latin typeface="Calibri" pitchFamily="34" charset="0"/>
              </a:rPr>
              <a:t>where available</a:t>
            </a:r>
          </a:p>
          <a:p>
            <a:pPr lvl="1"/>
            <a:endParaRPr lang="en-US" sz="1600" dirty="0">
              <a:latin typeface="Calibri" pitchFamily="34" charset="0"/>
            </a:endParaRPr>
          </a:p>
          <a:p>
            <a:pPr lvl="1"/>
            <a:r>
              <a:rPr lang="en-US" sz="1600" dirty="0">
                <a:latin typeface="Calibri" pitchFamily="34" charset="0"/>
              </a:rPr>
              <a:t>Egeghy </a:t>
            </a:r>
            <a:r>
              <a:rPr lang="en-US" sz="1600" i="1" dirty="0">
                <a:latin typeface="Calibri" pitchFamily="34" charset="0"/>
              </a:rPr>
              <a:t>et al. </a:t>
            </a:r>
            <a:r>
              <a:rPr lang="en-US" sz="1600" dirty="0">
                <a:latin typeface="Calibri" pitchFamily="34" charset="0"/>
              </a:rPr>
              <a:t>(2012) and National Academy Report: “Exposure Science in the 21</a:t>
            </a:r>
            <a:r>
              <a:rPr lang="en-US" sz="1600" baseline="30000" dirty="0">
                <a:latin typeface="Calibri" pitchFamily="34" charset="0"/>
              </a:rPr>
              <a:t>st</a:t>
            </a:r>
            <a:r>
              <a:rPr lang="en-US" sz="1600" dirty="0">
                <a:latin typeface="Calibri" pitchFamily="34" charset="0"/>
              </a:rPr>
              <a:t> Century” points out that not much exposure information is out there</a:t>
            </a:r>
          </a:p>
        </p:txBody>
      </p:sp>
      <p:sp>
        <p:nvSpPr>
          <p:cNvPr id="7" name="TextBox 6"/>
          <p:cNvSpPr txBox="1"/>
          <p:nvPr/>
        </p:nvSpPr>
        <p:spPr>
          <a:xfrm>
            <a:off x="4480448" y="5258531"/>
            <a:ext cx="4188542" cy="307777"/>
          </a:xfrm>
          <a:prstGeom prst="rect">
            <a:avLst/>
          </a:prstGeom>
          <a:noFill/>
        </p:spPr>
        <p:txBody>
          <a:bodyPr wrap="square" rtlCol="0">
            <a:spAutoFit/>
          </a:bodyPr>
          <a:lstStyle/>
          <a:p>
            <a:pPr algn="ctr"/>
            <a:r>
              <a:rPr lang="en-US" sz="1400" i="1" dirty="0"/>
              <a:t>e.g. </a:t>
            </a:r>
            <a:r>
              <a:rPr lang="en-US" sz="1400" dirty="0"/>
              <a:t>Judson </a:t>
            </a:r>
            <a:r>
              <a:rPr lang="en-US" sz="1400" i="1" dirty="0"/>
              <a:t>et al., </a:t>
            </a:r>
            <a:r>
              <a:rPr lang="en-US" sz="1400" dirty="0"/>
              <a:t>(2011)</a:t>
            </a:r>
          </a:p>
        </p:txBody>
      </p:sp>
      <p:grpSp>
        <p:nvGrpSpPr>
          <p:cNvPr id="2" name="Group 21"/>
          <p:cNvGrpSpPr/>
          <p:nvPr/>
        </p:nvGrpSpPr>
        <p:grpSpPr>
          <a:xfrm>
            <a:off x="4416208" y="1295208"/>
            <a:ext cx="3436465" cy="3955803"/>
            <a:chOff x="4506695" y="982887"/>
            <a:chExt cx="4064478" cy="4678725"/>
          </a:xfrm>
        </p:grpSpPr>
        <p:sp>
          <p:nvSpPr>
            <p:cNvPr id="9" name="TextBox 11"/>
            <p:cNvSpPr txBox="1">
              <a:spLocks noChangeArrowheads="1"/>
            </p:cNvSpPr>
            <p:nvPr/>
          </p:nvSpPr>
          <p:spPr bwMode="auto">
            <a:xfrm>
              <a:off x="4582675" y="3679414"/>
              <a:ext cx="1609097" cy="873655"/>
            </a:xfrm>
            <a:prstGeom prst="rect">
              <a:avLst/>
            </a:prstGeom>
            <a:noFill/>
            <a:ln w="9525">
              <a:noFill/>
              <a:miter lim="800000"/>
              <a:headEnd/>
              <a:tailEnd/>
            </a:ln>
          </p:spPr>
          <p:txBody>
            <a:bodyPr wrap="square">
              <a:spAutoFit/>
            </a:bodyPr>
            <a:lstStyle/>
            <a:p>
              <a:pPr algn="r"/>
              <a:r>
                <a:rPr lang="en-US" sz="1400" b="0" dirty="0"/>
                <a:t>Potential Exposure from ExpoCast</a:t>
              </a:r>
            </a:p>
          </p:txBody>
        </p:sp>
        <p:sp>
          <p:nvSpPr>
            <p:cNvPr id="10" name="Freeform 9"/>
            <p:cNvSpPr/>
            <p:nvPr/>
          </p:nvSpPr>
          <p:spPr bwMode="auto">
            <a:xfrm rot="5400000">
              <a:off x="5847638" y="2474406"/>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1" name="Freeform 10"/>
            <p:cNvSpPr/>
            <p:nvPr/>
          </p:nvSpPr>
          <p:spPr bwMode="auto">
            <a:xfrm rot="5400000">
              <a:off x="5847638" y="4047568"/>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cxnSp>
          <p:nvCxnSpPr>
            <p:cNvPr id="12" name="Straight Arrow Connector 11"/>
            <p:cNvCxnSpPr/>
            <p:nvPr/>
          </p:nvCxnSpPr>
          <p:spPr bwMode="auto">
            <a:xfrm flipV="1">
              <a:off x="6191771" y="1352219"/>
              <a:ext cx="1" cy="387030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1"/>
            <p:cNvSpPr txBox="1">
              <a:spLocks noChangeArrowheads="1"/>
            </p:cNvSpPr>
            <p:nvPr/>
          </p:nvSpPr>
          <p:spPr bwMode="auto">
            <a:xfrm>
              <a:off x="5349231" y="982887"/>
              <a:ext cx="1596771" cy="364023"/>
            </a:xfrm>
            <a:prstGeom prst="rect">
              <a:avLst/>
            </a:prstGeom>
            <a:noFill/>
            <a:ln w="9525">
              <a:noFill/>
              <a:miter lim="800000"/>
              <a:headEnd/>
              <a:tailEnd/>
            </a:ln>
          </p:spPr>
          <p:txBody>
            <a:bodyPr wrap="none">
              <a:spAutoFit/>
            </a:bodyPr>
            <a:lstStyle/>
            <a:p>
              <a:r>
                <a:rPr lang="en-US" sz="1400" dirty="0"/>
                <a:t>m</a:t>
              </a:r>
              <a:r>
                <a:rPr lang="en-US" sz="1400" b="0" dirty="0"/>
                <a:t>g/kg BW/day</a:t>
              </a:r>
            </a:p>
          </p:txBody>
        </p:sp>
        <p:sp>
          <p:nvSpPr>
            <p:cNvPr id="14" name="TextBox 11"/>
            <p:cNvSpPr txBox="1">
              <a:spLocks noChangeArrowheads="1"/>
            </p:cNvSpPr>
            <p:nvPr/>
          </p:nvSpPr>
          <p:spPr bwMode="auto">
            <a:xfrm>
              <a:off x="4506695" y="1943469"/>
              <a:ext cx="1685077" cy="1383286"/>
            </a:xfrm>
            <a:prstGeom prst="rect">
              <a:avLst/>
            </a:prstGeom>
            <a:noFill/>
            <a:ln w="9525">
              <a:noFill/>
              <a:miter lim="800000"/>
              <a:headEnd/>
              <a:tailEnd/>
            </a:ln>
          </p:spPr>
          <p:txBody>
            <a:bodyPr wrap="square">
              <a:spAutoFit/>
            </a:bodyPr>
            <a:lstStyle/>
            <a:p>
              <a:pPr algn="r"/>
              <a:r>
                <a:rPr lang="en-US" sz="1400" dirty="0"/>
                <a:t>Potential Hazard from ToxCast with Reverse Toxicokinetics</a:t>
              </a:r>
              <a:endParaRPr lang="en-US" sz="1400" b="0" dirty="0"/>
            </a:p>
          </p:txBody>
        </p:sp>
        <p:sp>
          <p:nvSpPr>
            <p:cNvPr id="15" name="Freeform 14"/>
            <p:cNvSpPr/>
            <p:nvPr/>
          </p:nvSpPr>
          <p:spPr bwMode="auto">
            <a:xfrm rot="5400000">
              <a:off x="6523031" y="2533954"/>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6" name="Freeform 15"/>
            <p:cNvSpPr/>
            <p:nvPr/>
          </p:nvSpPr>
          <p:spPr bwMode="auto">
            <a:xfrm rot="5400000">
              <a:off x="6523030" y="3664666"/>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7" name="Freeform 16"/>
            <p:cNvSpPr/>
            <p:nvPr/>
          </p:nvSpPr>
          <p:spPr bwMode="auto">
            <a:xfrm rot="5400000">
              <a:off x="7233988" y="2602227"/>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8" name="Freeform 17"/>
            <p:cNvSpPr/>
            <p:nvPr/>
          </p:nvSpPr>
          <p:spPr bwMode="auto">
            <a:xfrm rot="5400000">
              <a:off x="7865434" y="2653571"/>
              <a:ext cx="447920" cy="688261"/>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9" name="TextBox 11"/>
            <p:cNvSpPr txBox="1">
              <a:spLocks noChangeArrowheads="1"/>
            </p:cNvSpPr>
            <p:nvPr/>
          </p:nvSpPr>
          <p:spPr bwMode="auto">
            <a:xfrm>
              <a:off x="6191772" y="5037853"/>
              <a:ext cx="633507" cy="618838"/>
            </a:xfrm>
            <a:prstGeom prst="rect">
              <a:avLst/>
            </a:prstGeom>
            <a:noFill/>
            <a:ln w="9525">
              <a:noFill/>
              <a:miter lim="800000"/>
              <a:headEnd/>
              <a:tailEnd/>
            </a:ln>
          </p:spPr>
          <p:txBody>
            <a:bodyPr wrap="square">
              <a:spAutoFit/>
            </a:bodyPr>
            <a:lstStyle/>
            <a:p>
              <a:r>
                <a:rPr lang="en-US" sz="1400" dirty="0"/>
                <a:t>Low</a:t>
              </a:r>
            </a:p>
            <a:p>
              <a:r>
                <a:rPr lang="en-US" sz="1400" b="0" dirty="0"/>
                <a:t>Risk</a:t>
              </a:r>
            </a:p>
          </p:txBody>
        </p:sp>
        <p:sp>
          <p:nvSpPr>
            <p:cNvPr id="20" name="TextBox 11"/>
            <p:cNvSpPr txBox="1">
              <a:spLocks noChangeArrowheads="1"/>
            </p:cNvSpPr>
            <p:nvPr/>
          </p:nvSpPr>
          <p:spPr bwMode="auto">
            <a:xfrm>
              <a:off x="6914428" y="5042774"/>
              <a:ext cx="633507" cy="618838"/>
            </a:xfrm>
            <a:prstGeom prst="rect">
              <a:avLst/>
            </a:prstGeom>
            <a:noFill/>
            <a:ln w="9525">
              <a:noFill/>
              <a:miter lim="800000"/>
              <a:headEnd/>
              <a:tailEnd/>
            </a:ln>
          </p:spPr>
          <p:txBody>
            <a:bodyPr wrap="square">
              <a:spAutoFit/>
            </a:bodyPr>
            <a:lstStyle/>
            <a:p>
              <a:r>
                <a:rPr lang="en-US" sz="1400" dirty="0"/>
                <a:t>Med</a:t>
              </a:r>
            </a:p>
            <a:p>
              <a:r>
                <a:rPr lang="en-US" sz="1400" b="0" dirty="0"/>
                <a:t>Risk</a:t>
              </a:r>
            </a:p>
          </p:txBody>
        </p:sp>
        <p:sp>
          <p:nvSpPr>
            <p:cNvPr id="21" name="TextBox 11"/>
            <p:cNvSpPr txBox="1">
              <a:spLocks noChangeArrowheads="1"/>
            </p:cNvSpPr>
            <p:nvPr/>
          </p:nvSpPr>
          <p:spPr bwMode="auto">
            <a:xfrm>
              <a:off x="7676412" y="5037862"/>
              <a:ext cx="894761" cy="618838"/>
            </a:xfrm>
            <a:prstGeom prst="rect">
              <a:avLst/>
            </a:prstGeom>
            <a:noFill/>
            <a:ln w="9525">
              <a:noFill/>
              <a:miter lim="800000"/>
              <a:headEnd/>
              <a:tailEnd/>
            </a:ln>
          </p:spPr>
          <p:txBody>
            <a:bodyPr wrap="square">
              <a:spAutoFit/>
            </a:bodyPr>
            <a:lstStyle/>
            <a:p>
              <a:r>
                <a:rPr lang="en-US" sz="1400" dirty="0"/>
                <a:t>High</a:t>
              </a:r>
            </a:p>
            <a:p>
              <a:r>
                <a:rPr lang="en-US" sz="1400" b="0" dirty="0"/>
                <a:t>Risk</a:t>
              </a:r>
            </a:p>
          </p:txBody>
        </p:sp>
      </p:grpSp>
      <p:sp>
        <p:nvSpPr>
          <p:cNvPr id="22" name="Title 21"/>
          <p:cNvSpPr>
            <a:spLocks noGrp="1"/>
          </p:cNvSpPr>
          <p:nvPr>
            <p:ph type="title"/>
          </p:nvPr>
        </p:nvSpPr>
        <p:spPr>
          <a:xfrm>
            <a:off x="2496790" y="152208"/>
            <a:ext cx="6172200" cy="1143000"/>
          </a:xfrm>
        </p:spPr>
        <p:txBody>
          <a:bodyPr>
            <a:normAutofit/>
          </a:bodyPr>
          <a:lstStyle/>
          <a:p>
            <a:r>
              <a:rPr lang="en-US" sz="3200" i="1" dirty="0">
                <a:latin typeface="Gill Sans MT" pitchFamily="34" charset="0"/>
              </a:rPr>
              <a:t>High Throughput Dosimetry</a:t>
            </a:r>
            <a:br>
              <a:rPr lang="en-US" sz="3200" i="1" dirty="0">
                <a:latin typeface="Gill Sans MT" pitchFamily="34" charset="0"/>
              </a:rPr>
            </a:br>
            <a:r>
              <a:rPr lang="en-US" sz="3200" i="1" dirty="0">
                <a:latin typeface="Gill Sans MT" pitchFamily="34" charset="0"/>
              </a:rPr>
              <a:t>and Exposure</a:t>
            </a:r>
          </a:p>
        </p:txBody>
      </p:sp>
      <p:pic>
        <p:nvPicPr>
          <p:cNvPr id="132098" name="Picture 2" descr="http://images.nap.edu/images/cover.php?id=11970&amp;type=covers450"/>
          <p:cNvPicPr>
            <a:picLocks noChangeAspect="1" noChangeArrowheads="1"/>
          </p:cNvPicPr>
          <p:nvPr/>
        </p:nvPicPr>
        <p:blipFill>
          <a:blip r:embed="rId3" cstate="print"/>
          <a:srcRect/>
          <a:stretch>
            <a:fillRect/>
          </a:stretch>
        </p:blipFill>
        <p:spPr bwMode="auto">
          <a:xfrm>
            <a:off x="7891582" y="1905319"/>
            <a:ext cx="875491" cy="1371600"/>
          </a:xfrm>
          <a:prstGeom prst="rect">
            <a:avLst/>
          </a:prstGeom>
          <a:noFill/>
          <a:effectLst>
            <a:outerShdw blurRad="76200" dir="18900000" sy="23000" kx="-1200000" algn="bl" rotWithShape="0">
              <a:prstClr val="black">
                <a:alpha val="20000"/>
              </a:prstClr>
            </a:outerShdw>
          </a:effectLst>
        </p:spPr>
      </p:pic>
      <p:pic>
        <p:nvPicPr>
          <p:cNvPr id="132100" name="Picture 4" descr="http://images.nap.edu/images/cover.php?id=13507&amp;type=covers450"/>
          <p:cNvPicPr>
            <a:picLocks noChangeAspect="1" noChangeArrowheads="1"/>
          </p:cNvPicPr>
          <p:nvPr/>
        </p:nvPicPr>
        <p:blipFill>
          <a:blip r:embed="rId4" cstate="print"/>
          <a:srcRect/>
          <a:stretch>
            <a:fillRect/>
          </a:stretch>
        </p:blipFill>
        <p:spPr bwMode="auto">
          <a:xfrm>
            <a:off x="7870483" y="3356046"/>
            <a:ext cx="914400" cy="1371600"/>
          </a:xfrm>
          <a:prstGeom prst="rect">
            <a:avLst/>
          </a:prstGeom>
          <a:noFill/>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760932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532" y="87664"/>
            <a:ext cx="6121141" cy="1143000"/>
          </a:xfrm>
        </p:spPr>
        <p:txBody>
          <a:bodyPr>
            <a:noAutofit/>
          </a:bodyPr>
          <a:lstStyle/>
          <a:p>
            <a:r>
              <a:rPr lang="en-US" sz="3000" dirty="0"/>
              <a:t>Toxicokinetics Modeling</a:t>
            </a:r>
          </a:p>
        </p:txBody>
      </p:sp>
      <p:sp>
        <p:nvSpPr>
          <p:cNvPr id="15" name="TextBox 14"/>
          <p:cNvSpPr txBox="1"/>
          <p:nvPr/>
        </p:nvSpPr>
        <p:spPr>
          <a:xfrm>
            <a:off x="982562" y="1171125"/>
            <a:ext cx="7428829" cy="400110"/>
          </a:xfrm>
          <a:prstGeom prst="rect">
            <a:avLst/>
          </a:prstGeom>
          <a:noFill/>
        </p:spPr>
        <p:txBody>
          <a:bodyPr wrap="none" rtlCol="0">
            <a:spAutoFit/>
          </a:bodyPr>
          <a:lstStyle/>
          <a:p>
            <a:r>
              <a:rPr lang="en-US" sz="2000" i="1" dirty="0">
                <a:solidFill>
                  <a:srgbClr val="355777"/>
                </a:solidFill>
              </a:rPr>
              <a:t>Incorporating Dosimetry and Uncertainty into In Vitro Screening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068" y="1657664"/>
            <a:ext cx="3145809" cy="51698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97" y="1688144"/>
            <a:ext cx="4072481" cy="4493141"/>
          </a:xfrm>
          <a:prstGeom prst="rect">
            <a:avLst/>
          </a:prstGeom>
        </p:spPr>
      </p:pic>
      <p:cxnSp>
        <p:nvCxnSpPr>
          <p:cNvPr id="12" name="Straight Connector 11"/>
          <p:cNvCxnSpPr/>
          <p:nvPr/>
        </p:nvCxnSpPr>
        <p:spPr bwMode="auto">
          <a:xfrm>
            <a:off x="4696977" y="1803633"/>
            <a:ext cx="0" cy="437765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5075339" y="6484690"/>
            <a:ext cx="1640193" cy="261610"/>
          </a:xfrm>
          <a:prstGeom prst="rect">
            <a:avLst/>
          </a:prstGeom>
          <a:noFill/>
        </p:spPr>
        <p:txBody>
          <a:bodyPr wrap="none" rtlCol="0">
            <a:spAutoFit/>
          </a:bodyPr>
          <a:lstStyle/>
          <a:p>
            <a:r>
              <a:rPr lang="en-US" sz="1100" dirty="0"/>
              <a:t>Wambaugh </a:t>
            </a:r>
            <a:r>
              <a:rPr lang="en-US" sz="1100" i="1" dirty="0"/>
              <a:t>et al., </a:t>
            </a:r>
            <a:r>
              <a:rPr lang="en-US" sz="1100" dirty="0"/>
              <a:t>2015</a:t>
            </a:r>
          </a:p>
        </p:txBody>
      </p:sp>
    </p:spTree>
    <p:extLst>
      <p:ext uri="{BB962C8B-B14F-4D97-AF65-F5344CB8AC3E}">
        <p14:creationId xmlns:p14="http://schemas.microsoft.com/office/powerpoint/2010/main" val="19786572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079" y="87664"/>
            <a:ext cx="6597595" cy="1143000"/>
          </a:xfrm>
        </p:spPr>
        <p:txBody>
          <a:bodyPr>
            <a:noAutofit/>
          </a:bodyPr>
          <a:lstStyle/>
          <a:p>
            <a:r>
              <a:rPr lang="en-US" sz="3000" dirty="0"/>
              <a:t>Population and Exposure Modeling</a:t>
            </a:r>
          </a:p>
        </p:txBody>
      </p:sp>
      <p:sp>
        <p:nvSpPr>
          <p:cNvPr id="12" name="Rectangle 11"/>
          <p:cNvSpPr/>
          <p:nvPr/>
        </p:nvSpPr>
        <p:spPr bwMode="auto">
          <a:xfrm>
            <a:off x="2031985" y="2745949"/>
            <a:ext cx="1645920"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p:nvGrpSpPr>
          <p:cNvPr id="14" name="Group 54"/>
          <p:cNvGrpSpPr/>
          <p:nvPr/>
        </p:nvGrpSpPr>
        <p:grpSpPr>
          <a:xfrm>
            <a:off x="296103" y="1969376"/>
            <a:ext cx="1631096" cy="1950217"/>
            <a:chOff x="294967" y="3837962"/>
            <a:chExt cx="1631096" cy="1950217"/>
          </a:xfrm>
        </p:grpSpPr>
        <p:sp>
          <p:nvSpPr>
            <p:cNvPr id="15" name="Rounded Rectangle 14"/>
            <p:cNvSpPr/>
            <p:nvPr/>
          </p:nvSpPr>
          <p:spPr bwMode="auto">
            <a:xfrm>
              <a:off x="294967" y="3837962"/>
              <a:ext cx="1631096" cy="1876580"/>
            </a:xfrm>
            <a:prstGeom prst="roundRect">
              <a:avLst/>
            </a:prstGeom>
            <a:solidFill>
              <a:schemeClr val="bg1">
                <a:lumMod val="50000"/>
              </a:scheme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(Bio) Monitoring</a:t>
              </a:r>
            </a:p>
          </p:txBody>
        </p:sp>
        <p:sp>
          <p:nvSpPr>
            <p:cNvPr id="21" name="Rounded Rectangle 20"/>
            <p:cNvSpPr/>
            <p:nvPr/>
          </p:nvSpPr>
          <p:spPr bwMode="auto">
            <a:xfrm>
              <a:off x="459148" y="4601072"/>
              <a:ext cx="1285101" cy="427700"/>
            </a:xfrm>
            <a:prstGeom prst="roundRect">
              <a:avLst/>
            </a:prstGeom>
            <a:solidFill>
              <a:srgbClr val="5C5CC8"/>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Dataset 1</a:t>
              </a:r>
            </a:p>
          </p:txBody>
        </p:sp>
        <p:sp>
          <p:nvSpPr>
            <p:cNvPr id="22" name="Rounded Rectangle 21"/>
            <p:cNvSpPr/>
            <p:nvPr/>
          </p:nvSpPr>
          <p:spPr bwMode="auto">
            <a:xfrm>
              <a:off x="459148" y="5028772"/>
              <a:ext cx="1285101" cy="427700"/>
            </a:xfrm>
            <a:prstGeom prst="roundRect">
              <a:avLst/>
            </a:prstGeom>
            <a:solidFill>
              <a:srgbClr val="7030A0"/>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Dataset 2</a:t>
              </a:r>
            </a:p>
          </p:txBody>
        </p:sp>
        <p:sp>
          <p:nvSpPr>
            <p:cNvPr id="23" name="TextBox 22"/>
            <p:cNvSpPr txBox="1"/>
            <p:nvPr/>
          </p:nvSpPr>
          <p:spPr>
            <a:xfrm>
              <a:off x="813402" y="5141848"/>
              <a:ext cx="503664" cy="646331"/>
            </a:xfrm>
            <a:prstGeom prst="rect">
              <a:avLst/>
            </a:prstGeom>
            <a:noFill/>
          </p:spPr>
          <p:txBody>
            <a:bodyPr wrap="none" rtlCol="0">
              <a:spAutoFit/>
            </a:bodyPr>
            <a:lstStyle/>
            <a:p>
              <a:pPr eaLnBrk="0" hangingPunct="0"/>
              <a:r>
                <a:rPr lang="en-US" sz="3600" dirty="0">
                  <a:solidFill>
                    <a:srgbClr val="000000"/>
                  </a:solidFill>
                  <a:latin typeface="Calibri" pitchFamily="34" charset="0"/>
                  <a:ea typeface="ＭＳ Ｐゴシック" pitchFamily="1" charset="-128"/>
                  <a:cs typeface="Calibri" pitchFamily="34" charset="0"/>
                </a:rPr>
                <a:t>…</a:t>
              </a:r>
              <a:endParaRPr lang="en-US" sz="2400" dirty="0">
                <a:solidFill>
                  <a:srgbClr val="000000"/>
                </a:solidFill>
                <a:latin typeface="Calibri" pitchFamily="34" charset="0"/>
                <a:ea typeface="ＭＳ Ｐゴシック" pitchFamily="1" charset="-128"/>
                <a:cs typeface="Calibri" pitchFamily="34" charset="0"/>
              </a:endParaRPr>
            </a:p>
          </p:txBody>
        </p:sp>
      </p:grpSp>
      <p:grpSp>
        <p:nvGrpSpPr>
          <p:cNvPr id="24" name="Group 97"/>
          <p:cNvGrpSpPr/>
          <p:nvPr/>
        </p:nvGrpSpPr>
        <p:grpSpPr>
          <a:xfrm>
            <a:off x="2056559" y="2026419"/>
            <a:ext cx="1759790" cy="1759789"/>
            <a:chOff x="2122098" y="3968151"/>
            <a:chExt cx="1759790" cy="1759789"/>
          </a:xfrm>
        </p:grpSpPr>
        <p:sp>
          <p:nvSpPr>
            <p:cNvPr id="25" name="Right Brace 24"/>
            <p:cNvSpPr/>
            <p:nvPr/>
          </p:nvSpPr>
          <p:spPr bwMode="auto">
            <a:xfrm>
              <a:off x="2122098" y="3968151"/>
              <a:ext cx="241540" cy="1759789"/>
            </a:xfrm>
            <a:prstGeom prst="rightBrace">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ea typeface="ＭＳ Ｐゴシック" pitchFamily="1" charset="-128"/>
                <a:cs typeface="+mn-cs"/>
              </a:endParaRPr>
            </a:p>
          </p:txBody>
        </p:sp>
        <p:sp>
          <p:nvSpPr>
            <p:cNvPr id="26" name="TextBox 25"/>
            <p:cNvSpPr txBox="1"/>
            <p:nvPr/>
          </p:nvSpPr>
          <p:spPr>
            <a:xfrm>
              <a:off x="2415398" y="4278701"/>
              <a:ext cx="1466490" cy="1015663"/>
            </a:xfrm>
            <a:prstGeom prst="rect">
              <a:avLst/>
            </a:prstGeom>
            <a:noFill/>
          </p:spPr>
          <p:txBody>
            <a:bodyPr wrap="square" rtlCol="0">
              <a:spAutoFit/>
            </a:bodyPr>
            <a:lstStyle/>
            <a:p>
              <a:pPr eaLnBrk="0" hangingPunct="0"/>
              <a:r>
                <a:rPr lang="en-US" sz="2000" dirty="0">
                  <a:solidFill>
                    <a:srgbClr val="000000"/>
                  </a:solidFill>
                  <a:latin typeface="Calibri" pitchFamily="34" charset="0"/>
                  <a:ea typeface="ＭＳ Ｐゴシック" pitchFamily="1" charset="-128"/>
                  <a:cs typeface="Calibri" pitchFamily="34" charset="0"/>
                </a:rPr>
                <a:t>e.g., CDC NHANES study</a:t>
              </a:r>
            </a:p>
          </p:txBody>
        </p:sp>
      </p:grpSp>
      <p:sp>
        <p:nvSpPr>
          <p:cNvPr id="27" name="TextBox 26"/>
          <p:cNvSpPr txBox="1"/>
          <p:nvPr/>
        </p:nvSpPr>
        <p:spPr>
          <a:xfrm>
            <a:off x="7023113" y="6376697"/>
            <a:ext cx="1500732" cy="246221"/>
          </a:xfrm>
          <a:prstGeom prst="rect">
            <a:avLst/>
          </a:prstGeom>
          <a:noFill/>
        </p:spPr>
        <p:txBody>
          <a:bodyPr wrap="none" rtlCol="0">
            <a:spAutoFit/>
          </a:bodyPr>
          <a:lstStyle/>
          <a:p>
            <a:r>
              <a:rPr lang="en-US" sz="1000" dirty="0">
                <a:solidFill>
                  <a:srgbClr val="000000"/>
                </a:solidFill>
                <a:ea typeface="ＭＳ Ｐゴシック" pitchFamily="1" charset="-128"/>
                <a:cs typeface="+mn-cs"/>
              </a:rPr>
              <a:t>Wambaugh </a:t>
            </a:r>
            <a:r>
              <a:rPr lang="en-US" sz="1000" i="1" dirty="0">
                <a:solidFill>
                  <a:srgbClr val="000000"/>
                </a:solidFill>
                <a:ea typeface="ＭＳ Ｐゴシック" pitchFamily="1" charset="-128"/>
                <a:cs typeface="+mn-cs"/>
              </a:rPr>
              <a:t>et al.,</a:t>
            </a:r>
            <a:r>
              <a:rPr lang="en-US" sz="1000" dirty="0">
                <a:solidFill>
                  <a:srgbClr val="000000"/>
                </a:solidFill>
                <a:ea typeface="ＭＳ Ｐゴシック" pitchFamily="1" charset="-128"/>
                <a:cs typeface="+mn-cs"/>
              </a:rPr>
              <a:t> </a:t>
            </a:r>
            <a:r>
              <a:rPr lang="en-US" sz="1000" dirty="0"/>
              <a:t>2014</a:t>
            </a:r>
            <a:endParaRPr lang="en-US" sz="1000" dirty="0">
              <a:solidFill>
                <a:srgbClr val="000000"/>
              </a:solidFill>
              <a:ea typeface="ＭＳ Ｐゴシック" pitchFamily="1" charset="-128"/>
              <a:cs typeface="+mn-cs"/>
            </a:endParaRPr>
          </a:p>
        </p:txBody>
      </p:sp>
      <p:sp>
        <p:nvSpPr>
          <p:cNvPr id="28" name="Right Arrow 27"/>
          <p:cNvSpPr/>
          <p:nvPr/>
        </p:nvSpPr>
        <p:spPr bwMode="auto">
          <a:xfrm>
            <a:off x="5846311" y="2670843"/>
            <a:ext cx="1123784" cy="302612"/>
          </a:xfrm>
          <a:prstGeom prst="rightArrow">
            <a:avLst/>
          </a:prstGeom>
          <a:solidFill>
            <a:srgbClr val="003F6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29" name="Oval 28"/>
          <p:cNvSpPr/>
          <p:nvPr/>
        </p:nvSpPr>
        <p:spPr bwMode="auto">
          <a:xfrm>
            <a:off x="7127888" y="4706862"/>
            <a:ext cx="1706610" cy="1043793"/>
          </a:xfrm>
          <a:prstGeom prst="ellipse">
            <a:avLst/>
          </a:prstGeom>
          <a:solidFill>
            <a:srgbClr val="F79646">
              <a:lumMod val="75000"/>
            </a:srgb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Predicted Exposures</a:t>
            </a:r>
          </a:p>
        </p:txBody>
      </p:sp>
      <p:sp>
        <p:nvSpPr>
          <p:cNvPr id="30" name="TextBox 29"/>
          <p:cNvSpPr txBox="1"/>
          <p:nvPr/>
        </p:nvSpPr>
        <p:spPr>
          <a:xfrm>
            <a:off x="888452" y="5689544"/>
            <a:ext cx="397866" cy="461665"/>
          </a:xfrm>
          <a:prstGeom prst="rect">
            <a:avLst/>
          </a:prstGeom>
          <a:noFill/>
        </p:spPr>
        <p:txBody>
          <a:bodyPr wrap="none" rtlCol="0">
            <a:spAutoFit/>
          </a:bodyPr>
          <a:lstStyle/>
          <a:p>
            <a:pPr eaLnBrk="0" hangingPunct="0"/>
            <a:r>
              <a:rPr lang="en-US" sz="2400" dirty="0">
                <a:solidFill>
                  <a:srgbClr val="000000"/>
                </a:solidFill>
                <a:latin typeface="Calibri" pitchFamily="34" charset="0"/>
                <a:ea typeface="ＭＳ Ｐゴシック" pitchFamily="1" charset="-128"/>
                <a:cs typeface="Calibri" pitchFamily="34" charset="0"/>
              </a:rPr>
              <a:t>…</a:t>
            </a:r>
          </a:p>
        </p:txBody>
      </p:sp>
      <p:sp>
        <p:nvSpPr>
          <p:cNvPr id="31" name="Rounded Rectangle 30"/>
          <p:cNvSpPr/>
          <p:nvPr/>
        </p:nvSpPr>
        <p:spPr bwMode="auto">
          <a:xfrm>
            <a:off x="464625" y="4900285"/>
            <a:ext cx="1285101" cy="427700"/>
          </a:xfrm>
          <a:prstGeom prst="roundRect">
            <a:avLst/>
          </a:prstGeom>
          <a:solidFill>
            <a:srgbClr val="4F81BD">
              <a:lumMod val="50000"/>
            </a:srgb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400" kern="0" dirty="0">
                <a:solidFill>
                  <a:sysClr val="window" lastClr="FFFFFF"/>
                </a:solidFill>
                <a:latin typeface="Calibri" pitchFamily="34" charset="0"/>
                <a:ea typeface="ＭＳ Ｐゴシック" pitchFamily="1" charset="-128"/>
                <a:cs typeface="Calibri" pitchFamily="34" charset="0"/>
              </a:rPr>
              <a:t>Use</a:t>
            </a:r>
          </a:p>
        </p:txBody>
      </p:sp>
      <p:sp>
        <p:nvSpPr>
          <p:cNvPr id="32" name="Rounded Rectangle 31"/>
          <p:cNvSpPr/>
          <p:nvPr/>
        </p:nvSpPr>
        <p:spPr bwMode="auto">
          <a:xfrm>
            <a:off x="464625" y="5327985"/>
            <a:ext cx="1285101" cy="427700"/>
          </a:xfrm>
          <a:prstGeom prst="roundRect">
            <a:avLst/>
          </a:prstGeom>
          <a:solidFill>
            <a:srgbClr val="3399FF"/>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400" kern="0" dirty="0">
                <a:solidFill>
                  <a:sysClr val="window" lastClr="FFFFFF"/>
                </a:solidFill>
                <a:latin typeface="Calibri" pitchFamily="34" charset="0"/>
                <a:ea typeface="ＭＳ Ｐゴシック" pitchFamily="1" charset="-128"/>
                <a:cs typeface="Calibri" pitchFamily="34" charset="0"/>
              </a:rPr>
              <a:t>Production Volume</a:t>
            </a:r>
          </a:p>
        </p:txBody>
      </p:sp>
      <p:sp>
        <p:nvSpPr>
          <p:cNvPr id="33" name="Oval 32"/>
          <p:cNvSpPr/>
          <p:nvPr/>
        </p:nvSpPr>
        <p:spPr bwMode="auto">
          <a:xfrm>
            <a:off x="7023113" y="2287512"/>
            <a:ext cx="1706610" cy="1043793"/>
          </a:xfrm>
          <a:prstGeom prst="ellipse">
            <a:avLst/>
          </a:prstGeom>
          <a:solidFill>
            <a:srgbClr val="F79646">
              <a:lumMod val="75000"/>
            </a:srgb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Inferred Exposures</a:t>
            </a:r>
          </a:p>
        </p:txBody>
      </p:sp>
      <p:sp>
        <p:nvSpPr>
          <p:cNvPr id="34" name="Rectangle 33"/>
          <p:cNvSpPr/>
          <p:nvPr/>
        </p:nvSpPr>
        <p:spPr bwMode="auto">
          <a:xfrm>
            <a:off x="5591499" y="2745949"/>
            <a:ext cx="216711"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5" name="Rectangle 34"/>
          <p:cNvSpPr/>
          <p:nvPr/>
        </p:nvSpPr>
        <p:spPr bwMode="auto">
          <a:xfrm>
            <a:off x="5371005" y="2745949"/>
            <a:ext cx="182880"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6" name="Rectangle 35"/>
          <p:cNvSpPr/>
          <p:nvPr/>
        </p:nvSpPr>
        <p:spPr bwMode="auto">
          <a:xfrm>
            <a:off x="5244545" y="2745949"/>
            <a:ext cx="91440"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7" name="TextBox 36"/>
          <p:cNvSpPr txBox="1"/>
          <p:nvPr/>
        </p:nvSpPr>
        <p:spPr>
          <a:xfrm>
            <a:off x="3601587" y="2560539"/>
            <a:ext cx="1724024" cy="523220"/>
          </a:xfrm>
          <a:prstGeom prst="rect">
            <a:avLst/>
          </a:prstGeom>
          <a:noFill/>
        </p:spPr>
        <p:txBody>
          <a:bodyPr wrap="square" rtlCol="0">
            <a:spAutoFit/>
          </a:bodyPr>
          <a:lstStyle/>
          <a:p>
            <a:pPr algn="ctr"/>
            <a:r>
              <a:rPr lang="en-US" sz="1400" dirty="0"/>
              <a:t>Pharmacokinetic Models</a:t>
            </a:r>
          </a:p>
        </p:txBody>
      </p:sp>
      <p:sp>
        <p:nvSpPr>
          <p:cNvPr id="38" name="Right Arrow 37"/>
          <p:cNvSpPr/>
          <p:nvPr/>
        </p:nvSpPr>
        <p:spPr bwMode="auto">
          <a:xfrm>
            <a:off x="2056559" y="5109243"/>
            <a:ext cx="4949897" cy="302612"/>
          </a:xfrm>
          <a:prstGeom prst="rightArrow">
            <a:avLst/>
          </a:prstGeom>
          <a:solidFill>
            <a:srgbClr val="003F6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39" name="TextBox 38"/>
          <p:cNvSpPr txBox="1"/>
          <p:nvPr/>
        </p:nvSpPr>
        <p:spPr>
          <a:xfrm>
            <a:off x="2796988" y="3390980"/>
            <a:ext cx="2018200" cy="707886"/>
          </a:xfrm>
          <a:prstGeom prst="rect">
            <a:avLst/>
          </a:prstGeom>
          <a:noFill/>
        </p:spPr>
        <p:txBody>
          <a:bodyPr wrap="square" rtlCol="0">
            <a:spAutoFit/>
          </a:bodyPr>
          <a:lstStyle/>
          <a:p>
            <a:pPr eaLnBrk="0" hangingPunct="0"/>
            <a:r>
              <a:rPr lang="en-US" sz="2000" dirty="0">
                <a:solidFill>
                  <a:srgbClr val="000000"/>
                </a:solidFill>
                <a:latin typeface="Calibri" pitchFamily="34" charset="0"/>
                <a:ea typeface="ＭＳ Ｐゴシック" pitchFamily="1" charset="-128"/>
                <a:cs typeface="Calibri" pitchFamily="34" charset="0"/>
              </a:rPr>
              <a:t>Estimate Uncertainty</a:t>
            </a:r>
          </a:p>
        </p:txBody>
      </p:sp>
      <p:sp>
        <p:nvSpPr>
          <p:cNvPr id="40" name="TextBox 39"/>
          <p:cNvSpPr txBox="1"/>
          <p:nvPr/>
        </p:nvSpPr>
        <p:spPr>
          <a:xfrm>
            <a:off x="5716751" y="2315724"/>
            <a:ext cx="1421059" cy="707886"/>
          </a:xfrm>
          <a:prstGeom prst="rect">
            <a:avLst/>
          </a:prstGeom>
          <a:noFill/>
        </p:spPr>
        <p:txBody>
          <a:bodyPr wrap="square" rtlCol="0">
            <a:spAutoFit/>
          </a:bodyPr>
          <a:lstStyle/>
          <a:p>
            <a:pPr eaLnBrk="0" hangingPunct="0"/>
            <a:r>
              <a:rPr lang="en-US" sz="2000" dirty="0">
                <a:solidFill>
                  <a:srgbClr val="000000"/>
                </a:solidFill>
                <a:latin typeface="Calibri" pitchFamily="34" charset="0"/>
                <a:ea typeface="ＭＳ Ｐゴシック" pitchFamily="1" charset="-128"/>
                <a:cs typeface="Calibri" pitchFamily="34" charset="0"/>
              </a:rPr>
              <a:t>Calibrate models</a:t>
            </a:r>
          </a:p>
        </p:txBody>
      </p:sp>
      <p:grpSp>
        <p:nvGrpSpPr>
          <p:cNvPr id="41" name="Group 94"/>
          <p:cNvGrpSpPr/>
          <p:nvPr/>
        </p:nvGrpSpPr>
        <p:grpSpPr>
          <a:xfrm>
            <a:off x="2267133" y="2362816"/>
            <a:ext cx="3850006" cy="3519284"/>
            <a:chOff x="4232109" y="2428123"/>
            <a:chExt cx="3850006" cy="3519284"/>
          </a:xfrm>
        </p:grpSpPr>
        <p:cxnSp>
          <p:nvCxnSpPr>
            <p:cNvPr id="42" name="Straight Connector 41"/>
            <p:cNvCxnSpPr/>
            <p:nvPr/>
          </p:nvCxnSpPr>
          <p:spPr bwMode="auto">
            <a:xfrm flipV="1">
              <a:off x="4672370" y="3136009"/>
              <a:ext cx="2967295" cy="2301230"/>
            </a:xfrm>
            <a:prstGeom prst="line">
              <a:avLst/>
            </a:prstGeom>
            <a:solidFill>
              <a:srgbClr val="4F81BD"/>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V="1">
              <a:off x="4672370" y="2428123"/>
              <a:ext cx="0" cy="3084306"/>
            </a:xfrm>
            <a:prstGeom prst="straightConnector1">
              <a:avLst/>
            </a:prstGeom>
            <a:solidFill>
              <a:srgbClr val="4F81BD"/>
            </a:solidFill>
            <a:ln w="19050"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4672370" y="5501529"/>
              <a:ext cx="3264721" cy="10900"/>
            </a:xfrm>
            <a:prstGeom prst="straightConnector1">
              <a:avLst/>
            </a:prstGeom>
            <a:solidFill>
              <a:srgbClr val="4F81BD"/>
            </a:solidFill>
            <a:ln w="19050"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ounded Rectangle 44"/>
            <p:cNvSpPr/>
            <p:nvPr/>
          </p:nvSpPr>
          <p:spPr bwMode="auto">
            <a:xfrm rot="16200000">
              <a:off x="2960455" y="3862236"/>
              <a:ext cx="2990840" cy="44753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r>
                <a:rPr lang="en-US" sz="1800" b="1" dirty="0">
                  <a:solidFill>
                    <a:srgbClr val="000000"/>
                  </a:solidFill>
                  <a:latin typeface="Calibri" pitchFamily="34" charset="0"/>
                  <a:ea typeface="ＭＳ Ｐゴシック" pitchFamily="1" charset="-128"/>
                  <a:cs typeface="Calibri" pitchFamily="34" charset="0"/>
                </a:rPr>
                <a:t>Inferred Exposure</a:t>
              </a:r>
            </a:p>
          </p:txBody>
        </p:sp>
        <p:sp>
          <p:nvSpPr>
            <p:cNvPr id="46" name="Oval 45"/>
            <p:cNvSpPr>
              <a:spLocks noChangeAspect="1"/>
            </p:cNvSpPr>
            <p:nvPr/>
          </p:nvSpPr>
          <p:spPr bwMode="auto">
            <a:xfrm>
              <a:off x="6847181" y="365612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47" name="Oval 46"/>
            <p:cNvSpPr>
              <a:spLocks noChangeAspect="1"/>
            </p:cNvSpPr>
            <p:nvPr/>
          </p:nvSpPr>
          <p:spPr bwMode="auto">
            <a:xfrm>
              <a:off x="6597198" y="404206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48" name="Oval 47"/>
            <p:cNvSpPr>
              <a:spLocks noChangeAspect="1"/>
            </p:cNvSpPr>
            <p:nvPr/>
          </p:nvSpPr>
          <p:spPr bwMode="auto">
            <a:xfrm>
              <a:off x="6763854" y="4357836"/>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49" name="Oval 48"/>
            <p:cNvSpPr>
              <a:spLocks noChangeAspect="1"/>
            </p:cNvSpPr>
            <p:nvPr/>
          </p:nvSpPr>
          <p:spPr bwMode="auto">
            <a:xfrm>
              <a:off x="6285717" y="365612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0" name="Oval 49"/>
            <p:cNvSpPr>
              <a:spLocks noChangeAspect="1"/>
            </p:cNvSpPr>
            <p:nvPr/>
          </p:nvSpPr>
          <p:spPr bwMode="auto">
            <a:xfrm>
              <a:off x="6202389" y="3958733"/>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1" name="Oval 50"/>
            <p:cNvSpPr>
              <a:spLocks noChangeAspect="1"/>
            </p:cNvSpPr>
            <p:nvPr/>
          </p:nvSpPr>
          <p:spPr bwMode="auto">
            <a:xfrm>
              <a:off x="5807773" y="4357836"/>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2" name="Oval 51"/>
            <p:cNvSpPr>
              <a:spLocks noChangeAspect="1"/>
            </p:cNvSpPr>
            <p:nvPr/>
          </p:nvSpPr>
          <p:spPr bwMode="auto">
            <a:xfrm>
              <a:off x="6285718" y="4511330"/>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3" name="Oval 52"/>
            <p:cNvSpPr>
              <a:spLocks noChangeAspect="1"/>
            </p:cNvSpPr>
            <p:nvPr/>
          </p:nvSpPr>
          <p:spPr bwMode="auto">
            <a:xfrm>
              <a:off x="5777074" y="480517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4" name="Oval 53"/>
            <p:cNvSpPr>
              <a:spLocks noChangeAspect="1"/>
            </p:cNvSpPr>
            <p:nvPr/>
          </p:nvSpPr>
          <p:spPr bwMode="auto">
            <a:xfrm>
              <a:off x="5399905" y="4721843"/>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5" name="Oval 54"/>
            <p:cNvSpPr>
              <a:spLocks noChangeAspect="1"/>
            </p:cNvSpPr>
            <p:nvPr/>
          </p:nvSpPr>
          <p:spPr bwMode="auto">
            <a:xfrm>
              <a:off x="5097292" y="5239347"/>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6" name="Oval 55"/>
            <p:cNvSpPr>
              <a:spLocks noChangeAspect="1"/>
            </p:cNvSpPr>
            <p:nvPr/>
          </p:nvSpPr>
          <p:spPr bwMode="auto">
            <a:xfrm>
              <a:off x="7360498" y="3739449"/>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7" name="Oval 56"/>
            <p:cNvSpPr>
              <a:spLocks noChangeAspect="1"/>
            </p:cNvSpPr>
            <p:nvPr/>
          </p:nvSpPr>
          <p:spPr bwMode="auto">
            <a:xfrm>
              <a:off x="7193842" y="3384209"/>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8" name="Oval 57"/>
            <p:cNvSpPr>
              <a:spLocks noChangeAspect="1"/>
            </p:cNvSpPr>
            <p:nvPr/>
          </p:nvSpPr>
          <p:spPr bwMode="auto">
            <a:xfrm>
              <a:off x="5013964" y="4594657"/>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9" name="Rounded Rectangle 58"/>
            <p:cNvSpPr/>
            <p:nvPr/>
          </p:nvSpPr>
          <p:spPr bwMode="auto">
            <a:xfrm>
              <a:off x="4761964" y="5499876"/>
              <a:ext cx="3320151" cy="44753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r>
                <a:rPr lang="en-US" sz="1800" b="1" dirty="0">
                  <a:solidFill>
                    <a:srgbClr val="000000"/>
                  </a:solidFill>
                  <a:latin typeface="Calibri" pitchFamily="34" charset="0"/>
                  <a:ea typeface="ＭＳ Ｐゴシック" pitchFamily="1" charset="-128"/>
                  <a:cs typeface="Calibri" pitchFamily="34" charset="0"/>
                </a:rPr>
                <a:t>Predicted Exposure</a:t>
              </a:r>
            </a:p>
          </p:txBody>
        </p:sp>
      </p:grpSp>
      <p:cxnSp>
        <p:nvCxnSpPr>
          <p:cNvPr id="60" name="Straight Arrow Connector 59"/>
          <p:cNvCxnSpPr>
            <a:endCxn id="52" idx="0"/>
          </p:cNvCxnSpPr>
          <p:nvPr/>
        </p:nvCxnSpPr>
        <p:spPr>
          <a:xfrm>
            <a:off x="4348239" y="3641076"/>
            <a:ext cx="1" cy="80494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54333" y="1198609"/>
            <a:ext cx="7755778" cy="400110"/>
          </a:xfrm>
          <a:prstGeom prst="rect">
            <a:avLst/>
          </a:prstGeom>
          <a:noFill/>
        </p:spPr>
        <p:txBody>
          <a:bodyPr wrap="none" rtlCol="0">
            <a:spAutoFit/>
          </a:bodyPr>
          <a:lstStyle/>
          <a:p>
            <a:r>
              <a:rPr lang="en-US" sz="2000" i="1" dirty="0">
                <a:solidFill>
                  <a:srgbClr val="355777"/>
                </a:solidFill>
              </a:rPr>
              <a:t>Estimating Exposure and Associated Uncertainty with Limited Data</a:t>
            </a:r>
          </a:p>
        </p:txBody>
      </p:sp>
    </p:spTree>
    <p:extLst>
      <p:ext uri="{BB962C8B-B14F-4D97-AF65-F5344CB8AC3E}">
        <p14:creationId xmlns:p14="http://schemas.microsoft.com/office/powerpoint/2010/main" val="2221700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9"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dissolve">
                                      <p:cBhvr>
                                        <p:cTn id="9" dur="500"/>
                                        <p:tgtEl>
                                          <p:spTgt spid="12"/>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dissolve">
                                      <p:cBhvr>
                                        <p:cTn id="18" dur="500"/>
                                        <p:tgtEl>
                                          <p:spTgt spid="3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dissolve">
                                      <p:cBhvr>
                                        <p:cTn id="21" dur="500"/>
                                        <p:tgtEl>
                                          <p:spTgt spid="3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dissolve">
                                      <p:cBhvr>
                                        <p:cTn id="24" dur="500"/>
                                        <p:tgtEl>
                                          <p:spTgt spid="3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dissolv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hidden"/>
                                      </p:to>
                                    </p:set>
                                  </p:childTnLst>
                                </p:cTn>
                              </p:par>
                            </p:childTnLst>
                          </p:cTn>
                        </p:par>
                        <p:par>
                          <p:cTn id="60" fill="hold">
                            <p:stCondLst>
                              <p:cond delay="0"/>
                            </p:stCondLst>
                            <p:childTnLst>
                              <p:par>
                                <p:cTn id="61" presetID="0" presetClass="path" presetSubtype="0" accel="50000" decel="50000" fill="hold" grpId="1" nodeType="afterEffect">
                                  <p:stCondLst>
                                    <p:cond delay="0"/>
                                  </p:stCondLst>
                                  <p:childTnLst>
                                    <p:animMotion origin="layout" path="M -4.72222E-6 -7.40741E-7 C -0.13697 -0.01736 -0.27378 -0.03472 -0.37187 -0.00833 C -0.46996 0.01806 -0.55243 0.13056 -0.58854 0.15833 " pathEditMode="relative" rAng="0" ptsTypes="AAA">
                                      <p:cBhvr>
                                        <p:cTn id="62" dur="2000" fill="hold"/>
                                        <p:tgtEl>
                                          <p:spTgt spid="33"/>
                                        </p:tgtEl>
                                        <p:attrNameLst>
                                          <p:attrName>ppt_x</p:attrName>
                                          <p:attrName>ppt_y</p:attrName>
                                        </p:attrNameLst>
                                      </p:cBhvr>
                                      <p:rCtr x="-29427" y="6806"/>
                                    </p:animMotion>
                                  </p:childTnLst>
                                </p:cTn>
                              </p:par>
                              <p:par>
                                <p:cTn id="63" presetID="6" presetClass="emph" presetSubtype="0" fill="hold" grpId="2" nodeType="withEffect">
                                  <p:stCondLst>
                                    <p:cond delay="0"/>
                                  </p:stCondLst>
                                  <p:childTnLst>
                                    <p:animScale>
                                      <p:cBhvr>
                                        <p:cTn id="64" dur="2000" fill="hold"/>
                                        <p:tgtEl>
                                          <p:spTgt spid="33"/>
                                        </p:tgtEl>
                                      </p:cBhvr>
                                      <p:by x="2000" y="2000"/>
                                    </p:animScale>
                                  </p:childTnLst>
                                </p:cTn>
                              </p:par>
                              <p:par>
                                <p:cTn id="65" presetID="0" presetClass="path" presetSubtype="0" accel="50000" decel="50000" fill="hold" grpId="1" nodeType="withEffect">
                                  <p:stCondLst>
                                    <p:cond delay="0"/>
                                  </p:stCondLst>
                                  <p:childTnLst>
                                    <p:animMotion origin="layout" path="M -3.05556E-6 1.48148E-6 C -0.04149 0.06134 -0.08298 0.12268 -0.14791 0.13472 C -0.21284 0.14676 -0.30121 0.10949 -0.38958 0.07222 " pathEditMode="relative" rAng="0" ptsTypes="AAA">
                                      <p:cBhvr>
                                        <p:cTn id="66" dur="2000" fill="hold"/>
                                        <p:tgtEl>
                                          <p:spTgt spid="29"/>
                                        </p:tgtEl>
                                        <p:attrNameLst>
                                          <p:attrName>ppt_x</p:attrName>
                                          <p:attrName>ppt_y</p:attrName>
                                        </p:attrNameLst>
                                      </p:cBhvr>
                                      <p:rCtr x="-19479" y="6829"/>
                                    </p:animMotion>
                                  </p:childTnLst>
                                </p:cTn>
                              </p:par>
                              <p:par>
                                <p:cTn id="67" presetID="6" presetClass="emph" presetSubtype="0" fill="hold" grpId="2" nodeType="withEffect">
                                  <p:stCondLst>
                                    <p:cond delay="0"/>
                                  </p:stCondLst>
                                  <p:childTnLst>
                                    <p:animScale>
                                      <p:cBhvr>
                                        <p:cTn id="68" dur="2000" fill="hold"/>
                                        <p:tgtEl>
                                          <p:spTgt spid="29"/>
                                        </p:tgtEl>
                                      </p:cBhvr>
                                      <p:by x="2000" y="2000"/>
                                    </p:animScale>
                                  </p:childTnLst>
                                </p:cTn>
                              </p:par>
                            </p:childTnLst>
                          </p:cTn>
                        </p:par>
                        <p:par>
                          <p:cTn id="69" fill="hold">
                            <p:stCondLst>
                              <p:cond delay="2000"/>
                            </p:stCondLst>
                            <p:childTnLst>
                              <p:par>
                                <p:cTn id="70" presetID="1" presetClass="exit" presetSubtype="0" fill="hold" grpId="3" nodeType="afterEffect">
                                  <p:stCondLst>
                                    <p:cond delay="0"/>
                                  </p:stCondLst>
                                  <p:childTnLst>
                                    <p:set>
                                      <p:cBhvr>
                                        <p:cTn id="71" dur="1" fill="hold">
                                          <p:stCondLst>
                                            <p:cond delay="0"/>
                                          </p:stCondLst>
                                        </p:cTn>
                                        <p:tgtEl>
                                          <p:spTgt spid="33"/>
                                        </p:tgtEl>
                                        <p:attrNameLst>
                                          <p:attrName>style.visibility</p:attrName>
                                        </p:attrNameLst>
                                      </p:cBhvr>
                                      <p:to>
                                        <p:strVal val="hidden"/>
                                      </p:to>
                                    </p:set>
                                  </p:childTnLst>
                                </p:cTn>
                              </p:par>
                              <p:par>
                                <p:cTn id="72" presetID="1" presetClass="exit" presetSubtype="0" fill="hold" grpId="3" nodeType="withEffect">
                                  <p:stCondLst>
                                    <p:cond delay="0"/>
                                  </p:stCondLst>
                                  <p:childTnLst>
                                    <p:set>
                                      <p:cBhvr>
                                        <p:cTn id="73" dur="1" fill="hold">
                                          <p:stCondLst>
                                            <p:cond delay="0"/>
                                          </p:stCondLst>
                                        </p:cTn>
                                        <p:tgtEl>
                                          <p:spTgt spid="29"/>
                                        </p:tgtEl>
                                        <p:attrNameLst>
                                          <p:attrName>style.visibility</p:attrName>
                                        </p:attrNameLst>
                                      </p:cBhvr>
                                      <p:to>
                                        <p:strVal val="hidden"/>
                                      </p:to>
                                    </p:set>
                                  </p:childTnLst>
                                </p:cTn>
                              </p:par>
                            </p:childTnLst>
                          </p:cTn>
                        </p:par>
                        <p:par>
                          <p:cTn id="74" fill="hold">
                            <p:stCondLst>
                              <p:cond delay="2000"/>
                            </p:stCondLst>
                            <p:childTnLst>
                              <p:par>
                                <p:cTn id="75" presetID="9" presetClass="entr" presetSubtype="0"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dissolve">
                                      <p:cBhvr>
                                        <p:cTn id="77" dur="500"/>
                                        <p:tgtEl>
                                          <p:spTgt spid="41"/>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dissolve">
                                      <p:cBhvr>
                                        <p:cTn id="80" dur="500"/>
                                        <p:tgtEl>
                                          <p:spTgt spid="39"/>
                                        </p:tgtEl>
                                      </p:cBhvr>
                                    </p:animEffect>
                                  </p:childTnLst>
                                </p:cTn>
                              </p:par>
                              <p:par>
                                <p:cTn id="81" presetID="1" presetClass="entr" presetSubtype="0"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9"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dissolve">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8" grpId="0" animBg="1"/>
      <p:bldP spid="29" grpId="0" animBg="1"/>
      <p:bldP spid="29" grpId="1" animBg="1"/>
      <p:bldP spid="29" grpId="2" animBg="1"/>
      <p:bldP spid="29" grpId="3" animBg="1"/>
      <p:bldP spid="30" grpId="0"/>
      <p:bldP spid="31" grpId="0" animBg="1"/>
      <p:bldP spid="32" grpId="0" animBg="1"/>
      <p:bldP spid="33" grpId="0" animBg="1"/>
      <p:bldP spid="33" grpId="1" animBg="1"/>
      <p:bldP spid="33" grpId="2" animBg="1"/>
      <p:bldP spid="33" grpId="3" animBg="1"/>
      <p:bldP spid="34" grpId="0" animBg="1"/>
      <p:bldP spid="35" grpId="0" animBg="1"/>
      <p:bldP spid="36" grpId="0" animBg="1"/>
      <p:bldP spid="37" grpId="0"/>
      <p:bldP spid="38" grpId="0" animBg="1"/>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18946" y="247174"/>
            <a:ext cx="7165731" cy="737109"/>
          </a:xfrm>
        </p:spPr>
        <p:txBody>
          <a:bodyPr>
            <a:noAutofit/>
          </a:bodyPr>
          <a:lstStyle/>
          <a:p>
            <a:r>
              <a:rPr lang="en-US" sz="2400" dirty="0"/>
              <a:t>High-throughput Risk Assessment for ER</a:t>
            </a:r>
            <a:br>
              <a:rPr lang="en-US" sz="2400" dirty="0"/>
            </a:br>
            <a:r>
              <a:rPr lang="en-US" sz="2400" dirty="0"/>
              <a:t>290 chemicals with ER bioactivity</a:t>
            </a:r>
          </a:p>
        </p:txBody>
      </p:sp>
      <p:sp>
        <p:nvSpPr>
          <p:cNvPr id="2" name="Slide Number Placeholder 1"/>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192D3D37-D3A3-40C7-BBB9-7B56940D5093}"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23</a:t>
            </a:fld>
            <a:endParaRPr lang="en-US" sz="1000" b="1" kern="1200" dirty="0">
              <a:solidFill>
                <a:srgbClr val="003F69"/>
              </a:solidFill>
              <a:latin typeface="Arial" charset="0"/>
              <a:ea typeface="ＭＳ Ｐゴシック" pitchFamily="1" charset="-128"/>
              <a:cs typeface="+mn-cs"/>
            </a:endParaRPr>
          </a:p>
        </p:txBody>
      </p:sp>
      <p:pic>
        <p:nvPicPr>
          <p:cNvPr id="7" name="Picture 6"/>
          <p:cNvPicPr>
            <a:picLocks noChangeAspect="1"/>
          </p:cNvPicPr>
          <p:nvPr/>
        </p:nvPicPr>
        <p:blipFill rotWithShape="1">
          <a:blip r:embed="rId2"/>
          <a:srcRect l="99683" t="13372" r="-14509" b="59498"/>
          <a:stretch/>
        </p:blipFill>
        <p:spPr>
          <a:xfrm>
            <a:off x="7543800" y="2268415"/>
            <a:ext cx="1338653" cy="1318847"/>
          </a:xfrm>
          <a:prstGeom prst="rect">
            <a:avLst/>
          </a:prstGeom>
        </p:spPr>
      </p:pic>
      <p:pic>
        <p:nvPicPr>
          <p:cNvPr id="8" name="Picture 7"/>
          <p:cNvPicPr>
            <a:picLocks noChangeAspect="1"/>
          </p:cNvPicPr>
          <p:nvPr/>
        </p:nvPicPr>
        <p:blipFill rotWithShape="1">
          <a:blip r:embed="rId2"/>
          <a:srcRect r="14502" b="3328"/>
          <a:stretch/>
        </p:blipFill>
        <p:spPr>
          <a:xfrm>
            <a:off x="0" y="984283"/>
            <a:ext cx="9144000" cy="5566525"/>
          </a:xfrm>
          <a:prstGeom prst="rect">
            <a:avLst/>
          </a:prstGeom>
        </p:spPr>
      </p:pic>
      <p:pic>
        <p:nvPicPr>
          <p:cNvPr id="9" name="Picture 8"/>
          <p:cNvPicPr>
            <a:picLocks noChangeAspect="1"/>
          </p:cNvPicPr>
          <p:nvPr/>
        </p:nvPicPr>
        <p:blipFill rotWithShape="1">
          <a:blip r:embed="rId2"/>
          <a:srcRect l="85596" t="16910" b="55779"/>
          <a:stretch/>
        </p:blipFill>
        <p:spPr>
          <a:xfrm>
            <a:off x="6289374" y="5148643"/>
            <a:ext cx="1674484" cy="1709357"/>
          </a:xfrm>
          <a:prstGeom prst="rect">
            <a:avLst/>
          </a:prstGeom>
        </p:spPr>
      </p:pic>
    </p:spTree>
    <p:extLst>
      <p:ext uri="{BB962C8B-B14F-4D97-AF65-F5344CB8AC3E}">
        <p14:creationId xmlns:p14="http://schemas.microsoft.com/office/powerpoint/2010/main" val="216606037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53" y="54591"/>
            <a:ext cx="7274256" cy="859809"/>
          </a:xfrm>
        </p:spPr>
        <p:txBody>
          <a:bodyPr>
            <a:normAutofit fontScale="90000"/>
          </a:bodyPr>
          <a:lstStyle/>
          <a:p>
            <a:r>
              <a:rPr lang="en-US" dirty="0"/>
              <a:t>CERAPP: using QSAR for further prioritization</a:t>
            </a:r>
          </a:p>
        </p:txBody>
      </p:sp>
      <p:sp>
        <p:nvSpPr>
          <p:cNvPr id="4" name="Content Placeholder 3"/>
          <p:cNvSpPr>
            <a:spLocks noGrp="1"/>
          </p:cNvSpPr>
          <p:nvPr>
            <p:ph idx="1"/>
          </p:nvPr>
        </p:nvSpPr>
        <p:spPr>
          <a:xfrm>
            <a:off x="329011" y="905854"/>
            <a:ext cx="8402320" cy="5715000"/>
          </a:xfrm>
        </p:spPr>
        <p:txBody>
          <a:bodyPr>
            <a:normAutofit/>
          </a:bodyPr>
          <a:lstStyle/>
          <a:p>
            <a:r>
              <a:rPr lang="en-US" dirty="0"/>
              <a:t>Collaborative Estrogen Receptor Activity Prediction Project</a:t>
            </a:r>
          </a:p>
          <a:p>
            <a:r>
              <a:rPr lang="en-US" dirty="0"/>
              <a:t>Goals:</a:t>
            </a:r>
          </a:p>
          <a:p>
            <a:pPr lvl="1"/>
            <a:r>
              <a:rPr lang="en-US" dirty="0"/>
              <a:t>Use ToxCast ER score (or other data) to build many QSAR models</a:t>
            </a:r>
          </a:p>
          <a:p>
            <a:pPr lvl="1"/>
            <a:r>
              <a:rPr lang="en-US" dirty="0"/>
              <a:t>Use consensus of models to prioritize chemicals for further testing</a:t>
            </a:r>
          </a:p>
          <a:p>
            <a:r>
              <a:rPr lang="en-US" dirty="0"/>
              <a:t>Assumptions</a:t>
            </a:r>
          </a:p>
          <a:p>
            <a:pPr lvl="1"/>
            <a:r>
              <a:rPr lang="en-US" dirty="0"/>
              <a:t>ToxCast chemicals cover enough of chemical space to be a good “global” training set</a:t>
            </a:r>
          </a:p>
          <a:p>
            <a:pPr lvl="1"/>
            <a:r>
              <a:rPr lang="en-US" dirty="0"/>
              <a:t>Consensus of many models will be better than any one individually</a:t>
            </a:r>
          </a:p>
          <a:p>
            <a:r>
              <a:rPr lang="en-US" dirty="0"/>
              <a:t>Process</a:t>
            </a:r>
          </a:p>
          <a:p>
            <a:pPr lvl="1"/>
            <a:r>
              <a:rPr lang="en-US" dirty="0"/>
              <a:t>Curate chemical structures</a:t>
            </a:r>
          </a:p>
          <a:p>
            <a:pPr lvl="1"/>
            <a:r>
              <a:rPr lang="en-US" dirty="0"/>
              <a:t>Curate literature data set</a:t>
            </a:r>
          </a:p>
          <a:p>
            <a:pPr lvl="1"/>
            <a:r>
              <a:rPr lang="en-US" dirty="0"/>
              <a:t>Build many models</a:t>
            </a:r>
          </a:p>
          <a:p>
            <a:pPr lvl="1"/>
            <a:r>
              <a:rPr lang="en-US" dirty="0"/>
              <a:t>Build consensus model</a:t>
            </a:r>
          </a:p>
          <a:p>
            <a:pPr lvl="1"/>
            <a:r>
              <a:rPr lang="en-US" dirty="0"/>
              <a:t>Evaluate models and consensus</a:t>
            </a:r>
          </a:p>
        </p:txBody>
      </p:sp>
      <p:sp>
        <p:nvSpPr>
          <p:cNvPr id="3" name="Slide Number Placeholder 2"/>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24</a:t>
            </a:fld>
            <a:endParaRPr lang="en-US" sz="1000" b="1" kern="1200" dirty="0">
              <a:solidFill>
                <a:srgbClr val="003F69"/>
              </a:solidFill>
              <a:latin typeface="Arial" charset="0"/>
              <a:ea typeface="ＭＳ Ｐゴシック" pitchFamily="1" charset="-128"/>
              <a:cs typeface="+mn-cs"/>
            </a:endParaRPr>
          </a:p>
        </p:txBody>
      </p:sp>
      <p:sp>
        <p:nvSpPr>
          <p:cNvPr id="6" name="TextBox 5"/>
          <p:cNvSpPr txBox="1"/>
          <p:nvPr/>
        </p:nvSpPr>
        <p:spPr>
          <a:xfrm>
            <a:off x="3074710" y="6590548"/>
            <a:ext cx="6069290" cy="253916"/>
          </a:xfrm>
          <a:prstGeom prst="rect">
            <a:avLst/>
          </a:prstGeom>
          <a:noFill/>
        </p:spPr>
        <p:txBody>
          <a:bodyPr wrap="none" rtlCol="0">
            <a:spAutoFit/>
          </a:bodyPr>
          <a:lstStyle/>
          <a:p>
            <a:r>
              <a:rPr lang="en-US" sz="1050" dirty="0"/>
              <a:t>Mansouri et al: “CERAPP: Collaborative Estrogen Receptor Activity Prediction Project” EHP (2016) </a:t>
            </a:r>
          </a:p>
        </p:txBody>
      </p:sp>
    </p:spTree>
    <p:extLst>
      <p:ext uri="{BB962C8B-B14F-4D97-AF65-F5344CB8AC3E}">
        <p14:creationId xmlns:p14="http://schemas.microsoft.com/office/powerpoint/2010/main" val="234701751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0"/>
            <a:ext cx="3411940" cy="685800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 name="ZoneTexte 5"/>
          <p:cNvSpPr txBox="1"/>
          <p:nvPr/>
        </p:nvSpPr>
        <p:spPr>
          <a:xfrm>
            <a:off x="1110172" y="4948198"/>
            <a:ext cx="2520280" cy="1323439"/>
          </a:xfrm>
          <a:prstGeom prst="rect">
            <a:avLst/>
          </a:prstGeom>
          <a:noFill/>
        </p:spPr>
        <p:txBody>
          <a:bodyPr wrap="square" rtlCol="0">
            <a:spAutoFit/>
          </a:bodyPr>
          <a:lstStyle/>
          <a:p>
            <a:r>
              <a:rPr lang="en-US" sz="2000" u="sng" dirty="0"/>
              <a:t>Total Database</a:t>
            </a:r>
          </a:p>
          <a:p>
            <a:r>
              <a:rPr lang="en-US" sz="2000" dirty="0"/>
              <a:t>Binders: 3961</a:t>
            </a:r>
          </a:p>
          <a:p>
            <a:r>
              <a:rPr lang="en-US" sz="2000" dirty="0"/>
              <a:t>Agonists: 2494</a:t>
            </a:r>
          </a:p>
          <a:p>
            <a:r>
              <a:rPr lang="en-US" sz="2000" dirty="0"/>
              <a:t>Antagonists: 2793</a:t>
            </a:r>
          </a:p>
        </p:txBody>
      </p:sp>
      <p:sp>
        <p:nvSpPr>
          <p:cNvPr id="8" name="Titre 1"/>
          <p:cNvSpPr>
            <a:spLocks noGrp="1"/>
          </p:cNvSpPr>
          <p:nvPr>
            <p:ph type="title"/>
          </p:nvPr>
        </p:nvSpPr>
        <p:spPr>
          <a:xfrm>
            <a:off x="2603418" y="154765"/>
            <a:ext cx="4445650" cy="655896"/>
          </a:xfrm>
        </p:spPr>
        <p:txBody>
          <a:bodyPr>
            <a:normAutofit fontScale="90000"/>
          </a:bodyPr>
          <a:lstStyle/>
          <a:p>
            <a:r>
              <a:rPr lang="en-US" sz="2400" b="1" dirty="0">
                <a:solidFill>
                  <a:srgbClr val="002060"/>
                </a:solidFill>
              </a:rPr>
              <a:t>CERAPP Consensus evaluation</a:t>
            </a:r>
          </a:p>
        </p:txBody>
      </p:sp>
      <p:pic>
        <p:nvPicPr>
          <p:cNvPr id="7"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8123" t="4565" r="7172" b="1111"/>
          <a:stretch/>
        </p:blipFill>
        <p:spPr>
          <a:xfrm>
            <a:off x="4436078" y="2133600"/>
            <a:ext cx="4716714" cy="4267502"/>
          </a:xfrm>
          <a:prstGeom prst="rect">
            <a:avLst/>
          </a:prstGeom>
        </p:spPr>
      </p:pic>
      <p:pic>
        <p:nvPicPr>
          <p:cNvPr id="9"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755" t="6537" r="6145" b="4363"/>
          <a:stretch/>
        </p:blipFill>
        <p:spPr>
          <a:xfrm>
            <a:off x="382013" y="971600"/>
            <a:ext cx="3976598" cy="3976598"/>
          </a:xfrm>
          <a:prstGeom prst="rect">
            <a:avLst/>
          </a:prstGeom>
        </p:spPr>
      </p:pic>
      <p:sp>
        <p:nvSpPr>
          <p:cNvPr id="2" name="TextBox 1"/>
          <p:cNvSpPr txBox="1"/>
          <p:nvPr/>
        </p:nvSpPr>
        <p:spPr>
          <a:xfrm>
            <a:off x="4732086" y="866429"/>
            <a:ext cx="4107113" cy="1323439"/>
          </a:xfrm>
          <a:prstGeom prst="rect">
            <a:avLst/>
          </a:prstGeom>
          <a:noFill/>
        </p:spPr>
        <p:txBody>
          <a:bodyPr wrap="square" rtlCol="0">
            <a:spAutoFit/>
          </a:bodyPr>
          <a:lstStyle/>
          <a:p>
            <a:r>
              <a:rPr lang="en-US" sz="2000" b="1" u="sng" dirty="0"/>
              <a:t>Key point</a:t>
            </a:r>
            <a:r>
              <a:rPr lang="en-US" sz="2000" dirty="0"/>
              <a:t>: As greater consistency is required from literature sources, QSAR consensus model performance improves</a:t>
            </a:r>
          </a:p>
        </p:txBody>
      </p:sp>
    </p:spTree>
    <p:extLst>
      <p:ext uri="{BB962C8B-B14F-4D97-AF65-F5344CB8AC3E}">
        <p14:creationId xmlns:p14="http://schemas.microsoft.com/office/powerpoint/2010/main" val="353314554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2106608" y="215622"/>
            <a:ext cx="6786880" cy="765175"/>
          </a:xfrm>
          <a:ln/>
        </p:spPr>
        <p:txBody>
          <a:bodyPr>
            <a:noAutofit/>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3200" b="1" dirty="0">
                <a:solidFill>
                  <a:srgbClr val="002060"/>
                </a:solidFill>
              </a:rPr>
              <a:t>CERAPP Summary</a:t>
            </a:r>
          </a:p>
        </p:txBody>
      </p:sp>
      <p:sp>
        <p:nvSpPr>
          <p:cNvPr id="13314" name="Text Box 2"/>
          <p:cNvSpPr txBox="1">
            <a:spLocks noChangeArrowheads="1"/>
          </p:cNvSpPr>
          <p:nvPr/>
        </p:nvSpPr>
        <p:spPr bwMode="auto">
          <a:xfrm>
            <a:off x="730133" y="1523067"/>
            <a:ext cx="8229600" cy="4792663"/>
          </a:xfrm>
          <a:prstGeom prst="rect">
            <a:avLst/>
          </a:prstGeom>
          <a:noFill/>
          <a:ln w="9525" cap="flat">
            <a:noFill/>
            <a:round/>
            <a:headEnd/>
            <a:tailEnd/>
          </a:ln>
          <a:effectLst/>
        </p:spPr>
        <p:txBody>
          <a:bodyPr/>
          <a:lstStyle/>
          <a:p>
            <a:pPr marL="342900" indent="-341313" hangingPunct="1">
              <a:lnSpc>
                <a:spcPct val="100000"/>
              </a:lnSpc>
              <a:spcBef>
                <a:spcPts val="563"/>
              </a:spcBef>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solidFill>
                  <a:srgbClr val="000000"/>
                </a:solidFill>
                <a:latin typeface="Calibri" charset="0"/>
              </a:rPr>
              <a:t>EDSP Universe (10K)</a:t>
            </a:r>
          </a:p>
          <a:p>
            <a:pPr marL="342900" indent="-341313" hangingPunct="1">
              <a:lnSpc>
                <a:spcPct val="100000"/>
              </a:lnSpc>
              <a:spcBef>
                <a:spcPts val="563"/>
              </a:spcBef>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solidFill>
                  <a:srgbClr val="000000"/>
                </a:solidFill>
                <a:latin typeface="Calibri" charset="0"/>
              </a:rPr>
              <a:t>Chemicals with known use (40K) </a:t>
            </a:r>
            <a:r>
              <a:rPr lang="en-US" sz="2400" dirty="0">
                <a:solidFill>
                  <a:srgbClr val="000000"/>
                </a:solidFill>
                <a:latin typeface="Calibri" charset="0"/>
              </a:rPr>
              <a:t> (</a:t>
            </a:r>
            <a:r>
              <a:rPr lang="en-US" sz="2400" dirty="0" err="1">
                <a:solidFill>
                  <a:srgbClr val="000000"/>
                </a:solidFill>
                <a:latin typeface="Calibri" charset="0"/>
              </a:rPr>
              <a:t>CPCat</a:t>
            </a:r>
            <a:r>
              <a:rPr lang="en-US" sz="2400" dirty="0">
                <a:solidFill>
                  <a:srgbClr val="000000"/>
                </a:solidFill>
                <a:latin typeface="Calibri" charset="0"/>
              </a:rPr>
              <a:t> &amp; </a:t>
            </a:r>
            <a:r>
              <a:rPr lang="en-US" sz="2400" dirty="0" err="1">
                <a:solidFill>
                  <a:srgbClr val="000000"/>
                </a:solidFill>
                <a:latin typeface="Calibri" charset="0"/>
              </a:rPr>
              <a:t>ACToR</a:t>
            </a:r>
            <a:r>
              <a:rPr lang="en-US" sz="2400" dirty="0">
                <a:solidFill>
                  <a:srgbClr val="000000"/>
                </a:solidFill>
                <a:latin typeface="Calibri" charset="0"/>
              </a:rPr>
              <a:t>) </a:t>
            </a:r>
          </a:p>
          <a:p>
            <a:pPr marL="342900" indent="-341313" hangingPunct="1">
              <a:lnSpc>
                <a:spcPct val="100000"/>
              </a:lnSpc>
              <a:spcBef>
                <a:spcPts val="563"/>
              </a:spcBef>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solidFill>
                  <a:srgbClr val="000000"/>
                </a:solidFill>
                <a:latin typeface="Calibri" charset="0"/>
              </a:rPr>
              <a:t>Canadian Domestic Substances List (DSL) (23K)</a:t>
            </a:r>
          </a:p>
          <a:p>
            <a:pPr marL="342900" indent="-341313" hangingPunct="1">
              <a:lnSpc>
                <a:spcPct val="100000"/>
              </a:lnSpc>
              <a:spcBef>
                <a:spcPts val="563"/>
              </a:spcBef>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solidFill>
                  <a:srgbClr val="000000"/>
                </a:solidFill>
                <a:latin typeface="Calibri" charset="0"/>
              </a:rPr>
              <a:t>EPA DSSTox – structures of EPA/FDA interest (15K)</a:t>
            </a:r>
          </a:p>
          <a:p>
            <a:pPr marL="342900" indent="-341313" hangingPunct="1">
              <a:lnSpc>
                <a:spcPct val="100000"/>
              </a:lnSpc>
              <a:spcBef>
                <a:spcPts val="563"/>
              </a:spcBef>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solidFill>
                  <a:srgbClr val="000000"/>
                </a:solidFill>
                <a:latin typeface="Calibri" charset="0"/>
              </a:rPr>
              <a:t>ToxCast and Tox21 (In vitro ER data) (8K)</a:t>
            </a:r>
          </a:p>
          <a:p>
            <a:pPr marL="342900" indent="-341313">
              <a:spcBef>
                <a:spcPts val="563"/>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2800" b="1" dirty="0">
              <a:solidFill>
                <a:srgbClr val="C00000"/>
              </a:solidFill>
              <a:latin typeface="Calibri" charset="0"/>
            </a:endParaRPr>
          </a:p>
          <a:p>
            <a:pPr marL="342900" indent="-341313">
              <a:spcBef>
                <a:spcPts val="563"/>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b="1" dirty="0">
                <a:solidFill>
                  <a:srgbClr val="C00000"/>
                </a:solidFill>
                <a:latin typeface="Calibri" charset="0"/>
              </a:rPr>
              <a:t>	~32,000 unique structures evaluated</a:t>
            </a:r>
          </a:p>
          <a:p>
            <a:pPr marL="342900" indent="-341313">
              <a:spcBef>
                <a:spcPts val="563"/>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b="1" dirty="0">
                <a:solidFill>
                  <a:srgbClr val="C00000"/>
                </a:solidFill>
                <a:latin typeface="Calibri" charset="0"/>
              </a:rPr>
              <a:t>	  5-10% predicted to be ER-active</a:t>
            </a:r>
          </a:p>
          <a:p>
            <a:pPr marL="342900" indent="-341313">
              <a:spcBef>
                <a:spcPts val="563"/>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b="1" dirty="0">
                <a:solidFill>
                  <a:srgbClr val="C00000"/>
                </a:solidFill>
                <a:latin typeface="Calibri" charset="0"/>
              </a:rPr>
              <a:t>	  Prioritize for further testing</a:t>
            </a:r>
          </a:p>
        </p:txBody>
      </p:sp>
      <p:sp>
        <p:nvSpPr>
          <p:cNvPr id="13316" name="Text Box 4"/>
          <p:cNvSpPr txBox="1">
            <a:spLocks noChangeArrowheads="1"/>
          </p:cNvSpPr>
          <p:nvPr/>
        </p:nvSpPr>
        <p:spPr bwMode="auto">
          <a:xfrm>
            <a:off x="6553200" y="6356350"/>
            <a:ext cx="2133600" cy="365125"/>
          </a:xfrm>
          <a:prstGeom prst="rect">
            <a:avLst/>
          </a:prstGeom>
          <a:noFill/>
          <a:ln w="9525" cap="flat">
            <a:noFill/>
            <a:round/>
            <a:headEnd/>
            <a:tailEnd/>
          </a:ln>
          <a:effectLst/>
        </p:spPr>
        <p:txBody>
          <a:bodyPr anchor="ctr"/>
          <a:lstStyle/>
          <a:p>
            <a:pPr algn="r" hangingPunct="1">
              <a:lnSpc>
                <a:spcPct val="100000"/>
              </a:lnSpc>
              <a:tabLst>
                <a:tab pos="457200" algn="l"/>
                <a:tab pos="914400" algn="l"/>
                <a:tab pos="1371600" algn="l"/>
                <a:tab pos="1828800" algn="l"/>
              </a:tabLst>
            </a:pPr>
            <a:fld id="{793EC623-1ABD-45F7-B5EB-B3467BCDAE0D}" type="slidenum">
              <a:rPr lang="en-US" sz="1200">
                <a:solidFill>
                  <a:srgbClr val="000000"/>
                </a:solidFill>
                <a:latin typeface="Calibri" charset="0"/>
                <a:cs typeface="Segoe UI" charset="0"/>
              </a:rPr>
              <a:pPr algn="r" hangingPunct="1">
                <a:lnSpc>
                  <a:spcPct val="100000"/>
                </a:lnSpc>
                <a:tabLst>
                  <a:tab pos="457200" algn="l"/>
                  <a:tab pos="914400" algn="l"/>
                  <a:tab pos="1371600" algn="l"/>
                  <a:tab pos="1828800" algn="l"/>
                </a:tabLst>
              </a:pPr>
              <a:t>26</a:t>
            </a:fld>
            <a:endParaRPr lang="en-US" sz="1200">
              <a:solidFill>
                <a:srgbClr val="000000"/>
              </a:solidFill>
              <a:latin typeface="Calibri" charset="0"/>
              <a:cs typeface="Segoe UI" charset="0"/>
            </a:endParaRPr>
          </a:p>
        </p:txBody>
      </p:sp>
    </p:spTree>
    <p:extLst>
      <p:ext uri="{BB962C8B-B14F-4D97-AF65-F5344CB8AC3E}">
        <p14:creationId xmlns:p14="http://schemas.microsoft.com/office/powerpoint/2010/main" val="1318744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614" y="90488"/>
            <a:ext cx="7252733" cy="702219"/>
          </a:xfrm>
        </p:spPr>
        <p:txBody>
          <a:bodyPr>
            <a:normAutofit/>
          </a:bodyPr>
          <a:lstStyle/>
          <a:p>
            <a:r>
              <a:rPr lang="en-US" dirty="0"/>
              <a:t>Data Transparency: EDSP21 Dashboard</a:t>
            </a:r>
          </a:p>
        </p:txBody>
      </p:sp>
      <p:sp>
        <p:nvSpPr>
          <p:cNvPr id="3" name="Content Placeholder 2"/>
          <p:cNvSpPr>
            <a:spLocks noGrp="1"/>
          </p:cNvSpPr>
          <p:nvPr>
            <p:ph idx="1"/>
          </p:nvPr>
        </p:nvSpPr>
        <p:spPr>
          <a:xfrm>
            <a:off x="424133" y="1066800"/>
            <a:ext cx="8229600" cy="4525963"/>
          </a:xfrm>
        </p:spPr>
        <p:txBody>
          <a:bodyPr>
            <a:normAutofit/>
          </a:bodyPr>
          <a:lstStyle/>
          <a:p>
            <a:r>
              <a:rPr lang="en-US" dirty="0"/>
              <a:t>Goal: To make EDSP21 data easily available to all stakeholders</a:t>
            </a:r>
          </a:p>
          <a:p>
            <a:pPr lvl="1"/>
            <a:r>
              <a:rPr lang="en-US" dirty="0"/>
              <a:t>Assay-by-assays concentration-response plots</a:t>
            </a:r>
          </a:p>
          <a:p>
            <a:pPr lvl="1"/>
            <a:r>
              <a:rPr lang="en-US" dirty="0"/>
              <a:t>Model scores – AUC agonist and antagonist</a:t>
            </a:r>
          </a:p>
          <a:p>
            <a:pPr lvl="1"/>
            <a:r>
              <a:rPr lang="en-US" dirty="0"/>
              <a:t>ER QSAR calls</a:t>
            </a:r>
          </a:p>
          <a:p>
            <a:pPr lvl="1"/>
            <a:r>
              <a:rPr lang="en-US" dirty="0"/>
              <a:t>Other relevant data</a:t>
            </a:r>
          </a:p>
          <a:p>
            <a:r>
              <a:rPr lang="en-US" dirty="0">
                <a:hlinkClick r:id="rId2"/>
              </a:rPr>
              <a:t>https://actor.epa.gov/edsp21</a:t>
            </a:r>
            <a:r>
              <a:rPr lang="en-US" dirty="0"/>
              <a:t> </a:t>
            </a:r>
          </a:p>
        </p:txBody>
      </p:sp>
      <p:pic>
        <p:nvPicPr>
          <p:cNvPr id="7" name="Picture 6"/>
          <p:cNvPicPr>
            <a:picLocks noChangeAspect="1"/>
          </p:cNvPicPr>
          <p:nvPr/>
        </p:nvPicPr>
        <p:blipFill rotWithShape="1">
          <a:blip r:embed="rId3"/>
          <a:srcRect t="11237"/>
          <a:stretch/>
        </p:blipFill>
        <p:spPr>
          <a:xfrm>
            <a:off x="0" y="3896724"/>
            <a:ext cx="4339883" cy="3024580"/>
          </a:xfrm>
          <a:prstGeom prst="rect">
            <a:avLst/>
          </a:prstGeom>
        </p:spPr>
      </p:pic>
      <p:pic>
        <p:nvPicPr>
          <p:cNvPr id="8" name="Picture 7"/>
          <p:cNvPicPr>
            <a:picLocks noChangeAspect="1"/>
          </p:cNvPicPr>
          <p:nvPr/>
        </p:nvPicPr>
        <p:blipFill rotWithShape="1">
          <a:blip r:embed="rId4"/>
          <a:srcRect l="12929" t="21304" r="10082"/>
          <a:stretch/>
        </p:blipFill>
        <p:spPr>
          <a:xfrm>
            <a:off x="4339883" y="4244175"/>
            <a:ext cx="4737983" cy="1899363"/>
          </a:xfrm>
          <a:prstGeom prst="rect">
            <a:avLst/>
          </a:prstGeom>
        </p:spPr>
      </p:pic>
    </p:spTree>
    <p:extLst>
      <p:ext uri="{BB962C8B-B14F-4D97-AF65-F5344CB8AC3E}">
        <p14:creationId xmlns:p14="http://schemas.microsoft.com/office/powerpoint/2010/main" val="135706100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80113" y="1131094"/>
            <a:ext cx="7848600" cy="4724400"/>
          </a:xfrm>
        </p:spPr>
        <p:txBody>
          <a:bodyPr/>
          <a:lstStyle/>
          <a:p>
            <a:r>
              <a:rPr lang="en-US" dirty="0"/>
              <a:t>EDSP is in need of new approach to handle large testing universe</a:t>
            </a:r>
          </a:p>
          <a:p>
            <a:pPr lvl="1"/>
            <a:r>
              <a:rPr lang="en-US" dirty="0"/>
              <a:t>Reduce cost, speed throughput</a:t>
            </a:r>
          </a:p>
          <a:p>
            <a:r>
              <a:rPr lang="en-US" dirty="0"/>
              <a:t>Estrogen receptor model is first example of this</a:t>
            </a:r>
          </a:p>
          <a:p>
            <a:pPr lvl="1"/>
            <a:r>
              <a:rPr lang="en-US" dirty="0"/>
              <a:t>54 chemicals in low-throughput Tier 1 assays</a:t>
            </a:r>
          </a:p>
          <a:p>
            <a:pPr lvl="1"/>
            <a:r>
              <a:rPr lang="en-US" dirty="0"/>
              <a:t>1800 chemicals tested and published in high-throughput</a:t>
            </a:r>
          </a:p>
          <a:p>
            <a:pPr lvl="1"/>
            <a:r>
              <a:rPr lang="en-US" dirty="0"/>
              <a:t>1000 more in queue – 2016 planned release</a:t>
            </a:r>
          </a:p>
          <a:p>
            <a:r>
              <a:rPr lang="en-US" dirty="0"/>
              <a:t>Other endocrine pathways underway</a:t>
            </a:r>
          </a:p>
          <a:p>
            <a:pPr lvl="1"/>
            <a:r>
              <a:rPr lang="en-US" dirty="0"/>
              <a:t>Androgen receptor – Kleinstreuer, Browne, et al. </a:t>
            </a:r>
          </a:p>
          <a:p>
            <a:pPr lvl="1"/>
            <a:r>
              <a:rPr lang="en-US" dirty="0"/>
              <a:t>Steroidogenesis – </a:t>
            </a:r>
            <a:r>
              <a:rPr lang="en-US" dirty="0" err="1"/>
              <a:t>Karmaus</a:t>
            </a:r>
            <a:r>
              <a:rPr lang="en-US" dirty="0"/>
              <a:t>, Haggard, Paul Friedman, et al. </a:t>
            </a:r>
          </a:p>
          <a:p>
            <a:pPr lvl="1"/>
            <a:r>
              <a:rPr lang="en-US" dirty="0"/>
              <a:t>Thyroid (THR, TPO, deiodinases, ...) Paul Friedman, Simmons, Hornung, Laws, Stoker, et al.</a:t>
            </a:r>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28</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170786650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150" dirty="0"/>
              <a:t>Visit EPA’s Exhibit Booth #1643</a:t>
            </a:r>
          </a:p>
        </p:txBody>
      </p:sp>
      <p:sp>
        <p:nvSpPr>
          <p:cNvPr id="5" name="Content Placeholder 4"/>
          <p:cNvSpPr>
            <a:spLocks noGrp="1"/>
          </p:cNvSpPr>
          <p:nvPr>
            <p:ph idx="1"/>
          </p:nvPr>
        </p:nvSpPr>
        <p:spPr>
          <a:xfrm>
            <a:off x="358195" y="2062319"/>
            <a:ext cx="3988425" cy="3364569"/>
          </a:xfrm>
        </p:spPr>
        <p:txBody>
          <a:bodyPr numCol="1">
            <a:normAutofit/>
          </a:bodyPr>
          <a:lstStyle/>
          <a:p>
            <a:pPr marL="0" indent="0">
              <a:buNone/>
            </a:pPr>
            <a:r>
              <a:rPr lang="en-US" sz="2625" b="1" dirty="0"/>
              <a:t>Demos by Our Scientists</a:t>
            </a:r>
          </a:p>
          <a:p>
            <a:pPr lvl="1"/>
            <a:r>
              <a:rPr lang="en-US" dirty="0"/>
              <a:t>ECOTOX</a:t>
            </a:r>
          </a:p>
          <a:p>
            <a:pPr lvl="1"/>
            <a:r>
              <a:rPr lang="en-US" dirty="0" err="1"/>
              <a:t>SeqAPASS</a:t>
            </a:r>
            <a:endParaRPr lang="en-US" dirty="0"/>
          </a:p>
          <a:p>
            <a:pPr lvl="1"/>
            <a:r>
              <a:rPr lang="en-US" dirty="0"/>
              <a:t>HTTK Package</a:t>
            </a:r>
          </a:p>
          <a:p>
            <a:pPr lvl="1"/>
            <a:r>
              <a:rPr lang="en-US" dirty="0"/>
              <a:t>AOP Wiki</a:t>
            </a:r>
          </a:p>
          <a:p>
            <a:pPr lvl="1"/>
            <a:r>
              <a:rPr lang="en-US" dirty="0" err="1"/>
              <a:t>CompTox</a:t>
            </a:r>
            <a:r>
              <a:rPr lang="en-US" dirty="0"/>
              <a:t> Chemistry Dashboard</a:t>
            </a:r>
          </a:p>
          <a:p>
            <a:pPr lvl="1"/>
            <a:r>
              <a:rPr lang="en-US" dirty="0" err="1"/>
              <a:t>GenRA</a:t>
            </a:r>
            <a:endParaRPr lang="en-US" dirty="0"/>
          </a:p>
          <a:p>
            <a:pPr marL="342900" lvl="1" indent="0">
              <a:buNone/>
            </a:pPr>
            <a:endParaRPr lang="en-US" dirty="0"/>
          </a:p>
          <a:p>
            <a:pPr marL="0" indent="0">
              <a:buNone/>
            </a:pPr>
            <a:endParaRPr lang="en-US" sz="675" b="1" dirty="0"/>
          </a:p>
        </p:txBody>
      </p:sp>
      <p:sp>
        <p:nvSpPr>
          <p:cNvPr id="6" name="Content Placeholder 4"/>
          <p:cNvSpPr txBox="1">
            <a:spLocks/>
          </p:cNvSpPr>
          <p:nvPr/>
        </p:nvSpPr>
        <p:spPr>
          <a:xfrm>
            <a:off x="4495800" y="2062319"/>
            <a:ext cx="4091189" cy="122903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Meet the Directors Sessions</a:t>
            </a:r>
          </a:p>
          <a:p>
            <a:pPr lvl="1"/>
            <a:r>
              <a:rPr lang="en-US" sz="1800" dirty="0"/>
              <a:t>EPA Lab, Center and Office Directors</a:t>
            </a:r>
          </a:p>
          <a:p>
            <a:pPr lvl="1"/>
            <a:r>
              <a:rPr lang="en-US" sz="1800" dirty="0"/>
              <a:t>Informal 1 Hour Sessions</a:t>
            </a:r>
          </a:p>
          <a:p>
            <a:pPr marL="0" indent="0" algn="ctr">
              <a:buNone/>
            </a:pPr>
            <a:endParaRPr lang="en-US" sz="675" b="1" dirty="0"/>
          </a:p>
        </p:txBody>
      </p:sp>
      <p:sp>
        <p:nvSpPr>
          <p:cNvPr id="3" name="TextBox 2"/>
          <p:cNvSpPr txBox="1"/>
          <p:nvPr/>
        </p:nvSpPr>
        <p:spPr>
          <a:xfrm>
            <a:off x="4495800" y="4222583"/>
            <a:ext cx="4297680" cy="738664"/>
          </a:xfrm>
          <a:prstGeom prst="rect">
            <a:avLst/>
          </a:prstGeom>
          <a:noFill/>
        </p:spPr>
        <p:txBody>
          <a:bodyPr wrap="square" rtlCol="0">
            <a:spAutoFit/>
          </a:bodyPr>
          <a:lstStyle/>
          <a:p>
            <a:r>
              <a:rPr lang="en-US" sz="2400" b="1" dirty="0"/>
              <a:t>Visit Epa.gov/research/sot</a:t>
            </a:r>
          </a:p>
          <a:p>
            <a:r>
              <a:rPr lang="en-US" sz="1800" dirty="0"/>
              <a:t>For full list of events and materials</a:t>
            </a:r>
          </a:p>
        </p:txBody>
      </p:sp>
    </p:spTree>
    <p:extLst>
      <p:ext uri="{BB962C8B-B14F-4D97-AF65-F5344CB8AC3E}">
        <p14:creationId xmlns:p14="http://schemas.microsoft.com/office/powerpoint/2010/main" val="303983962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3989" y="0"/>
            <a:ext cx="6844352" cy="1132764"/>
          </a:xfrm>
        </p:spPr>
        <p:txBody>
          <a:bodyPr>
            <a:normAutofit/>
          </a:bodyPr>
          <a:lstStyle/>
          <a:p>
            <a:r>
              <a:rPr lang="en-US" sz="3200" i="1" dirty="0"/>
              <a:t>In Vitro </a:t>
            </a:r>
            <a:r>
              <a:rPr lang="en-US" sz="3200" dirty="0"/>
              <a:t>Estrogen Receptor Model</a:t>
            </a:r>
            <a:endParaRPr lang="en-US" sz="1800" dirty="0"/>
          </a:p>
        </p:txBody>
      </p:sp>
      <p:sp>
        <p:nvSpPr>
          <p:cNvPr id="2" name="Slide Number Placeholder 1"/>
          <p:cNvSpPr>
            <a:spLocks noGrp="1"/>
          </p:cNvSpPr>
          <p:nvPr>
            <p:ph type="sldNum" sz="quarter" idx="4294967295"/>
          </p:nvPr>
        </p:nvSpPr>
        <p:spPr>
          <a:xfrm>
            <a:off x="8153400" y="6477000"/>
            <a:ext cx="834390" cy="304800"/>
          </a:xfrm>
          <a:prstGeom prst="rect">
            <a:avLst/>
          </a:prstGeom>
        </p:spPr>
        <p:txBody>
          <a:bodyPr/>
          <a:lstStyle/>
          <a:p>
            <a:pPr eaLnBrk="0" hangingPunct="0">
              <a:defRPr/>
            </a:pPr>
            <a:fld id="{192D3D37-D3A3-40C7-BBB9-7B56940D5093}" type="slidenum">
              <a:rPr lang="en-US" smtClean="0"/>
              <a:pPr eaLnBrk="0" hangingPunct="0">
                <a:defRPr/>
              </a:pPr>
              <a:t>3</a:t>
            </a:fld>
            <a:endParaRPr lang="en-US" dirty="0"/>
          </a:p>
        </p:txBody>
      </p:sp>
      <p:sp>
        <p:nvSpPr>
          <p:cNvPr id="5" name="TextBox 4"/>
          <p:cNvSpPr txBox="1"/>
          <p:nvPr/>
        </p:nvSpPr>
        <p:spPr>
          <a:xfrm>
            <a:off x="2273" y="1214021"/>
            <a:ext cx="6310445" cy="5262979"/>
          </a:xfrm>
          <a:prstGeom prst="rect">
            <a:avLst/>
          </a:prstGeom>
          <a:noFill/>
        </p:spPr>
        <p:txBody>
          <a:bodyPr wrap="none" rtlCol="0">
            <a:spAutoFit/>
          </a:bodyPr>
          <a:lstStyle/>
          <a:p>
            <a:pPr marL="342900" indent="-342900">
              <a:buFont typeface="Arial"/>
              <a:buChar char="•"/>
            </a:pPr>
            <a:r>
              <a:rPr lang="en-US" sz="2400" dirty="0"/>
              <a:t>Use multiple assays per pathway</a:t>
            </a:r>
          </a:p>
          <a:p>
            <a:pPr marL="800100" lvl="1" indent="-342900">
              <a:buFont typeface="Arial"/>
              <a:buChar char="•"/>
            </a:pPr>
            <a:r>
              <a:rPr lang="en-US" sz="2400" dirty="0"/>
              <a:t>Different technologies</a:t>
            </a:r>
          </a:p>
          <a:p>
            <a:pPr marL="800100" lvl="1" indent="-342900">
              <a:buFont typeface="Arial"/>
              <a:buChar char="•"/>
            </a:pPr>
            <a:r>
              <a:rPr lang="en-US" sz="2400" dirty="0"/>
              <a:t>Different points in pathway</a:t>
            </a:r>
          </a:p>
          <a:p>
            <a:pPr marL="342900" indent="-342900">
              <a:buFont typeface="Arial"/>
              <a:buChar char="•"/>
            </a:pPr>
            <a:endParaRPr lang="en-US" sz="2400" dirty="0"/>
          </a:p>
          <a:p>
            <a:pPr marL="342900" indent="-342900">
              <a:buFont typeface="Arial"/>
              <a:buChar char="•"/>
            </a:pPr>
            <a:r>
              <a:rPr lang="en-US" sz="2400" dirty="0"/>
              <a:t>No assay is perfect</a:t>
            </a:r>
          </a:p>
          <a:p>
            <a:pPr marL="800100" lvl="1" indent="-342900">
              <a:buFont typeface="Arial"/>
              <a:buChar char="•"/>
            </a:pPr>
            <a:r>
              <a:rPr lang="en-US" sz="2400" dirty="0"/>
              <a:t>Assay Interference</a:t>
            </a:r>
          </a:p>
          <a:p>
            <a:pPr marL="800100" lvl="1" indent="-342900">
              <a:buFont typeface="Arial"/>
              <a:buChar char="•"/>
            </a:pPr>
            <a:r>
              <a:rPr lang="en-US" sz="2400" dirty="0"/>
              <a:t>Noise</a:t>
            </a:r>
          </a:p>
          <a:p>
            <a:pPr marL="800100" lvl="1" indent="-342900">
              <a:buFont typeface="Arial"/>
              <a:buChar char="•"/>
            </a:pPr>
            <a:endParaRPr lang="en-US" sz="2400" dirty="0"/>
          </a:p>
          <a:p>
            <a:pPr marL="342900" indent="-342900">
              <a:buFont typeface="Arial"/>
              <a:buChar char="•"/>
            </a:pPr>
            <a:r>
              <a:rPr lang="en-US" sz="2400" dirty="0"/>
              <a:t>Use model to integrate assays</a:t>
            </a:r>
          </a:p>
          <a:p>
            <a:pPr marL="342900" indent="-342900">
              <a:buFont typeface="Arial"/>
              <a:buChar char="•"/>
            </a:pPr>
            <a:endParaRPr lang="en-US" sz="2400" dirty="0"/>
          </a:p>
          <a:p>
            <a:pPr marL="342900" indent="-342900">
              <a:buFont typeface="Arial"/>
              <a:buChar char="•"/>
            </a:pPr>
            <a:r>
              <a:rPr lang="en-US" sz="2400" dirty="0"/>
              <a:t>Evaluate model against reference chemicals</a:t>
            </a:r>
          </a:p>
          <a:p>
            <a:pPr marL="342900" indent="-342900">
              <a:buFont typeface="Arial"/>
              <a:buChar char="•"/>
            </a:pPr>
            <a:endParaRPr lang="en-US" sz="2400" dirty="0"/>
          </a:p>
          <a:p>
            <a:pPr marL="342900" indent="-342900">
              <a:buFont typeface="Arial"/>
              <a:buChar char="•"/>
            </a:pPr>
            <a:r>
              <a:rPr lang="en-US" sz="2400" dirty="0"/>
              <a:t>Methodology being applied to other pathways</a:t>
            </a:r>
          </a:p>
          <a:p>
            <a:endParaRPr lang="en-US" sz="2400" dirty="0"/>
          </a:p>
        </p:txBody>
      </p:sp>
      <p:pic>
        <p:nvPicPr>
          <p:cNvPr id="6" name="Picture 5"/>
          <p:cNvPicPr>
            <a:picLocks noChangeAspect="1"/>
          </p:cNvPicPr>
          <p:nvPr/>
        </p:nvPicPr>
        <p:blipFill>
          <a:blip r:embed="rId2"/>
          <a:stretch>
            <a:fillRect/>
          </a:stretch>
        </p:blipFill>
        <p:spPr>
          <a:xfrm>
            <a:off x="4852035" y="1524000"/>
            <a:ext cx="4263390" cy="3367263"/>
          </a:xfrm>
          <a:prstGeom prst="rect">
            <a:avLst/>
          </a:prstGeom>
        </p:spPr>
      </p:pic>
      <p:sp>
        <p:nvSpPr>
          <p:cNvPr id="7" name="TextBox 6"/>
          <p:cNvSpPr txBox="1"/>
          <p:nvPr/>
        </p:nvSpPr>
        <p:spPr>
          <a:xfrm>
            <a:off x="3326975" y="6421651"/>
            <a:ext cx="5660815" cy="415498"/>
          </a:xfrm>
          <a:prstGeom prst="rect">
            <a:avLst/>
          </a:prstGeom>
          <a:noFill/>
        </p:spPr>
        <p:txBody>
          <a:bodyPr wrap="square" rtlCol="0">
            <a:spAutoFit/>
          </a:bodyPr>
          <a:lstStyle/>
          <a:p>
            <a:r>
              <a:rPr lang="en-US" sz="1050" dirty="0"/>
              <a:t>Judson et al: “Integrated Model of Chemical Perturbations of a Biological Pathway</a:t>
            </a:r>
          </a:p>
          <a:p>
            <a:r>
              <a:rPr lang="en-US" sz="1050" dirty="0"/>
              <a:t>Using 18 In Vitro High Throughput Screening Assays for the Estrogen Receptor” (EHP 2015) </a:t>
            </a:r>
          </a:p>
        </p:txBody>
      </p:sp>
    </p:spTree>
    <p:extLst>
      <p:ext uri="{BB962C8B-B14F-4D97-AF65-F5344CB8AC3E}">
        <p14:creationId xmlns:p14="http://schemas.microsoft.com/office/powerpoint/2010/main" val="230235388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1999578" y="890587"/>
            <a:ext cx="1809750" cy="4724400"/>
          </a:xfrm>
        </p:spPr>
        <p:txBody>
          <a:bodyPr/>
          <a:lstStyle/>
          <a:p>
            <a:pPr>
              <a:buNone/>
            </a:pPr>
            <a:r>
              <a:rPr lang="en-US" sz="1200" u="sng" dirty="0"/>
              <a:t>NCCT Staff Scientists</a:t>
            </a:r>
          </a:p>
          <a:p>
            <a:pPr>
              <a:buNone/>
            </a:pPr>
            <a:r>
              <a:rPr lang="en-US" sz="1200" dirty="0"/>
              <a:t>Rusty Thomas</a:t>
            </a:r>
          </a:p>
          <a:p>
            <a:pPr>
              <a:buNone/>
            </a:pPr>
            <a:r>
              <a:rPr lang="en-US" sz="1200" dirty="0"/>
              <a:t>Kevin Crofton</a:t>
            </a:r>
          </a:p>
          <a:p>
            <a:pPr>
              <a:buNone/>
            </a:pPr>
            <a:r>
              <a:rPr lang="en-US" sz="1200" dirty="0"/>
              <a:t>Keith Houck</a:t>
            </a:r>
          </a:p>
          <a:p>
            <a:pPr>
              <a:buNone/>
            </a:pPr>
            <a:r>
              <a:rPr lang="en-US" sz="1200" dirty="0"/>
              <a:t>Ann Richard</a:t>
            </a:r>
          </a:p>
          <a:p>
            <a:pPr>
              <a:buNone/>
            </a:pPr>
            <a:r>
              <a:rPr lang="en-US" sz="1200" dirty="0"/>
              <a:t>Richard Judson</a:t>
            </a:r>
          </a:p>
          <a:p>
            <a:pPr>
              <a:buNone/>
            </a:pPr>
            <a:r>
              <a:rPr lang="en-US" sz="1200" dirty="0"/>
              <a:t>Tom Knudsen</a:t>
            </a:r>
          </a:p>
          <a:p>
            <a:pPr>
              <a:buNone/>
            </a:pPr>
            <a:r>
              <a:rPr lang="en-US" sz="1200" dirty="0"/>
              <a:t>Matt Martin</a:t>
            </a:r>
          </a:p>
          <a:p>
            <a:pPr>
              <a:buNone/>
            </a:pPr>
            <a:r>
              <a:rPr lang="en-US" sz="1200" dirty="0"/>
              <a:t>Grace Patlewicz</a:t>
            </a:r>
          </a:p>
          <a:p>
            <a:pPr>
              <a:buNone/>
            </a:pPr>
            <a:r>
              <a:rPr lang="en-US" sz="1200" dirty="0"/>
              <a:t>Woody Setzer</a:t>
            </a:r>
          </a:p>
          <a:p>
            <a:pPr>
              <a:buNone/>
            </a:pPr>
            <a:r>
              <a:rPr lang="en-US" sz="1200" dirty="0"/>
              <a:t>John Wambaugh</a:t>
            </a:r>
          </a:p>
          <a:p>
            <a:pPr>
              <a:buNone/>
            </a:pPr>
            <a:r>
              <a:rPr lang="en-US" sz="1200" dirty="0"/>
              <a:t>Tony Williams</a:t>
            </a:r>
          </a:p>
          <a:p>
            <a:pPr>
              <a:buNone/>
            </a:pPr>
            <a:r>
              <a:rPr lang="en-US" sz="1200" dirty="0"/>
              <a:t>Steve Simmons</a:t>
            </a:r>
          </a:p>
          <a:p>
            <a:pPr>
              <a:buNone/>
            </a:pPr>
            <a:r>
              <a:rPr lang="en-US" sz="1200" dirty="0"/>
              <a:t>Chris Grulke</a:t>
            </a:r>
          </a:p>
          <a:p>
            <a:pPr>
              <a:buNone/>
            </a:pPr>
            <a:r>
              <a:rPr lang="en-US" sz="1200" dirty="0"/>
              <a:t>Jim Rabinowitz</a:t>
            </a:r>
          </a:p>
          <a:p>
            <a:pPr>
              <a:buNone/>
            </a:pPr>
            <a:r>
              <a:rPr lang="en-US" sz="1200" dirty="0"/>
              <a:t>Jeff Edwards</a:t>
            </a:r>
          </a:p>
          <a:p>
            <a:pPr>
              <a:buNone/>
              <a:defRPr/>
            </a:pPr>
            <a:endParaRPr lang="en-US" sz="1200" dirty="0"/>
          </a:p>
          <a:p>
            <a:pPr lvl="0">
              <a:buNone/>
              <a:defRPr/>
            </a:pPr>
            <a:endParaRPr lang="en-US" sz="1200" dirty="0"/>
          </a:p>
          <a:p>
            <a:pPr>
              <a:buNone/>
            </a:pPr>
            <a:endParaRPr lang="en-US" sz="1200" dirty="0"/>
          </a:p>
        </p:txBody>
      </p:sp>
      <p:sp>
        <p:nvSpPr>
          <p:cNvPr id="6" name="Content Placeholder 2"/>
          <p:cNvSpPr txBox="1">
            <a:spLocks/>
          </p:cNvSpPr>
          <p:nvPr/>
        </p:nvSpPr>
        <p:spPr bwMode="auto">
          <a:xfrm>
            <a:off x="2039451" y="4430011"/>
            <a:ext cx="2000250" cy="2204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kumimoji="0" lang="en-US" sz="1200" b="0" i="0" u="sng" strike="noStrike" kern="0" cap="none" spc="0" normalizeH="0" baseline="0" noProof="0" dirty="0">
                <a:ln>
                  <a:noFill/>
                </a:ln>
                <a:solidFill>
                  <a:schemeClr val="tx1"/>
                </a:solidFill>
                <a:effectLst/>
                <a:uLnTx/>
                <a:uFillTx/>
                <a:latin typeface="+mn-lt"/>
                <a:ea typeface="+mn-ea"/>
                <a:cs typeface="+mn-cs"/>
              </a:rPr>
              <a:t>NCCT</a:t>
            </a:r>
          </a:p>
          <a:p>
            <a:pPr>
              <a:buNone/>
            </a:pPr>
            <a:r>
              <a:rPr lang="en-US" sz="1200" dirty="0"/>
              <a:t>Nancy Baker</a:t>
            </a:r>
          </a:p>
          <a:p>
            <a:pPr>
              <a:buNone/>
            </a:pPr>
            <a:r>
              <a:rPr lang="en-US" sz="1200" dirty="0"/>
              <a:t>Dayne Filer </a:t>
            </a:r>
          </a:p>
          <a:p>
            <a:pPr>
              <a:buNone/>
            </a:pPr>
            <a:r>
              <a:rPr lang="en-US" sz="1200" dirty="0"/>
              <a:t>Parth Kothiya</a:t>
            </a: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lang="en-US" sz="1200" kern="0" baseline="0" dirty="0">
                <a:latin typeface="+mn-lt"/>
              </a:rPr>
              <a:t>Doris Smith</a:t>
            </a: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lang="en-US" sz="1200" kern="0" baseline="0" dirty="0">
                <a:latin typeface="+mn-lt"/>
              </a:rPr>
              <a:t>Jamey Vail</a:t>
            </a: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kumimoji="0" lang="en-US" sz="1200" b="0" i="0" u="none" strike="noStrike" kern="0" cap="none" spc="0" normalizeH="0" noProof="0" dirty="0">
                <a:ln>
                  <a:noFill/>
                </a:ln>
                <a:solidFill>
                  <a:schemeClr val="tx1"/>
                </a:solidFill>
                <a:effectLst/>
                <a:uLnTx/>
                <a:uFillTx/>
                <a:latin typeface="+mn-lt"/>
                <a:ea typeface="+mn-ea"/>
                <a:cs typeface="+mn-cs"/>
              </a:rPr>
              <a:t>Sean Watford</a:t>
            </a:r>
          </a:p>
          <a:p>
            <a:pPr marL="168275" lvl="0" indent="-168275" eaLnBrk="0" hangingPunct="0">
              <a:spcBef>
                <a:spcPct val="20000"/>
              </a:spcBef>
              <a:buClr>
                <a:srgbClr val="003F69"/>
              </a:buClr>
              <a:buSzPct val="90000"/>
              <a:defRPr/>
            </a:pPr>
            <a:r>
              <a:rPr lang="en-US" sz="1200" kern="0" dirty="0">
                <a:latin typeface="+mn-lt"/>
              </a:rPr>
              <a:t>Indira Thillainadarajah</a:t>
            </a:r>
          </a:p>
          <a:p>
            <a:pPr marL="168275" lvl="0" indent="-168275" eaLnBrk="0" hangingPunct="0">
              <a:spcBef>
                <a:spcPct val="20000"/>
              </a:spcBef>
              <a:buClr>
                <a:srgbClr val="003F69"/>
              </a:buClr>
              <a:buSzPct val="90000"/>
              <a:defRPr/>
            </a:pPr>
            <a:endParaRPr lang="en-US" sz="1200" kern="0" dirty="0"/>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baseline="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bwMode="auto">
          <a:xfrm>
            <a:off x="5144075" y="4933949"/>
            <a:ext cx="1809750" cy="1362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kumimoji="0" lang="en-US" sz="1200" b="0" i="0" u="sng" strike="noStrike" kern="0" cap="none" spc="0" normalizeH="0" noProof="0" dirty="0">
                <a:ln>
                  <a:noFill/>
                </a:ln>
                <a:solidFill>
                  <a:schemeClr val="tx1"/>
                </a:solidFill>
                <a:effectLst/>
                <a:uLnTx/>
                <a:uFillTx/>
                <a:latin typeface="+mn-lt"/>
                <a:ea typeface="+mn-ea"/>
                <a:cs typeface="+mn-cs"/>
              </a:rPr>
              <a:t>NIH/NCATS</a:t>
            </a: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lang="en-US" sz="1200" kern="0" dirty="0">
                <a:latin typeface="+mn-lt"/>
              </a:rPr>
              <a:t>Menghang Xia</a:t>
            </a: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kumimoji="0" lang="en-US" sz="1200" b="0" i="0" u="none" strike="noStrike" kern="0" cap="none" spc="0" normalizeH="0" noProof="0" dirty="0">
                <a:ln>
                  <a:noFill/>
                </a:ln>
                <a:solidFill>
                  <a:schemeClr val="tx1"/>
                </a:solidFill>
                <a:effectLst/>
                <a:uLnTx/>
                <a:uFillTx/>
                <a:latin typeface="+mn-lt"/>
                <a:ea typeface="+mn-ea"/>
                <a:cs typeface="+mn-cs"/>
              </a:rPr>
              <a:t>Ruili Huang</a:t>
            </a: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lang="en-US" sz="1200" kern="0" dirty="0">
                <a:latin typeface="+mn-lt"/>
              </a:rPr>
              <a:t>Anton Simeonov</a:t>
            </a:r>
            <a:endParaRPr kumimoji="0" lang="en-US" sz="1200" b="0" i="0" u="none" strike="noStrike" kern="0" cap="none" spc="0" normalizeH="0" noProof="0" dirty="0">
              <a:ln>
                <a:noFill/>
              </a:ln>
              <a:solidFill>
                <a:schemeClr val="tx1"/>
              </a:solidFill>
              <a:effectLst/>
              <a:uLnTx/>
              <a:uFillTx/>
              <a:latin typeface="+mn-lt"/>
              <a:ea typeface="+mn-ea"/>
              <a:cs typeface="+mn-cs"/>
            </a:endParaRPr>
          </a:p>
          <a:p>
            <a:pPr marL="168275" lvl="0" indent="-168275" eaLnBrk="0" hangingPunct="0">
              <a:spcBef>
                <a:spcPct val="20000"/>
              </a:spcBef>
              <a:buClr>
                <a:srgbClr val="003F69"/>
              </a:buClr>
              <a:buSzPct val="90000"/>
              <a:defRPr/>
            </a:pPr>
            <a:endParaRPr lang="en-US" sz="1200" kern="0" dirty="0"/>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baseline="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bwMode="auto">
          <a:xfrm>
            <a:off x="6551428" y="4886324"/>
            <a:ext cx="1809750" cy="1409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0" hangingPunct="0">
              <a:spcBef>
                <a:spcPct val="20000"/>
              </a:spcBef>
              <a:buClr>
                <a:srgbClr val="003F69"/>
              </a:buClr>
              <a:buSzPct val="90000"/>
              <a:defRPr/>
            </a:pPr>
            <a:r>
              <a:rPr lang="en-US" sz="1200" u="sng" kern="0" dirty="0"/>
              <a:t>NTP</a:t>
            </a:r>
          </a:p>
          <a:p>
            <a:pPr marL="168275" lvl="0" indent="-168275" eaLnBrk="0" hangingPunct="0">
              <a:spcBef>
                <a:spcPct val="20000"/>
              </a:spcBef>
              <a:buClr>
                <a:srgbClr val="003F69"/>
              </a:buClr>
              <a:buSzPct val="90000"/>
              <a:defRPr/>
            </a:pPr>
            <a:r>
              <a:rPr lang="en-US" sz="1200" kern="0" dirty="0"/>
              <a:t>Warren Casey</a:t>
            </a:r>
          </a:p>
          <a:p>
            <a:pPr marL="168275" lvl="0" indent="-168275" eaLnBrk="0" hangingPunct="0">
              <a:spcBef>
                <a:spcPct val="20000"/>
              </a:spcBef>
              <a:buClr>
                <a:srgbClr val="003F69"/>
              </a:buClr>
              <a:buSzPct val="90000"/>
              <a:defRPr/>
            </a:pPr>
            <a:r>
              <a:rPr lang="en-US" sz="1200" kern="0" dirty="0"/>
              <a:t>Nicole Kleinstreuer</a:t>
            </a:r>
          </a:p>
          <a:p>
            <a:pPr marL="168275" lvl="0" indent="-168275" eaLnBrk="0" hangingPunct="0">
              <a:spcBef>
                <a:spcPct val="20000"/>
              </a:spcBef>
              <a:buClr>
                <a:srgbClr val="003F69"/>
              </a:buClr>
              <a:buSzPct val="90000"/>
              <a:defRPr/>
            </a:pPr>
            <a:r>
              <a:rPr lang="en-US" sz="1200" kern="0" dirty="0"/>
              <a:t>Mike Devito</a:t>
            </a:r>
          </a:p>
          <a:p>
            <a:pPr marL="168275" lvl="0" indent="-168275" eaLnBrk="0" hangingPunct="0">
              <a:spcBef>
                <a:spcPct val="20000"/>
              </a:spcBef>
              <a:buClr>
                <a:srgbClr val="003F69"/>
              </a:buClr>
              <a:buSzPct val="90000"/>
              <a:defRPr/>
            </a:pPr>
            <a:r>
              <a:rPr lang="en-US" sz="1200" kern="0" dirty="0"/>
              <a:t>Dan Zang</a:t>
            </a:r>
          </a:p>
        </p:txBody>
      </p:sp>
      <p:pic>
        <p:nvPicPr>
          <p:cNvPr id="301058" name="Picture 2" descr="image00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07750" y="864741"/>
            <a:ext cx="4219241" cy="3856728"/>
          </a:xfrm>
          <a:prstGeom prst="rect">
            <a:avLst/>
          </a:prstGeom>
          <a:noFill/>
          <a:ln w="9525">
            <a:noFill/>
            <a:miter lim="800000"/>
            <a:headEnd/>
            <a:tailEnd/>
          </a:ln>
        </p:spPr>
      </p:pic>
      <p:sp>
        <p:nvSpPr>
          <p:cNvPr id="12" name="Content Placeholder 2"/>
          <p:cNvSpPr txBox="1">
            <a:spLocks/>
          </p:cNvSpPr>
          <p:nvPr/>
        </p:nvSpPr>
        <p:spPr bwMode="auto">
          <a:xfrm>
            <a:off x="19825" y="1133107"/>
            <a:ext cx="2137410" cy="4557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0" hangingPunct="0">
              <a:spcBef>
                <a:spcPct val="20000"/>
              </a:spcBef>
              <a:buClr>
                <a:srgbClr val="003F69"/>
              </a:buClr>
              <a:buSzPct val="90000"/>
              <a:defRPr/>
            </a:pPr>
            <a:r>
              <a:rPr lang="en-US" sz="1600" b="1" kern="0" dirty="0"/>
              <a:t>Kamel Mansouri</a:t>
            </a:r>
          </a:p>
          <a:p>
            <a:pPr marL="168275" lvl="0" indent="-168275" eaLnBrk="0" hangingPunct="0">
              <a:spcBef>
                <a:spcPct val="20000"/>
              </a:spcBef>
              <a:buClr>
                <a:srgbClr val="003F69"/>
              </a:buClr>
              <a:buSzPct val="90000"/>
              <a:defRPr/>
            </a:pPr>
            <a:r>
              <a:rPr lang="en-US" sz="1600" b="1" kern="0" dirty="0"/>
              <a:t>Nicole Kleinstreuer</a:t>
            </a:r>
          </a:p>
          <a:p>
            <a:pPr marL="168275" indent="-168275" eaLnBrk="0" hangingPunct="0">
              <a:spcBef>
                <a:spcPct val="20000"/>
              </a:spcBef>
              <a:buClr>
                <a:srgbClr val="003F69"/>
              </a:buClr>
              <a:buSzPct val="90000"/>
              <a:defRPr/>
            </a:pPr>
            <a:r>
              <a:rPr lang="en-US" sz="1600" b="1" kern="0" dirty="0"/>
              <a:t>Eric Watt</a:t>
            </a:r>
          </a:p>
          <a:p>
            <a:pPr marL="168275" lvl="0" indent="-168275" eaLnBrk="0" hangingPunct="0">
              <a:spcBef>
                <a:spcPct val="20000"/>
              </a:spcBef>
              <a:buClr>
                <a:srgbClr val="003F69"/>
              </a:buClr>
              <a:buSzPct val="90000"/>
              <a:defRPr/>
            </a:pPr>
            <a:r>
              <a:rPr lang="en-US" sz="1600" b="1" kern="0" dirty="0"/>
              <a:t>Prachi Pradeep</a:t>
            </a:r>
          </a:p>
          <a:p>
            <a:pPr marL="168275" lvl="0" indent="-168275" eaLnBrk="0" hangingPunct="0">
              <a:spcBef>
                <a:spcPct val="20000"/>
              </a:spcBef>
              <a:buClr>
                <a:srgbClr val="003F69"/>
              </a:buClr>
              <a:buSzPct val="90000"/>
              <a:defRPr/>
            </a:pPr>
            <a:r>
              <a:rPr lang="en-US" sz="1600" b="1" kern="0" dirty="0"/>
              <a:t>Patience Browne</a:t>
            </a:r>
          </a:p>
          <a:p>
            <a:pPr marL="168275" lvl="0" indent="-168275" eaLnBrk="0" hangingPunct="0">
              <a:spcBef>
                <a:spcPct val="20000"/>
              </a:spcBef>
              <a:buClr>
                <a:srgbClr val="003F69"/>
              </a:buClr>
              <a:buSzPct val="90000"/>
              <a:defRPr/>
            </a:pPr>
            <a:endParaRPr lang="en-US" sz="1600" b="1" kern="0" dirty="0"/>
          </a:p>
        </p:txBody>
      </p:sp>
      <p:sp>
        <p:nvSpPr>
          <p:cNvPr id="13" name="Content Placeholder 2"/>
          <p:cNvSpPr txBox="1">
            <a:spLocks/>
          </p:cNvSpPr>
          <p:nvPr/>
        </p:nvSpPr>
        <p:spPr bwMode="auto">
          <a:xfrm>
            <a:off x="3537919" y="883842"/>
            <a:ext cx="2040123" cy="3401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68275" indent="-168275" algn="l" rtl="0" eaLnBrk="0" fontAlgn="base" hangingPunct="0">
              <a:spcBef>
                <a:spcPct val="20000"/>
              </a:spcBef>
              <a:spcAft>
                <a:spcPct val="0"/>
              </a:spcAft>
              <a:buClr>
                <a:srgbClr val="003F69"/>
              </a:buClr>
              <a:buSzPct val="90000"/>
              <a:buFont typeface="Times" pitchFamily="18"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003F69"/>
              </a:buClr>
              <a:buChar char="–"/>
              <a:defRPr sz="2000">
                <a:solidFill>
                  <a:schemeClr val="tx1"/>
                </a:solidFill>
                <a:latin typeface="+mn-lt"/>
                <a:ea typeface="+mn-ea"/>
              </a:defRPr>
            </a:lvl2pPr>
            <a:lvl3pPr marL="742950" indent="-168275" algn="l" rtl="0" eaLnBrk="0" fontAlgn="base" hangingPunct="0">
              <a:spcBef>
                <a:spcPct val="20000"/>
              </a:spcBef>
              <a:spcAft>
                <a:spcPct val="0"/>
              </a:spcAft>
              <a:buClr>
                <a:srgbClr val="003F69"/>
              </a:buClr>
              <a:buSzPct val="90000"/>
              <a:buFont typeface="Times" pitchFamily="18" charset="0"/>
              <a:buChar char="•"/>
              <a:defRPr>
                <a:solidFill>
                  <a:schemeClr val="tx1"/>
                </a:solidFill>
                <a:latin typeface="+mn-lt"/>
                <a:ea typeface="+mn-ea"/>
              </a:defRPr>
            </a:lvl3pPr>
            <a:lvl4pPr marL="1027113" indent="-169863" algn="l" rtl="0" eaLnBrk="0" fontAlgn="base" hangingPunct="0">
              <a:spcBef>
                <a:spcPct val="20000"/>
              </a:spcBef>
              <a:spcAft>
                <a:spcPct val="0"/>
              </a:spcAft>
              <a:buClr>
                <a:srgbClr val="003F69"/>
              </a:buClr>
              <a:buChar char="–"/>
              <a:defRPr sz="1600">
                <a:solidFill>
                  <a:schemeClr val="tx1"/>
                </a:solidFill>
                <a:latin typeface="+mn-lt"/>
                <a:ea typeface="+mn-ea"/>
              </a:defRPr>
            </a:lvl4pPr>
            <a:lvl5pPr marL="1317625" indent="-176213" algn="l" rtl="0" eaLnBrk="0" fontAlgn="base" hangingPunct="0">
              <a:spcBef>
                <a:spcPct val="20000"/>
              </a:spcBef>
              <a:spcAft>
                <a:spcPct val="0"/>
              </a:spcAft>
              <a:buClr>
                <a:srgbClr val="003F69"/>
              </a:buClr>
              <a:buChar char="»"/>
              <a:defRPr sz="1600" i="1">
                <a:solidFill>
                  <a:schemeClr val="tx1"/>
                </a:solidFill>
                <a:latin typeface="+mn-lt"/>
                <a:ea typeface="+mn-ea"/>
              </a:defRPr>
            </a:lvl5pPr>
            <a:lvl6pPr marL="1774825" indent="-176213" algn="l" rtl="0" fontAlgn="base">
              <a:spcBef>
                <a:spcPct val="20000"/>
              </a:spcBef>
              <a:spcAft>
                <a:spcPct val="0"/>
              </a:spcAft>
              <a:buClr>
                <a:srgbClr val="003F69"/>
              </a:buClr>
              <a:buChar char="»"/>
              <a:defRPr i="1">
                <a:solidFill>
                  <a:schemeClr val="tx1"/>
                </a:solidFill>
                <a:latin typeface="+mn-lt"/>
                <a:ea typeface="+mn-ea"/>
              </a:defRPr>
            </a:lvl6pPr>
            <a:lvl7pPr marL="2232025" indent="-176213" algn="l" rtl="0" fontAlgn="base">
              <a:spcBef>
                <a:spcPct val="20000"/>
              </a:spcBef>
              <a:spcAft>
                <a:spcPct val="0"/>
              </a:spcAft>
              <a:buClr>
                <a:srgbClr val="003F69"/>
              </a:buClr>
              <a:buChar char="»"/>
              <a:defRPr i="1">
                <a:solidFill>
                  <a:schemeClr val="tx1"/>
                </a:solidFill>
                <a:latin typeface="+mn-lt"/>
                <a:ea typeface="+mn-ea"/>
              </a:defRPr>
            </a:lvl7pPr>
            <a:lvl8pPr marL="2689225" indent="-176213" algn="l" rtl="0" fontAlgn="base">
              <a:spcBef>
                <a:spcPct val="20000"/>
              </a:spcBef>
              <a:spcAft>
                <a:spcPct val="0"/>
              </a:spcAft>
              <a:buClr>
                <a:srgbClr val="003F69"/>
              </a:buClr>
              <a:buChar char="»"/>
              <a:defRPr i="1">
                <a:solidFill>
                  <a:schemeClr val="tx1"/>
                </a:solidFill>
                <a:latin typeface="+mn-lt"/>
                <a:ea typeface="+mn-ea"/>
              </a:defRPr>
            </a:lvl8pPr>
            <a:lvl9pPr marL="3146425" indent="-176213" algn="l" rtl="0" fontAlgn="base">
              <a:spcBef>
                <a:spcPct val="20000"/>
              </a:spcBef>
              <a:spcAft>
                <a:spcPct val="0"/>
              </a:spcAft>
              <a:buClr>
                <a:srgbClr val="003F69"/>
              </a:buClr>
              <a:buChar char="»"/>
              <a:defRPr i="1">
                <a:solidFill>
                  <a:schemeClr val="tx1"/>
                </a:solidFill>
                <a:latin typeface="+mn-lt"/>
                <a:ea typeface="+mn-ea"/>
              </a:defRPr>
            </a:lvl9pPr>
          </a:lstStyle>
          <a:p>
            <a:pPr>
              <a:buFont typeface="Times" pitchFamily="18" charset="0"/>
              <a:buNone/>
            </a:pPr>
            <a:r>
              <a:rPr lang="en-US" sz="1200" u="sng" kern="0" dirty="0"/>
              <a:t>NCCT Postdocs</a:t>
            </a:r>
          </a:p>
          <a:p>
            <a:pPr>
              <a:buFont typeface="Times" pitchFamily="18" charset="0"/>
              <a:buNone/>
            </a:pPr>
            <a:r>
              <a:rPr lang="en-US" sz="1200" kern="0" dirty="0"/>
              <a:t>Todor Antonijevic</a:t>
            </a:r>
          </a:p>
          <a:p>
            <a:pPr>
              <a:buFont typeface="Times" pitchFamily="18" charset="0"/>
              <a:buNone/>
            </a:pPr>
            <a:r>
              <a:rPr lang="en-US" sz="1200" kern="0" dirty="0"/>
              <a:t>Audrey Bone</a:t>
            </a:r>
          </a:p>
          <a:p>
            <a:pPr>
              <a:buFont typeface="Times" pitchFamily="18" charset="0"/>
              <a:buNone/>
            </a:pPr>
            <a:r>
              <a:rPr lang="en-US" sz="1200" kern="0" dirty="0"/>
              <a:t>Kristin Connors</a:t>
            </a:r>
          </a:p>
          <a:p>
            <a:pPr>
              <a:buFont typeface="Times" pitchFamily="18" charset="0"/>
              <a:buNone/>
            </a:pPr>
            <a:r>
              <a:rPr lang="en-US" sz="1200" kern="0" dirty="0"/>
              <a:t>Danica DeGroot</a:t>
            </a:r>
          </a:p>
          <a:p>
            <a:pPr>
              <a:buFont typeface="Times" pitchFamily="18" charset="0"/>
              <a:buNone/>
            </a:pPr>
            <a:r>
              <a:rPr lang="en-US" sz="1200" kern="0" dirty="0"/>
              <a:t>Jeremy Fitzpatrick</a:t>
            </a:r>
          </a:p>
          <a:p>
            <a:pPr>
              <a:buFont typeface="Times" pitchFamily="18" charset="0"/>
              <a:buNone/>
            </a:pPr>
            <a:r>
              <a:rPr lang="en-US" sz="1200" kern="0" dirty="0"/>
              <a:t>Jason Harris</a:t>
            </a:r>
          </a:p>
          <a:p>
            <a:pPr>
              <a:buFont typeface="Times" pitchFamily="18" charset="0"/>
              <a:buNone/>
            </a:pPr>
            <a:r>
              <a:rPr lang="en-US" sz="1200" kern="0" dirty="0"/>
              <a:t>Dustin Kapraun</a:t>
            </a:r>
          </a:p>
          <a:p>
            <a:pPr>
              <a:buFont typeface="Times" pitchFamily="18" charset="0"/>
              <a:buNone/>
            </a:pPr>
            <a:r>
              <a:rPr lang="en-US" sz="1200" kern="0" dirty="0"/>
              <a:t>Agnes Karmaus</a:t>
            </a:r>
          </a:p>
          <a:p>
            <a:pPr>
              <a:buFont typeface="Times" pitchFamily="18" charset="0"/>
              <a:buNone/>
            </a:pPr>
            <a:r>
              <a:rPr lang="en-US" sz="1200" kern="0" dirty="0"/>
              <a:t>Max Leung</a:t>
            </a:r>
          </a:p>
          <a:p>
            <a:pPr>
              <a:buFont typeface="Times" pitchFamily="18" charset="0"/>
              <a:buNone/>
            </a:pPr>
            <a:r>
              <a:rPr lang="en-US" sz="1200" kern="0" dirty="0"/>
              <a:t>Kamel Mansouri</a:t>
            </a:r>
          </a:p>
          <a:p>
            <a:pPr>
              <a:buFont typeface="Times" pitchFamily="18" charset="0"/>
              <a:buNone/>
            </a:pPr>
            <a:r>
              <a:rPr lang="en-US" sz="1200" kern="0" dirty="0"/>
              <a:t>LyLy Pham</a:t>
            </a:r>
          </a:p>
          <a:p>
            <a:pPr>
              <a:buFont typeface="Times" pitchFamily="18" charset="0"/>
              <a:buNone/>
            </a:pPr>
            <a:r>
              <a:rPr lang="en-US" sz="1200" kern="0" dirty="0"/>
              <a:t>Prachi Pradeep</a:t>
            </a:r>
          </a:p>
          <a:p>
            <a:pPr>
              <a:buFont typeface="Times" pitchFamily="18" charset="0"/>
              <a:buNone/>
            </a:pPr>
            <a:r>
              <a:rPr lang="en-US" sz="1200" kern="0" dirty="0"/>
              <a:t>Caroline Ring</a:t>
            </a:r>
          </a:p>
          <a:p>
            <a:pPr>
              <a:buFont typeface="Times" pitchFamily="18" charset="0"/>
              <a:buNone/>
            </a:pPr>
            <a:r>
              <a:rPr lang="en-US" sz="1200" kern="0" dirty="0"/>
              <a:t>Eric Watt</a:t>
            </a:r>
          </a:p>
        </p:txBody>
      </p:sp>
    </p:spTree>
    <p:extLst>
      <p:ext uri="{BB962C8B-B14F-4D97-AF65-F5344CB8AC3E}">
        <p14:creationId xmlns:p14="http://schemas.microsoft.com/office/powerpoint/2010/main" val="30891714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5986463"/>
            <a:ext cx="3479006" cy="871537"/>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 name="Title 2"/>
          <p:cNvSpPr>
            <a:spLocks noGrp="1"/>
          </p:cNvSpPr>
          <p:nvPr>
            <p:ph type="title"/>
          </p:nvPr>
        </p:nvSpPr>
        <p:spPr>
          <a:xfrm>
            <a:off x="2089052" y="114930"/>
            <a:ext cx="6747217" cy="880248"/>
          </a:xfrm>
        </p:spPr>
        <p:txBody>
          <a:bodyPr>
            <a:normAutofit fontScale="90000"/>
          </a:bodyPr>
          <a:lstStyle/>
          <a:p>
            <a:r>
              <a:rPr lang="en-US" dirty="0"/>
              <a:t>All</a:t>
            </a:r>
            <a:r>
              <a:rPr lang="en-US" i="1" dirty="0"/>
              <a:t> In vitro </a:t>
            </a:r>
            <a:r>
              <a:rPr lang="en-US" dirty="0"/>
              <a:t>assays have false positives and negatives</a:t>
            </a:r>
          </a:p>
        </p:txBody>
      </p:sp>
      <p:sp>
        <p:nvSpPr>
          <p:cNvPr id="4" name="TextBox 3"/>
          <p:cNvSpPr txBox="1"/>
          <p:nvPr/>
        </p:nvSpPr>
        <p:spPr>
          <a:xfrm>
            <a:off x="4495800" y="1213878"/>
            <a:ext cx="4554757" cy="3970318"/>
          </a:xfrm>
          <a:prstGeom prst="rect">
            <a:avLst/>
          </a:prstGeom>
          <a:noFill/>
        </p:spPr>
        <p:txBody>
          <a:bodyPr wrap="square" rtlCol="0">
            <a:spAutoFit/>
          </a:bodyPr>
          <a:lstStyle/>
          <a:p>
            <a:r>
              <a:rPr lang="en-US" dirty="0"/>
              <a:t>Much of this “noise” is reproducible</a:t>
            </a:r>
          </a:p>
          <a:p>
            <a:pPr marL="285750" indent="-285750">
              <a:buFontTx/>
              <a:buChar char="-"/>
            </a:pPr>
            <a:r>
              <a:rPr lang="en-US" dirty="0"/>
              <a:t>“assay interference”</a:t>
            </a:r>
          </a:p>
          <a:p>
            <a:pPr marL="285750" indent="-285750">
              <a:buFontTx/>
              <a:buChar char="-"/>
            </a:pPr>
            <a:r>
              <a:rPr lang="en-US" dirty="0"/>
              <a:t>Result of interaction of chemical </a:t>
            </a:r>
          </a:p>
          <a:p>
            <a:pPr marL="284163"/>
            <a:r>
              <a:rPr lang="en-US" dirty="0"/>
              <a:t>with complex biology in the assay</a:t>
            </a:r>
          </a:p>
          <a:p>
            <a:endParaRPr lang="en-US" dirty="0"/>
          </a:p>
          <a:p>
            <a:r>
              <a:rPr lang="en-US" dirty="0"/>
              <a:t>EDSP chemical universe is structurally diverse</a:t>
            </a:r>
          </a:p>
          <a:p>
            <a:pPr>
              <a:buFontTx/>
              <a:buChar char="-"/>
            </a:pPr>
            <a:r>
              <a:rPr lang="en-US" dirty="0"/>
              <a:t>Solvents</a:t>
            </a:r>
          </a:p>
          <a:p>
            <a:pPr>
              <a:buFontTx/>
              <a:buChar char="-"/>
            </a:pPr>
            <a:r>
              <a:rPr lang="en-US" dirty="0"/>
              <a:t>Surfactants</a:t>
            </a:r>
          </a:p>
          <a:p>
            <a:pPr>
              <a:buFontTx/>
              <a:buChar char="-"/>
            </a:pPr>
            <a:r>
              <a:rPr lang="en-US" dirty="0"/>
              <a:t>Intentionally cytotoxic compounds</a:t>
            </a:r>
          </a:p>
          <a:p>
            <a:pPr>
              <a:buFontTx/>
              <a:buChar char="-"/>
            </a:pPr>
            <a:r>
              <a:rPr lang="en-US" dirty="0"/>
              <a:t>Metals</a:t>
            </a:r>
          </a:p>
          <a:p>
            <a:pPr>
              <a:buFontTx/>
              <a:buChar char="-"/>
            </a:pPr>
            <a:r>
              <a:rPr lang="en-US" dirty="0"/>
              <a:t>Inorganics</a:t>
            </a:r>
          </a:p>
          <a:p>
            <a:pPr>
              <a:buFontTx/>
              <a:buChar char="-"/>
            </a:pPr>
            <a:r>
              <a:rPr lang="en-US" dirty="0"/>
              <a:t>Pesticides</a:t>
            </a:r>
          </a:p>
          <a:p>
            <a:pPr>
              <a:buFontTx/>
              <a:buChar char="-"/>
            </a:pPr>
            <a:r>
              <a:rPr lang="en-US" dirty="0"/>
              <a:t>Drugs</a:t>
            </a:r>
          </a:p>
          <a:p>
            <a:endParaRPr lang="en-US" dirty="0"/>
          </a:p>
        </p:txBody>
      </p:sp>
      <p:sp>
        <p:nvSpPr>
          <p:cNvPr id="5" name="TextBox 4"/>
          <p:cNvSpPr txBox="1"/>
          <p:nvPr/>
        </p:nvSpPr>
        <p:spPr>
          <a:xfrm>
            <a:off x="381000" y="1371600"/>
            <a:ext cx="4009937" cy="1200329"/>
          </a:xfrm>
          <a:prstGeom prst="rect">
            <a:avLst/>
          </a:prstGeom>
          <a:noFill/>
        </p:spPr>
        <p:txBody>
          <a:bodyPr wrap="square" rtlCol="0">
            <a:spAutoFit/>
          </a:bodyPr>
          <a:lstStyle/>
          <a:p>
            <a:pPr algn="ctr"/>
            <a:r>
              <a:rPr lang="en-US" dirty="0"/>
              <a:t>Assays cluster by technology,</a:t>
            </a:r>
          </a:p>
          <a:p>
            <a:pPr algn="ctr"/>
            <a:r>
              <a:rPr lang="en-US" dirty="0"/>
              <a:t>suggesting technology-specific non-ER bioactivity</a:t>
            </a:r>
          </a:p>
          <a:p>
            <a:pPr algn="ct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4492974"/>
            <a:ext cx="2841469" cy="224421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473" y="2529064"/>
            <a:ext cx="3395025" cy="3763856"/>
          </a:xfrm>
          <a:prstGeom prst="rect">
            <a:avLst/>
          </a:prstGeom>
        </p:spPr>
      </p:pic>
      <p:sp>
        <p:nvSpPr>
          <p:cNvPr id="7" name="TextBox 6"/>
          <p:cNvSpPr txBox="1"/>
          <p:nvPr/>
        </p:nvSpPr>
        <p:spPr>
          <a:xfrm>
            <a:off x="-27244" y="6583303"/>
            <a:ext cx="2413212" cy="307777"/>
          </a:xfrm>
          <a:prstGeom prst="rect">
            <a:avLst/>
          </a:prstGeom>
          <a:noFill/>
        </p:spPr>
        <p:txBody>
          <a:bodyPr wrap="square" rtlCol="0">
            <a:spAutoFit/>
          </a:bodyPr>
          <a:lstStyle/>
          <a:p>
            <a:r>
              <a:rPr lang="en-US" sz="1400" dirty="0"/>
              <a:t>Judson et al: </a:t>
            </a:r>
            <a:r>
              <a:rPr lang="en-US" sz="1400" dirty="0" err="1"/>
              <a:t>ToxSci</a:t>
            </a:r>
            <a:r>
              <a:rPr lang="en-US" sz="1400" dirty="0"/>
              <a:t> (2015)</a:t>
            </a:r>
          </a:p>
        </p:txBody>
      </p:sp>
      <p:sp>
        <p:nvSpPr>
          <p:cNvPr id="14" name="TextBox 13"/>
          <p:cNvSpPr txBox="1"/>
          <p:nvPr/>
        </p:nvSpPr>
        <p:spPr>
          <a:xfrm rot="16200000">
            <a:off x="-161989" y="4434967"/>
            <a:ext cx="1383712" cy="400110"/>
          </a:xfrm>
          <a:prstGeom prst="rect">
            <a:avLst/>
          </a:prstGeom>
          <a:noFill/>
        </p:spPr>
        <p:txBody>
          <a:bodyPr wrap="none" rtlCol="0">
            <a:spAutoFit/>
          </a:bodyPr>
          <a:lstStyle/>
          <a:p>
            <a:r>
              <a:rPr lang="en-US" dirty="0"/>
              <a:t>Chemicals</a:t>
            </a:r>
          </a:p>
        </p:txBody>
      </p:sp>
      <p:sp>
        <p:nvSpPr>
          <p:cNvPr id="16" name="TextBox 15"/>
          <p:cNvSpPr txBox="1"/>
          <p:nvPr/>
        </p:nvSpPr>
        <p:spPr>
          <a:xfrm>
            <a:off x="2169390" y="6213971"/>
            <a:ext cx="928459" cy="369332"/>
          </a:xfrm>
          <a:prstGeom prst="rect">
            <a:avLst/>
          </a:prstGeom>
          <a:noFill/>
        </p:spPr>
        <p:txBody>
          <a:bodyPr wrap="none" rtlCol="0">
            <a:spAutoFit/>
          </a:bodyPr>
          <a:lstStyle/>
          <a:p>
            <a:r>
              <a:rPr lang="en-US" sz="1800" dirty="0"/>
              <a:t>Assays</a:t>
            </a:r>
          </a:p>
        </p:txBody>
      </p:sp>
    </p:spTree>
    <p:extLst>
      <p:ext uri="{BB962C8B-B14F-4D97-AF65-F5344CB8AC3E}">
        <p14:creationId xmlns:p14="http://schemas.microsoft.com/office/powerpoint/2010/main" val="8252115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42699" y="303855"/>
            <a:ext cx="6699790" cy="490350"/>
          </a:xfrm>
        </p:spPr>
        <p:txBody>
          <a:bodyPr>
            <a:noAutofit/>
          </a:bodyPr>
          <a:lstStyle/>
          <a:p>
            <a:r>
              <a:rPr lang="en-US" sz="2000" dirty="0"/>
              <a:t>Most chemicals display a “burst” of potentially non-selective bioactivity near cytotoxity concentration</a:t>
            </a:r>
          </a:p>
        </p:txBody>
      </p:sp>
      <p:sp>
        <p:nvSpPr>
          <p:cNvPr id="4" name="Slide Number Placeholder 3"/>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5</a:t>
            </a:fld>
            <a:endParaRPr lang="en-US" sz="1000" b="1" kern="1200" dirty="0">
              <a:solidFill>
                <a:srgbClr val="003F69"/>
              </a:solidFill>
              <a:latin typeface="Arial" charset="0"/>
              <a:ea typeface="ＭＳ Ｐゴシック" pitchFamily="1" charset="-128"/>
              <a:cs typeface="+mn-cs"/>
            </a:endParaRPr>
          </a:p>
        </p:txBody>
      </p:sp>
      <p:grpSp>
        <p:nvGrpSpPr>
          <p:cNvPr id="2" name="Group 1"/>
          <p:cNvGrpSpPr/>
          <p:nvPr/>
        </p:nvGrpSpPr>
        <p:grpSpPr>
          <a:xfrm>
            <a:off x="336346" y="1095028"/>
            <a:ext cx="8629036" cy="5391170"/>
            <a:chOff x="336346" y="1095028"/>
            <a:chExt cx="8629036" cy="5391170"/>
          </a:xfrm>
        </p:grpSpPr>
        <p:sp>
          <p:nvSpPr>
            <p:cNvPr id="130" name="Rectangle 129"/>
            <p:cNvSpPr/>
            <p:nvPr/>
          </p:nvSpPr>
          <p:spPr bwMode="auto">
            <a:xfrm>
              <a:off x="2892150" y="3285209"/>
              <a:ext cx="1489556"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31" name="Rectangle 130"/>
            <p:cNvSpPr/>
            <p:nvPr/>
          </p:nvSpPr>
          <p:spPr bwMode="auto">
            <a:xfrm>
              <a:off x="3751840" y="4415618"/>
              <a:ext cx="629866"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28" name="Rectangle 127"/>
            <p:cNvSpPr/>
            <p:nvPr/>
          </p:nvSpPr>
          <p:spPr bwMode="auto">
            <a:xfrm>
              <a:off x="2574753" y="2130950"/>
              <a:ext cx="1806953"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 name="Rectangle 7"/>
            <p:cNvSpPr/>
            <p:nvPr/>
          </p:nvSpPr>
          <p:spPr bwMode="auto">
            <a:xfrm>
              <a:off x="3166927" y="273212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9" name="Rectangle 8"/>
            <p:cNvSpPr/>
            <p:nvPr/>
          </p:nvSpPr>
          <p:spPr bwMode="auto">
            <a:xfrm>
              <a:off x="3075237" y="236636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0" name="Rectangle 9"/>
            <p:cNvSpPr/>
            <p:nvPr/>
          </p:nvSpPr>
          <p:spPr bwMode="auto">
            <a:xfrm>
              <a:off x="3259367" y="300644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1" name="Rectangle 10"/>
            <p:cNvSpPr/>
            <p:nvPr/>
          </p:nvSpPr>
          <p:spPr bwMode="auto">
            <a:xfrm>
              <a:off x="2984291" y="2274928"/>
              <a:ext cx="91440" cy="9144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2" name="Rectangle 11"/>
            <p:cNvSpPr/>
            <p:nvPr/>
          </p:nvSpPr>
          <p:spPr bwMode="auto">
            <a:xfrm>
              <a:off x="2886405" y="2457808"/>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3" name="Rectangle 12"/>
            <p:cNvSpPr/>
            <p:nvPr/>
          </p:nvSpPr>
          <p:spPr bwMode="auto">
            <a:xfrm>
              <a:off x="2793472" y="236636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 name="Rectangle 13"/>
            <p:cNvSpPr/>
            <p:nvPr/>
          </p:nvSpPr>
          <p:spPr bwMode="auto">
            <a:xfrm>
              <a:off x="2701032" y="2640688"/>
              <a:ext cx="91440" cy="5486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 name="Rectangle 14"/>
            <p:cNvSpPr/>
            <p:nvPr/>
          </p:nvSpPr>
          <p:spPr bwMode="auto">
            <a:xfrm>
              <a:off x="2610086" y="273212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 name="Rectangle 15"/>
            <p:cNvSpPr/>
            <p:nvPr/>
          </p:nvSpPr>
          <p:spPr bwMode="auto">
            <a:xfrm>
              <a:off x="2519140" y="2915008"/>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 name="Rectangle 16"/>
            <p:cNvSpPr/>
            <p:nvPr/>
          </p:nvSpPr>
          <p:spPr bwMode="auto">
            <a:xfrm>
              <a:off x="2427946" y="300644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 name="Rectangle 17"/>
            <p:cNvSpPr/>
            <p:nvPr/>
          </p:nvSpPr>
          <p:spPr bwMode="auto">
            <a:xfrm>
              <a:off x="2337065"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 name="Rectangle 18"/>
            <p:cNvSpPr/>
            <p:nvPr/>
          </p:nvSpPr>
          <p:spPr bwMode="auto">
            <a:xfrm>
              <a:off x="224313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 name="Rectangle 19"/>
            <p:cNvSpPr/>
            <p:nvPr/>
          </p:nvSpPr>
          <p:spPr bwMode="auto">
            <a:xfrm>
              <a:off x="2153496"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1" name="Rectangle 20"/>
            <p:cNvSpPr/>
            <p:nvPr/>
          </p:nvSpPr>
          <p:spPr bwMode="auto">
            <a:xfrm>
              <a:off x="1965244" y="3097888"/>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2" name="Rectangle 21"/>
            <p:cNvSpPr/>
            <p:nvPr/>
          </p:nvSpPr>
          <p:spPr bwMode="auto">
            <a:xfrm>
              <a:off x="187355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3" name="Rectangle 22"/>
            <p:cNvSpPr/>
            <p:nvPr/>
          </p:nvSpPr>
          <p:spPr bwMode="auto">
            <a:xfrm>
              <a:off x="205768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4" name="Rectangle 23"/>
            <p:cNvSpPr/>
            <p:nvPr/>
          </p:nvSpPr>
          <p:spPr bwMode="auto">
            <a:xfrm>
              <a:off x="178611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5" name="Rectangle 24"/>
            <p:cNvSpPr/>
            <p:nvPr/>
          </p:nvSpPr>
          <p:spPr bwMode="auto">
            <a:xfrm>
              <a:off x="1692673"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6" name="Rectangle 25"/>
            <p:cNvSpPr/>
            <p:nvPr/>
          </p:nvSpPr>
          <p:spPr bwMode="auto">
            <a:xfrm>
              <a:off x="1596237"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7" name="Rectangle 26"/>
            <p:cNvSpPr/>
            <p:nvPr/>
          </p:nvSpPr>
          <p:spPr bwMode="auto">
            <a:xfrm>
              <a:off x="1503797" y="300644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8" name="Rectangle 27"/>
            <p:cNvSpPr/>
            <p:nvPr/>
          </p:nvSpPr>
          <p:spPr bwMode="auto">
            <a:xfrm>
              <a:off x="141635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9" name="Rectangle 28"/>
            <p:cNvSpPr/>
            <p:nvPr/>
          </p:nvSpPr>
          <p:spPr bwMode="auto">
            <a:xfrm>
              <a:off x="132891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0" name="Rectangle 29"/>
            <p:cNvSpPr/>
            <p:nvPr/>
          </p:nvSpPr>
          <p:spPr bwMode="auto">
            <a:xfrm>
              <a:off x="1241220"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1" name="Rectangle 30"/>
            <p:cNvSpPr/>
            <p:nvPr/>
          </p:nvSpPr>
          <p:spPr bwMode="auto">
            <a:xfrm>
              <a:off x="115034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2" name="Rectangle 31"/>
            <p:cNvSpPr/>
            <p:nvPr/>
          </p:nvSpPr>
          <p:spPr bwMode="auto">
            <a:xfrm>
              <a:off x="1059910"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3" name="Rectangle 32"/>
            <p:cNvSpPr/>
            <p:nvPr/>
          </p:nvSpPr>
          <p:spPr bwMode="auto">
            <a:xfrm>
              <a:off x="96232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5" name="Rectangle 34"/>
            <p:cNvSpPr/>
            <p:nvPr/>
          </p:nvSpPr>
          <p:spPr bwMode="auto">
            <a:xfrm>
              <a:off x="3564180" y="3976939"/>
              <a:ext cx="91440" cy="36576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6" name="Rectangle 35"/>
            <p:cNvSpPr/>
            <p:nvPr/>
          </p:nvSpPr>
          <p:spPr bwMode="auto">
            <a:xfrm>
              <a:off x="3472490" y="3885499"/>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7" name="Rectangle 36"/>
            <p:cNvSpPr/>
            <p:nvPr/>
          </p:nvSpPr>
          <p:spPr bwMode="auto">
            <a:xfrm>
              <a:off x="3656620" y="4159819"/>
              <a:ext cx="91440" cy="1828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8" name="Rectangle 37"/>
            <p:cNvSpPr/>
            <p:nvPr/>
          </p:nvSpPr>
          <p:spPr bwMode="auto">
            <a:xfrm>
              <a:off x="3381550" y="3702619"/>
              <a:ext cx="91440" cy="6400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9" name="Rectangle 38"/>
            <p:cNvSpPr/>
            <p:nvPr/>
          </p:nvSpPr>
          <p:spPr bwMode="auto">
            <a:xfrm>
              <a:off x="3291609" y="3611179"/>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0" name="Rectangle 39"/>
            <p:cNvSpPr/>
            <p:nvPr/>
          </p:nvSpPr>
          <p:spPr bwMode="auto">
            <a:xfrm>
              <a:off x="3198676" y="3466399"/>
              <a:ext cx="91440" cy="8686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1" name="Rectangle 40"/>
            <p:cNvSpPr/>
            <p:nvPr/>
          </p:nvSpPr>
          <p:spPr bwMode="auto">
            <a:xfrm>
              <a:off x="3106236" y="3748339"/>
              <a:ext cx="91440" cy="5943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2" name="Rectangle 41"/>
            <p:cNvSpPr/>
            <p:nvPr/>
          </p:nvSpPr>
          <p:spPr bwMode="auto">
            <a:xfrm>
              <a:off x="3015290" y="3885499"/>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3" name="Rectangle 42"/>
            <p:cNvSpPr/>
            <p:nvPr/>
          </p:nvSpPr>
          <p:spPr bwMode="auto">
            <a:xfrm>
              <a:off x="2924344" y="4068379"/>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4" name="Rectangle 43"/>
            <p:cNvSpPr/>
            <p:nvPr/>
          </p:nvSpPr>
          <p:spPr bwMode="auto">
            <a:xfrm>
              <a:off x="2833150" y="4159819"/>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5" name="Rectangle 44"/>
            <p:cNvSpPr/>
            <p:nvPr/>
          </p:nvSpPr>
          <p:spPr bwMode="auto">
            <a:xfrm>
              <a:off x="2742269"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6" name="Rectangle 45"/>
            <p:cNvSpPr/>
            <p:nvPr/>
          </p:nvSpPr>
          <p:spPr bwMode="auto">
            <a:xfrm>
              <a:off x="2648335"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7" name="Rectangle 46"/>
            <p:cNvSpPr/>
            <p:nvPr/>
          </p:nvSpPr>
          <p:spPr bwMode="auto">
            <a:xfrm>
              <a:off x="2550749"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8" name="Rectangle 47"/>
            <p:cNvSpPr/>
            <p:nvPr/>
          </p:nvSpPr>
          <p:spPr bwMode="auto">
            <a:xfrm>
              <a:off x="2537757" y="4251259"/>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9" name="Rectangle 48"/>
            <p:cNvSpPr/>
            <p:nvPr/>
          </p:nvSpPr>
          <p:spPr bwMode="auto">
            <a:xfrm>
              <a:off x="227080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0" name="Rectangle 49"/>
            <p:cNvSpPr/>
            <p:nvPr/>
          </p:nvSpPr>
          <p:spPr bwMode="auto">
            <a:xfrm>
              <a:off x="245493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1" name="Rectangle 50"/>
            <p:cNvSpPr/>
            <p:nvPr/>
          </p:nvSpPr>
          <p:spPr bwMode="auto">
            <a:xfrm>
              <a:off x="2183364"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2" name="Rectangle 51"/>
            <p:cNvSpPr/>
            <p:nvPr/>
          </p:nvSpPr>
          <p:spPr bwMode="auto">
            <a:xfrm>
              <a:off x="2089926"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3" name="Rectangle 52"/>
            <p:cNvSpPr/>
            <p:nvPr/>
          </p:nvSpPr>
          <p:spPr bwMode="auto">
            <a:xfrm>
              <a:off x="1993490"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5" name="Rectangle 54"/>
            <p:cNvSpPr/>
            <p:nvPr/>
          </p:nvSpPr>
          <p:spPr bwMode="auto">
            <a:xfrm>
              <a:off x="181360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6" name="Rectangle 55"/>
            <p:cNvSpPr/>
            <p:nvPr/>
          </p:nvSpPr>
          <p:spPr bwMode="auto">
            <a:xfrm>
              <a:off x="1726164"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7" name="Rectangle 56"/>
            <p:cNvSpPr/>
            <p:nvPr/>
          </p:nvSpPr>
          <p:spPr bwMode="auto">
            <a:xfrm>
              <a:off x="1638473"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8" name="Rectangle 57"/>
            <p:cNvSpPr/>
            <p:nvPr/>
          </p:nvSpPr>
          <p:spPr bwMode="auto">
            <a:xfrm>
              <a:off x="117973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9" name="Rectangle 58"/>
            <p:cNvSpPr/>
            <p:nvPr/>
          </p:nvSpPr>
          <p:spPr bwMode="auto">
            <a:xfrm>
              <a:off x="1089306"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0" name="Rectangle 59"/>
            <p:cNvSpPr/>
            <p:nvPr/>
          </p:nvSpPr>
          <p:spPr bwMode="auto">
            <a:xfrm>
              <a:off x="991720"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61" name="Straight Connector 60"/>
            <p:cNvCxnSpPr/>
            <p:nvPr/>
          </p:nvCxnSpPr>
          <p:spPr bwMode="auto">
            <a:xfrm>
              <a:off x="708193" y="5458791"/>
              <a:ext cx="3657600" cy="0"/>
            </a:xfrm>
            <a:prstGeom prst="line">
              <a:avLst/>
            </a:prstGeom>
            <a:noFill/>
            <a:ln w="25400" cap="flat" cmpd="sng" algn="ctr">
              <a:solidFill>
                <a:schemeClr val="tx1"/>
              </a:solidFill>
              <a:prstDash val="solid"/>
              <a:round/>
              <a:headEnd type="none" w="med" len="med"/>
              <a:tailEnd type="none"/>
            </a:ln>
            <a:effectLst/>
          </p:spPr>
        </p:cxnSp>
        <p:sp>
          <p:nvSpPr>
            <p:cNvPr id="63" name="Rectangle 62"/>
            <p:cNvSpPr/>
            <p:nvPr/>
          </p:nvSpPr>
          <p:spPr bwMode="auto">
            <a:xfrm>
              <a:off x="4241437" y="5013248"/>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5" name="Rectangle 64"/>
            <p:cNvSpPr/>
            <p:nvPr/>
          </p:nvSpPr>
          <p:spPr bwMode="auto">
            <a:xfrm>
              <a:off x="4150497" y="483435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6" name="Rectangle 65"/>
            <p:cNvSpPr/>
            <p:nvPr/>
          </p:nvSpPr>
          <p:spPr bwMode="auto">
            <a:xfrm>
              <a:off x="4060556" y="4560031"/>
              <a:ext cx="91440" cy="9144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7" name="Rectangle 66"/>
            <p:cNvSpPr/>
            <p:nvPr/>
          </p:nvSpPr>
          <p:spPr bwMode="auto">
            <a:xfrm>
              <a:off x="3975574" y="482242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8" name="Rectangle 67"/>
            <p:cNvSpPr/>
            <p:nvPr/>
          </p:nvSpPr>
          <p:spPr bwMode="auto">
            <a:xfrm>
              <a:off x="3883134" y="5013253"/>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9" name="Rectangle 68"/>
            <p:cNvSpPr/>
            <p:nvPr/>
          </p:nvSpPr>
          <p:spPr bwMode="auto">
            <a:xfrm>
              <a:off x="3784237" y="5200111"/>
              <a:ext cx="91440" cy="27432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0" name="Rectangle 69"/>
            <p:cNvSpPr/>
            <p:nvPr/>
          </p:nvSpPr>
          <p:spPr bwMode="auto">
            <a:xfrm>
              <a:off x="3693300" y="5379013"/>
              <a:ext cx="91440" cy="91440"/>
            </a:xfrm>
            <a:prstGeom prst="rect">
              <a:avLst/>
            </a:prstGeom>
            <a:no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1" name="Rectangle 70"/>
            <p:cNvSpPr/>
            <p:nvPr/>
          </p:nvSpPr>
          <p:spPr bwMode="auto">
            <a:xfrm>
              <a:off x="3085266" y="538299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2" name="Rectangle 71"/>
            <p:cNvSpPr/>
            <p:nvPr/>
          </p:nvSpPr>
          <p:spPr bwMode="auto">
            <a:xfrm>
              <a:off x="2994385"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3" name="Rectangle 72"/>
            <p:cNvSpPr/>
            <p:nvPr/>
          </p:nvSpPr>
          <p:spPr bwMode="auto">
            <a:xfrm>
              <a:off x="2900451"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4" name="Rectangle 73"/>
            <p:cNvSpPr/>
            <p:nvPr/>
          </p:nvSpPr>
          <p:spPr bwMode="auto">
            <a:xfrm>
              <a:off x="2810816"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5" name="Rectangle 74"/>
            <p:cNvSpPr/>
            <p:nvPr/>
          </p:nvSpPr>
          <p:spPr bwMode="auto">
            <a:xfrm>
              <a:off x="1882944" y="538299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6" name="Rectangle 75"/>
            <p:cNvSpPr/>
            <p:nvPr/>
          </p:nvSpPr>
          <p:spPr bwMode="auto">
            <a:xfrm>
              <a:off x="253087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7" name="Rectangle 76"/>
            <p:cNvSpPr/>
            <p:nvPr/>
          </p:nvSpPr>
          <p:spPr bwMode="auto">
            <a:xfrm>
              <a:off x="271500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8" name="Rectangle 77"/>
            <p:cNvSpPr/>
            <p:nvPr/>
          </p:nvSpPr>
          <p:spPr bwMode="auto">
            <a:xfrm>
              <a:off x="2443431"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9" name="Rectangle 78"/>
            <p:cNvSpPr/>
            <p:nvPr/>
          </p:nvSpPr>
          <p:spPr bwMode="auto">
            <a:xfrm>
              <a:off x="2349993"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0" name="Rectangle 79"/>
            <p:cNvSpPr/>
            <p:nvPr/>
          </p:nvSpPr>
          <p:spPr bwMode="auto">
            <a:xfrm>
              <a:off x="2253557"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1" name="Rectangle 80"/>
            <p:cNvSpPr/>
            <p:nvPr/>
          </p:nvSpPr>
          <p:spPr bwMode="auto">
            <a:xfrm>
              <a:off x="1537263" y="5291551"/>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2" name="Rectangle 81"/>
            <p:cNvSpPr/>
            <p:nvPr/>
          </p:nvSpPr>
          <p:spPr bwMode="auto">
            <a:xfrm>
              <a:off x="207367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3" name="Rectangle 82"/>
            <p:cNvSpPr/>
            <p:nvPr/>
          </p:nvSpPr>
          <p:spPr bwMode="auto">
            <a:xfrm>
              <a:off x="1986231"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4" name="Rectangle 83"/>
            <p:cNvSpPr/>
            <p:nvPr/>
          </p:nvSpPr>
          <p:spPr bwMode="auto">
            <a:xfrm>
              <a:off x="1898540"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5" name="Rectangle 84"/>
            <p:cNvSpPr/>
            <p:nvPr/>
          </p:nvSpPr>
          <p:spPr bwMode="auto">
            <a:xfrm>
              <a:off x="143980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6" name="Rectangle 85"/>
            <p:cNvSpPr/>
            <p:nvPr/>
          </p:nvSpPr>
          <p:spPr bwMode="auto">
            <a:xfrm>
              <a:off x="1349373"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7" name="Rectangle 86"/>
            <p:cNvSpPr/>
            <p:nvPr/>
          </p:nvSpPr>
          <p:spPr bwMode="auto">
            <a:xfrm>
              <a:off x="1601646"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90" name="Straight Connector 89"/>
            <p:cNvCxnSpPr/>
            <p:nvPr/>
          </p:nvCxnSpPr>
          <p:spPr bwMode="auto">
            <a:xfrm>
              <a:off x="724106" y="4333486"/>
              <a:ext cx="3657600" cy="0"/>
            </a:xfrm>
            <a:prstGeom prst="line">
              <a:avLst/>
            </a:prstGeom>
            <a:noFill/>
            <a:ln w="25400" cap="flat" cmpd="sng" algn="ctr">
              <a:solidFill>
                <a:schemeClr val="tx1"/>
              </a:solidFill>
              <a:prstDash val="solid"/>
              <a:round/>
              <a:headEnd type="none" w="med" len="med"/>
              <a:tailEnd type="none"/>
            </a:ln>
            <a:effectLst/>
          </p:spPr>
        </p:cxnSp>
        <p:cxnSp>
          <p:nvCxnSpPr>
            <p:cNvPr id="91" name="Straight Connector 90"/>
            <p:cNvCxnSpPr/>
            <p:nvPr/>
          </p:nvCxnSpPr>
          <p:spPr bwMode="auto">
            <a:xfrm>
              <a:off x="724106" y="3184197"/>
              <a:ext cx="3657600" cy="0"/>
            </a:xfrm>
            <a:prstGeom prst="line">
              <a:avLst/>
            </a:prstGeom>
            <a:noFill/>
            <a:ln w="25400" cap="flat" cmpd="sng" algn="ctr">
              <a:solidFill>
                <a:schemeClr val="tx1"/>
              </a:solidFill>
              <a:prstDash val="solid"/>
              <a:round/>
              <a:headEnd type="none" w="med" len="med"/>
              <a:tailEnd type="none"/>
            </a:ln>
            <a:effectLst/>
          </p:spPr>
        </p:cxnSp>
        <p:sp>
          <p:nvSpPr>
            <p:cNvPr id="92" name="Rectangle 91"/>
            <p:cNvSpPr/>
            <p:nvPr/>
          </p:nvSpPr>
          <p:spPr bwMode="auto">
            <a:xfrm>
              <a:off x="3001446" y="538299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94" name="Straight Connector 93"/>
            <p:cNvCxnSpPr/>
            <p:nvPr/>
          </p:nvCxnSpPr>
          <p:spPr bwMode="auto">
            <a:xfrm>
              <a:off x="3413455" y="1817542"/>
              <a:ext cx="31659" cy="3896034"/>
            </a:xfrm>
            <a:prstGeom prst="line">
              <a:avLst/>
            </a:prstGeom>
            <a:noFill/>
            <a:ln w="25400" cap="flat" cmpd="sng" algn="ctr">
              <a:solidFill>
                <a:srgbClr val="0070C0"/>
              </a:solidFill>
              <a:prstDash val="solid"/>
              <a:round/>
              <a:headEnd type="none" w="med" len="med"/>
              <a:tailEnd type="none"/>
            </a:ln>
            <a:effectLst/>
          </p:spPr>
        </p:cxnSp>
        <p:cxnSp>
          <p:nvCxnSpPr>
            <p:cNvPr id="98" name="Straight Connector 97"/>
            <p:cNvCxnSpPr/>
            <p:nvPr/>
          </p:nvCxnSpPr>
          <p:spPr bwMode="auto">
            <a:xfrm flipH="1" flipV="1">
              <a:off x="1118132" y="1828663"/>
              <a:ext cx="2286000" cy="3751"/>
            </a:xfrm>
            <a:prstGeom prst="line">
              <a:avLst/>
            </a:prstGeom>
            <a:noFill/>
            <a:ln w="25400" cap="flat" cmpd="sng" algn="ctr">
              <a:solidFill>
                <a:srgbClr val="0070C0"/>
              </a:solidFill>
              <a:prstDash val="solid"/>
              <a:round/>
              <a:headEnd type="none" w="med" len="med"/>
              <a:tailEnd type="arrow"/>
            </a:ln>
            <a:effectLst/>
          </p:spPr>
        </p:cxnSp>
        <p:cxnSp>
          <p:nvCxnSpPr>
            <p:cNvPr id="105" name="Straight Connector 104"/>
            <p:cNvCxnSpPr/>
            <p:nvPr/>
          </p:nvCxnSpPr>
          <p:spPr bwMode="auto">
            <a:xfrm>
              <a:off x="4106287" y="5474431"/>
              <a:ext cx="0" cy="228600"/>
            </a:xfrm>
            <a:prstGeom prst="line">
              <a:avLst/>
            </a:prstGeom>
            <a:noFill/>
            <a:ln w="25400" cap="flat" cmpd="sng" algn="ctr">
              <a:solidFill>
                <a:schemeClr val="tx1"/>
              </a:solidFill>
              <a:prstDash val="solid"/>
              <a:round/>
              <a:headEnd type="none" w="med" len="med"/>
              <a:tailEnd type="none"/>
            </a:ln>
            <a:effectLst/>
          </p:spPr>
        </p:cxnSp>
        <p:cxnSp>
          <p:nvCxnSpPr>
            <p:cNvPr id="106" name="Straight Connector 105"/>
            <p:cNvCxnSpPr/>
            <p:nvPr/>
          </p:nvCxnSpPr>
          <p:spPr bwMode="auto">
            <a:xfrm>
              <a:off x="2095453" y="5468466"/>
              <a:ext cx="0" cy="228600"/>
            </a:xfrm>
            <a:prstGeom prst="line">
              <a:avLst/>
            </a:prstGeom>
            <a:noFill/>
            <a:ln w="25400" cap="flat" cmpd="sng" algn="ctr">
              <a:solidFill>
                <a:schemeClr val="tx1"/>
              </a:solidFill>
              <a:prstDash val="solid"/>
              <a:round/>
              <a:headEnd type="none" w="med" len="med"/>
              <a:tailEnd type="none"/>
            </a:ln>
            <a:effectLst/>
          </p:spPr>
        </p:cxnSp>
        <p:cxnSp>
          <p:nvCxnSpPr>
            <p:cNvPr id="107" name="Straight Connector 106"/>
            <p:cNvCxnSpPr/>
            <p:nvPr/>
          </p:nvCxnSpPr>
          <p:spPr bwMode="auto">
            <a:xfrm>
              <a:off x="2758263" y="5474431"/>
              <a:ext cx="0" cy="228600"/>
            </a:xfrm>
            <a:prstGeom prst="line">
              <a:avLst/>
            </a:prstGeom>
            <a:noFill/>
            <a:ln w="25400" cap="flat" cmpd="sng" algn="ctr">
              <a:solidFill>
                <a:schemeClr val="tx1"/>
              </a:solidFill>
              <a:prstDash val="solid"/>
              <a:round/>
              <a:headEnd type="none" w="med" len="med"/>
              <a:tailEnd type="none"/>
            </a:ln>
            <a:effectLst/>
          </p:spPr>
        </p:cxnSp>
        <p:cxnSp>
          <p:nvCxnSpPr>
            <p:cNvPr id="108" name="Straight Connector 107"/>
            <p:cNvCxnSpPr/>
            <p:nvPr/>
          </p:nvCxnSpPr>
          <p:spPr bwMode="auto">
            <a:xfrm>
              <a:off x="3432486" y="5468407"/>
              <a:ext cx="0" cy="228600"/>
            </a:xfrm>
            <a:prstGeom prst="line">
              <a:avLst/>
            </a:prstGeom>
            <a:noFill/>
            <a:ln w="25400" cap="flat" cmpd="sng" algn="ctr">
              <a:solidFill>
                <a:schemeClr val="tx1"/>
              </a:solidFill>
              <a:prstDash val="solid"/>
              <a:round/>
              <a:headEnd type="none" w="med" len="med"/>
              <a:tailEnd type="none"/>
            </a:ln>
            <a:effectLst/>
          </p:spPr>
        </p:cxnSp>
        <p:sp>
          <p:nvSpPr>
            <p:cNvPr id="109" name="TextBox 108"/>
            <p:cNvSpPr txBox="1"/>
            <p:nvPr/>
          </p:nvSpPr>
          <p:spPr>
            <a:xfrm>
              <a:off x="3820023" y="5687727"/>
              <a:ext cx="582211" cy="307777"/>
            </a:xfrm>
            <a:prstGeom prst="rect">
              <a:avLst/>
            </a:prstGeom>
            <a:noFill/>
          </p:spPr>
          <p:txBody>
            <a:bodyPr wrap="none" rtlCol="0">
              <a:spAutoFit/>
            </a:bodyPr>
            <a:lstStyle/>
            <a:p>
              <a:r>
                <a:rPr lang="en-US" sz="1400" dirty="0"/>
                <a:t>1000</a:t>
              </a:r>
            </a:p>
          </p:txBody>
        </p:sp>
        <p:sp>
          <p:nvSpPr>
            <p:cNvPr id="110" name="TextBox 109"/>
            <p:cNvSpPr txBox="1"/>
            <p:nvPr/>
          </p:nvSpPr>
          <p:spPr>
            <a:xfrm>
              <a:off x="3207856" y="5706622"/>
              <a:ext cx="482824" cy="307777"/>
            </a:xfrm>
            <a:prstGeom prst="rect">
              <a:avLst/>
            </a:prstGeom>
            <a:noFill/>
          </p:spPr>
          <p:txBody>
            <a:bodyPr wrap="none" rtlCol="0">
              <a:spAutoFit/>
            </a:bodyPr>
            <a:lstStyle/>
            <a:p>
              <a:r>
                <a:rPr lang="en-US" sz="1400" dirty="0"/>
                <a:t>100</a:t>
              </a:r>
            </a:p>
          </p:txBody>
        </p:sp>
        <p:cxnSp>
          <p:nvCxnSpPr>
            <p:cNvPr id="111" name="Straight Connector 110"/>
            <p:cNvCxnSpPr/>
            <p:nvPr/>
          </p:nvCxnSpPr>
          <p:spPr bwMode="auto">
            <a:xfrm>
              <a:off x="1357746" y="5471452"/>
              <a:ext cx="0" cy="228600"/>
            </a:xfrm>
            <a:prstGeom prst="line">
              <a:avLst/>
            </a:prstGeom>
            <a:noFill/>
            <a:ln w="25400" cap="flat" cmpd="sng" algn="ctr">
              <a:solidFill>
                <a:schemeClr val="tx1"/>
              </a:solidFill>
              <a:prstDash val="solid"/>
              <a:round/>
              <a:headEnd type="none" w="med" len="med"/>
              <a:tailEnd type="none"/>
            </a:ln>
            <a:effectLst/>
          </p:spPr>
        </p:cxnSp>
        <p:sp>
          <p:nvSpPr>
            <p:cNvPr id="112" name="TextBox 111"/>
            <p:cNvSpPr txBox="1"/>
            <p:nvPr/>
          </p:nvSpPr>
          <p:spPr>
            <a:xfrm>
              <a:off x="2573074" y="5684093"/>
              <a:ext cx="383438" cy="307777"/>
            </a:xfrm>
            <a:prstGeom prst="rect">
              <a:avLst/>
            </a:prstGeom>
            <a:noFill/>
          </p:spPr>
          <p:txBody>
            <a:bodyPr wrap="none" rtlCol="0">
              <a:spAutoFit/>
            </a:bodyPr>
            <a:lstStyle/>
            <a:p>
              <a:r>
                <a:rPr lang="en-US" sz="1400" dirty="0"/>
                <a:t>10</a:t>
              </a:r>
            </a:p>
          </p:txBody>
        </p:sp>
        <p:sp>
          <p:nvSpPr>
            <p:cNvPr id="113" name="TextBox 112"/>
            <p:cNvSpPr txBox="1"/>
            <p:nvPr/>
          </p:nvSpPr>
          <p:spPr>
            <a:xfrm>
              <a:off x="1954994" y="5738426"/>
              <a:ext cx="284052" cy="307777"/>
            </a:xfrm>
            <a:prstGeom prst="rect">
              <a:avLst/>
            </a:prstGeom>
            <a:noFill/>
          </p:spPr>
          <p:txBody>
            <a:bodyPr wrap="none" rtlCol="0">
              <a:spAutoFit/>
            </a:bodyPr>
            <a:lstStyle/>
            <a:p>
              <a:r>
                <a:rPr lang="en-US" sz="1400" dirty="0"/>
                <a:t>1</a:t>
              </a:r>
            </a:p>
          </p:txBody>
        </p:sp>
        <p:sp>
          <p:nvSpPr>
            <p:cNvPr id="114" name="TextBox 113"/>
            <p:cNvSpPr txBox="1"/>
            <p:nvPr/>
          </p:nvSpPr>
          <p:spPr>
            <a:xfrm>
              <a:off x="1136613" y="5706622"/>
              <a:ext cx="433132" cy="307777"/>
            </a:xfrm>
            <a:prstGeom prst="rect">
              <a:avLst/>
            </a:prstGeom>
            <a:noFill/>
          </p:spPr>
          <p:txBody>
            <a:bodyPr wrap="none" rtlCol="0">
              <a:spAutoFit/>
            </a:bodyPr>
            <a:lstStyle/>
            <a:p>
              <a:r>
                <a:rPr lang="en-US" sz="1400" dirty="0"/>
                <a:t>0.1</a:t>
              </a:r>
            </a:p>
          </p:txBody>
        </p:sp>
        <p:grpSp>
          <p:nvGrpSpPr>
            <p:cNvPr id="118" name="Group 117"/>
            <p:cNvGrpSpPr/>
            <p:nvPr/>
          </p:nvGrpSpPr>
          <p:grpSpPr>
            <a:xfrm>
              <a:off x="2563990" y="2171339"/>
              <a:ext cx="685800" cy="1005872"/>
              <a:chOff x="4616199" y="1790300"/>
              <a:chExt cx="685800" cy="1005872"/>
            </a:xfrm>
          </p:grpSpPr>
          <p:cxnSp>
            <p:nvCxnSpPr>
              <p:cNvPr id="115" name="Straight Connector 114"/>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116" name="Straight Connector 115"/>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119" name="Group 118"/>
            <p:cNvGrpSpPr/>
            <p:nvPr/>
          </p:nvGrpSpPr>
          <p:grpSpPr>
            <a:xfrm>
              <a:off x="2884173" y="3342066"/>
              <a:ext cx="685800" cy="1005872"/>
              <a:chOff x="4616199" y="1790300"/>
              <a:chExt cx="685800" cy="1005872"/>
            </a:xfrm>
          </p:grpSpPr>
          <p:cxnSp>
            <p:nvCxnSpPr>
              <p:cNvPr id="120" name="Straight Connector 119"/>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121" name="Straight Connector 120"/>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122" name="Group 121"/>
            <p:cNvGrpSpPr/>
            <p:nvPr/>
          </p:nvGrpSpPr>
          <p:grpSpPr>
            <a:xfrm>
              <a:off x="3743434" y="4461418"/>
              <a:ext cx="640080" cy="1005871"/>
              <a:chOff x="4616199" y="1790301"/>
              <a:chExt cx="639664" cy="1005871"/>
            </a:xfrm>
          </p:grpSpPr>
          <p:cxnSp>
            <p:nvCxnSpPr>
              <p:cNvPr id="123" name="Straight Connector 122"/>
              <p:cNvCxnSpPr/>
              <p:nvPr/>
            </p:nvCxnSpPr>
            <p:spPr bwMode="auto">
              <a:xfrm flipH="1" flipV="1">
                <a:off x="4616199" y="1790301"/>
                <a:ext cx="639664" cy="31"/>
              </a:xfrm>
              <a:prstGeom prst="line">
                <a:avLst/>
              </a:prstGeom>
              <a:noFill/>
              <a:ln w="25400" cap="flat" cmpd="sng" algn="ctr">
                <a:solidFill>
                  <a:srgbClr val="FF0000"/>
                </a:solidFill>
                <a:prstDash val="solid"/>
                <a:round/>
                <a:headEnd type="none" w="med" len="med"/>
                <a:tailEnd type="none"/>
              </a:ln>
              <a:effectLst/>
            </p:spPr>
          </p:cxnSp>
          <p:cxnSp>
            <p:nvCxnSpPr>
              <p:cNvPr id="124" name="Straight Connector 123"/>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sp>
          <p:nvSpPr>
            <p:cNvPr id="126" name="TextBox 125"/>
            <p:cNvSpPr txBox="1"/>
            <p:nvPr/>
          </p:nvSpPr>
          <p:spPr>
            <a:xfrm>
              <a:off x="2199989" y="5909394"/>
              <a:ext cx="1055097" cy="307777"/>
            </a:xfrm>
            <a:prstGeom prst="rect">
              <a:avLst/>
            </a:prstGeom>
            <a:noFill/>
          </p:spPr>
          <p:txBody>
            <a:bodyPr wrap="none" rtlCol="0">
              <a:spAutoFit/>
            </a:bodyPr>
            <a:lstStyle/>
            <a:p>
              <a:r>
                <a:rPr lang="en-US" sz="1400" dirty="0"/>
                <a:t>AC50 (</a:t>
              </a:r>
              <a:r>
                <a:rPr lang="en-US" sz="1400" dirty="0" err="1">
                  <a:latin typeface="Symbol" panose="05050102010706020507" pitchFamily="18" charset="2"/>
                </a:rPr>
                <a:t>m</a:t>
              </a:r>
              <a:r>
                <a:rPr lang="en-US" sz="1400" dirty="0" err="1"/>
                <a:t>M</a:t>
              </a:r>
              <a:r>
                <a:rPr lang="en-US" sz="1400" dirty="0"/>
                <a:t>)</a:t>
              </a:r>
            </a:p>
          </p:txBody>
        </p:sp>
        <p:sp>
          <p:nvSpPr>
            <p:cNvPr id="127" name="TextBox 126"/>
            <p:cNvSpPr txBox="1"/>
            <p:nvPr/>
          </p:nvSpPr>
          <p:spPr>
            <a:xfrm rot="16200000">
              <a:off x="-271192" y="3514854"/>
              <a:ext cx="1553630" cy="338554"/>
            </a:xfrm>
            <a:prstGeom prst="rect">
              <a:avLst/>
            </a:prstGeom>
            <a:noFill/>
          </p:spPr>
          <p:txBody>
            <a:bodyPr wrap="none" rtlCol="0">
              <a:spAutoFit/>
            </a:bodyPr>
            <a:lstStyle/>
            <a:p>
              <a:r>
                <a:rPr lang="en-US" sz="1600" dirty="0"/>
                <a:t>Number of Hits</a:t>
              </a:r>
            </a:p>
          </p:txBody>
        </p:sp>
        <p:sp>
          <p:nvSpPr>
            <p:cNvPr id="132" name="TextBox 131"/>
            <p:cNvSpPr txBox="1"/>
            <p:nvPr/>
          </p:nvSpPr>
          <p:spPr>
            <a:xfrm>
              <a:off x="3619125" y="2262207"/>
              <a:ext cx="752129" cy="523220"/>
            </a:xfrm>
            <a:prstGeom prst="rect">
              <a:avLst/>
            </a:prstGeom>
            <a:noFill/>
          </p:spPr>
          <p:txBody>
            <a:bodyPr wrap="none" rtlCol="0">
              <a:spAutoFit/>
            </a:bodyPr>
            <a:lstStyle/>
            <a:p>
              <a:r>
                <a:rPr lang="en-US" sz="1400" dirty="0"/>
                <a:t>Burst </a:t>
              </a:r>
            </a:p>
            <a:p>
              <a:r>
                <a:rPr lang="en-US" sz="1400" dirty="0"/>
                <a:t>Region</a:t>
              </a:r>
            </a:p>
          </p:txBody>
        </p:sp>
        <p:sp>
          <p:nvSpPr>
            <p:cNvPr id="133" name="TextBox 132"/>
            <p:cNvSpPr txBox="1"/>
            <p:nvPr/>
          </p:nvSpPr>
          <p:spPr>
            <a:xfrm>
              <a:off x="1101200" y="2135081"/>
              <a:ext cx="1101648" cy="738664"/>
            </a:xfrm>
            <a:prstGeom prst="rect">
              <a:avLst/>
            </a:prstGeom>
            <a:noFill/>
          </p:spPr>
          <p:txBody>
            <a:bodyPr wrap="none" rtlCol="0">
              <a:spAutoFit/>
            </a:bodyPr>
            <a:lstStyle/>
            <a:p>
              <a:pPr algn="r"/>
              <a:r>
                <a:rPr lang="en-US" sz="1400" dirty="0"/>
                <a:t>Cytotoxicity</a:t>
              </a:r>
            </a:p>
            <a:p>
              <a:pPr algn="r"/>
              <a:r>
                <a:rPr lang="en-US" sz="1400" dirty="0"/>
                <a:t>Range</a:t>
              </a:r>
            </a:p>
            <a:p>
              <a:pPr algn="r"/>
              <a:r>
                <a:rPr lang="en-US" sz="1400" dirty="0"/>
                <a:t>3 MAD</a:t>
              </a:r>
            </a:p>
          </p:txBody>
        </p:sp>
        <p:cxnSp>
          <p:nvCxnSpPr>
            <p:cNvPr id="135" name="Elbow Connector 134"/>
            <p:cNvCxnSpPr/>
            <p:nvPr/>
          </p:nvCxnSpPr>
          <p:spPr bwMode="auto">
            <a:xfrm flipV="1">
              <a:off x="2110428" y="2262208"/>
              <a:ext cx="821697" cy="146878"/>
            </a:xfrm>
            <a:prstGeom prst="bentConnector3">
              <a:avLst/>
            </a:prstGeom>
            <a:noFill/>
            <a:ln w="25400" cap="flat" cmpd="sng" algn="ctr">
              <a:solidFill>
                <a:srgbClr val="FF0000"/>
              </a:solidFill>
              <a:prstDash val="solid"/>
              <a:round/>
              <a:headEnd type="none" w="med" len="med"/>
              <a:tailEnd type="triangle"/>
            </a:ln>
            <a:effectLst/>
          </p:spPr>
        </p:cxnSp>
        <p:sp>
          <p:nvSpPr>
            <p:cNvPr id="137" name="TextBox 136"/>
            <p:cNvSpPr txBox="1"/>
            <p:nvPr/>
          </p:nvSpPr>
          <p:spPr>
            <a:xfrm>
              <a:off x="985914" y="1470139"/>
              <a:ext cx="2452274" cy="307777"/>
            </a:xfrm>
            <a:prstGeom prst="rect">
              <a:avLst/>
            </a:prstGeom>
            <a:noFill/>
          </p:spPr>
          <p:txBody>
            <a:bodyPr wrap="none" rtlCol="0">
              <a:spAutoFit/>
            </a:bodyPr>
            <a:lstStyle/>
            <a:p>
              <a:pPr algn="r"/>
              <a:r>
                <a:rPr lang="en-US" sz="1400" dirty="0"/>
                <a:t>Tested Concentration Range</a:t>
              </a:r>
            </a:p>
          </p:txBody>
        </p:sp>
        <p:sp>
          <p:nvSpPr>
            <p:cNvPr id="140" name="Rectangle 139"/>
            <p:cNvSpPr/>
            <p:nvPr/>
          </p:nvSpPr>
          <p:spPr bwMode="auto">
            <a:xfrm>
              <a:off x="7306429" y="3286529"/>
              <a:ext cx="1436060"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1" name="Rectangle 140"/>
            <p:cNvSpPr/>
            <p:nvPr/>
          </p:nvSpPr>
          <p:spPr bwMode="auto">
            <a:xfrm>
              <a:off x="7323300" y="4416938"/>
              <a:ext cx="1425529"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2" name="Rectangle 141"/>
            <p:cNvSpPr/>
            <p:nvPr/>
          </p:nvSpPr>
          <p:spPr bwMode="auto">
            <a:xfrm>
              <a:off x="7299132" y="2132270"/>
              <a:ext cx="1443357"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3" name="Rectangle 142"/>
            <p:cNvSpPr/>
            <p:nvPr/>
          </p:nvSpPr>
          <p:spPr bwMode="auto">
            <a:xfrm>
              <a:off x="7891306" y="273344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4" name="Rectangle 143"/>
            <p:cNvSpPr/>
            <p:nvPr/>
          </p:nvSpPr>
          <p:spPr bwMode="auto">
            <a:xfrm>
              <a:off x="7799616" y="236768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5" name="Rectangle 144"/>
            <p:cNvSpPr/>
            <p:nvPr/>
          </p:nvSpPr>
          <p:spPr bwMode="auto">
            <a:xfrm>
              <a:off x="7983746" y="300776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6" name="Rectangle 145"/>
            <p:cNvSpPr/>
            <p:nvPr/>
          </p:nvSpPr>
          <p:spPr bwMode="auto">
            <a:xfrm>
              <a:off x="7708670" y="2276248"/>
              <a:ext cx="91440" cy="9144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7" name="Rectangle 146"/>
            <p:cNvSpPr/>
            <p:nvPr/>
          </p:nvSpPr>
          <p:spPr bwMode="auto">
            <a:xfrm>
              <a:off x="7610784" y="2459128"/>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8" name="Rectangle 147"/>
            <p:cNvSpPr/>
            <p:nvPr/>
          </p:nvSpPr>
          <p:spPr bwMode="auto">
            <a:xfrm>
              <a:off x="7517851" y="236768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9" name="Rectangle 148"/>
            <p:cNvSpPr/>
            <p:nvPr/>
          </p:nvSpPr>
          <p:spPr bwMode="auto">
            <a:xfrm>
              <a:off x="7425411" y="2642008"/>
              <a:ext cx="91440" cy="5486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0" name="Rectangle 149"/>
            <p:cNvSpPr/>
            <p:nvPr/>
          </p:nvSpPr>
          <p:spPr bwMode="auto">
            <a:xfrm>
              <a:off x="7334465" y="273344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1" name="Rectangle 150"/>
            <p:cNvSpPr/>
            <p:nvPr/>
          </p:nvSpPr>
          <p:spPr bwMode="auto">
            <a:xfrm>
              <a:off x="7243519" y="2916328"/>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2" name="Rectangle 151"/>
            <p:cNvSpPr/>
            <p:nvPr/>
          </p:nvSpPr>
          <p:spPr bwMode="auto">
            <a:xfrm>
              <a:off x="7152325" y="300776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3" name="Rectangle 152"/>
            <p:cNvSpPr/>
            <p:nvPr/>
          </p:nvSpPr>
          <p:spPr bwMode="auto">
            <a:xfrm>
              <a:off x="6751344"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4" name="Rectangle 153"/>
            <p:cNvSpPr/>
            <p:nvPr/>
          </p:nvSpPr>
          <p:spPr bwMode="auto">
            <a:xfrm>
              <a:off x="665741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5" name="Rectangle 154"/>
            <p:cNvSpPr/>
            <p:nvPr/>
          </p:nvSpPr>
          <p:spPr bwMode="auto">
            <a:xfrm>
              <a:off x="6567775"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6" name="Rectangle 155"/>
            <p:cNvSpPr/>
            <p:nvPr/>
          </p:nvSpPr>
          <p:spPr bwMode="auto">
            <a:xfrm>
              <a:off x="6689623" y="3099208"/>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7" name="Rectangle 156"/>
            <p:cNvSpPr/>
            <p:nvPr/>
          </p:nvSpPr>
          <p:spPr bwMode="auto">
            <a:xfrm>
              <a:off x="6287833"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8" name="Rectangle 157"/>
            <p:cNvSpPr/>
            <p:nvPr/>
          </p:nvSpPr>
          <p:spPr bwMode="auto">
            <a:xfrm>
              <a:off x="6471963"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9" name="Rectangle 158"/>
            <p:cNvSpPr/>
            <p:nvPr/>
          </p:nvSpPr>
          <p:spPr bwMode="auto">
            <a:xfrm>
              <a:off x="620039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0" name="Rectangle 159"/>
            <p:cNvSpPr/>
            <p:nvPr/>
          </p:nvSpPr>
          <p:spPr bwMode="auto">
            <a:xfrm>
              <a:off x="6106952"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1" name="Rectangle 160"/>
            <p:cNvSpPr/>
            <p:nvPr/>
          </p:nvSpPr>
          <p:spPr bwMode="auto">
            <a:xfrm>
              <a:off x="6010516"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2" name="Rectangle 161"/>
            <p:cNvSpPr/>
            <p:nvPr/>
          </p:nvSpPr>
          <p:spPr bwMode="auto">
            <a:xfrm>
              <a:off x="6228176" y="300776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3" name="Rectangle 162"/>
            <p:cNvSpPr/>
            <p:nvPr/>
          </p:nvSpPr>
          <p:spPr bwMode="auto">
            <a:xfrm>
              <a:off x="5830633"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4" name="Rectangle 163"/>
            <p:cNvSpPr/>
            <p:nvPr/>
          </p:nvSpPr>
          <p:spPr bwMode="auto">
            <a:xfrm>
              <a:off x="574319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5" name="Rectangle 164"/>
            <p:cNvSpPr/>
            <p:nvPr/>
          </p:nvSpPr>
          <p:spPr bwMode="auto">
            <a:xfrm>
              <a:off x="5655499"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6" name="Rectangle 165"/>
            <p:cNvSpPr/>
            <p:nvPr/>
          </p:nvSpPr>
          <p:spPr bwMode="auto">
            <a:xfrm>
              <a:off x="556462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7" name="Rectangle 166"/>
            <p:cNvSpPr/>
            <p:nvPr/>
          </p:nvSpPr>
          <p:spPr bwMode="auto">
            <a:xfrm>
              <a:off x="5474189"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9" name="Rectangle 168"/>
            <p:cNvSpPr/>
            <p:nvPr/>
          </p:nvSpPr>
          <p:spPr bwMode="auto">
            <a:xfrm>
              <a:off x="7978459" y="3978259"/>
              <a:ext cx="91440" cy="36576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0" name="Rectangle 169"/>
            <p:cNvSpPr/>
            <p:nvPr/>
          </p:nvSpPr>
          <p:spPr bwMode="auto">
            <a:xfrm>
              <a:off x="7886769" y="3886819"/>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1" name="Rectangle 170"/>
            <p:cNvSpPr/>
            <p:nvPr/>
          </p:nvSpPr>
          <p:spPr bwMode="auto">
            <a:xfrm>
              <a:off x="8070899" y="4161139"/>
              <a:ext cx="91440" cy="1828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2" name="Rectangle 171"/>
            <p:cNvSpPr/>
            <p:nvPr/>
          </p:nvSpPr>
          <p:spPr bwMode="auto">
            <a:xfrm>
              <a:off x="7795829" y="3703939"/>
              <a:ext cx="91440" cy="6400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3" name="Rectangle 172"/>
            <p:cNvSpPr/>
            <p:nvPr/>
          </p:nvSpPr>
          <p:spPr bwMode="auto">
            <a:xfrm>
              <a:off x="7705888" y="3612499"/>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4" name="Rectangle 173"/>
            <p:cNvSpPr/>
            <p:nvPr/>
          </p:nvSpPr>
          <p:spPr bwMode="auto">
            <a:xfrm>
              <a:off x="7612955" y="3467719"/>
              <a:ext cx="91440" cy="8686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5" name="Rectangle 174"/>
            <p:cNvSpPr/>
            <p:nvPr/>
          </p:nvSpPr>
          <p:spPr bwMode="auto">
            <a:xfrm>
              <a:off x="7520515" y="3749659"/>
              <a:ext cx="91440" cy="5943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6" name="Rectangle 175"/>
            <p:cNvSpPr/>
            <p:nvPr/>
          </p:nvSpPr>
          <p:spPr bwMode="auto">
            <a:xfrm>
              <a:off x="7429569" y="3886819"/>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7" name="Rectangle 176"/>
            <p:cNvSpPr/>
            <p:nvPr/>
          </p:nvSpPr>
          <p:spPr bwMode="auto">
            <a:xfrm>
              <a:off x="7338623" y="4069699"/>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8" name="Rectangle 177"/>
            <p:cNvSpPr/>
            <p:nvPr/>
          </p:nvSpPr>
          <p:spPr bwMode="auto">
            <a:xfrm>
              <a:off x="7247429" y="4161139"/>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9" name="Rectangle 178"/>
            <p:cNvSpPr/>
            <p:nvPr/>
          </p:nvSpPr>
          <p:spPr bwMode="auto">
            <a:xfrm>
              <a:off x="7156548"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0" name="Rectangle 179"/>
            <p:cNvSpPr/>
            <p:nvPr/>
          </p:nvSpPr>
          <p:spPr bwMode="auto">
            <a:xfrm>
              <a:off x="7062614"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1" name="Rectangle 180"/>
            <p:cNvSpPr/>
            <p:nvPr/>
          </p:nvSpPr>
          <p:spPr bwMode="auto">
            <a:xfrm>
              <a:off x="6965028"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2" name="Rectangle 181"/>
            <p:cNvSpPr/>
            <p:nvPr/>
          </p:nvSpPr>
          <p:spPr bwMode="auto">
            <a:xfrm>
              <a:off x="6952036" y="4252579"/>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3" name="Rectangle 182"/>
            <p:cNvSpPr/>
            <p:nvPr/>
          </p:nvSpPr>
          <p:spPr bwMode="auto">
            <a:xfrm>
              <a:off x="668508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4" name="Rectangle 183"/>
            <p:cNvSpPr/>
            <p:nvPr/>
          </p:nvSpPr>
          <p:spPr bwMode="auto">
            <a:xfrm>
              <a:off x="686921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5" name="Rectangle 184"/>
            <p:cNvSpPr/>
            <p:nvPr/>
          </p:nvSpPr>
          <p:spPr bwMode="auto">
            <a:xfrm>
              <a:off x="6597643"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6" name="Rectangle 185"/>
            <p:cNvSpPr/>
            <p:nvPr/>
          </p:nvSpPr>
          <p:spPr bwMode="auto">
            <a:xfrm>
              <a:off x="6504205"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7" name="Rectangle 186"/>
            <p:cNvSpPr/>
            <p:nvPr/>
          </p:nvSpPr>
          <p:spPr bwMode="auto">
            <a:xfrm>
              <a:off x="6407769"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8" name="Rectangle 187"/>
            <p:cNvSpPr/>
            <p:nvPr/>
          </p:nvSpPr>
          <p:spPr bwMode="auto">
            <a:xfrm>
              <a:off x="622788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9" name="Rectangle 188"/>
            <p:cNvSpPr/>
            <p:nvPr/>
          </p:nvSpPr>
          <p:spPr bwMode="auto">
            <a:xfrm>
              <a:off x="6140443"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0" name="Rectangle 189"/>
            <p:cNvSpPr/>
            <p:nvPr/>
          </p:nvSpPr>
          <p:spPr bwMode="auto">
            <a:xfrm>
              <a:off x="6052752"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1" name="Rectangle 190"/>
            <p:cNvSpPr/>
            <p:nvPr/>
          </p:nvSpPr>
          <p:spPr bwMode="auto">
            <a:xfrm>
              <a:off x="559401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2" name="Rectangle 191"/>
            <p:cNvSpPr/>
            <p:nvPr/>
          </p:nvSpPr>
          <p:spPr bwMode="auto">
            <a:xfrm>
              <a:off x="5503585"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194" name="Straight Connector 193"/>
            <p:cNvCxnSpPr/>
            <p:nvPr/>
          </p:nvCxnSpPr>
          <p:spPr bwMode="auto">
            <a:xfrm>
              <a:off x="4920834" y="5472452"/>
              <a:ext cx="3821655" cy="0"/>
            </a:xfrm>
            <a:prstGeom prst="line">
              <a:avLst/>
            </a:prstGeom>
            <a:noFill/>
            <a:ln w="25400" cap="flat" cmpd="sng" algn="ctr">
              <a:solidFill>
                <a:schemeClr val="tx1"/>
              </a:solidFill>
              <a:prstDash val="solid"/>
              <a:round/>
              <a:headEnd type="none" w="med" len="med"/>
              <a:tailEnd type="none"/>
            </a:ln>
            <a:effectLst/>
          </p:spPr>
        </p:cxnSp>
        <p:sp>
          <p:nvSpPr>
            <p:cNvPr id="195" name="Rectangle 194"/>
            <p:cNvSpPr/>
            <p:nvPr/>
          </p:nvSpPr>
          <p:spPr bwMode="auto">
            <a:xfrm>
              <a:off x="7812898" y="5014568"/>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6" name="Rectangle 195"/>
            <p:cNvSpPr/>
            <p:nvPr/>
          </p:nvSpPr>
          <p:spPr bwMode="auto">
            <a:xfrm>
              <a:off x="7721958" y="483567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7" name="Rectangle 196"/>
            <p:cNvSpPr/>
            <p:nvPr/>
          </p:nvSpPr>
          <p:spPr bwMode="auto">
            <a:xfrm>
              <a:off x="7632017" y="4561351"/>
              <a:ext cx="91440" cy="9144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8" name="Rectangle 197"/>
            <p:cNvSpPr/>
            <p:nvPr/>
          </p:nvSpPr>
          <p:spPr bwMode="auto">
            <a:xfrm>
              <a:off x="7547035" y="482374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9" name="Rectangle 198"/>
            <p:cNvSpPr/>
            <p:nvPr/>
          </p:nvSpPr>
          <p:spPr bwMode="auto">
            <a:xfrm>
              <a:off x="7454595" y="5014573"/>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0" name="Rectangle 199"/>
            <p:cNvSpPr/>
            <p:nvPr/>
          </p:nvSpPr>
          <p:spPr bwMode="auto">
            <a:xfrm>
              <a:off x="7355698" y="5201431"/>
              <a:ext cx="91440" cy="27432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1" name="Rectangle 200"/>
            <p:cNvSpPr/>
            <p:nvPr/>
          </p:nvSpPr>
          <p:spPr bwMode="auto">
            <a:xfrm>
              <a:off x="7264761" y="5380333"/>
              <a:ext cx="91440" cy="91440"/>
            </a:xfrm>
            <a:prstGeom prst="rect">
              <a:avLst/>
            </a:prstGeom>
            <a:no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2" name="Rectangle 201"/>
            <p:cNvSpPr/>
            <p:nvPr/>
          </p:nvSpPr>
          <p:spPr bwMode="auto">
            <a:xfrm>
              <a:off x="6656727" y="538431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3" name="Rectangle 202"/>
            <p:cNvSpPr/>
            <p:nvPr/>
          </p:nvSpPr>
          <p:spPr bwMode="auto">
            <a:xfrm>
              <a:off x="6565846" y="5458656"/>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6" name="Rectangle 205"/>
            <p:cNvSpPr/>
            <p:nvPr/>
          </p:nvSpPr>
          <p:spPr bwMode="auto">
            <a:xfrm>
              <a:off x="5454405" y="538431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12" name="Rectangle 211"/>
            <p:cNvSpPr/>
            <p:nvPr/>
          </p:nvSpPr>
          <p:spPr bwMode="auto">
            <a:xfrm>
              <a:off x="5108724" y="5292871"/>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21" name="Rectangle 220"/>
            <p:cNvSpPr/>
            <p:nvPr/>
          </p:nvSpPr>
          <p:spPr bwMode="auto">
            <a:xfrm>
              <a:off x="6572907" y="538431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224" name="Straight Connector 223"/>
            <p:cNvCxnSpPr/>
            <p:nvPr/>
          </p:nvCxnSpPr>
          <p:spPr bwMode="auto">
            <a:xfrm>
              <a:off x="8394844"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25" name="Straight Connector 224"/>
            <p:cNvCxnSpPr/>
            <p:nvPr/>
          </p:nvCxnSpPr>
          <p:spPr bwMode="auto">
            <a:xfrm>
              <a:off x="7320463"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26" name="Straight Connector 225"/>
            <p:cNvCxnSpPr/>
            <p:nvPr/>
          </p:nvCxnSpPr>
          <p:spPr bwMode="auto">
            <a:xfrm>
              <a:off x="7673930"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27" name="Straight Connector 226"/>
            <p:cNvCxnSpPr/>
            <p:nvPr/>
          </p:nvCxnSpPr>
          <p:spPr bwMode="auto">
            <a:xfrm>
              <a:off x="8015058"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30" name="Straight Connector 229"/>
            <p:cNvCxnSpPr/>
            <p:nvPr/>
          </p:nvCxnSpPr>
          <p:spPr bwMode="auto">
            <a:xfrm>
              <a:off x="5885789" y="5477025"/>
              <a:ext cx="0" cy="228600"/>
            </a:xfrm>
            <a:prstGeom prst="line">
              <a:avLst/>
            </a:prstGeom>
            <a:noFill/>
            <a:ln w="25400" cap="flat" cmpd="sng" algn="ctr">
              <a:solidFill>
                <a:schemeClr val="tx1"/>
              </a:solidFill>
              <a:prstDash val="solid"/>
              <a:round/>
              <a:headEnd type="none" w="med" len="med"/>
              <a:tailEnd type="none"/>
            </a:ln>
            <a:effectLst/>
          </p:spPr>
        </p:cxnSp>
        <p:sp>
          <p:nvSpPr>
            <p:cNvPr id="231" name="TextBox 230"/>
            <p:cNvSpPr txBox="1"/>
            <p:nvPr/>
          </p:nvSpPr>
          <p:spPr>
            <a:xfrm>
              <a:off x="4975187" y="5650900"/>
              <a:ext cx="3990195" cy="307777"/>
            </a:xfrm>
            <a:prstGeom prst="rect">
              <a:avLst/>
            </a:prstGeom>
            <a:noFill/>
          </p:spPr>
          <p:txBody>
            <a:bodyPr wrap="none" rtlCol="0">
              <a:spAutoFit/>
            </a:bodyPr>
            <a:lstStyle/>
            <a:p>
              <a:r>
                <a:rPr lang="en-US" sz="1400" dirty="0"/>
                <a:t>21    18    15   12    9     6     3     0    -3     -6    -9</a:t>
              </a:r>
            </a:p>
          </p:txBody>
        </p:sp>
        <p:grpSp>
          <p:nvGrpSpPr>
            <p:cNvPr id="234" name="Group 233"/>
            <p:cNvGrpSpPr/>
            <p:nvPr/>
          </p:nvGrpSpPr>
          <p:grpSpPr>
            <a:xfrm>
              <a:off x="7288369" y="2172659"/>
              <a:ext cx="685800" cy="1005872"/>
              <a:chOff x="4616199" y="1790300"/>
              <a:chExt cx="685800" cy="1005872"/>
            </a:xfrm>
          </p:grpSpPr>
          <p:cxnSp>
            <p:nvCxnSpPr>
              <p:cNvPr id="235" name="Straight Connector 234"/>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236" name="Straight Connector 235"/>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237" name="Group 236"/>
            <p:cNvGrpSpPr/>
            <p:nvPr/>
          </p:nvGrpSpPr>
          <p:grpSpPr>
            <a:xfrm>
              <a:off x="7298452" y="3343386"/>
              <a:ext cx="685800" cy="1005872"/>
              <a:chOff x="4616199" y="1790300"/>
              <a:chExt cx="685800" cy="1005872"/>
            </a:xfrm>
          </p:grpSpPr>
          <p:cxnSp>
            <p:nvCxnSpPr>
              <p:cNvPr id="238" name="Straight Connector 237"/>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239" name="Straight Connector 238"/>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240" name="Group 239"/>
            <p:cNvGrpSpPr/>
            <p:nvPr/>
          </p:nvGrpSpPr>
          <p:grpSpPr>
            <a:xfrm>
              <a:off x="7314895" y="4462738"/>
              <a:ext cx="640080" cy="1005871"/>
              <a:chOff x="4616199" y="1790301"/>
              <a:chExt cx="639664" cy="1005871"/>
            </a:xfrm>
          </p:grpSpPr>
          <p:cxnSp>
            <p:nvCxnSpPr>
              <p:cNvPr id="241" name="Straight Connector 240"/>
              <p:cNvCxnSpPr/>
              <p:nvPr/>
            </p:nvCxnSpPr>
            <p:spPr bwMode="auto">
              <a:xfrm flipH="1" flipV="1">
                <a:off x="4616199" y="1790301"/>
                <a:ext cx="639664" cy="31"/>
              </a:xfrm>
              <a:prstGeom prst="line">
                <a:avLst/>
              </a:prstGeom>
              <a:noFill/>
              <a:ln w="25400" cap="flat" cmpd="sng" algn="ctr">
                <a:solidFill>
                  <a:srgbClr val="FF0000"/>
                </a:solidFill>
                <a:prstDash val="solid"/>
                <a:round/>
                <a:headEnd type="none" w="med" len="med"/>
                <a:tailEnd type="none"/>
              </a:ln>
              <a:effectLst/>
            </p:spPr>
          </p:cxnSp>
          <p:cxnSp>
            <p:nvCxnSpPr>
              <p:cNvPr id="242" name="Straight Connector 241"/>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sp>
          <p:nvSpPr>
            <p:cNvPr id="243" name="TextBox 242"/>
            <p:cNvSpPr txBox="1"/>
            <p:nvPr/>
          </p:nvSpPr>
          <p:spPr>
            <a:xfrm>
              <a:off x="6924368" y="5910714"/>
              <a:ext cx="293670" cy="307777"/>
            </a:xfrm>
            <a:prstGeom prst="rect">
              <a:avLst/>
            </a:prstGeom>
            <a:noFill/>
          </p:spPr>
          <p:txBody>
            <a:bodyPr wrap="none" rtlCol="0">
              <a:spAutoFit/>
            </a:bodyPr>
            <a:lstStyle/>
            <a:p>
              <a:r>
                <a:rPr lang="en-US" sz="1400" dirty="0"/>
                <a:t>Z</a:t>
              </a:r>
            </a:p>
          </p:txBody>
        </p:sp>
        <p:sp>
          <p:nvSpPr>
            <p:cNvPr id="244" name="TextBox 243"/>
            <p:cNvSpPr txBox="1"/>
            <p:nvPr/>
          </p:nvSpPr>
          <p:spPr>
            <a:xfrm rot="16200000">
              <a:off x="4096385" y="3492189"/>
              <a:ext cx="1553630" cy="338554"/>
            </a:xfrm>
            <a:prstGeom prst="rect">
              <a:avLst/>
            </a:prstGeom>
            <a:noFill/>
          </p:spPr>
          <p:txBody>
            <a:bodyPr wrap="none" rtlCol="0">
              <a:spAutoFit/>
            </a:bodyPr>
            <a:lstStyle/>
            <a:p>
              <a:r>
                <a:rPr lang="en-US" sz="1600" dirty="0"/>
                <a:t>Number of Hits</a:t>
              </a:r>
            </a:p>
          </p:txBody>
        </p:sp>
        <p:sp>
          <p:nvSpPr>
            <p:cNvPr id="245" name="TextBox 244"/>
            <p:cNvSpPr txBox="1"/>
            <p:nvPr/>
          </p:nvSpPr>
          <p:spPr>
            <a:xfrm>
              <a:off x="8025330" y="2238320"/>
              <a:ext cx="752129" cy="523220"/>
            </a:xfrm>
            <a:prstGeom prst="rect">
              <a:avLst/>
            </a:prstGeom>
            <a:noFill/>
          </p:spPr>
          <p:txBody>
            <a:bodyPr wrap="none" rtlCol="0">
              <a:spAutoFit/>
            </a:bodyPr>
            <a:lstStyle/>
            <a:p>
              <a:r>
                <a:rPr lang="en-US" sz="1400" dirty="0"/>
                <a:t>Burst </a:t>
              </a:r>
            </a:p>
            <a:p>
              <a:r>
                <a:rPr lang="en-US" sz="1400" dirty="0"/>
                <a:t>Region</a:t>
              </a:r>
            </a:p>
          </p:txBody>
        </p:sp>
        <p:sp>
          <p:nvSpPr>
            <p:cNvPr id="246" name="TextBox 245"/>
            <p:cNvSpPr txBox="1"/>
            <p:nvPr/>
          </p:nvSpPr>
          <p:spPr>
            <a:xfrm>
              <a:off x="5262420" y="2136401"/>
              <a:ext cx="1664807" cy="738664"/>
            </a:xfrm>
            <a:prstGeom prst="rect">
              <a:avLst/>
            </a:prstGeom>
            <a:noFill/>
          </p:spPr>
          <p:txBody>
            <a:bodyPr wrap="square" rtlCol="0">
              <a:spAutoFit/>
            </a:bodyPr>
            <a:lstStyle/>
            <a:p>
              <a:pPr algn="r"/>
              <a:r>
                <a:rPr lang="en-US" sz="1400" dirty="0"/>
                <a:t>Cytotoxicity</a:t>
              </a:r>
            </a:p>
            <a:p>
              <a:pPr algn="r"/>
              <a:r>
                <a:rPr lang="en-US" sz="1400" dirty="0"/>
                <a:t>Range</a:t>
              </a:r>
            </a:p>
            <a:p>
              <a:pPr algn="r"/>
              <a:r>
                <a:rPr lang="en-US" sz="1400" dirty="0"/>
                <a:t>3 MAD</a:t>
              </a:r>
            </a:p>
          </p:txBody>
        </p:sp>
        <p:cxnSp>
          <p:nvCxnSpPr>
            <p:cNvPr id="247" name="Elbow Connector 246"/>
            <p:cNvCxnSpPr/>
            <p:nvPr/>
          </p:nvCxnSpPr>
          <p:spPr bwMode="auto">
            <a:xfrm flipV="1">
              <a:off x="6834807" y="2263528"/>
              <a:ext cx="821697" cy="146878"/>
            </a:xfrm>
            <a:prstGeom prst="bentConnector3">
              <a:avLst/>
            </a:prstGeom>
            <a:noFill/>
            <a:ln w="25400" cap="flat" cmpd="sng" algn="ctr">
              <a:solidFill>
                <a:srgbClr val="FF0000"/>
              </a:solidFill>
              <a:prstDash val="solid"/>
              <a:round/>
              <a:headEnd type="none" w="med" len="med"/>
              <a:tailEnd type="triangle"/>
            </a:ln>
            <a:effectLst/>
          </p:spPr>
        </p:cxnSp>
        <p:cxnSp>
          <p:nvCxnSpPr>
            <p:cNvPr id="251" name="Straight Connector 250"/>
            <p:cNvCxnSpPr/>
            <p:nvPr/>
          </p:nvCxnSpPr>
          <p:spPr bwMode="auto">
            <a:xfrm>
              <a:off x="5017962" y="4335215"/>
              <a:ext cx="3724527" cy="0"/>
            </a:xfrm>
            <a:prstGeom prst="line">
              <a:avLst/>
            </a:prstGeom>
            <a:noFill/>
            <a:ln w="25400" cap="flat" cmpd="sng" algn="ctr">
              <a:solidFill>
                <a:schemeClr val="tx1"/>
              </a:solidFill>
              <a:prstDash val="solid"/>
              <a:round/>
              <a:headEnd type="none" w="med" len="med"/>
              <a:tailEnd type="none"/>
            </a:ln>
            <a:effectLst/>
          </p:spPr>
        </p:cxnSp>
        <p:cxnSp>
          <p:nvCxnSpPr>
            <p:cNvPr id="252" name="Straight Connector 251"/>
            <p:cNvCxnSpPr/>
            <p:nvPr/>
          </p:nvCxnSpPr>
          <p:spPr bwMode="auto">
            <a:xfrm flipV="1">
              <a:off x="5005287" y="3178125"/>
              <a:ext cx="3737202" cy="0"/>
            </a:xfrm>
            <a:prstGeom prst="line">
              <a:avLst/>
            </a:prstGeom>
            <a:noFill/>
            <a:ln w="25400" cap="flat" cmpd="sng" algn="ctr">
              <a:solidFill>
                <a:schemeClr val="tx1"/>
              </a:solidFill>
              <a:prstDash val="solid"/>
              <a:round/>
              <a:headEnd type="none" w="med" len="med"/>
              <a:tailEnd type="none"/>
            </a:ln>
            <a:effectLst/>
          </p:spPr>
        </p:cxnSp>
        <p:cxnSp>
          <p:nvCxnSpPr>
            <p:cNvPr id="260" name="Straight Connector 259"/>
            <p:cNvCxnSpPr/>
            <p:nvPr/>
          </p:nvCxnSpPr>
          <p:spPr bwMode="auto">
            <a:xfrm>
              <a:off x="6960656"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1" name="Straight Connector 260"/>
            <p:cNvCxnSpPr/>
            <p:nvPr/>
          </p:nvCxnSpPr>
          <p:spPr bwMode="auto">
            <a:xfrm>
              <a:off x="6598298"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2" name="Straight Connector 261"/>
            <p:cNvCxnSpPr/>
            <p:nvPr/>
          </p:nvCxnSpPr>
          <p:spPr bwMode="auto">
            <a:xfrm>
              <a:off x="6227886"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3" name="Straight Connector 262"/>
            <p:cNvCxnSpPr/>
            <p:nvPr/>
          </p:nvCxnSpPr>
          <p:spPr bwMode="auto">
            <a:xfrm>
              <a:off x="5500125"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4" name="Straight Connector 263"/>
            <p:cNvCxnSpPr/>
            <p:nvPr/>
          </p:nvCxnSpPr>
          <p:spPr bwMode="auto">
            <a:xfrm>
              <a:off x="5149793"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7" name="Straight Connector 266"/>
            <p:cNvCxnSpPr/>
            <p:nvPr/>
          </p:nvCxnSpPr>
          <p:spPr bwMode="auto">
            <a:xfrm>
              <a:off x="8742489" y="5477025"/>
              <a:ext cx="0" cy="228600"/>
            </a:xfrm>
            <a:prstGeom prst="line">
              <a:avLst/>
            </a:prstGeom>
            <a:noFill/>
            <a:ln w="25400" cap="flat" cmpd="sng" algn="ctr">
              <a:solidFill>
                <a:schemeClr val="tx1"/>
              </a:solidFill>
              <a:prstDash val="solid"/>
              <a:round/>
              <a:headEnd type="none" w="med" len="med"/>
              <a:tailEnd type="none"/>
            </a:ln>
            <a:effectLst/>
          </p:spPr>
        </p:cxnSp>
        <p:sp>
          <p:nvSpPr>
            <p:cNvPr id="271" name="TextBox 270"/>
            <p:cNvSpPr txBox="1"/>
            <p:nvPr/>
          </p:nvSpPr>
          <p:spPr>
            <a:xfrm>
              <a:off x="1876451" y="1101190"/>
              <a:ext cx="2565677" cy="400110"/>
            </a:xfrm>
            <a:prstGeom prst="rect">
              <a:avLst/>
            </a:prstGeom>
            <a:noFill/>
            <a:ln>
              <a:solidFill>
                <a:schemeClr val="tx1"/>
              </a:solidFill>
            </a:ln>
          </p:spPr>
          <p:txBody>
            <a:bodyPr wrap="square" rtlCol="0">
              <a:spAutoFit/>
            </a:bodyPr>
            <a:lstStyle/>
            <a:p>
              <a:r>
                <a:rPr lang="en-US" dirty="0"/>
                <a:t>Concentration Space</a:t>
              </a:r>
            </a:p>
          </p:txBody>
        </p:sp>
        <p:sp>
          <p:nvSpPr>
            <p:cNvPr id="272" name="TextBox 271"/>
            <p:cNvSpPr txBox="1"/>
            <p:nvPr/>
          </p:nvSpPr>
          <p:spPr>
            <a:xfrm>
              <a:off x="6383675" y="1095028"/>
              <a:ext cx="1475583" cy="400110"/>
            </a:xfrm>
            <a:prstGeom prst="rect">
              <a:avLst/>
            </a:prstGeom>
            <a:noFill/>
            <a:ln>
              <a:solidFill>
                <a:schemeClr val="tx1"/>
              </a:solidFill>
            </a:ln>
          </p:spPr>
          <p:txBody>
            <a:bodyPr wrap="square" rtlCol="0">
              <a:spAutoFit/>
            </a:bodyPr>
            <a:lstStyle/>
            <a:p>
              <a:pPr algn="ctr"/>
              <a:r>
                <a:rPr lang="en-US" dirty="0"/>
                <a:t>Z- Space</a:t>
              </a:r>
            </a:p>
          </p:txBody>
        </p:sp>
        <p:sp>
          <p:nvSpPr>
            <p:cNvPr id="273" name="Oval 272"/>
            <p:cNvSpPr/>
            <p:nvPr/>
          </p:nvSpPr>
          <p:spPr bwMode="auto">
            <a:xfrm>
              <a:off x="3457266" y="4324274"/>
              <a:ext cx="1195360" cy="1326626"/>
            </a:xfrm>
            <a:prstGeom prst="ellipse">
              <a:avLst/>
            </a:prstGeom>
            <a:noFill/>
            <a:ln w="12700"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74" name="TextBox 273"/>
            <p:cNvSpPr txBox="1"/>
            <p:nvPr/>
          </p:nvSpPr>
          <p:spPr>
            <a:xfrm>
              <a:off x="3991528" y="5962978"/>
              <a:ext cx="1304408" cy="523220"/>
            </a:xfrm>
            <a:prstGeom prst="rect">
              <a:avLst/>
            </a:prstGeom>
            <a:noFill/>
          </p:spPr>
          <p:txBody>
            <a:bodyPr wrap="square" rtlCol="0">
              <a:spAutoFit/>
            </a:bodyPr>
            <a:lstStyle/>
            <a:p>
              <a:pPr algn="r"/>
              <a:r>
                <a:rPr lang="en-US" sz="1400" dirty="0"/>
                <a:t>Bioactivity inferred</a:t>
              </a:r>
            </a:p>
          </p:txBody>
        </p:sp>
        <p:cxnSp>
          <p:nvCxnSpPr>
            <p:cNvPr id="275" name="Elbow Connector 274"/>
            <p:cNvCxnSpPr>
              <a:stCxn id="274" idx="0"/>
            </p:cNvCxnSpPr>
            <p:nvPr/>
          </p:nvCxnSpPr>
          <p:spPr bwMode="auto">
            <a:xfrm rot="16200000" flipV="1">
              <a:off x="4170094" y="5489340"/>
              <a:ext cx="424426" cy="522850"/>
            </a:xfrm>
            <a:prstGeom prst="bentConnector2">
              <a:avLst/>
            </a:prstGeom>
            <a:noFill/>
            <a:ln w="25400" cap="flat" cmpd="sng" algn="ctr">
              <a:solidFill>
                <a:srgbClr val="0070C0"/>
              </a:solidFill>
              <a:prstDash val="solid"/>
              <a:round/>
              <a:headEnd type="none" w="med" len="med"/>
              <a:tailEnd type="triangle"/>
            </a:ln>
            <a:effectLst/>
          </p:spPr>
        </p:cxnSp>
      </p:grpSp>
      <p:sp>
        <p:nvSpPr>
          <p:cNvPr id="3" name="TextBox 2"/>
          <p:cNvSpPr txBox="1"/>
          <p:nvPr/>
        </p:nvSpPr>
        <p:spPr>
          <a:xfrm>
            <a:off x="6051364" y="6547717"/>
            <a:ext cx="3115853" cy="307777"/>
          </a:xfrm>
          <a:prstGeom prst="rect">
            <a:avLst/>
          </a:prstGeom>
          <a:noFill/>
        </p:spPr>
        <p:txBody>
          <a:bodyPr wrap="none" rtlCol="0">
            <a:spAutoFit/>
          </a:bodyPr>
          <a:lstStyle/>
          <a:p>
            <a:r>
              <a:rPr lang="en-US" sz="1400" dirty="0"/>
              <a:t>Judson et al. </a:t>
            </a:r>
            <a:r>
              <a:rPr lang="en-US" sz="1400" dirty="0" err="1"/>
              <a:t>Tox.Sci</a:t>
            </a:r>
            <a:r>
              <a:rPr lang="en-US" sz="1400" dirty="0"/>
              <a:t>. in press (2016)</a:t>
            </a:r>
          </a:p>
        </p:txBody>
      </p:sp>
    </p:spTree>
    <p:extLst>
      <p:ext uri="{BB962C8B-B14F-4D97-AF65-F5344CB8AC3E}">
        <p14:creationId xmlns:p14="http://schemas.microsoft.com/office/powerpoint/2010/main" val="24171995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807" y="234731"/>
            <a:ext cx="6547202" cy="550417"/>
          </a:xfrm>
        </p:spPr>
        <p:txBody>
          <a:bodyPr>
            <a:normAutofit/>
          </a:bodyPr>
          <a:lstStyle/>
          <a:p>
            <a:r>
              <a:rPr lang="en-US" dirty="0"/>
              <a:t>Schematic explanation of the burst</a:t>
            </a:r>
          </a:p>
        </p:txBody>
      </p:sp>
      <p:sp>
        <p:nvSpPr>
          <p:cNvPr id="3" name="Slide Number Placeholder 2"/>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6</a:t>
            </a:fld>
            <a:endParaRPr lang="en-US" sz="1000" b="1" kern="1200" dirty="0">
              <a:solidFill>
                <a:srgbClr val="003F69"/>
              </a:solidFill>
              <a:latin typeface="Arial" charset="0"/>
              <a:ea typeface="ＭＳ Ｐゴシック" pitchFamily="1" charset="-128"/>
              <a:cs typeface="+mn-cs"/>
            </a:endParaRPr>
          </a:p>
        </p:txBody>
      </p:sp>
      <p:sp>
        <p:nvSpPr>
          <p:cNvPr id="4" name="Oval 3"/>
          <p:cNvSpPr/>
          <p:nvPr/>
        </p:nvSpPr>
        <p:spPr bwMode="auto">
          <a:xfrm>
            <a:off x="1283663" y="2309447"/>
            <a:ext cx="2637692" cy="1594338"/>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 name="Block Arc 4"/>
          <p:cNvSpPr/>
          <p:nvPr/>
        </p:nvSpPr>
        <p:spPr bwMode="auto">
          <a:xfrm rot="10800000">
            <a:off x="2416112" y="2584938"/>
            <a:ext cx="281354" cy="234461"/>
          </a:xfrm>
          <a:prstGeom prst="blockArc">
            <a:avLst>
              <a:gd name="adj1" fmla="val 9465045"/>
              <a:gd name="adj2" fmla="val 1075366"/>
              <a:gd name="adj3" fmla="val 16950"/>
            </a:avLst>
          </a:prstGeom>
          <a:solidFill>
            <a:srgbClr val="1515D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 name="Rectangle 5"/>
          <p:cNvSpPr/>
          <p:nvPr/>
        </p:nvSpPr>
        <p:spPr bwMode="auto">
          <a:xfrm>
            <a:off x="1916711"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 name="Rectangle 6"/>
          <p:cNvSpPr/>
          <p:nvPr/>
        </p:nvSpPr>
        <p:spPr bwMode="auto">
          <a:xfrm>
            <a:off x="2099590"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 name="Rectangle 7"/>
          <p:cNvSpPr/>
          <p:nvPr/>
        </p:nvSpPr>
        <p:spPr bwMode="auto">
          <a:xfrm>
            <a:off x="2282470"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9" name="Rectangle 8"/>
          <p:cNvSpPr/>
          <p:nvPr/>
        </p:nvSpPr>
        <p:spPr bwMode="auto">
          <a:xfrm>
            <a:off x="2465349" y="3288322"/>
            <a:ext cx="182880" cy="18288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0" name="Rectangle 9"/>
          <p:cNvSpPr/>
          <p:nvPr/>
        </p:nvSpPr>
        <p:spPr bwMode="auto">
          <a:xfrm>
            <a:off x="2647060"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1" name="Rectangle 10"/>
          <p:cNvSpPr/>
          <p:nvPr/>
        </p:nvSpPr>
        <p:spPr bwMode="auto">
          <a:xfrm>
            <a:off x="2824082"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2" name="Rectangle 11"/>
          <p:cNvSpPr/>
          <p:nvPr/>
        </p:nvSpPr>
        <p:spPr bwMode="auto">
          <a:xfrm>
            <a:off x="2999930" y="3288316"/>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14" name="Straight Arrow Connector 13"/>
          <p:cNvCxnSpPr>
            <a:endCxn id="9" idx="0"/>
          </p:cNvCxnSpPr>
          <p:nvPr/>
        </p:nvCxnSpPr>
        <p:spPr bwMode="auto">
          <a:xfrm>
            <a:off x="2556789" y="2819400"/>
            <a:ext cx="0" cy="468922"/>
          </a:xfrm>
          <a:prstGeom prst="straightConnector1">
            <a:avLst/>
          </a:prstGeom>
          <a:noFill/>
          <a:ln w="25400" cap="flat" cmpd="sng" algn="ctr">
            <a:solidFill>
              <a:schemeClr val="tx1"/>
            </a:solidFill>
            <a:prstDash val="solid"/>
            <a:round/>
            <a:headEnd type="none" w="med" len="med"/>
            <a:tailEnd type="triangle"/>
          </a:ln>
          <a:effectLst/>
        </p:spPr>
      </p:cxnSp>
      <p:sp>
        <p:nvSpPr>
          <p:cNvPr id="16" name="Oval 15"/>
          <p:cNvSpPr/>
          <p:nvPr/>
        </p:nvSpPr>
        <p:spPr bwMode="auto">
          <a:xfrm>
            <a:off x="2488208" y="1840525"/>
            <a:ext cx="137160" cy="13716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nvGrpSpPr>
          <p:cNvPr id="25" name="Group 24"/>
          <p:cNvGrpSpPr/>
          <p:nvPr/>
        </p:nvGrpSpPr>
        <p:grpSpPr>
          <a:xfrm>
            <a:off x="2377128" y="3471196"/>
            <a:ext cx="335874" cy="1089076"/>
            <a:chOff x="2398242" y="3471202"/>
            <a:chExt cx="335874" cy="1089076"/>
          </a:xfrm>
        </p:grpSpPr>
        <p:cxnSp>
          <p:nvCxnSpPr>
            <p:cNvPr id="22" name="Straight Arrow Connector 21"/>
            <p:cNvCxnSpPr>
              <a:stCxn id="9" idx="2"/>
            </p:cNvCxnSpPr>
            <p:nvPr/>
          </p:nvCxnSpPr>
          <p:spPr bwMode="auto">
            <a:xfrm flipH="1">
              <a:off x="2542731" y="3471202"/>
              <a:ext cx="14058" cy="764345"/>
            </a:xfrm>
            <a:prstGeom prst="straightConnector1">
              <a:avLst/>
            </a:prstGeom>
            <a:noFill/>
            <a:ln w="25400" cap="flat" cmpd="sng" algn="ctr">
              <a:solidFill>
                <a:schemeClr val="tx1"/>
              </a:solidFill>
              <a:prstDash val="solid"/>
              <a:round/>
              <a:headEnd type="none" w="med" len="med"/>
              <a:tailEnd type="triangle"/>
            </a:ln>
            <a:effectLst/>
          </p:spPr>
        </p:cxnSp>
        <p:sp>
          <p:nvSpPr>
            <p:cNvPr id="24" name="Explosion 1 23"/>
            <p:cNvSpPr/>
            <p:nvPr/>
          </p:nvSpPr>
          <p:spPr bwMode="auto">
            <a:xfrm>
              <a:off x="2398242" y="4173416"/>
              <a:ext cx="335874" cy="386862"/>
            </a:xfrm>
            <a:prstGeom prst="irregularSeal1">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sp>
        <p:nvSpPr>
          <p:cNvPr id="26" name="Oval 25"/>
          <p:cNvSpPr/>
          <p:nvPr/>
        </p:nvSpPr>
        <p:spPr bwMode="auto">
          <a:xfrm>
            <a:off x="4826958" y="2330400"/>
            <a:ext cx="2637692" cy="1594338"/>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7" name="Block Arc 26"/>
          <p:cNvSpPr/>
          <p:nvPr/>
        </p:nvSpPr>
        <p:spPr bwMode="auto">
          <a:xfrm rot="10800000">
            <a:off x="5968206" y="2584938"/>
            <a:ext cx="281354" cy="234461"/>
          </a:xfrm>
          <a:prstGeom prst="blockArc">
            <a:avLst>
              <a:gd name="adj1" fmla="val 9465045"/>
              <a:gd name="adj2" fmla="val 1075366"/>
              <a:gd name="adj3" fmla="val 16950"/>
            </a:avLst>
          </a:prstGeom>
          <a:solidFill>
            <a:srgbClr val="1515D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8" name="Rectangle 27"/>
          <p:cNvSpPr/>
          <p:nvPr/>
        </p:nvSpPr>
        <p:spPr bwMode="auto">
          <a:xfrm>
            <a:off x="5468805"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9" name="Rectangle 28"/>
          <p:cNvSpPr/>
          <p:nvPr/>
        </p:nvSpPr>
        <p:spPr bwMode="auto">
          <a:xfrm>
            <a:off x="5651684"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0" name="Rectangle 29"/>
          <p:cNvSpPr/>
          <p:nvPr/>
        </p:nvSpPr>
        <p:spPr bwMode="auto">
          <a:xfrm>
            <a:off x="5834564"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1" name="Rectangle 30"/>
          <p:cNvSpPr/>
          <p:nvPr/>
        </p:nvSpPr>
        <p:spPr bwMode="auto">
          <a:xfrm>
            <a:off x="6017443" y="3288322"/>
            <a:ext cx="182880" cy="18288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2" name="Rectangle 31"/>
          <p:cNvSpPr/>
          <p:nvPr/>
        </p:nvSpPr>
        <p:spPr bwMode="auto">
          <a:xfrm>
            <a:off x="6199154"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3" name="Rectangle 32"/>
          <p:cNvSpPr/>
          <p:nvPr/>
        </p:nvSpPr>
        <p:spPr bwMode="auto">
          <a:xfrm>
            <a:off x="6376176"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4" name="Rectangle 33"/>
          <p:cNvSpPr/>
          <p:nvPr/>
        </p:nvSpPr>
        <p:spPr bwMode="auto">
          <a:xfrm>
            <a:off x="6552024" y="3288316"/>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nvGrpSpPr>
          <p:cNvPr id="40" name="Group 39"/>
          <p:cNvGrpSpPr/>
          <p:nvPr/>
        </p:nvGrpSpPr>
        <p:grpSpPr>
          <a:xfrm>
            <a:off x="5936818" y="3471196"/>
            <a:ext cx="335874" cy="1089076"/>
            <a:chOff x="2398242" y="3471202"/>
            <a:chExt cx="335874" cy="1089076"/>
          </a:xfrm>
        </p:grpSpPr>
        <p:cxnSp>
          <p:nvCxnSpPr>
            <p:cNvPr id="41" name="Straight Arrow Connector 40"/>
            <p:cNvCxnSpPr/>
            <p:nvPr/>
          </p:nvCxnSpPr>
          <p:spPr bwMode="auto">
            <a:xfrm flipH="1">
              <a:off x="2566179" y="3471202"/>
              <a:ext cx="14058" cy="764345"/>
            </a:xfrm>
            <a:prstGeom prst="straightConnector1">
              <a:avLst/>
            </a:prstGeom>
            <a:noFill/>
            <a:ln w="25400" cap="flat" cmpd="sng" algn="ctr">
              <a:solidFill>
                <a:schemeClr val="tx1"/>
              </a:solidFill>
              <a:prstDash val="solid"/>
              <a:round/>
              <a:headEnd type="none" w="med" len="med"/>
              <a:tailEnd type="triangle"/>
            </a:ln>
            <a:effectLst/>
          </p:spPr>
        </p:cxnSp>
        <p:sp>
          <p:nvSpPr>
            <p:cNvPr id="42" name="Explosion 1 41"/>
            <p:cNvSpPr/>
            <p:nvPr/>
          </p:nvSpPr>
          <p:spPr bwMode="auto">
            <a:xfrm>
              <a:off x="2398242" y="4173416"/>
              <a:ext cx="335874" cy="386862"/>
            </a:xfrm>
            <a:prstGeom prst="irregularSeal1">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grpSp>
        <p:nvGrpSpPr>
          <p:cNvPr id="48" name="Group 47"/>
          <p:cNvGrpSpPr/>
          <p:nvPr/>
        </p:nvGrpSpPr>
        <p:grpSpPr>
          <a:xfrm>
            <a:off x="5166338" y="1759493"/>
            <a:ext cx="531067" cy="687114"/>
            <a:chOff x="5166338" y="1759493"/>
            <a:chExt cx="531067" cy="687114"/>
          </a:xfrm>
        </p:grpSpPr>
        <p:sp>
          <p:nvSpPr>
            <p:cNvPr id="36" name="Oval 35"/>
            <p:cNvSpPr/>
            <p:nvPr/>
          </p:nvSpPr>
          <p:spPr bwMode="auto">
            <a:xfrm>
              <a:off x="5303498" y="2096674"/>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3" name="Oval 42"/>
            <p:cNvSpPr/>
            <p:nvPr/>
          </p:nvSpPr>
          <p:spPr bwMode="auto">
            <a:xfrm>
              <a:off x="5560245" y="1942811"/>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4" name="Oval 43"/>
            <p:cNvSpPr/>
            <p:nvPr/>
          </p:nvSpPr>
          <p:spPr bwMode="auto">
            <a:xfrm>
              <a:off x="5560245" y="2194859"/>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5" name="Oval 44"/>
            <p:cNvSpPr/>
            <p:nvPr/>
          </p:nvSpPr>
          <p:spPr bwMode="auto">
            <a:xfrm>
              <a:off x="5166338" y="2309447"/>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6" name="Oval 45"/>
            <p:cNvSpPr/>
            <p:nvPr/>
          </p:nvSpPr>
          <p:spPr bwMode="auto">
            <a:xfrm>
              <a:off x="5166338" y="1827049"/>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7" name="Oval 46"/>
            <p:cNvSpPr/>
            <p:nvPr/>
          </p:nvSpPr>
          <p:spPr bwMode="auto">
            <a:xfrm>
              <a:off x="5468805" y="1759493"/>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sp>
        <p:nvSpPr>
          <p:cNvPr id="50" name="32-Point Star 49"/>
          <p:cNvSpPr/>
          <p:nvPr/>
        </p:nvSpPr>
        <p:spPr bwMode="auto">
          <a:xfrm>
            <a:off x="4753670" y="2262844"/>
            <a:ext cx="2784268" cy="1699555"/>
          </a:xfrm>
          <a:prstGeom prst="star32">
            <a:avLst>
              <a:gd name="adj" fmla="val 43708"/>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nvGrpSpPr>
          <p:cNvPr id="62" name="Group 61"/>
          <p:cNvGrpSpPr/>
          <p:nvPr/>
        </p:nvGrpSpPr>
        <p:grpSpPr>
          <a:xfrm>
            <a:off x="5614168" y="2971380"/>
            <a:ext cx="974783" cy="328667"/>
            <a:chOff x="5614168" y="2971380"/>
            <a:chExt cx="974783" cy="328667"/>
          </a:xfrm>
        </p:grpSpPr>
        <p:cxnSp>
          <p:nvCxnSpPr>
            <p:cNvPr id="54" name="Elbow Connector 53"/>
            <p:cNvCxnSpPr>
              <a:endCxn id="33" idx="0"/>
            </p:cNvCxnSpPr>
            <p:nvPr/>
          </p:nvCxnSpPr>
          <p:spPr bwMode="auto">
            <a:xfrm rot="5400000">
              <a:off x="6387608" y="3086979"/>
              <a:ext cx="281352" cy="121335"/>
            </a:xfrm>
            <a:prstGeom prst="curvedConnector3">
              <a:avLst/>
            </a:prstGeom>
            <a:noFill/>
            <a:ln w="12700" cap="flat" cmpd="sng" algn="ctr">
              <a:solidFill>
                <a:schemeClr val="tx1"/>
              </a:solidFill>
              <a:prstDash val="sysDot"/>
              <a:round/>
              <a:headEnd type="none" w="med" len="med"/>
              <a:tailEnd type="triangle"/>
            </a:ln>
            <a:effectLst/>
          </p:spPr>
        </p:cxnSp>
        <p:cxnSp>
          <p:nvCxnSpPr>
            <p:cNvPr id="56" name="Elbow Connector 53"/>
            <p:cNvCxnSpPr/>
            <p:nvPr/>
          </p:nvCxnSpPr>
          <p:spPr bwMode="auto">
            <a:xfrm rot="5400000">
              <a:off x="6139752" y="3100266"/>
              <a:ext cx="328665" cy="70894"/>
            </a:xfrm>
            <a:prstGeom prst="curvedConnector3">
              <a:avLst>
                <a:gd name="adj1" fmla="val 50000"/>
              </a:avLst>
            </a:prstGeom>
            <a:noFill/>
            <a:ln w="12700" cap="flat" cmpd="sng" algn="ctr">
              <a:solidFill>
                <a:schemeClr val="tx1"/>
              </a:solidFill>
              <a:prstDash val="sysDot"/>
              <a:round/>
              <a:headEnd type="none" w="med" len="med"/>
              <a:tailEnd type="triangle"/>
            </a:ln>
            <a:effectLst/>
          </p:spPr>
        </p:cxnSp>
        <p:cxnSp>
          <p:nvCxnSpPr>
            <p:cNvPr id="57" name="Elbow Connector 53"/>
            <p:cNvCxnSpPr/>
            <p:nvPr/>
          </p:nvCxnSpPr>
          <p:spPr bwMode="auto">
            <a:xfrm rot="16200000" flipH="1">
              <a:off x="5525660" y="3095479"/>
              <a:ext cx="293074" cy="116058"/>
            </a:xfrm>
            <a:prstGeom prst="curvedConnector3">
              <a:avLst/>
            </a:prstGeom>
            <a:noFill/>
            <a:ln w="12700" cap="flat" cmpd="sng" algn="ctr">
              <a:solidFill>
                <a:schemeClr val="tx1"/>
              </a:solidFill>
              <a:prstDash val="sysDot"/>
              <a:round/>
              <a:headEnd type="none" w="med" len="med"/>
              <a:tailEnd type="triangle"/>
            </a:ln>
            <a:effectLst/>
          </p:spPr>
        </p:cxnSp>
        <p:cxnSp>
          <p:nvCxnSpPr>
            <p:cNvPr id="58" name="Elbow Connector 53"/>
            <p:cNvCxnSpPr/>
            <p:nvPr/>
          </p:nvCxnSpPr>
          <p:spPr bwMode="auto">
            <a:xfrm rot="16200000" flipH="1">
              <a:off x="5921909" y="3095481"/>
              <a:ext cx="293074" cy="116058"/>
            </a:xfrm>
            <a:prstGeom prst="curvedConnector3">
              <a:avLst/>
            </a:prstGeom>
            <a:noFill/>
            <a:ln w="12700" cap="flat" cmpd="sng" algn="ctr">
              <a:solidFill>
                <a:schemeClr val="tx1"/>
              </a:solidFill>
              <a:prstDash val="sysDot"/>
              <a:round/>
              <a:headEnd type="none" w="med" len="med"/>
              <a:tailEnd type="triangle"/>
            </a:ln>
            <a:effectLst/>
          </p:spPr>
        </p:cxnSp>
      </p:grpSp>
      <p:grpSp>
        <p:nvGrpSpPr>
          <p:cNvPr id="65" name="Group 64"/>
          <p:cNvGrpSpPr/>
          <p:nvPr/>
        </p:nvGrpSpPr>
        <p:grpSpPr>
          <a:xfrm>
            <a:off x="2201108" y="2532469"/>
            <a:ext cx="4030885" cy="959859"/>
            <a:chOff x="2824082" y="4700844"/>
            <a:chExt cx="4030885" cy="959859"/>
          </a:xfrm>
          <a:solidFill>
            <a:srgbClr val="FFFF00"/>
          </a:solidFill>
        </p:grpSpPr>
        <p:sp>
          <p:nvSpPr>
            <p:cNvPr id="63" name="TextBox 62"/>
            <p:cNvSpPr txBox="1"/>
            <p:nvPr/>
          </p:nvSpPr>
          <p:spPr>
            <a:xfrm>
              <a:off x="2824082" y="4700844"/>
              <a:ext cx="1776448" cy="954107"/>
            </a:xfrm>
            <a:prstGeom prst="rect">
              <a:avLst/>
            </a:prstGeom>
            <a:grpFill/>
            <a:ln>
              <a:solidFill>
                <a:schemeClr val="tx1"/>
              </a:solidFill>
            </a:ln>
          </p:spPr>
          <p:txBody>
            <a:bodyPr wrap="none" rtlCol="0">
              <a:spAutoFit/>
            </a:bodyPr>
            <a:lstStyle/>
            <a:p>
              <a:r>
                <a:rPr lang="en-US" sz="1400" dirty="0"/>
                <a:t>Oxidative Stress</a:t>
              </a:r>
            </a:p>
            <a:p>
              <a:r>
                <a:rPr lang="en-US" sz="1400" dirty="0"/>
                <a:t>DNA Reactivity</a:t>
              </a:r>
            </a:p>
            <a:p>
              <a:r>
                <a:rPr lang="en-US" sz="1400" dirty="0"/>
                <a:t>Protein Reactivity</a:t>
              </a:r>
            </a:p>
            <a:p>
              <a:r>
                <a:rPr lang="en-US" sz="1400" dirty="0"/>
                <a:t>Mitochondrial stress</a:t>
              </a:r>
            </a:p>
          </p:txBody>
        </p:sp>
        <p:sp>
          <p:nvSpPr>
            <p:cNvPr id="64" name="TextBox 63"/>
            <p:cNvSpPr txBox="1"/>
            <p:nvPr/>
          </p:nvSpPr>
          <p:spPr>
            <a:xfrm>
              <a:off x="4631281" y="4706596"/>
              <a:ext cx="2223686" cy="954107"/>
            </a:xfrm>
            <a:prstGeom prst="rect">
              <a:avLst/>
            </a:prstGeom>
            <a:grpFill/>
            <a:ln>
              <a:solidFill>
                <a:schemeClr val="tx1"/>
              </a:solidFill>
            </a:ln>
          </p:spPr>
          <p:txBody>
            <a:bodyPr wrap="none" rtlCol="0">
              <a:spAutoFit/>
            </a:bodyPr>
            <a:lstStyle/>
            <a:p>
              <a:r>
                <a:rPr lang="en-US" sz="1400" dirty="0"/>
                <a:t>ER stress</a:t>
              </a:r>
            </a:p>
            <a:p>
              <a:r>
                <a:rPr lang="en-US" sz="1400" dirty="0"/>
                <a:t>Cell membrane disruption</a:t>
              </a:r>
            </a:p>
            <a:p>
              <a:r>
                <a:rPr lang="en-US" sz="1400" dirty="0"/>
                <a:t>Specific apoptosis</a:t>
              </a:r>
            </a:p>
            <a:p>
              <a:r>
                <a:rPr lang="en-US" sz="1400" dirty="0"/>
                <a:t>…</a:t>
              </a:r>
            </a:p>
          </p:txBody>
        </p:sp>
      </p:grpSp>
      <p:sp>
        <p:nvSpPr>
          <p:cNvPr id="66" name="TextBox 65"/>
          <p:cNvSpPr txBox="1"/>
          <p:nvPr/>
        </p:nvSpPr>
        <p:spPr>
          <a:xfrm>
            <a:off x="2039796" y="1323941"/>
            <a:ext cx="1083951" cy="400110"/>
          </a:xfrm>
          <a:prstGeom prst="rect">
            <a:avLst/>
          </a:prstGeom>
          <a:noFill/>
        </p:spPr>
        <p:txBody>
          <a:bodyPr wrap="none" rtlCol="0">
            <a:spAutoFit/>
          </a:bodyPr>
          <a:lstStyle/>
          <a:p>
            <a:r>
              <a:rPr lang="en-US" dirty="0"/>
              <a:t>Specific</a:t>
            </a:r>
          </a:p>
        </p:txBody>
      </p:sp>
      <p:sp>
        <p:nvSpPr>
          <p:cNvPr id="67" name="TextBox 66"/>
          <p:cNvSpPr txBox="1"/>
          <p:nvPr/>
        </p:nvSpPr>
        <p:spPr>
          <a:xfrm>
            <a:off x="5368554" y="1323941"/>
            <a:ext cx="1596912" cy="400110"/>
          </a:xfrm>
          <a:prstGeom prst="rect">
            <a:avLst/>
          </a:prstGeom>
          <a:noFill/>
        </p:spPr>
        <p:txBody>
          <a:bodyPr wrap="none" rtlCol="0">
            <a:spAutoFit/>
          </a:bodyPr>
          <a:lstStyle/>
          <a:p>
            <a:r>
              <a:rPr lang="en-US" dirty="0"/>
              <a:t>Non-specific</a:t>
            </a:r>
          </a:p>
        </p:txBody>
      </p:sp>
      <p:sp>
        <p:nvSpPr>
          <p:cNvPr id="49" name="TextBox 48"/>
          <p:cNvSpPr txBox="1"/>
          <p:nvPr/>
        </p:nvSpPr>
        <p:spPr>
          <a:xfrm>
            <a:off x="0" y="6488668"/>
            <a:ext cx="1221809" cy="369332"/>
          </a:xfrm>
          <a:prstGeom prst="rect">
            <a:avLst/>
          </a:prstGeom>
          <a:solidFill>
            <a:schemeClr val="bg1">
              <a:lumMod val="85000"/>
            </a:schemeClr>
          </a:solidFill>
          <a:ln>
            <a:solidFill>
              <a:schemeClr val="tx1"/>
            </a:solidFill>
          </a:ln>
        </p:spPr>
        <p:txBody>
          <a:bodyPr wrap="none" rtlCol="0">
            <a:spAutoFit/>
          </a:bodyPr>
          <a:lstStyle/>
          <a:p>
            <a:r>
              <a:rPr lang="en-US" dirty="0"/>
              <a:t>Section 2.1</a:t>
            </a:r>
          </a:p>
        </p:txBody>
      </p:sp>
    </p:spTree>
    <p:extLst>
      <p:ext uri="{BB962C8B-B14F-4D97-AF65-F5344CB8AC3E}">
        <p14:creationId xmlns:p14="http://schemas.microsoft.com/office/powerpoint/2010/main" val="3375029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88889E-6 -7.40741E-7 L -3.88889E-6 0.11412 " pathEditMode="relative" rAng="0" ptsTypes="AA">
                                      <p:cBhvr>
                                        <p:cTn id="10" dur="2000" fill="hold"/>
                                        <p:tgtEl>
                                          <p:spTgt spid="16"/>
                                        </p:tgtEl>
                                        <p:attrNameLst>
                                          <p:attrName>ppt_x</p:attrName>
                                          <p:attrName>ppt_y</p:attrName>
                                        </p:attrNameLst>
                                      </p:cBhvr>
                                      <p:rCtr x="0" y="569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61111E-6 -1.48148E-6 L 0.0191 0.11551 " pathEditMode="relative" rAng="0" ptsTypes="AA">
                                      <p:cBhvr>
                                        <p:cTn id="26" dur="2000" fill="hold"/>
                                        <p:tgtEl>
                                          <p:spTgt spid="48"/>
                                        </p:tgtEl>
                                        <p:attrNameLst>
                                          <p:attrName>ppt_x</p:attrName>
                                          <p:attrName>ppt_y</p:attrName>
                                        </p:attrNameLst>
                                      </p:cBhvr>
                                      <p:rCtr x="955" y="5764"/>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6"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9881" y="67608"/>
            <a:ext cx="8370519" cy="6577497"/>
            <a:chOff x="619881" y="67608"/>
            <a:chExt cx="8370519" cy="6577497"/>
          </a:xfrm>
        </p:grpSpPr>
        <p:cxnSp>
          <p:nvCxnSpPr>
            <p:cNvPr id="72" name="Elbow Connector 71"/>
            <p:cNvCxnSpPr>
              <a:stCxn id="41" idx="2"/>
              <a:endCxn id="154" idx="0"/>
            </p:cNvCxnSpPr>
            <p:nvPr/>
          </p:nvCxnSpPr>
          <p:spPr bwMode="auto">
            <a:xfrm rot="10800000">
              <a:off x="4238794" y="391867"/>
              <a:ext cx="1418361" cy="1130638"/>
            </a:xfrm>
            <a:prstGeom prst="curvedConnector3">
              <a:avLst>
                <a:gd name="adj1" fmla="val 44421"/>
              </a:avLst>
            </a:prstGeom>
            <a:noFill/>
            <a:ln w="25400" cap="flat" cmpd="sng" algn="ctr">
              <a:solidFill>
                <a:schemeClr val="tx1"/>
              </a:solidFill>
              <a:prstDash val="solid"/>
              <a:round/>
              <a:headEnd type="none" w="med" len="med"/>
              <a:tailEnd type="triangle"/>
            </a:ln>
            <a:effectLst/>
          </p:spPr>
        </p:cxnSp>
        <p:cxnSp>
          <p:nvCxnSpPr>
            <p:cNvPr id="73" name="Elbow Connector 71"/>
            <p:cNvCxnSpPr>
              <a:stCxn id="41" idx="2"/>
              <a:endCxn id="155" idx="0"/>
            </p:cNvCxnSpPr>
            <p:nvPr/>
          </p:nvCxnSpPr>
          <p:spPr bwMode="auto">
            <a:xfrm rot="10800000">
              <a:off x="4240192" y="779159"/>
              <a:ext cx="1416963" cy="743346"/>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74" name="Elbow Connector 71"/>
            <p:cNvCxnSpPr>
              <a:stCxn id="41" idx="2"/>
              <a:endCxn id="447" idx="3"/>
            </p:cNvCxnSpPr>
            <p:nvPr/>
          </p:nvCxnSpPr>
          <p:spPr bwMode="auto">
            <a:xfrm rot="10800000">
              <a:off x="4246344" y="1193375"/>
              <a:ext cx="1410810" cy="329130"/>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79" name="Elbow Connector 71"/>
            <p:cNvCxnSpPr>
              <a:stCxn id="56" idx="2"/>
              <a:endCxn id="182" idx="0"/>
            </p:cNvCxnSpPr>
            <p:nvPr/>
          </p:nvCxnSpPr>
          <p:spPr bwMode="auto">
            <a:xfrm rot="10800000" flipV="1">
              <a:off x="4203049" y="2680304"/>
              <a:ext cx="1459413" cy="272401"/>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82" name="Elbow Connector 71"/>
            <p:cNvCxnSpPr>
              <a:stCxn id="56" idx="2"/>
              <a:endCxn id="157" idx="0"/>
            </p:cNvCxnSpPr>
            <p:nvPr/>
          </p:nvCxnSpPr>
          <p:spPr bwMode="auto">
            <a:xfrm rot="10800000" flipV="1">
              <a:off x="4208641" y="2680305"/>
              <a:ext cx="1453821" cy="1048128"/>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83" name="Elbow Connector 71"/>
            <p:cNvCxnSpPr>
              <a:stCxn id="56" idx="2"/>
              <a:endCxn id="161" idx="0"/>
            </p:cNvCxnSpPr>
            <p:nvPr/>
          </p:nvCxnSpPr>
          <p:spPr bwMode="auto">
            <a:xfrm rot="10800000">
              <a:off x="4214233" y="1772653"/>
              <a:ext cx="1448229" cy="907652"/>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84" name="Elbow Connector 71"/>
            <p:cNvCxnSpPr>
              <a:stCxn id="56" idx="2"/>
              <a:endCxn id="162" idx="0"/>
            </p:cNvCxnSpPr>
            <p:nvPr/>
          </p:nvCxnSpPr>
          <p:spPr bwMode="auto">
            <a:xfrm rot="10800000">
              <a:off x="4207241" y="2168335"/>
              <a:ext cx="1455221" cy="511971"/>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85" name="Elbow Connector 71"/>
            <p:cNvCxnSpPr>
              <a:stCxn id="56" idx="2"/>
              <a:endCxn id="160" idx="0"/>
            </p:cNvCxnSpPr>
            <p:nvPr/>
          </p:nvCxnSpPr>
          <p:spPr bwMode="auto">
            <a:xfrm rot="10800000">
              <a:off x="4204447" y="2559821"/>
              <a:ext cx="1458015" cy="120484"/>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86" name="Elbow Connector 71"/>
            <p:cNvCxnSpPr>
              <a:stCxn id="56" idx="2"/>
              <a:endCxn id="158" idx="0"/>
            </p:cNvCxnSpPr>
            <p:nvPr/>
          </p:nvCxnSpPr>
          <p:spPr bwMode="auto">
            <a:xfrm rot="10800000" flipV="1">
              <a:off x="4201649" y="2680304"/>
              <a:ext cx="1460812" cy="648507"/>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97" name="Elbow Connector 71"/>
            <p:cNvCxnSpPr>
              <a:stCxn id="58" idx="2"/>
              <a:endCxn id="164" idx="0"/>
            </p:cNvCxnSpPr>
            <p:nvPr/>
          </p:nvCxnSpPr>
          <p:spPr bwMode="auto">
            <a:xfrm rot="10800000" flipV="1">
              <a:off x="4183276" y="4102165"/>
              <a:ext cx="1503433" cy="150088"/>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102" name="Elbow Connector 71"/>
            <p:cNvCxnSpPr>
              <a:stCxn id="3" idx="6"/>
              <a:endCxn id="159" idx="4"/>
            </p:cNvCxnSpPr>
            <p:nvPr/>
          </p:nvCxnSpPr>
          <p:spPr bwMode="auto">
            <a:xfrm flipV="1">
              <a:off x="5960198" y="4529493"/>
              <a:ext cx="713177" cy="231586"/>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105" name="Elbow Connector 71"/>
            <p:cNvCxnSpPr>
              <a:stCxn id="3" idx="6"/>
              <a:endCxn id="163" idx="4"/>
            </p:cNvCxnSpPr>
            <p:nvPr/>
          </p:nvCxnSpPr>
          <p:spPr bwMode="auto">
            <a:xfrm>
              <a:off x="5960198" y="4761079"/>
              <a:ext cx="712068" cy="170618"/>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106" name="Elbow Connector 71"/>
            <p:cNvCxnSpPr>
              <a:stCxn id="52" idx="6"/>
              <a:endCxn id="168" idx="4"/>
            </p:cNvCxnSpPr>
            <p:nvPr/>
          </p:nvCxnSpPr>
          <p:spPr bwMode="auto">
            <a:xfrm flipV="1">
              <a:off x="5961999" y="5422746"/>
              <a:ext cx="667994" cy="44407"/>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108" name="Elbow Connector 71"/>
            <p:cNvCxnSpPr>
              <a:stCxn id="52" idx="6"/>
              <a:endCxn id="167" idx="4"/>
            </p:cNvCxnSpPr>
            <p:nvPr/>
          </p:nvCxnSpPr>
          <p:spPr bwMode="auto">
            <a:xfrm>
              <a:off x="5961999" y="5467153"/>
              <a:ext cx="675387" cy="392841"/>
            </a:xfrm>
            <a:prstGeom prst="curvedConnector3">
              <a:avLst>
                <a:gd name="adj1" fmla="val 50000"/>
              </a:avLst>
            </a:prstGeom>
            <a:noFill/>
            <a:ln w="25400" cap="flat" cmpd="sng" algn="ctr">
              <a:solidFill>
                <a:schemeClr val="tx1"/>
              </a:solidFill>
              <a:prstDash val="solid"/>
              <a:round/>
              <a:headEnd type="none" w="med" len="med"/>
              <a:tailEnd type="triangle"/>
            </a:ln>
            <a:effectLst/>
          </p:spPr>
        </p:cxnSp>
        <p:sp>
          <p:nvSpPr>
            <p:cNvPr id="117" name="TextBox 116"/>
            <p:cNvSpPr txBox="1"/>
            <p:nvPr/>
          </p:nvSpPr>
          <p:spPr>
            <a:xfrm>
              <a:off x="5887387" y="1232566"/>
              <a:ext cx="1065401" cy="646331"/>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Receptor Binding</a:t>
              </a:r>
            </a:p>
            <a:p>
              <a:pPr defTabSz="457200" fontAlgn="auto">
                <a:spcBef>
                  <a:spcPts val="0"/>
                </a:spcBef>
                <a:spcAft>
                  <a:spcPts val="0"/>
                </a:spcAft>
              </a:pPr>
              <a:r>
                <a:rPr lang="en-US" sz="1200" dirty="0">
                  <a:solidFill>
                    <a:prstClr val="black"/>
                  </a:solidFill>
                  <a:latin typeface="Calibri"/>
                </a:rPr>
                <a:t>(Agonist)</a:t>
              </a:r>
            </a:p>
          </p:txBody>
        </p:sp>
        <p:sp>
          <p:nvSpPr>
            <p:cNvPr id="118" name="TextBox 117"/>
            <p:cNvSpPr txBox="1"/>
            <p:nvPr/>
          </p:nvSpPr>
          <p:spPr>
            <a:xfrm>
              <a:off x="5916927" y="251109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sp>
          <p:nvSpPr>
            <p:cNvPr id="119" name="TextBox 118"/>
            <p:cNvSpPr txBox="1"/>
            <p:nvPr/>
          </p:nvSpPr>
          <p:spPr>
            <a:xfrm>
              <a:off x="1129801" y="3206995"/>
              <a:ext cx="966931"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Cofactor</a:t>
              </a:r>
            </a:p>
            <a:p>
              <a:pPr algn="r" defTabSz="457200" fontAlgn="auto">
                <a:spcBef>
                  <a:spcPts val="0"/>
                </a:spcBef>
                <a:spcAft>
                  <a:spcPts val="0"/>
                </a:spcAft>
              </a:pPr>
              <a:r>
                <a:rPr lang="en-US" sz="1200" dirty="0">
                  <a:solidFill>
                    <a:prstClr val="black"/>
                  </a:solidFill>
                  <a:latin typeface="Calibri"/>
                </a:rPr>
                <a:t>Recruitment</a:t>
              </a:r>
            </a:p>
          </p:txBody>
        </p:sp>
        <p:sp>
          <p:nvSpPr>
            <p:cNvPr id="120" name="TextBox 119"/>
            <p:cNvSpPr txBox="1"/>
            <p:nvPr/>
          </p:nvSpPr>
          <p:spPr>
            <a:xfrm>
              <a:off x="5917213" y="3849145"/>
              <a:ext cx="65399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DNA </a:t>
              </a:r>
            </a:p>
            <a:p>
              <a:pPr defTabSz="457200" fontAlgn="auto">
                <a:spcBef>
                  <a:spcPts val="0"/>
                </a:spcBef>
                <a:spcAft>
                  <a:spcPts val="0"/>
                </a:spcAft>
              </a:pPr>
              <a:r>
                <a:rPr lang="en-US" sz="1200" dirty="0">
                  <a:solidFill>
                    <a:prstClr val="black"/>
                  </a:solidFill>
                  <a:latin typeface="Calibri"/>
                </a:rPr>
                <a:t>Binding</a:t>
              </a:r>
            </a:p>
          </p:txBody>
        </p:sp>
        <p:sp>
          <p:nvSpPr>
            <p:cNvPr id="126" name="TextBox 125"/>
            <p:cNvSpPr txBox="1"/>
            <p:nvPr/>
          </p:nvSpPr>
          <p:spPr>
            <a:xfrm>
              <a:off x="4634995" y="4546263"/>
              <a:ext cx="1010688"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RNA </a:t>
              </a:r>
            </a:p>
            <a:p>
              <a:pPr algn="r" defTabSz="457200" fontAlgn="auto">
                <a:spcBef>
                  <a:spcPts val="0"/>
                </a:spcBef>
                <a:spcAft>
                  <a:spcPts val="0"/>
                </a:spcAft>
              </a:pPr>
              <a:r>
                <a:rPr lang="en-US" sz="1200" dirty="0">
                  <a:solidFill>
                    <a:prstClr val="black"/>
                  </a:solidFill>
                  <a:latin typeface="Calibri"/>
                </a:rPr>
                <a:t>Transcription</a:t>
              </a:r>
            </a:p>
          </p:txBody>
        </p:sp>
        <p:sp>
          <p:nvSpPr>
            <p:cNvPr id="127" name="TextBox 126"/>
            <p:cNvSpPr txBox="1"/>
            <p:nvPr/>
          </p:nvSpPr>
          <p:spPr>
            <a:xfrm>
              <a:off x="4795956" y="5236320"/>
              <a:ext cx="917239"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Protein </a:t>
              </a:r>
            </a:p>
            <a:p>
              <a:pPr algn="r" defTabSz="457200" fontAlgn="auto">
                <a:spcBef>
                  <a:spcPts val="0"/>
                </a:spcBef>
                <a:spcAft>
                  <a:spcPts val="0"/>
                </a:spcAft>
              </a:pPr>
              <a:r>
                <a:rPr lang="en-US" sz="1200" dirty="0">
                  <a:solidFill>
                    <a:prstClr val="black"/>
                  </a:solidFill>
                  <a:latin typeface="Calibri"/>
                </a:rPr>
                <a:t>Production</a:t>
              </a:r>
            </a:p>
          </p:txBody>
        </p:sp>
        <p:cxnSp>
          <p:nvCxnSpPr>
            <p:cNvPr id="141" name="Elbow Connector 71"/>
            <p:cNvCxnSpPr>
              <a:stCxn id="53" idx="6"/>
              <a:endCxn id="169" idx="4"/>
            </p:cNvCxnSpPr>
            <p:nvPr/>
          </p:nvCxnSpPr>
          <p:spPr bwMode="auto">
            <a:xfrm>
              <a:off x="5966950" y="6198393"/>
              <a:ext cx="672829" cy="263832"/>
            </a:xfrm>
            <a:prstGeom prst="curvedConnector3">
              <a:avLst>
                <a:gd name="adj1" fmla="val 50000"/>
              </a:avLst>
            </a:prstGeom>
            <a:noFill/>
            <a:ln w="25400" cap="flat" cmpd="sng" algn="ctr">
              <a:solidFill>
                <a:schemeClr val="tx1"/>
              </a:solidFill>
              <a:prstDash val="solid"/>
              <a:round/>
              <a:headEnd type="none" w="med" len="med"/>
              <a:tailEnd type="triangle"/>
            </a:ln>
            <a:effectLst/>
          </p:spPr>
        </p:cxnSp>
        <p:sp>
          <p:nvSpPr>
            <p:cNvPr id="144" name="TextBox 143"/>
            <p:cNvSpPr txBox="1"/>
            <p:nvPr/>
          </p:nvSpPr>
          <p:spPr>
            <a:xfrm>
              <a:off x="4726981" y="5977964"/>
              <a:ext cx="1002197"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ER-induced</a:t>
              </a:r>
            </a:p>
            <a:p>
              <a:pPr algn="r" defTabSz="457200" fontAlgn="auto">
                <a:spcBef>
                  <a:spcPts val="0"/>
                </a:spcBef>
                <a:spcAft>
                  <a:spcPts val="0"/>
                </a:spcAft>
              </a:pPr>
              <a:r>
                <a:rPr lang="en-US" sz="1200" dirty="0">
                  <a:solidFill>
                    <a:prstClr val="black"/>
                  </a:solidFill>
                  <a:latin typeface="Calibri"/>
                </a:rPr>
                <a:t>Proliferation</a:t>
              </a:r>
            </a:p>
          </p:txBody>
        </p:sp>
        <p:cxnSp>
          <p:nvCxnSpPr>
            <p:cNvPr id="195" name="Elbow Connector 71"/>
            <p:cNvCxnSpPr>
              <a:stCxn id="42" idx="3"/>
              <a:endCxn id="163" idx="0"/>
            </p:cNvCxnSpPr>
            <p:nvPr/>
          </p:nvCxnSpPr>
          <p:spPr bwMode="auto">
            <a:xfrm rot="5400000">
              <a:off x="7007496" y="4370453"/>
              <a:ext cx="591775" cy="530713"/>
            </a:xfrm>
            <a:prstGeom prst="curvedConnector2">
              <a:avLst/>
            </a:prstGeom>
            <a:noFill/>
            <a:ln w="25400" cap="flat" cmpd="sng" algn="ctr">
              <a:solidFill>
                <a:schemeClr val="tx1"/>
              </a:solidFill>
              <a:prstDash val="solid"/>
              <a:round/>
              <a:headEnd type="none" w="med" len="med"/>
              <a:tailEnd type="triangle"/>
            </a:ln>
            <a:effectLst/>
          </p:spPr>
        </p:cxnSp>
        <p:cxnSp>
          <p:nvCxnSpPr>
            <p:cNvPr id="201" name="Elbow Connector 71"/>
            <p:cNvCxnSpPr>
              <a:stCxn id="42" idx="3"/>
              <a:endCxn id="159" idx="0"/>
            </p:cNvCxnSpPr>
            <p:nvPr/>
          </p:nvCxnSpPr>
          <p:spPr bwMode="auto">
            <a:xfrm rot="5400000">
              <a:off x="7209152" y="4169905"/>
              <a:ext cx="189571" cy="529604"/>
            </a:xfrm>
            <a:prstGeom prst="curvedConnector2">
              <a:avLst/>
            </a:prstGeom>
            <a:noFill/>
            <a:ln w="25400" cap="flat" cmpd="sng" algn="ctr">
              <a:solidFill>
                <a:schemeClr val="tx1"/>
              </a:solidFill>
              <a:prstDash val="solid"/>
              <a:round/>
              <a:headEnd type="none" w="med" len="med"/>
              <a:tailEnd type="triangle"/>
            </a:ln>
            <a:effectLst/>
          </p:spPr>
        </p:cxnSp>
        <p:cxnSp>
          <p:nvCxnSpPr>
            <p:cNvPr id="232" name="Elbow Connector 71"/>
            <p:cNvCxnSpPr>
              <a:stCxn id="3" idx="4"/>
              <a:endCxn id="52" idx="0"/>
            </p:cNvCxnSpPr>
            <p:nvPr/>
          </p:nvCxnSpPr>
          <p:spPr bwMode="auto">
            <a:xfrm rot="16200000" flipH="1">
              <a:off x="5608061" y="5113215"/>
              <a:ext cx="431754" cy="1801"/>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233" name="Elbow Connector 71"/>
            <p:cNvCxnSpPr>
              <a:stCxn id="58" idx="4"/>
              <a:endCxn id="3" idx="0"/>
            </p:cNvCxnSpPr>
            <p:nvPr/>
          </p:nvCxnSpPr>
          <p:spPr bwMode="auto">
            <a:xfrm rot="5400000">
              <a:off x="5631156" y="4431207"/>
              <a:ext cx="384594" cy="830"/>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234" name="Elbow Connector 71"/>
            <p:cNvCxnSpPr>
              <a:stCxn id="57" idx="4"/>
              <a:endCxn id="58" idx="0"/>
            </p:cNvCxnSpPr>
            <p:nvPr/>
          </p:nvCxnSpPr>
          <p:spPr bwMode="auto">
            <a:xfrm rot="16200000" flipH="1">
              <a:off x="5637442" y="3778578"/>
              <a:ext cx="365575" cy="7278"/>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235" name="Elbow Connector 71"/>
            <p:cNvCxnSpPr>
              <a:stCxn id="439" idx="2"/>
              <a:endCxn id="57" idx="0"/>
            </p:cNvCxnSpPr>
            <p:nvPr/>
          </p:nvCxnSpPr>
          <p:spPr bwMode="auto">
            <a:xfrm rot="16200000" flipH="1">
              <a:off x="5567586" y="3076106"/>
              <a:ext cx="490988" cy="7019"/>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236" name="Elbow Connector 71"/>
            <p:cNvCxnSpPr>
              <a:stCxn id="41" idx="3"/>
              <a:endCxn id="56" idx="0"/>
            </p:cNvCxnSpPr>
            <p:nvPr/>
          </p:nvCxnSpPr>
          <p:spPr bwMode="auto">
            <a:xfrm rot="16200000" flipH="1">
              <a:off x="5401577" y="2145100"/>
              <a:ext cx="783651" cy="12438"/>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238" name="Elbow Connector 71"/>
            <p:cNvCxnSpPr>
              <a:stCxn id="52" idx="4"/>
              <a:endCxn id="53" idx="0"/>
            </p:cNvCxnSpPr>
            <p:nvPr/>
          </p:nvCxnSpPr>
          <p:spPr bwMode="auto">
            <a:xfrm rot="16200000" flipH="1">
              <a:off x="5598854" y="5830297"/>
              <a:ext cx="456920" cy="4951"/>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270" name="Elbow Connector 71"/>
            <p:cNvCxnSpPr>
              <a:stCxn id="50" idx="3"/>
              <a:endCxn id="169" idx="0"/>
            </p:cNvCxnSpPr>
            <p:nvPr/>
          </p:nvCxnSpPr>
          <p:spPr bwMode="auto">
            <a:xfrm rot="5400000">
              <a:off x="7165578" y="6106753"/>
              <a:ext cx="195434" cy="515511"/>
            </a:xfrm>
            <a:prstGeom prst="curvedConnector2">
              <a:avLst/>
            </a:prstGeom>
            <a:noFill/>
            <a:ln w="25400" cap="flat" cmpd="sng" algn="ctr">
              <a:solidFill>
                <a:schemeClr val="tx1"/>
              </a:solidFill>
              <a:prstDash val="solid"/>
              <a:round/>
              <a:headEnd type="none" w="med" len="med"/>
              <a:tailEnd type="triangle"/>
            </a:ln>
            <a:effectLst/>
          </p:spPr>
        </p:cxnSp>
        <p:cxnSp>
          <p:nvCxnSpPr>
            <p:cNvPr id="276" name="Elbow Connector 71"/>
            <p:cNvCxnSpPr>
              <a:stCxn id="255" idx="6"/>
              <a:endCxn id="164" idx="4"/>
            </p:cNvCxnSpPr>
            <p:nvPr/>
          </p:nvCxnSpPr>
          <p:spPr bwMode="auto">
            <a:xfrm>
              <a:off x="2352924" y="4113047"/>
              <a:ext cx="1464591" cy="139206"/>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291" name="Elbow Connector 71"/>
            <p:cNvCxnSpPr>
              <a:stCxn id="290" idx="3"/>
              <a:endCxn id="154" idx="0"/>
            </p:cNvCxnSpPr>
            <p:nvPr/>
          </p:nvCxnSpPr>
          <p:spPr bwMode="auto">
            <a:xfrm rot="5400000" flipH="1">
              <a:off x="4841513" y="-210852"/>
              <a:ext cx="19689" cy="1225129"/>
            </a:xfrm>
            <a:prstGeom prst="curvedConnector2">
              <a:avLst/>
            </a:prstGeom>
            <a:noFill/>
            <a:ln w="25400" cap="flat" cmpd="sng" algn="ctr">
              <a:solidFill>
                <a:schemeClr val="tx1"/>
              </a:solidFill>
              <a:prstDash val="solid"/>
              <a:round/>
              <a:headEnd type="none" w="med" len="med"/>
              <a:tailEnd type="triangle"/>
            </a:ln>
            <a:effectLst/>
          </p:spPr>
        </p:cxnSp>
        <p:cxnSp>
          <p:nvCxnSpPr>
            <p:cNvPr id="292" name="Elbow Connector 71"/>
            <p:cNvCxnSpPr>
              <a:stCxn id="290" idx="3"/>
              <a:endCxn id="155" idx="0"/>
            </p:cNvCxnSpPr>
            <p:nvPr/>
          </p:nvCxnSpPr>
          <p:spPr bwMode="auto">
            <a:xfrm rot="5400000">
              <a:off x="4668256" y="-16508"/>
              <a:ext cx="367603" cy="1223731"/>
            </a:xfrm>
            <a:prstGeom prst="curvedConnector2">
              <a:avLst/>
            </a:prstGeom>
            <a:noFill/>
            <a:ln w="25400" cap="flat" cmpd="sng" algn="ctr">
              <a:solidFill>
                <a:schemeClr val="tx1"/>
              </a:solidFill>
              <a:prstDash val="solid"/>
              <a:round/>
              <a:headEnd type="none" w="med" len="med"/>
              <a:tailEnd type="triangle"/>
            </a:ln>
            <a:effectLst/>
          </p:spPr>
        </p:cxnSp>
        <p:cxnSp>
          <p:nvCxnSpPr>
            <p:cNvPr id="293" name="Elbow Connector 71"/>
            <p:cNvCxnSpPr>
              <a:stCxn id="290" idx="3"/>
              <a:endCxn id="447" idx="3"/>
            </p:cNvCxnSpPr>
            <p:nvPr/>
          </p:nvCxnSpPr>
          <p:spPr bwMode="auto">
            <a:xfrm rot="5400000">
              <a:off x="4464224" y="193676"/>
              <a:ext cx="781819" cy="1217578"/>
            </a:xfrm>
            <a:prstGeom prst="curvedConnector2">
              <a:avLst/>
            </a:prstGeom>
            <a:noFill/>
            <a:ln w="25400" cap="flat" cmpd="sng" algn="ctr">
              <a:solidFill>
                <a:schemeClr val="tx1"/>
              </a:solidFill>
              <a:prstDash val="solid"/>
              <a:round/>
              <a:headEnd type="none" w="med" len="med"/>
              <a:tailEnd type="triangle"/>
            </a:ln>
            <a:effectLst/>
          </p:spPr>
        </p:cxnSp>
        <p:cxnSp>
          <p:nvCxnSpPr>
            <p:cNvPr id="304" name="Elbow Connector 71"/>
            <p:cNvCxnSpPr>
              <a:stCxn id="180" idx="6"/>
              <a:endCxn id="182" idx="4"/>
            </p:cNvCxnSpPr>
            <p:nvPr/>
          </p:nvCxnSpPr>
          <p:spPr bwMode="auto">
            <a:xfrm>
              <a:off x="2351972" y="2698110"/>
              <a:ext cx="1485316" cy="254596"/>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307" name="Elbow Connector 71"/>
            <p:cNvCxnSpPr>
              <a:stCxn id="196" idx="3"/>
              <a:endCxn id="451" idx="1"/>
            </p:cNvCxnSpPr>
            <p:nvPr/>
          </p:nvCxnSpPr>
          <p:spPr bwMode="auto">
            <a:xfrm rot="16200000" flipH="1">
              <a:off x="2903835" y="2005629"/>
              <a:ext cx="872908" cy="1016369"/>
            </a:xfrm>
            <a:prstGeom prst="curvedConnector2">
              <a:avLst/>
            </a:prstGeom>
            <a:noFill/>
            <a:ln w="25400" cap="flat" cmpd="sng" algn="ctr">
              <a:solidFill>
                <a:schemeClr val="tx1"/>
              </a:solidFill>
              <a:prstDash val="solid"/>
              <a:round/>
              <a:headEnd type="none" w="med" len="med"/>
              <a:tailEnd type="triangle"/>
            </a:ln>
            <a:effectLst/>
          </p:spPr>
        </p:cxnSp>
        <p:cxnSp>
          <p:nvCxnSpPr>
            <p:cNvPr id="308" name="Elbow Connector 71"/>
            <p:cNvCxnSpPr>
              <a:stCxn id="196" idx="3"/>
              <a:endCxn id="450" idx="1"/>
            </p:cNvCxnSpPr>
            <p:nvPr/>
          </p:nvCxnSpPr>
          <p:spPr bwMode="auto">
            <a:xfrm rot="16200000" flipH="1">
              <a:off x="3084199" y="1825266"/>
              <a:ext cx="503793" cy="1007980"/>
            </a:xfrm>
            <a:prstGeom prst="curvedConnector2">
              <a:avLst/>
            </a:prstGeom>
            <a:noFill/>
            <a:ln w="25400" cap="flat" cmpd="sng" algn="ctr">
              <a:solidFill>
                <a:schemeClr val="tx1"/>
              </a:solidFill>
              <a:prstDash val="solid"/>
              <a:round/>
              <a:headEnd type="none" w="med" len="med"/>
              <a:tailEnd type="triangle"/>
            </a:ln>
            <a:effectLst/>
          </p:spPr>
        </p:cxnSp>
        <p:cxnSp>
          <p:nvCxnSpPr>
            <p:cNvPr id="309" name="Elbow Connector 71"/>
            <p:cNvCxnSpPr>
              <a:stCxn id="196" idx="3"/>
              <a:endCxn id="449" idx="1"/>
            </p:cNvCxnSpPr>
            <p:nvPr/>
          </p:nvCxnSpPr>
          <p:spPr bwMode="auto">
            <a:xfrm rot="16200000" flipH="1">
              <a:off x="3293923" y="1615541"/>
              <a:ext cx="101121" cy="1024757"/>
            </a:xfrm>
            <a:prstGeom prst="curvedConnector2">
              <a:avLst/>
            </a:prstGeom>
            <a:noFill/>
            <a:ln w="25400" cap="flat" cmpd="sng" algn="ctr">
              <a:solidFill>
                <a:schemeClr val="tx1"/>
              </a:solidFill>
              <a:prstDash val="solid"/>
              <a:round/>
              <a:headEnd type="none" w="med" len="med"/>
              <a:tailEnd type="triangle"/>
            </a:ln>
            <a:effectLst/>
          </p:spPr>
        </p:cxnSp>
        <p:cxnSp>
          <p:nvCxnSpPr>
            <p:cNvPr id="310" name="Elbow Connector 71"/>
            <p:cNvCxnSpPr>
              <a:stCxn id="196" idx="3"/>
              <a:endCxn id="452" idx="1"/>
            </p:cNvCxnSpPr>
            <p:nvPr/>
          </p:nvCxnSpPr>
          <p:spPr bwMode="auto">
            <a:xfrm rot="16200000" flipH="1">
              <a:off x="2710888" y="2198577"/>
              <a:ext cx="1258802" cy="1016368"/>
            </a:xfrm>
            <a:prstGeom prst="curvedConnector2">
              <a:avLst/>
            </a:prstGeom>
            <a:noFill/>
            <a:ln w="25400" cap="flat" cmpd="sng" algn="ctr">
              <a:solidFill>
                <a:schemeClr val="tx1"/>
              </a:solidFill>
              <a:prstDash val="solid"/>
              <a:round/>
              <a:headEnd type="none" w="med" len="med"/>
              <a:tailEnd type="triangle"/>
            </a:ln>
            <a:effectLst/>
          </p:spPr>
        </p:cxnSp>
        <p:cxnSp>
          <p:nvCxnSpPr>
            <p:cNvPr id="311" name="Elbow Connector 71"/>
            <p:cNvCxnSpPr>
              <a:stCxn id="196" idx="3"/>
              <a:endCxn id="453" idx="1"/>
            </p:cNvCxnSpPr>
            <p:nvPr/>
          </p:nvCxnSpPr>
          <p:spPr bwMode="auto">
            <a:xfrm rot="16200000" flipH="1">
              <a:off x="2518768" y="2390697"/>
              <a:ext cx="1668211" cy="1041536"/>
            </a:xfrm>
            <a:prstGeom prst="curvedConnector2">
              <a:avLst/>
            </a:prstGeom>
            <a:noFill/>
            <a:ln w="25400" cap="flat" cmpd="sng" algn="ctr">
              <a:solidFill>
                <a:schemeClr val="tx1"/>
              </a:solidFill>
              <a:prstDash val="solid"/>
              <a:round/>
              <a:headEnd type="none" w="med" len="med"/>
              <a:tailEnd type="triangle"/>
            </a:ln>
            <a:effectLst/>
          </p:spPr>
        </p:cxnSp>
        <p:cxnSp>
          <p:nvCxnSpPr>
            <p:cNvPr id="345" name="Elbow Connector 71"/>
            <p:cNvCxnSpPr>
              <a:stCxn id="344" idx="3"/>
              <a:endCxn id="168" idx="0"/>
            </p:cNvCxnSpPr>
            <p:nvPr/>
          </p:nvCxnSpPr>
          <p:spPr bwMode="auto">
            <a:xfrm rot="5400000">
              <a:off x="7204256" y="5075620"/>
              <a:ext cx="138623" cy="555628"/>
            </a:xfrm>
            <a:prstGeom prst="curvedConnector2">
              <a:avLst/>
            </a:prstGeom>
            <a:noFill/>
            <a:ln w="25400" cap="flat" cmpd="sng" algn="ctr">
              <a:solidFill>
                <a:schemeClr val="tx1"/>
              </a:solidFill>
              <a:prstDash val="solid"/>
              <a:round/>
              <a:headEnd type="none" w="med" len="med"/>
              <a:tailEnd type="triangle"/>
            </a:ln>
            <a:effectLst/>
          </p:spPr>
        </p:cxnSp>
        <p:cxnSp>
          <p:nvCxnSpPr>
            <p:cNvPr id="347" name="Elbow Connector 71"/>
            <p:cNvCxnSpPr>
              <a:stCxn id="344" idx="3"/>
              <a:endCxn id="167" idx="0"/>
            </p:cNvCxnSpPr>
            <p:nvPr/>
          </p:nvCxnSpPr>
          <p:spPr bwMode="auto">
            <a:xfrm rot="5400000">
              <a:off x="6989329" y="5297941"/>
              <a:ext cx="575871" cy="548235"/>
            </a:xfrm>
            <a:prstGeom prst="curvedConnector2">
              <a:avLst/>
            </a:prstGeom>
            <a:noFill/>
            <a:ln w="25400" cap="flat" cmpd="sng" algn="ctr">
              <a:solidFill>
                <a:schemeClr val="tx1"/>
              </a:solidFill>
              <a:prstDash val="solid"/>
              <a:round/>
              <a:headEnd type="none" w="med" len="med"/>
              <a:tailEnd type="triangle"/>
            </a:ln>
            <a:effectLst/>
          </p:spPr>
        </p:cxnSp>
        <p:grpSp>
          <p:nvGrpSpPr>
            <p:cNvPr id="410" name="Group 409"/>
            <p:cNvGrpSpPr/>
            <p:nvPr/>
          </p:nvGrpSpPr>
          <p:grpSpPr>
            <a:xfrm>
              <a:off x="5293260" y="67608"/>
              <a:ext cx="355133" cy="343948"/>
              <a:chOff x="7399005" y="627784"/>
              <a:chExt cx="355133" cy="343948"/>
            </a:xfrm>
          </p:grpSpPr>
          <p:sp>
            <p:nvSpPr>
              <p:cNvPr id="290" name="Chevron 289"/>
              <p:cNvSpPr/>
              <p:nvPr/>
            </p:nvSpPr>
            <p:spPr bwMode="auto">
              <a:xfrm rot="5400000">
                <a:off x="7397693" y="66972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2" name="TextBox 431"/>
              <p:cNvSpPr txBox="1"/>
              <p:nvPr/>
            </p:nvSpPr>
            <p:spPr>
              <a:xfrm>
                <a:off x="7399005" y="692046"/>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R3</a:t>
                </a:r>
              </a:p>
            </p:txBody>
          </p:sp>
        </p:grpSp>
        <p:grpSp>
          <p:nvGrpSpPr>
            <p:cNvPr id="605" name="Group 604"/>
            <p:cNvGrpSpPr/>
            <p:nvPr/>
          </p:nvGrpSpPr>
          <p:grpSpPr>
            <a:xfrm>
              <a:off x="5622199" y="1415546"/>
              <a:ext cx="355133" cy="348299"/>
              <a:chOff x="6810464" y="1526802"/>
              <a:chExt cx="355133" cy="348299"/>
            </a:xfrm>
          </p:grpSpPr>
          <p:sp>
            <p:nvSpPr>
              <p:cNvPr id="41" name="Chevron 40"/>
              <p:cNvSpPr/>
              <p:nvPr/>
            </p:nvSpPr>
            <p:spPr bwMode="auto">
              <a:xfrm rot="5400000">
                <a:off x="6803474" y="1568746"/>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3" name="TextBox 432"/>
              <p:cNvSpPr txBox="1"/>
              <p:nvPr/>
            </p:nvSpPr>
            <p:spPr>
              <a:xfrm>
                <a:off x="6810464" y="159810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R1</a:t>
                </a:r>
              </a:p>
            </p:txBody>
          </p:sp>
        </p:grpSp>
        <p:sp>
          <p:nvSpPr>
            <p:cNvPr id="275" name="Chevron 274"/>
            <p:cNvSpPr/>
            <p:nvPr/>
          </p:nvSpPr>
          <p:spPr bwMode="auto">
            <a:xfrm rot="5400000">
              <a:off x="3103384" y="3757104"/>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4" name="TextBox 433"/>
            <p:cNvSpPr txBox="1"/>
            <p:nvPr/>
          </p:nvSpPr>
          <p:spPr>
            <a:xfrm>
              <a:off x="3116373" y="377514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R5</a:t>
              </a:r>
            </a:p>
          </p:txBody>
        </p:sp>
        <p:sp>
          <p:nvSpPr>
            <p:cNvPr id="344" name="Chevron 343"/>
            <p:cNvSpPr/>
            <p:nvPr/>
          </p:nvSpPr>
          <p:spPr bwMode="auto">
            <a:xfrm rot="5400000">
              <a:off x="7379407" y="4982119"/>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5" name="TextBox 434"/>
            <p:cNvSpPr txBox="1"/>
            <p:nvPr/>
          </p:nvSpPr>
          <p:spPr>
            <a:xfrm>
              <a:off x="7379930" y="49997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R7</a:t>
              </a:r>
            </a:p>
          </p:txBody>
        </p:sp>
        <p:grpSp>
          <p:nvGrpSpPr>
            <p:cNvPr id="392" name="Group 391"/>
            <p:cNvGrpSpPr/>
            <p:nvPr/>
          </p:nvGrpSpPr>
          <p:grpSpPr>
            <a:xfrm>
              <a:off x="7351873" y="5922843"/>
              <a:ext cx="534468" cy="345459"/>
              <a:chOff x="7146024" y="5759047"/>
              <a:chExt cx="534468" cy="345459"/>
            </a:xfrm>
          </p:grpSpPr>
          <p:sp>
            <p:nvSpPr>
              <p:cNvPr id="50" name="Chevron 49"/>
              <p:cNvSpPr/>
              <p:nvPr/>
            </p:nvSpPr>
            <p:spPr bwMode="auto">
              <a:xfrm rot="5400000">
                <a:off x="7143227" y="5800991"/>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6" name="TextBox 435"/>
              <p:cNvSpPr txBox="1"/>
              <p:nvPr/>
            </p:nvSpPr>
            <p:spPr>
              <a:xfrm>
                <a:off x="7146024" y="5827507"/>
                <a:ext cx="53446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R8</a:t>
                </a:r>
              </a:p>
            </p:txBody>
          </p:sp>
        </p:grpSp>
        <p:sp>
          <p:nvSpPr>
            <p:cNvPr id="42" name="Chevron 41"/>
            <p:cNvSpPr/>
            <p:nvPr/>
          </p:nvSpPr>
          <p:spPr bwMode="auto">
            <a:xfrm rot="5400000">
              <a:off x="7396765" y="403791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8" name="TextBox 437"/>
            <p:cNvSpPr txBox="1"/>
            <p:nvPr/>
          </p:nvSpPr>
          <p:spPr>
            <a:xfrm>
              <a:off x="7409969" y="40509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R6</a:t>
              </a:r>
            </a:p>
          </p:txBody>
        </p:sp>
        <p:grpSp>
          <p:nvGrpSpPr>
            <p:cNvPr id="377" name="Group 376"/>
            <p:cNvGrpSpPr/>
            <p:nvPr/>
          </p:nvGrpSpPr>
          <p:grpSpPr>
            <a:xfrm>
              <a:off x="5619307" y="2543145"/>
              <a:ext cx="380528" cy="290977"/>
              <a:chOff x="5081123" y="2112629"/>
              <a:chExt cx="380528" cy="290977"/>
            </a:xfrm>
          </p:grpSpPr>
          <p:sp>
            <p:nvSpPr>
              <p:cNvPr id="56" name="Oval 55"/>
              <p:cNvSpPr/>
              <p:nvPr/>
            </p:nvSpPr>
            <p:spPr bwMode="auto">
              <a:xfrm>
                <a:off x="5124277" y="211262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9" name="TextBox 438"/>
              <p:cNvSpPr txBox="1"/>
              <p:nvPr/>
            </p:nvSpPr>
            <p:spPr>
              <a:xfrm>
                <a:off x="5081123" y="2126607"/>
                <a:ext cx="38052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a:t>
                </a:r>
              </a:p>
            </p:txBody>
          </p:sp>
        </p:grpSp>
        <p:sp>
          <p:nvSpPr>
            <p:cNvPr id="57" name="Oval 56"/>
            <p:cNvSpPr/>
            <p:nvPr/>
          </p:nvSpPr>
          <p:spPr bwMode="auto">
            <a:xfrm>
              <a:off x="5679430" y="3325110"/>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0" name="TextBox 439"/>
            <p:cNvSpPr txBox="1"/>
            <p:nvPr/>
          </p:nvSpPr>
          <p:spPr>
            <a:xfrm>
              <a:off x="5643402" y="3330094"/>
              <a:ext cx="40267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N2</a:t>
              </a:r>
            </a:p>
          </p:txBody>
        </p:sp>
        <p:sp>
          <p:nvSpPr>
            <p:cNvPr id="58" name="Oval 57"/>
            <p:cNvSpPr/>
            <p:nvPr/>
          </p:nvSpPr>
          <p:spPr bwMode="auto">
            <a:xfrm>
              <a:off x="5686708" y="3965005"/>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1" name="TextBox 440"/>
            <p:cNvSpPr txBox="1"/>
            <p:nvPr/>
          </p:nvSpPr>
          <p:spPr>
            <a:xfrm>
              <a:off x="5646301" y="3968363"/>
              <a:ext cx="39585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N3</a:t>
              </a:r>
            </a:p>
          </p:txBody>
        </p:sp>
        <p:sp>
          <p:nvSpPr>
            <p:cNvPr id="3" name="Oval 2"/>
            <p:cNvSpPr/>
            <p:nvPr/>
          </p:nvSpPr>
          <p:spPr bwMode="auto">
            <a:xfrm>
              <a:off x="5685878" y="462391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2" name="TextBox 441"/>
            <p:cNvSpPr txBox="1"/>
            <p:nvPr/>
          </p:nvSpPr>
          <p:spPr>
            <a:xfrm flipH="1">
              <a:off x="5631312" y="4639154"/>
              <a:ext cx="520270" cy="283751"/>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N4</a:t>
              </a:r>
            </a:p>
          </p:txBody>
        </p:sp>
        <p:grpSp>
          <p:nvGrpSpPr>
            <p:cNvPr id="381" name="Group 380"/>
            <p:cNvGrpSpPr/>
            <p:nvPr/>
          </p:nvGrpSpPr>
          <p:grpSpPr>
            <a:xfrm>
              <a:off x="5652724" y="5329993"/>
              <a:ext cx="419730" cy="289579"/>
              <a:chOff x="5092119" y="5009627"/>
              <a:chExt cx="419730" cy="289579"/>
            </a:xfrm>
          </p:grpSpPr>
          <p:sp>
            <p:nvSpPr>
              <p:cNvPr id="52" name="Oval 51"/>
              <p:cNvSpPr/>
              <p:nvPr/>
            </p:nvSpPr>
            <p:spPr bwMode="auto">
              <a:xfrm>
                <a:off x="5127074" y="5009627"/>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3" name="TextBox 442"/>
              <p:cNvSpPr txBox="1"/>
              <p:nvPr/>
            </p:nvSpPr>
            <p:spPr>
              <a:xfrm>
                <a:off x="5092119" y="5022207"/>
                <a:ext cx="41973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N5</a:t>
                </a:r>
              </a:p>
            </p:txBody>
          </p:sp>
        </p:grpSp>
        <p:grpSp>
          <p:nvGrpSpPr>
            <p:cNvPr id="382" name="Group 381"/>
            <p:cNvGrpSpPr/>
            <p:nvPr/>
          </p:nvGrpSpPr>
          <p:grpSpPr>
            <a:xfrm>
              <a:off x="5647888" y="6061233"/>
              <a:ext cx="412480" cy="296570"/>
              <a:chOff x="5243121" y="5958981"/>
              <a:chExt cx="412480" cy="296570"/>
            </a:xfrm>
          </p:grpSpPr>
          <p:sp>
            <p:nvSpPr>
              <p:cNvPr id="53" name="Oval 52"/>
              <p:cNvSpPr/>
              <p:nvPr/>
            </p:nvSpPr>
            <p:spPr bwMode="auto">
              <a:xfrm>
                <a:off x="5287863" y="5958981"/>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4" name="TextBox 443"/>
              <p:cNvSpPr txBox="1"/>
              <p:nvPr/>
            </p:nvSpPr>
            <p:spPr>
              <a:xfrm>
                <a:off x="5243121" y="5978552"/>
                <a:ext cx="41248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N6</a:t>
                </a:r>
              </a:p>
            </p:txBody>
          </p:sp>
        </p:grpSp>
        <p:grpSp>
          <p:nvGrpSpPr>
            <p:cNvPr id="409" name="Group 408"/>
            <p:cNvGrpSpPr/>
            <p:nvPr/>
          </p:nvGrpSpPr>
          <p:grpSpPr>
            <a:xfrm>
              <a:off x="3873033" y="208987"/>
              <a:ext cx="380301" cy="365760"/>
              <a:chOff x="6350467" y="830510"/>
              <a:chExt cx="380301" cy="365760"/>
            </a:xfrm>
          </p:grpSpPr>
          <p:sp>
            <p:nvSpPr>
              <p:cNvPr id="154" name="8-Point Star 153"/>
              <p:cNvSpPr/>
              <p:nvPr/>
            </p:nvSpPr>
            <p:spPr bwMode="auto">
              <a:xfrm>
                <a:off x="6350467" y="830510"/>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5" name="TextBox 444"/>
              <p:cNvSpPr txBox="1"/>
              <p:nvPr/>
            </p:nvSpPr>
            <p:spPr>
              <a:xfrm>
                <a:off x="6375635" y="886435"/>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grpSp>
        <p:grpSp>
          <p:nvGrpSpPr>
            <p:cNvPr id="408" name="Group 407"/>
            <p:cNvGrpSpPr/>
            <p:nvPr/>
          </p:nvGrpSpPr>
          <p:grpSpPr>
            <a:xfrm>
              <a:off x="3874431" y="596279"/>
              <a:ext cx="371911" cy="365760"/>
              <a:chOff x="6351866" y="1326859"/>
              <a:chExt cx="371911" cy="365760"/>
            </a:xfrm>
          </p:grpSpPr>
          <p:sp>
            <p:nvSpPr>
              <p:cNvPr id="155" name="8-Point Star 154"/>
              <p:cNvSpPr/>
              <p:nvPr/>
            </p:nvSpPr>
            <p:spPr bwMode="auto">
              <a:xfrm>
                <a:off x="6351866" y="1326859"/>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6" name="TextBox 445"/>
              <p:cNvSpPr txBox="1"/>
              <p:nvPr/>
            </p:nvSpPr>
            <p:spPr>
              <a:xfrm>
                <a:off x="6368644" y="139956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A2</a:t>
                </a:r>
              </a:p>
            </p:txBody>
          </p:sp>
        </p:grpSp>
        <p:grpSp>
          <p:nvGrpSpPr>
            <p:cNvPr id="407" name="Group 406"/>
            <p:cNvGrpSpPr/>
            <p:nvPr/>
          </p:nvGrpSpPr>
          <p:grpSpPr>
            <a:xfrm>
              <a:off x="3884219" y="983570"/>
              <a:ext cx="365760" cy="365760"/>
              <a:chOff x="6344875" y="1781262"/>
              <a:chExt cx="365760" cy="365760"/>
            </a:xfrm>
          </p:grpSpPr>
          <p:sp>
            <p:nvSpPr>
              <p:cNvPr id="156" name="8-Point Star 155"/>
              <p:cNvSpPr/>
              <p:nvPr/>
            </p:nvSpPr>
            <p:spPr bwMode="auto">
              <a:xfrm>
                <a:off x="6344875" y="1781262"/>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7" name="TextBox 446"/>
              <p:cNvSpPr txBox="1"/>
              <p:nvPr/>
            </p:nvSpPr>
            <p:spPr>
              <a:xfrm>
                <a:off x="6351867" y="1852567"/>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A3</a:t>
                </a:r>
              </a:p>
            </p:txBody>
          </p:sp>
        </p:grpSp>
        <p:sp>
          <p:nvSpPr>
            <p:cNvPr id="161" name="8-Point Star 160"/>
            <p:cNvSpPr/>
            <p:nvPr/>
          </p:nvSpPr>
          <p:spPr bwMode="auto">
            <a:xfrm>
              <a:off x="3848472" y="158977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8" name="TextBox 447"/>
            <p:cNvSpPr txBox="1"/>
            <p:nvPr/>
          </p:nvSpPr>
          <p:spPr>
            <a:xfrm>
              <a:off x="3859100" y="163034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A4</a:t>
              </a:r>
            </a:p>
          </p:txBody>
        </p:sp>
        <p:grpSp>
          <p:nvGrpSpPr>
            <p:cNvPr id="401" name="Group 400"/>
            <p:cNvGrpSpPr/>
            <p:nvPr/>
          </p:nvGrpSpPr>
          <p:grpSpPr>
            <a:xfrm>
              <a:off x="3841480" y="1985454"/>
              <a:ext cx="370515" cy="365760"/>
              <a:chOff x="2427214" y="1621871"/>
              <a:chExt cx="370515" cy="365760"/>
            </a:xfrm>
          </p:grpSpPr>
          <p:sp>
            <p:nvSpPr>
              <p:cNvPr id="162" name="8-Point Star 161"/>
              <p:cNvSpPr/>
              <p:nvPr/>
            </p:nvSpPr>
            <p:spPr bwMode="auto">
              <a:xfrm>
                <a:off x="2427214" y="162187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9" name="TextBox 448"/>
              <p:cNvSpPr txBox="1"/>
              <p:nvPr/>
            </p:nvSpPr>
            <p:spPr>
              <a:xfrm>
                <a:off x="2442596" y="1676398"/>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A5</a:t>
                </a:r>
              </a:p>
            </p:txBody>
          </p:sp>
        </p:grpSp>
        <p:grpSp>
          <p:nvGrpSpPr>
            <p:cNvPr id="400" name="Group 399"/>
            <p:cNvGrpSpPr/>
            <p:nvPr/>
          </p:nvGrpSpPr>
          <p:grpSpPr>
            <a:xfrm>
              <a:off x="3838686" y="2376941"/>
              <a:ext cx="365760" cy="365760"/>
              <a:chOff x="2776758" y="1988191"/>
              <a:chExt cx="365760" cy="365760"/>
            </a:xfrm>
          </p:grpSpPr>
          <p:sp>
            <p:nvSpPr>
              <p:cNvPr id="160" name="8-Point Star 159"/>
              <p:cNvSpPr/>
              <p:nvPr/>
            </p:nvSpPr>
            <p:spPr bwMode="auto">
              <a:xfrm>
                <a:off x="2776758" y="198819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0" name="TextBox 449"/>
              <p:cNvSpPr txBox="1"/>
              <p:nvPr/>
            </p:nvSpPr>
            <p:spPr>
              <a:xfrm>
                <a:off x="2778157" y="205390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A6</a:t>
                </a:r>
              </a:p>
            </p:txBody>
          </p:sp>
        </p:grpSp>
        <p:grpSp>
          <p:nvGrpSpPr>
            <p:cNvPr id="399" name="Group 398"/>
            <p:cNvGrpSpPr/>
            <p:nvPr/>
          </p:nvGrpSpPr>
          <p:grpSpPr>
            <a:xfrm>
              <a:off x="3837288" y="2769826"/>
              <a:ext cx="366319" cy="365760"/>
              <a:chOff x="3152864" y="2355909"/>
              <a:chExt cx="366319" cy="365760"/>
            </a:xfrm>
          </p:grpSpPr>
          <p:sp>
            <p:nvSpPr>
              <p:cNvPr id="182" name="8-Point Star 181"/>
              <p:cNvSpPr/>
              <p:nvPr/>
            </p:nvSpPr>
            <p:spPr bwMode="auto">
              <a:xfrm>
                <a:off x="3152864" y="2355909"/>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1" name="TextBox 450"/>
              <p:cNvSpPr txBox="1"/>
              <p:nvPr/>
            </p:nvSpPr>
            <p:spPr>
              <a:xfrm>
                <a:off x="3164050" y="2397851"/>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A7</a:t>
                </a:r>
              </a:p>
            </p:txBody>
          </p:sp>
        </p:grpSp>
        <p:grpSp>
          <p:nvGrpSpPr>
            <p:cNvPr id="398" name="Group 397"/>
            <p:cNvGrpSpPr/>
            <p:nvPr/>
          </p:nvGrpSpPr>
          <p:grpSpPr>
            <a:xfrm>
              <a:off x="3835889" y="3145932"/>
              <a:ext cx="367717" cy="365760"/>
              <a:chOff x="3554137" y="2723627"/>
              <a:chExt cx="367717" cy="365760"/>
            </a:xfrm>
          </p:grpSpPr>
          <p:sp>
            <p:nvSpPr>
              <p:cNvPr id="158" name="8-Point Star 157"/>
              <p:cNvSpPr/>
              <p:nvPr/>
            </p:nvSpPr>
            <p:spPr bwMode="auto">
              <a:xfrm>
                <a:off x="3554137" y="2723627"/>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2" name="TextBox 451"/>
              <p:cNvSpPr txBox="1"/>
              <p:nvPr/>
            </p:nvSpPr>
            <p:spPr>
              <a:xfrm>
                <a:off x="3566721" y="2775357"/>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A8</a:t>
                </a:r>
                <a:endParaRPr lang="en-US" sz="1000" dirty="0">
                  <a:solidFill>
                    <a:prstClr val="black"/>
                  </a:solidFill>
                  <a:latin typeface="Calibri"/>
                </a:endParaRPr>
              </a:p>
            </p:txBody>
          </p:sp>
        </p:grpSp>
        <p:grpSp>
          <p:nvGrpSpPr>
            <p:cNvPr id="397" name="Group 396"/>
            <p:cNvGrpSpPr/>
            <p:nvPr/>
          </p:nvGrpSpPr>
          <p:grpSpPr>
            <a:xfrm>
              <a:off x="3842880" y="3545553"/>
              <a:ext cx="385894" cy="365760"/>
              <a:chOff x="3863131" y="3041008"/>
              <a:chExt cx="385894" cy="365760"/>
            </a:xfrm>
          </p:grpSpPr>
          <p:sp>
            <p:nvSpPr>
              <p:cNvPr id="157" name="8-Point Star 156"/>
              <p:cNvSpPr/>
              <p:nvPr/>
            </p:nvSpPr>
            <p:spPr bwMode="auto">
              <a:xfrm>
                <a:off x="3863131" y="3041008"/>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3" name="TextBox 452"/>
              <p:cNvSpPr txBox="1"/>
              <p:nvPr/>
            </p:nvSpPr>
            <p:spPr>
              <a:xfrm>
                <a:off x="3893892" y="3102526"/>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A9</a:t>
                </a:r>
              </a:p>
            </p:txBody>
          </p:sp>
        </p:grpSp>
        <p:sp>
          <p:nvSpPr>
            <p:cNvPr id="164" name="8-Point Star 163"/>
            <p:cNvSpPr/>
            <p:nvPr/>
          </p:nvSpPr>
          <p:spPr bwMode="auto">
            <a:xfrm>
              <a:off x="3817515" y="406937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4" name="TextBox 453"/>
            <p:cNvSpPr txBox="1"/>
            <p:nvPr/>
          </p:nvSpPr>
          <p:spPr>
            <a:xfrm>
              <a:off x="3789270" y="4102333"/>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A10</a:t>
              </a:r>
            </a:p>
          </p:txBody>
        </p:sp>
        <p:sp>
          <p:nvSpPr>
            <p:cNvPr id="159" name="8-Point Star 158"/>
            <p:cNvSpPr/>
            <p:nvPr/>
          </p:nvSpPr>
          <p:spPr bwMode="auto">
            <a:xfrm>
              <a:off x="6673375" y="434661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5" name="TextBox 454"/>
            <p:cNvSpPr txBox="1"/>
            <p:nvPr/>
          </p:nvSpPr>
          <p:spPr>
            <a:xfrm>
              <a:off x="6655160" y="4409479"/>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A12</a:t>
              </a:r>
            </a:p>
          </p:txBody>
        </p:sp>
        <p:sp>
          <p:nvSpPr>
            <p:cNvPr id="163" name="8-Point Star 162"/>
            <p:cNvSpPr/>
            <p:nvPr/>
          </p:nvSpPr>
          <p:spPr bwMode="auto">
            <a:xfrm>
              <a:off x="6672266" y="4748817"/>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6" name="TextBox 455"/>
            <p:cNvSpPr txBox="1"/>
            <p:nvPr/>
          </p:nvSpPr>
          <p:spPr>
            <a:xfrm>
              <a:off x="6645451" y="4797246"/>
              <a:ext cx="45160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A13</a:t>
              </a:r>
            </a:p>
          </p:txBody>
        </p:sp>
        <p:grpSp>
          <p:nvGrpSpPr>
            <p:cNvPr id="387" name="Group 386"/>
            <p:cNvGrpSpPr/>
            <p:nvPr/>
          </p:nvGrpSpPr>
          <p:grpSpPr>
            <a:xfrm>
              <a:off x="6604423" y="5239866"/>
              <a:ext cx="468384" cy="365760"/>
              <a:chOff x="6091405" y="4632121"/>
              <a:chExt cx="468384" cy="365760"/>
            </a:xfrm>
          </p:grpSpPr>
          <p:sp>
            <p:nvSpPr>
              <p:cNvPr id="168" name="8-Point Star 167"/>
              <p:cNvSpPr/>
              <p:nvPr/>
            </p:nvSpPr>
            <p:spPr bwMode="auto">
              <a:xfrm>
                <a:off x="6116975" y="463212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0" name="TextBox 459"/>
              <p:cNvSpPr txBox="1"/>
              <p:nvPr/>
            </p:nvSpPr>
            <p:spPr>
              <a:xfrm>
                <a:off x="6091405" y="4678851"/>
                <a:ext cx="46838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A14</a:t>
                </a:r>
              </a:p>
            </p:txBody>
          </p:sp>
        </p:grpSp>
        <p:grpSp>
          <p:nvGrpSpPr>
            <p:cNvPr id="386" name="Group 385"/>
            <p:cNvGrpSpPr/>
            <p:nvPr/>
          </p:nvGrpSpPr>
          <p:grpSpPr>
            <a:xfrm>
              <a:off x="6613617" y="5677114"/>
              <a:ext cx="510329" cy="365760"/>
              <a:chOff x="6351866" y="4957894"/>
              <a:chExt cx="510329" cy="365760"/>
            </a:xfrm>
          </p:grpSpPr>
          <p:sp>
            <p:nvSpPr>
              <p:cNvPr id="167" name="8-Point Star 166"/>
              <p:cNvSpPr/>
              <p:nvPr/>
            </p:nvSpPr>
            <p:spPr bwMode="auto">
              <a:xfrm>
                <a:off x="6375635" y="4957894"/>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1" name="TextBox 460"/>
              <p:cNvSpPr txBox="1"/>
              <p:nvPr/>
            </p:nvSpPr>
            <p:spPr>
              <a:xfrm>
                <a:off x="6351866" y="5031994"/>
                <a:ext cx="51032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A15</a:t>
                </a:r>
              </a:p>
            </p:txBody>
          </p:sp>
        </p:grpSp>
        <p:grpSp>
          <p:nvGrpSpPr>
            <p:cNvPr id="383" name="Group 382"/>
            <p:cNvGrpSpPr/>
            <p:nvPr/>
          </p:nvGrpSpPr>
          <p:grpSpPr>
            <a:xfrm>
              <a:off x="6621603" y="6279345"/>
              <a:ext cx="459995" cy="365760"/>
              <a:chOff x="6368644" y="6177093"/>
              <a:chExt cx="459995" cy="365760"/>
            </a:xfrm>
          </p:grpSpPr>
          <p:sp>
            <p:nvSpPr>
              <p:cNvPr id="169" name="8-Point Star 168"/>
              <p:cNvSpPr/>
              <p:nvPr/>
            </p:nvSpPr>
            <p:spPr bwMode="auto">
              <a:xfrm>
                <a:off x="6386820" y="617709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3" name="TextBox 462"/>
              <p:cNvSpPr txBox="1"/>
              <p:nvPr/>
            </p:nvSpPr>
            <p:spPr>
              <a:xfrm>
                <a:off x="6368644" y="6231620"/>
                <a:ext cx="459995" cy="261610"/>
              </a:xfrm>
              <a:prstGeom prst="rect">
                <a:avLst/>
              </a:prstGeom>
              <a:noFill/>
            </p:spPr>
            <p:txBody>
              <a:bodyPr wrap="square" rtlCol="0">
                <a:spAutoFit/>
              </a:bodyPr>
              <a:lstStyle/>
              <a:p>
                <a:pPr defTabSz="457200" fontAlgn="auto">
                  <a:spcBef>
                    <a:spcPts val="0"/>
                  </a:spcBef>
                  <a:spcAft>
                    <a:spcPts val="0"/>
                  </a:spcAft>
                </a:pPr>
                <a:r>
                  <a:rPr lang="en-US" sz="1100" dirty="0">
                    <a:solidFill>
                      <a:prstClr val="black"/>
                    </a:solidFill>
                    <a:latin typeface="Calibri"/>
                  </a:rPr>
                  <a:t>A16</a:t>
                </a:r>
                <a:endParaRPr lang="en-US" sz="1000" dirty="0">
                  <a:solidFill>
                    <a:prstClr val="black"/>
                  </a:solidFill>
                  <a:latin typeface="Calibri"/>
                </a:endParaRPr>
              </a:p>
            </p:txBody>
          </p:sp>
        </p:grpSp>
        <p:cxnSp>
          <p:nvCxnSpPr>
            <p:cNvPr id="485" name="Elbow Connector 71"/>
            <p:cNvCxnSpPr>
              <a:stCxn id="186" idx="3"/>
              <a:endCxn id="154" idx="6"/>
            </p:cNvCxnSpPr>
            <p:nvPr/>
          </p:nvCxnSpPr>
          <p:spPr bwMode="auto">
            <a:xfrm rot="5400000" flipH="1" flipV="1">
              <a:off x="3237451" y="-336257"/>
              <a:ext cx="273217" cy="1363706"/>
            </a:xfrm>
            <a:prstGeom prst="curvedConnector5">
              <a:avLst>
                <a:gd name="adj1" fmla="val -33216"/>
                <a:gd name="adj2" fmla="val 49600"/>
                <a:gd name="adj3" fmla="val 153397"/>
              </a:avLst>
            </a:prstGeom>
            <a:noFill/>
            <a:ln w="25400" cap="flat" cmpd="sng" algn="ctr">
              <a:solidFill>
                <a:schemeClr val="tx1"/>
              </a:solidFill>
              <a:prstDash val="solid"/>
              <a:round/>
              <a:headEnd type="none" w="med" len="med"/>
              <a:tailEnd type="triangle"/>
            </a:ln>
            <a:effectLst/>
          </p:spPr>
        </p:cxnSp>
        <p:sp>
          <p:nvSpPr>
            <p:cNvPr id="143" name="8-Point Star 142"/>
            <p:cNvSpPr/>
            <p:nvPr/>
          </p:nvSpPr>
          <p:spPr bwMode="auto">
            <a:xfrm>
              <a:off x="3825625" y="4487496"/>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45" name="TextBox 144"/>
            <p:cNvSpPr txBox="1"/>
            <p:nvPr/>
          </p:nvSpPr>
          <p:spPr>
            <a:xfrm>
              <a:off x="3801437" y="4547265"/>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A11</a:t>
              </a:r>
            </a:p>
          </p:txBody>
        </p:sp>
        <p:cxnSp>
          <p:nvCxnSpPr>
            <p:cNvPr id="146" name="Elbow Connector 71"/>
            <p:cNvCxnSpPr>
              <a:stCxn id="58" idx="2"/>
              <a:endCxn id="143" idx="0"/>
            </p:cNvCxnSpPr>
            <p:nvPr/>
          </p:nvCxnSpPr>
          <p:spPr bwMode="auto">
            <a:xfrm rot="10800000" flipV="1">
              <a:off x="4191386" y="4102164"/>
              <a:ext cx="1495323" cy="568211"/>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149" name="Elbow Connector 71"/>
            <p:cNvCxnSpPr>
              <a:stCxn id="255" idx="6"/>
              <a:endCxn id="143" idx="4"/>
            </p:cNvCxnSpPr>
            <p:nvPr/>
          </p:nvCxnSpPr>
          <p:spPr bwMode="auto">
            <a:xfrm>
              <a:off x="2352924" y="4113047"/>
              <a:ext cx="1472701" cy="557329"/>
            </a:xfrm>
            <a:prstGeom prst="curvedConnector3">
              <a:avLst>
                <a:gd name="adj1" fmla="val 50000"/>
              </a:avLst>
            </a:prstGeom>
            <a:noFill/>
            <a:ln w="25400" cap="flat" cmpd="sng" algn="ctr">
              <a:solidFill>
                <a:schemeClr val="tx1"/>
              </a:solidFill>
              <a:prstDash val="solid"/>
              <a:round/>
              <a:headEnd type="none" w="med" len="med"/>
              <a:tailEnd type="triangle"/>
            </a:ln>
            <a:effectLst/>
          </p:spPr>
        </p:cxnSp>
        <p:sp>
          <p:nvSpPr>
            <p:cNvPr id="477" name="Rectangle 476"/>
            <p:cNvSpPr/>
            <p:nvPr/>
          </p:nvSpPr>
          <p:spPr bwMode="auto">
            <a:xfrm>
              <a:off x="6828903" y="242093"/>
              <a:ext cx="2154323" cy="2743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74" name="Chevron 473"/>
            <p:cNvSpPr/>
            <p:nvPr/>
          </p:nvSpPr>
          <p:spPr bwMode="auto">
            <a:xfrm rot="5400000">
              <a:off x="6884565" y="259481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6" name="Chevron 465"/>
            <p:cNvSpPr/>
            <p:nvPr/>
          </p:nvSpPr>
          <p:spPr bwMode="auto">
            <a:xfrm rot="5400000">
              <a:off x="6902381" y="447274"/>
              <a:ext cx="343948" cy="260059"/>
            </a:xfrm>
            <a:prstGeom prst="chevron">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8" name="Oval 467"/>
            <p:cNvSpPr/>
            <p:nvPr/>
          </p:nvSpPr>
          <p:spPr bwMode="auto">
            <a:xfrm>
              <a:off x="6917761" y="826668"/>
              <a:ext cx="274320" cy="27432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9" name="8-Point Star 468"/>
            <p:cNvSpPr/>
            <p:nvPr/>
          </p:nvSpPr>
          <p:spPr bwMode="auto">
            <a:xfrm>
              <a:off x="6884206" y="115377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70" name="TextBox 469"/>
            <p:cNvSpPr txBox="1"/>
            <p:nvPr/>
          </p:nvSpPr>
          <p:spPr>
            <a:xfrm>
              <a:off x="7170831" y="354978"/>
              <a:ext cx="1683034" cy="461665"/>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Receptor (Direct Molecular Interaction)</a:t>
              </a:r>
            </a:p>
          </p:txBody>
        </p:sp>
        <p:sp>
          <p:nvSpPr>
            <p:cNvPr id="471" name="TextBox 470"/>
            <p:cNvSpPr txBox="1"/>
            <p:nvPr/>
          </p:nvSpPr>
          <p:spPr>
            <a:xfrm>
              <a:off x="7214173" y="837851"/>
              <a:ext cx="163969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Intermediate Process</a:t>
              </a:r>
            </a:p>
          </p:txBody>
        </p:sp>
        <p:sp>
          <p:nvSpPr>
            <p:cNvPr id="472" name="TextBox 471"/>
            <p:cNvSpPr txBox="1"/>
            <p:nvPr/>
          </p:nvSpPr>
          <p:spPr>
            <a:xfrm>
              <a:off x="7265905" y="1183131"/>
              <a:ext cx="158795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Assay</a:t>
              </a:r>
            </a:p>
          </p:txBody>
        </p:sp>
        <p:sp>
          <p:nvSpPr>
            <p:cNvPr id="473" name="Chevron 472"/>
            <p:cNvSpPr/>
            <p:nvPr/>
          </p:nvSpPr>
          <p:spPr bwMode="auto">
            <a:xfrm rot="5400000">
              <a:off x="6888613" y="1960008"/>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75" name="TextBox 474"/>
            <p:cNvSpPr txBox="1"/>
            <p:nvPr/>
          </p:nvSpPr>
          <p:spPr>
            <a:xfrm>
              <a:off x="7160093" y="1858801"/>
              <a:ext cx="160333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agonist pathway</a:t>
              </a:r>
            </a:p>
          </p:txBody>
        </p:sp>
        <p:sp>
          <p:nvSpPr>
            <p:cNvPr id="476" name="TextBox 475"/>
            <p:cNvSpPr txBox="1"/>
            <p:nvPr/>
          </p:nvSpPr>
          <p:spPr>
            <a:xfrm>
              <a:off x="7153102" y="2532769"/>
              <a:ext cx="183729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Pseudo-receptor pathway</a:t>
              </a:r>
            </a:p>
          </p:txBody>
        </p:sp>
        <p:sp>
          <p:nvSpPr>
            <p:cNvPr id="153" name="Chevron 152"/>
            <p:cNvSpPr/>
            <p:nvPr/>
          </p:nvSpPr>
          <p:spPr bwMode="auto">
            <a:xfrm rot="5400000">
              <a:off x="6890011" y="2278403"/>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0" name="TextBox 169"/>
            <p:cNvSpPr txBox="1"/>
            <p:nvPr/>
          </p:nvSpPr>
          <p:spPr>
            <a:xfrm>
              <a:off x="7161492" y="2177196"/>
              <a:ext cx="160194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antagonist pathway</a:t>
              </a:r>
            </a:p>
          </p:txBody>
        </p:sp>
        <p:sp>
          <p:nvSpPr>
            <p:cNvPr id="178" name="Chevron 177"/>
            <p:cNvSpPr/>
            <p:nvPr/>
          </p:nvSpPr>
          <p:spPr bwMode="auto">
            <a:xfrm rot="5400000">
              <a:off x="2039553" y="1457676"/>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9" name="TextBox 178"/>
            <p:cNvSpPr txBox="1"/>
            <p:nvPr/>
          </p:nvSpPr>
          <p:spPr>
            <a:xfrm>
              <a:off x="2040864" y="1479986"/>
              <a:ext cx="46978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R2</a:t>
              </a:r>
            </a:p>
          </p:txBody>
        </p:sp>
        <p:sp>
          <p:nvSpPr>
            <p:cNvPr id="180" name="Oval 179"/>
            <p:cNvSpPr/>
            <p:nvPr/>
          </p:nvSpPr>
          <p:spPr bwMode="auto">
            <a:xfrm>
              <a:off x="2077652" y="2560950"/>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1" name="TextBox 180"/>
            <p:cNvSpPr txBox="1"/>
            <p:nvPr/>
          </p:nvSpPr>
          <p:spPr>
            <a:xfrm>
              <a:off x="2052772" y="2571021"/>
              <a:ext cx="44176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N7</a:t>
              </a:r>
            </a:p>
          </p:txBody>
        </p:sp>
        <p:cxnSp>
          <p:nvCxnSpPr>
            <p:cNvPr id="183" name="Elbow Connector 71"/>
            <p:cNvCxnSpPr>
              <a:stCxn id="178" idx="3"/>
              <a:endCxn id="180" idx="0"/>
            </p:cNvCxnSpPr>
            <p:nvPr/>
          </p:nvCxnSpPr>
          <p:spPr bwMode="auto">
            <a:xfrm rot="16200000" flipH="1">
              <a:off x="1812534" y="2158672"/>
              <a:ext cx="801270" cy="3285"/>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465" name="Elbow Connector 71"/>
            <p:cNvCxnSpPr>
              <a:stCxn id="178" idx="0"/>
              <a:endCxn id="445" idx="1"/>
            </p:cNvCxnSpPr>
            <p:nvPr/>
          </p:nvCxnSpPr>
          <p:spPr bwMode="auto">
            <a:xfrm flipV="1">
              <a:off x="2341557" y="403412"/>
              <a:ext cx="1556644" cy="1119279"/>
            </a:xfrm>
            <a:prstGeom prst="curvedConnector3">
              <a:avLst>
                <a:gd name="adj1" fmla="val 41528"/>
              </a:avLst>
            </a:prstGeom>
            <a:noFill/>
            <a:ln w="25400" cap="flat" cmpd="sng" algn="ctr">
              <a:solidFill>
                <a:schemeClr val="tx1"/>
              </a:solidFill>
              <a:prstDash val="solid"/>
              <a:round/>
              <a:headEnd type="none" w="med" len="med"/>
              <a:tailEnd type="triangle"/>
            </a:ln>
            <a:effectLst/>
          </p:spPr>
        </p:cxnSp>
        <p:cxnSp>
          <p:nvCxnSpPr>
            <p:cNvPr id="484" name="Elbow Connector 71"/>
            <p:cNvCxnSpPr>
              <a:stCxn id="178" idx="0"/>
              <a:endCxn id="156" idx="4"/>
            </p:cNvCxnSpPr>
            <p:nvPr/>
          </p:nvCxnSpPr>
          <p:spPr bwMode="auto">
            <a:xfrm flipV="1">
              <a:off x="2341557" y="1166450"/>
              <a:ext cx="1542662" cy="356241"/>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486" name="Elbow Connector 71"/>
            <p:cNvCxnSpPr>
              <a:stCxn id="178" idx="0"/>
              <a:endCxn id="155" idx="4"/>
            </p:cNvCxnSpPr>
            <p:nvPr/>
          </p:nvCxnSpPr>
          <p:spPr bwMode="auto">
            <a:xfrm flipV="1">
              <a:off x="2341557" y="779159"/>
              <a:ext cx="1532874" cy="743532"/>
            </a:xfrm>
            <a:prstGeom prst="curvedConnector3">
              <a:avLst>
                <a:gd name="adj1" fmla="val 50000"/>
              </a:avLst>
            </a:prstGeom>
            <a:noFill/>
            <a:ln w="25400" cap="flat" cmpd="sng" algn="ctr">
              <a:solidFill>
                <a:schemeClr val="tx1"/>
              </a:solidFill>
              <a:prstDash val="solid"/>
              <a:round/>
              <a:headEnd type="none" w="med" len="med"/>
              <a:tailEnd type="triangle"/>
            </a:ln>
            <a:effectLst/>
          </p:spPr>
        </p:cxnSp>
        <p:sp>
          <p:nvSpPr>
            <p:cNvPr id="518" name="TextBox 517"/>
            <p:cNvSpPr txBox="1"/>
            <p:nvPr/>
          </p:nvSpPr>
          <p:spPr>
            <a:xfrm>
              <a:off x="1012251" y="1276567"/>
              <a:ext cx="1065401" cy="646331"/>
            </a:xfrm>
            <a:prstGeom prst="rect">
              <a:avLst/>
            </a:prstGeom>
            <a:noFill/>
          </p:spPr>
          <p:txBody>
            <a:bodyPr wrap="square" rtlCol="0">
              <a:spAutoFit/>
            </a:bodyPr>
            <a:lstStyle/>
            <a:p>
              <a:pPr algn="r" defTabSz="457200" fontAlgn="auto">
                <a:spcBef>
                  <a:spcPts val="0"/>
                </a:spcBef>
                <a:spcAft>
                  <a:spcPts val="0"/>
                </a:spcAft>
              </a:pPr>
              <a:r>
                <a:rPr lang="en-US" sz="1200" dirty="0">
                  <a:solidFill>
                    <a:prstClr val="black"/>
                  </a:solidFill>
                  <a:latin typeface="Calibri"/>
                </a:rPr>
                <a:t>ER Receptor Binding</a:t>
              </a:r>
            </a:p>
            <a:p>
              <a:pPr algn="r" defTabSz="457200" fontAlgn="auto">
                <a:spcBef>
                  <a:spcPts val="0"/>
                </a:spcBef>
                <a:spcAft>
                  <a:spcPts val="0"/>
                </a:spcAft>
              </a:pPr>
              <a:r>
                <a:rPr lang="en-US" sz="1200" dirty="0">
                  <a:solidFill>
                    <a:prstClr val="black"/>
                  </a:solidFill>
                  <a:latin typeface="Calibri"/>
                </a:rPr>
                <a:t>(Antagonist)</a:t>
              </a:r>
            </a:p>
          </p:txBody>
        </p:sp>
        <p:sp>
          <p:nvSpPr>
            <p:cNvPr id="552" name="8-Point Star 551"/>
            <p:cNvSpPr/>
            <p:nvPr/>
          </p:nvSpPr>
          <p:spPr bwMode="auto">
            <a:xfrm>
              <a:off x="1169613" y="4902542"/>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3" name="TextBox 552"/>
            <p:cNvSpPr txBox="1"/>
            <p:nvPr/>
          </p:nvSpPr>
          <p:spPr>
            <a:xfrm>
              <a:off x="1132568" y="4946602"/>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A17</a:t>
              </a:r>
            </a:p>
          </p:txBody>
        </p:sp>
        <p:grpSp>
          <p:nvGrpSpPr>
            <p:cNvPr id="554" name="Group 553"/>
            <p:cNvGrpSpPr/>
            <p:nvPr/>
          </p:nvGrpSpPr>
          <p:grpSpPr>
            <a:xfrm>
              <a:off x="1114200" y="5315421"/>
              <a:ext cx="459994" cy="365760"/>
              <a:chOff x="7971536" y="6163112"/>
              <a:chExt cx="459994" cy="365760"/>
            </a:xfrm>
          </p:grpSpPr>
          <p:sp>
            <p:nvSpPr>
              <p:cNvPr id="555" name="8-Point Star 554"/>
              <p:cNvSpPr/>
              <p:nvPr/>
            </p:nvSpPr>
            <p:spPr bwMode="auto">
              <a:xfrm>
                <a:off x="8000303" y="6163112"/>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6" name="TextBox 555"/>
              <p:cNvSpPr txBox="1"/>
              <p:nvPr/>
            </p:nvSpPr>
            <p:spPr>
              <a:xfrm>
                <a:off x="7971536" y="6215436"/>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A18</a:t>
                </a:r>
              </a:p>
            </p:txBody>
          </p:sp>
        </p:grpSp>
        <p:cxnSp>
          <p:nvCxnSpPr>
            <p:cNvPr id="563" name="Elbow Connector 71"/>
            <p:cNvCxnSpPr>
              <a:stCxn id="197" idx="2"/>
              <a:endCxn id="552" idx="0"/>
            </p:cNvCxnSpPr>
            <p:nvPr/>
          </p:nvCxnSpPr>
          <p:spPr bwMode="auto">
            <a:xfrm rot="10800000">
              <a:off x="1535374" y="5085422"/>
              <a:ext cx="543775" cy="255632"/>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566" name="Elbow Connector 71"/>
            <p:cNvCxnSpPr>
              <a:stCxn id="197" idx="2"/>
              <a:endCxn id="555" idx="0"/>
            </p:cNvCxnSpPr>
            <p:nvPr/>
          </p:nvCxnSpPr>
          <p:spPr bwMode="auto">
            <a:xfrm rot="10800000" flipV="1">
              <a:off x="1508728" y="5341053"/>
              <a:ext cx="570421" cy="157247"/>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583" name="Elbow Connector 71"/>
            <p:cNvCxnSpPr>
              <a:stCxn id="210" idx="3"/>
              <a:endCxn id="552" idx="4"/>
            </p:cNvCxnSpPr>
            <p:nvPr/>
          </p:nvCxnSpPr>
          <p:spPr bwMode="auto">
            <a:xfrm rot="16200000" flipH="1">
              <a:off x="855872" y="4771680"/>
              <a:ext cx="238411" cy="389071"/>
            </a:xfrm>
            <a:prstGeom prst="curvedConnector2">
              <a:avLst/>
            </a:prstGeom>
            <a:noFill/>
            <a:ln w="25400" cap="flat" cmpd="sng" algn="ctr">
              <a:solidFill>
                <a:schemeClr val="tx1"/>
              </a:solidFill>
              <a:prstDash val="solid"/>
              <a:round/>
              <a:headEnd type="none" w="med" len="med"/>
              <a:tailEnd type="triangle"/>
            </a:ln>
            <a:effectLst/>
          </p:spPr>
        </p:cxnSp>
        <p:cxnSp>
          <p:nvCxnSpPr>
            <p:cNvPr id="586" name="Elbow Connector 71"/>
            <p:cNvCxnSpPr>
              <a:stCxn id="210" idx="3"/>
              <a:endCxn id="555" idx="4"/>
            </p:cNvCxnSpPr>
            <p:nvPr/>
          </p:nvCxnSpPr>
          <p:spPr bwMode="auto">
            <a:xfrm rot="16200000" flipH="1">
              <a:off x="636109" y="4991443"/>
              <a:ext cx="651290" cy="362425"/>
            </a:xfrm>
            <a:prstGeom prst="curvedConnector2">
              <a:avLst/>
            </a:prstGeom>
            <a:noFill/>
            <a:ln w="25400" cap="flat" cmpd="sng" algn="ctr">
              <a:solidFill>
                <a:schemeClr val="tx1"/>
              </a:solidFill>
              <a:prstDash val="solid"/>
              <a:round/>
              <a:headEnd type="none" w="med" len="med"/>
              <a:tailEnd type="triangle"/>
            </a:ln>
            <a:effectLst/>
          </p:spPr>
        </p:cxnSp>
        <p:sp>
          <p:nvSpPr>
            <p:cNvPr id="606" name="TextBox 605"/>
            <p:cNvSpPr txBox="1"/>
            <p:nvPr/>
          </p:nvSpPr>
          <p:spPr>
            <a:xfrm>
              <a:off x="1156760" y="256095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grpSp>
          <p:nvGrpSpPr>
            <p:cNvPr id="200" name="Group 199"/>
            <p:cNvGrpSpPr/>
            <p:nvPr/>
          </p:nvGrpSpPr>
          <p:grpSpPr>
            <a:xfrm>
              <a:off x="2042026" y="3323982"/>
              <a:ext cx="425687" cy="282185"/>
              <a:chOff x="4554418" y="1820413"/>
              <a:chExt cx="425687" cy="282185"/>
            </a:xfrm>
          </p:grpSpPr>
          <p:sp>
            <p:nvSpPr>
              <p:cNvPr id="202" name="Oval 201"/>
              <p:cNvSpPr/>
              <p:nvPr/>
            </p:nvSpPr>
            <p:spPr bwMode="auto">
              <a:xfrm>
                <a:off x="4588780" y="1820413"/>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3" name="TextBox 202"/>
              <p:cNvSpPr txBox="1"/>
              <p:nvPr/>
            </p:nvSpPr>
            <p:spPr>
              <a:xfrm>
                <a:off x="4554418" y="1825599"/>
                <a:ext cx="42568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N8</a:t>
                </a:r>
              </a:p>
            </p:txBody>
          </p:sp>
        </p:grpSp>
        <p:cxnSp>
          <p:nvCxnSpPr>
            <p:cNvPr id="241" name="Elbow Connector 71"/>
            <p:cNvCxnSpPr>
              <a:stCxn id="180" idx="4"/>
              <a:endCxn id="202" idx="0"/>
            </p:cNvCxnSpPr>
            <p:nvPr/>
          </p:nvCxnSpPr>
          <p:spPr bwMode="auto">
            <a:xfrm rot="5400000">
              <a:off x="1969824" y="3078994"/>
              <a:ext cx="488712" cy="1264"/>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sp>
          <p:nvSpPr>
            <p:cNvPr id="255" name="Oval 254"/>
            <p:cNvSpPr/>
            <p:nvPr/>
          </p:nvSpPr>
          <p:spPr bwMode="auto">
            <a:xfrm>
              <a:off x="2078604" y="3975887"/>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56" name="TextBox 255"/>
            <p:cNvSpPr txBox="1"/>
            <p:nvPr/>
          </p:nvSpPr>
          <p:spPr>
            <a:xfrm flipH="1">
              <a:off x="2051567" y="3984679"/>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N9</a:t>
              </a:r>
            </a:p>
          </p:txBody>
        </p:sp>
        <p:cxnSp>
          <p:nvCxnSpPr>
            <p:cNvPr id="257" name="Elbow Connector 71"/>
            <p:cNvCxnSpPr>
              <a:stCxn id="202" idx="4"/>
              <a:endCxn id="255" idx="0"/>
            </p:cNvCxnSpPr>
            <p:nvPr/>
          </p:nvCxnSpPr>
          <p:spPr bwMode="auto">
            <a:xfrm rot="16200000" flipH="1">
              <a:off x="2025864" y="3785986"/>
              <a:ext cx="377585" cy="2216"/>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cxnSp>
          <p:nvCxnSpPr>
            <p:cNvPr id="305" name="Elbow Connector 71"/>
            <p:cNvCxnSpPr>
              <a:stCxn id="434" idx="2"/>
              <a:endCxn id="164" idx="4"/>
            </p:cNvCxnSpPr>
            <p:nvPr/>
          </p:nvCxnSpPr>
          <p:spPr bwMode="auto">
            <a:xfrm rot="16200000" flipH="1">
              <a:off x="3455672" y="3890409"/>
              <a:ext cx="200111" cy="523575"/>
            </a:xfrm>
            <a:prstGeom prst="curvedConnector2">
              <a:avLst/>
            </a:prstGeom>
            <a:noFill/>
            <a:ln w="25400" cap="flat" cmpd="sng" algn="ctr">
              <a:solidFill>
                <a:schemeClr val="tx1"/>
              </a:solidFill>
              <a:prstDash val="solid"/>
              <a:round/>
              <a:headEnd type="none" w="med" len="med"/>
              <a:tailEnd type="triangle"/>
            </a:ln>
            <a:effectLst/>
          </p:spPr>
        </p:cxnSp>
        <p:cxnSp>
          <p:nvCxnSpPr>
            <p:cNvPr id="306" name="Elbow Connector 71"/>
            <p:cNvCxnSpPr>
              <a:stCxn id="275" idx="3"/>
              <a:endCxn id="143" idx="4"/>
            </p:cNvCxnSpPr>
            <p:nvPr/>
          </p:nvCxnSpPr>
          <p:spPr bwMode="auto">
            <a:xfrm rot="16200000" flipH="1">
              <a:off x="3244857" y="4089608"/>
              <a:ext cx="611268" cy="550267"/>
            </a:xfrm>
            <a:prstGeom prst="curvedConnector2">
              <a:avLst/>
            </a:prstGeom>
            <a:noFill/>
            <a:ln w="25400" cap="flat" cmpd="sng" algn="ctr">
              <a:solidFill>
                <a:schemeClr val="tx1"/>
              </a:solidFill>
              <a:prstDash val="solid"/>
              <a:round/>
              <a:headEnd type="none" w="med" len="med"/>
              <a:tailEnd type="triangle"/>
            </a:ln>
            <a:effectLst/>
          </p:spPr>
        </p:cxnSp>
        <p:sp>
          <p:nvSpPr>
            <p:cNvPr id="313" name="TextBox 312"/>
            <p:cNvSpPr txBox="1"/>
            <p:nvPr/>
          </p:nvSpPr>
          <p:spPr>
            <a:xfrm>
              <a:off x="1432740" y="3911313"/>
              <a:ext cx="653995"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DNA </a:t>
              </a:r>
            </a:p>
            <a:p>
              <a:pPr algn="r" defTabSz="457200" fontAlgn="auto">
                <a:spcBef>
                  <a:spcPts val="0"/>
                </a:spcBef>
                <a:spcAft>
                  <a:spcPts val="0"/>
                </a:spcAft>
              </a:pPr>
              <a:r>
                <a:rPr lang="en-US" sz="1200" dirty="0">
                  <a:solidFill>
                    <a:prstClr val="black"/>
                  </a:solidFill>
                  <a:latin typeface="Calibri"/>
                </a:rPr>
                <a:t>Binding</a:t>
              </a:r>
            </a:p>
          </p:txBody>
        </p:sp>
        <p:cxnSp>
          <p:nvCxnSpPr>
            <p:cNvPr id="325" name="Elbow Connector 71"/>
            <p:cNvCxnSpPr>
              <a:stCxn id="180" idx="6"/>
              <a:endCxn id="160" idx="4"/>
            </p:cNvCxnSpPr>
            <p:nvPr/>
          </p:nvCxnSpPr>
          <p:spPr bwMode="auto">
            <a:xfrm flipV="1">
              <a:off x="2351972" y="2559821"/>
              <a:ext cx="1486714" cy="138289"/>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326" name="Elbow Connector 71"/>
            <p:cNvCxnSpPr>
              <a:stCxn id="180" idx="6"/>
              <a:endCxn id="162" idx="4"/>
            </p:cNvCxnSpPr>
            <p:nvPr/>
          </p:nvCxnSpPr>
          <p:spPr bwMode="auto">
            <a:xfrm flipV="1">
              <a:off x="2351972" y="2168334"/>
              <a:ext cx="1489508" cy="529776"/>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327" name="Elbow Connector 71"/>
            <p:cNvCxnSpPr>
              <a:stCxn id="180" idx="6"/>
              <a:endCxn id="161" idx="4"/>
            </p:cNvCxnSpPr>
            <p:nvPr/>
          </p:nvCxnSpPr>
          <p:spPr bwMode="auto">
            <a:xfrm flipV="1">
              <a:off x="2351972" y="1772653"/>
              <a:ext cx="1496500" cy="925457"/>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328" name="Elbow Connector 71"/>
            <p:cNvCxnSpPr>
              <a:stCxn id="180" idx="6"/>
              <a:endCxn id="158" idx="4"/>
            </p:cNvCxnSpPr>
            <p:nvPr/>
          </p:nvCxnSpPr>
          <p:spPr bwMode="auto">
            <a:xfrm>
              <a:off x="2351972" y="2698110"/>
              <a:ext cx="1483917" cy="630702"/>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329" name="Elbow Connector 71"/>
            <p:cNvCxnSpPr>
              <a:stCxn id="180" idx="6"/>
              <a:endCxn id="157" idx="4"/>
            </p:cNvCxnSpPr>
            <p:nvPr/>
          </p:nvCxnSpPr>
          <p:spPr bwMode="auto">
            <a:xfrm>
              <a:off x="2351972" y="2698110"/>
              <a:ext cx="1490908" cy="1030323"/>
            </a:xfrm>
            <a:prstGeom prst="curvedConnector3">
              <a:avLst>
                <a:gd name="adj1" fmla="val 50000"/>
              </a:avLst>
            </a:prstGeom>
            <a:noFill/>
            <a:ln w="25400" cap="flat" cmpd="sng" algn="ctr">
              <a:solidFill>
                <a:schemeClr val="tx1"/>
              </a:solidFill>
              <a:prstDash val="solid"/>
              <a:round/>
              <a:headEnd type="none" w="med" len="med"/>
              <a:tailEnd type="triangle"/>
            </a:ln>
            <a:effectLst/>
          </p:spPr>
        </p:cxnSp>
        <p:cxnSp>
          <p:nvCxnSpPr>
            <p:cNvPr id="351" name="Elbow Connector 71"/>
            <p:cNvCxnSpPr>
              <a:stCxn id="196" idx="3"/>
              <a:endCxn id="161" idx="4"/>
            </p:cNvCxnSpPr>
            <p:nvPr/>
          </p:nvCxnSpPr>
          <p:spPr bwMode="auto">
            <a:xfrm rot="5400000" flipH="1" flipV="1">
              <a:off x="3187934" y="1416823"/>
              <a:ext cx="304707" cy="1016367"/>
            </a:xfrm>
            <a:prstGeom prst="curvedConnector4">
              <a:avLst>
                <a:gd name="adj1" fmla="val 1154"/>
                <a:gd name="adj2" fmla="val 50847"/>
              </a:avLst>
            </a:prstGeom>
            <a:noFill/>
            <a:ln w="25400" cap="flat" cmpd="sng" algn="ctr">
              <a:solidFill>
                <a:schemeClr val="tx1"/>
              </a:solidFill>
              <a:prstDash val="solid"/>
              <a:round/>
              <a:headEnd type="none" w="med" len="med"/>
              <a:tailEnd type="triangle"/>
            </a:ln>
            <a:effectLst/>
          </p:spPr>
        </p:cxnSp>
        <p:sp>
          <p:nvSpPr>
            <p:cNvPr id="375" name="TextBox 374"/>
            <p:cNvSpPr txBox="1"/>
            <p:nvPr/>
          </p:nvSpPr>
          <p:spPr>
            <a:xfrm>
              <a:off x="5916927" y="3227295"/>
              <a:ext cx="101181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Cofactor</a:t>
              </a:r>
            </a:p>
            <a:p>
              <a:pPr defTabSz="457200" fontAlgn="auto">
                <a:spcBef>
                  <a:spcPts val="0"/>
                </a:spcBef>
                <a:spcAft>
                  <a:spcPts val="0"/>
                </a:spcAft>
              </a:pPr>
              <a:r>
                <a:rPr lang="en-US" sz="1200" dirty="0">
                  <a:solidFill>
                    <a:prstClr val="black"/>
                  </a:solidFill>
                  <a:latin typeface="Calibri"/>
                </a:rPr>
                <a:t>Recruitment</a:t>
              </a:r>
            </a:p>
          </p:txBody>
        </p:sp>
        <p:sp>
          <p:nvSpPr>
            <p:cNvPr id="197" name="Oval 196"/>
            <p:cNvSpPr/>
            <p:nvPr/>
          </p:nvSpPr>
          <p:spPr bwMode="auto">
            <a:xfrm>
              <a:off x="2079148" y="5203894"/>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98" name="TextBox 197"/>
            <p:cNvSpPr txBox="1"/>
            <p:nvPr/>
          </p:nvSpPr>
          <p:spPr>
            <a:xfrm flipH="1">
              <a:off x="1998815" y="5213490"/>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N10</a:t>
              </a:r>
            </a:p>
          </p:txBody>
        </p:sp>
        <p:cxnSp>
          <p:nvCxnSpPr>
            <p:cNvPr id="199" name="Elbow Connector 71"/>
            <p:cNvCxnSpPr>
              <a:stCxn id="255" idx="4"/>
              <a:endCxn id="197" idx="0"/>
            </p:cNvCxnSpPr>
            <p:nvPr/>
          </p:nvCxnSpPr>
          <p:spPr bwMode="auto">
            <a:xfrm rot="16200000" flipH="1">
              <a:off x="1739193" y="4726778"/>
              <a:ext cx="953687" cy="544"/>
            </a:xfrm>
            <a:prstGeom prst="curvedConnector3">
              <a:avLst>
                <a:gd name="adj1" fmla="val 50000"/>
              </a:avLst>
            </a:prstGeom>
            <a:noFill/>
            <a:ln w="12700" cap="flat" cmpd="sng" algn="ctr">
              <a:solidFill>
                <a:schemeClr val="tx1"/>
              </a:solidFill>
              <a:prstDash val="sysDash"/>
              <a:round/>
              <a:headEnd type="none" w="med" len="med"/>
              <a:tailEnd type="triangle"/>
            </a:ln>
            <a:effectLst/>
          </p:spPr>
        </p:cxnSp>
        <p:sp>
          <p:nvSpPr>
            <p:cNvPr id="212" name="TextBox 211"/>
            <p:cNvSpPr txBox="1"/>
            <p:nvPr/>
          </p:nvSpPr>
          <p:spPr>
            <a:xfrm>
              <a:off x="2316439" y="5047869"/>
              <a:ext cx="996811" cy="646331"/>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Antagonist</a:t>
              </a:r>
            </a:p>
            <a:p>
              <a:pPr defTabSz="457200" fontAlgn="auto">
                <a:spcBef>
                  <a:spcPts val="0"/>
                </a:spcBef>
                <a:spcAft>
                  <a:spcPts val="0"/>
                </a:spcAft>
              </a:pPr>
              <a:r>
                <a:rPr lang="en-US" sz="1200" dirty="0">
                  <a:solidFill>
                    <a:prstClr val="black"/>
                  </a:solidFill>
                  <a:latin typeface="Calibri"/>
                </a:rPr>
                <a:t>Transcription</a:t>
              </a:r>
            </a:p>
            <a:p>
              <a:pPr defTabSz="457200" fontAlgn="auto">
                <a:spcBef>
                  <a:spcPts val="0"/>
                </a:spcBef>
                <a:spcAft>
                  <a:spcPts val="0"/>
                </a:spcAft>
              </a:pPr>
              <a:r>
                <a:rPr lang="en-US" sz="1200" dirty="0">
                  <a:solidFill>
                    <a:prstClr val="black"/>
                  </a:solidFill>
                  <a:latin typeface="Calibri"/>
                </a:rPr>
                <a:t>Suppression</a:t>
              </a:r>
            </a:p>
          </p:txBody>
        </p:sp>
        <p:sp>
          <p:nvSpPr>
            <p:cNvPr id="196" name="Chevron 195"/>
            <p:cNvSpPr/>
            <p:nvPr/>
          </p:nvSpPr>
          <p:spPr bwMode="auto">
            <a:xfrm rot="5400000">
              <a:off x="2660131" y="1775356"/>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7" name="TextBox 206"/>
            <p:cNvSpPr txBox="1"/>
            <p:nvPr/>
          </p:nvSpPr>
          <p:spPr>
            <a:xfrm>
              <a:off x="2658360" y="1779563"/>
              <a:ext cx="43774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R4</a:t>
              </a:r>
            </a:p>
          </p:txBody>
        </p:sp>
        <p:sp>
          <p:nvSpPr>
            <p:cNvPr id="210" name="Chevron 209"/>
            <p:cNvSpPr/>
            <p:nvPr/>
          </p:nvSpPr>
          <p:spPr bwMode="auto">
            <a:xfrm rot="5400000">
              <a:off x="608568" y="4545007"/>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82" name="TextBox 581"/>
            <p:cNvSpPr txBox="1"/>
            <p:nvPr/>
          </p:nvSpPr>
          <p:spPr>
            <a:xfrm>
              <a:off x="619881" y="4559107"/>
              <a:ext cx="52511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R9</a:t>
              </a:r>
            </a:p>
          </p:txBody>
        </p:sp>
        <p:grpSp>
          <p:nvGrpSpPr>
            <p:cNvPr id="12" name="Group 11"/>
            <p:cNvGrpSpPr/>
            <p:nvPr/>
          </p:nvGrpSpPr>
          <p:grpSpPr>
            <a:xfrm>
              <a:off x="2521777" y="138256"/>
              <a:ext cx="382494" cy="343948"/>
              <a:chOff x="2241482" y="138256"/>
              <a:chExt cx="382494" cy="343948"/>
            </a:xfrm>
          </p:grpSpPr>
          <p:sp>
            <p:nvSpPr>
              <p:cNvPr id="186" name="Chevron 185"/>
              <p:cNvSpPr/>
              <p:nvPr/>
            </p:nvSpPr>
            <p:spPr bwMode="auto">
              <a:xfrm rot="5400000">
                <a:off x="2239938" y="18020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7" name="TextBox 186"/>
              <p:cNvSpPr txBox="1"/>
              <p:nvPr/>
            </p:nvSpPr>
            <p:spPr>
              <a:xfrm>
                <a:off x="2241482" y="192803"/>
                <a:ext cx="3824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grpSp>
        <p:sp>
          <p:nvSpPr>
            <p:cNvPr id="2" name="TextBox 1"/>
            <p:cNvSpPr txBox="1"/>
            <p:nvPr/>
          </p:nvSpPr>
          <p:spPr>
            <a:xfrm>
              <a:off x="7847915" y="3835809"/>
              <a:ext cx="998991" cy="523220"/>
            </a:xfrm>
            <a:prstGeom prst="rect">
              <a:avLst/>
            </a:prstGeom>
            <a:noFill/>
            <a:ln>
              <a:solidFill>
                <a:schemeClr val="tx1"/>
              </a:solidFill>
            </a:ln>
          </p:spPr>
          <p:txBody>
            <a:bodyPr wrap="none" rtlCol="0">
              <a:spAutoFit/>
            </a:bodyPr>
            <a:lstStyle/>
            <a:p>
              <a:pPr defTabSz="457200" fontAlgn="auto">
                <a:spcBef>
                  <a:spcPts val="0"/>
                </a:spcBef>
                <a:spcAft>
                  <a:spcPts val="0"/>
                </a:spcAft>
              </a:pPr>
              <a:r>
                <a:rPr lang="en-US" sz="1400" dirty="0">
                  <a:solidFill>
                    <a:prstClr val="black"/>
                  </a:solidFill>
                  <a:latin typeface="Calibri"/>
                </a:rPr>
                <a:t>ATG TRANS</a:t>
              </a:r>
            </a:p>
            <a:p>
              <a:pPr defTabSz="457200" fontAlgn="auto">
                <a:spcBef>
                  <a:spcPts val="0"/>
                </a:spcBef>
                <a:spcAft>
                  <a:spcPts val="0"/>
                </a:spcAft>
              </a:pPr>
              <a:r>
                <a:rPr lang="en-US" sz="1400" dirty="0">
                  <a:solidFill>
                    <a:prstClr val="black"/>
                  </a:solidFill>
                  <a:latin typeface="Calibri"/>
                </a:rPr>
                <a:t>ATG CIS</a:t>
              </a:r>
            </a:p>
          </p:txBody>
        </p:sp>
        <p:sp>
          <p:nvSpPr>
            <p:cNvPr id="184" name="TextBox 183"/>
            <p:cNvSpPr txBox="1"/>
            <p:nvPr/>
          </p:nvSpPr>
          <p:spPr>
            <a:xfrm>
              <a:off x="7847915" y="4808275"/>
              <a:ext cx="926600" cy="523220"/>
            </a:xfrm>
            <a:prstGeom prst="rect">
              <a:avLst/>
            </a:prstGeom>
            <a:noFill/>
            <a:ln>
              <a:solidFill>
                <a:schemeClr val="tx1"/>
              </a:solidFill>
            </a:ln>
          </p:spPr>
          <p:txBody>
            <a:bodyPr wrap="none" rtlCol="0">
              <a:spAutoFit/>
            </a:bodyPr>
            <a:lstStyle/>
            <a:p>
              <a:pPr defTabSz="457200" fontAlgn="auto">
                <a:spcBef>
                  <a:spcPts val="0"/>
                </a:spcBef>
                <a:spcAft>
                  <a:spcPts val="0"/>
                </a:spcAft>
              </a:pPr>
              <a:r>
                <a:rPr lang="en-US" sz="1400" dirty="0">
                  <a:solidFill>
                    <a:prstClr val="black"/>
                  </a:solidFill>
                  <a:latin typeface="Calibri"/>
                </a:rPr>
                <a:t>Tox21 BLA</a:t>
              </a:r>
            </a:p>
            <a:p>
              <a:pPr defTabSz="457200" fontAlgn="auto">
                <a:spcBef>
                  <a:spcPts val="0"/>
                </a:spcBef>
                <a:spcAft>
                  <a:spcPts val="0"/>
                </a:spcAft>
              </a:pPr>
              <a:r>
                <a:rPr lang="en-US" sz="1400" dirty="0">
                  <a:solidFill>
                    <a:prstClr val="black"/>
                  </a:solidFill>
                  <a:latin typeface="Calibri"/>
                </a:rPr>
                <a:t>Tox21 LUC</a:t>
              </a:r>
            </a:p>
          </p:txBody>
        </p:sp>
        <p:sp>
          <p:nvSpPr>
            <p:cNvPr id="185" name="TextBox 184"/>
            <p:cNvSpPr txBox="1"/>
            <p:nvPr/>
          </p:nvSpPr>
          <p:spPr>
            <a:xfrm>
              <a:off x="880662" y="5785738"/>
              <a:ext cx="926600" cy="523220"/>
            </a:xfrm>
            <a:prstGeom prst="rect">
              <a:avLst/>
            </a:prstGeom>
            <a:noFill/>
            <a:ln>
              <a:solidFill>
                <a:schemeClr val="tx1"/>
              </a:solidFill>
            </a:ln>
          </p:spPr>
          <p:txBody>
            <a:bodyPr wrap="none" rtlCol="0">
              <a:spAutoFit/>
            </a:bodyPr>
            <a:lstStyle/>
            <a:p>
              <a:pPr defTabSz="457200" fontAlgn="auto">
                <a:spcBef>
                  <a:spcPts val="0"/>
                </a:spcBef>
                <a:spcAft>
                  <a:spcPts val="0"/>
                </a:spcAft>
              </a:pPr>
              <a:r>
                <a:rPr lang="en-US" sz="1400" dirty="0">
                  <a:solidFill>
                    <a:prstClr val="black"/>
                  </a:solidFill>
                  <a:latin typeface="Calibri"/>
                </a:rPr>
                <a:t>Tox21 BLA</a:t>
              </a:r>
            </a:p>
            <a:p>
              <a:pPr defTabSz="457200" fontAlgn="auto">
                <a:spcBef>
                  <a:spcPts val="0"/>
                </a:spcBef>
                <a:spcAft>
                  <a:spcPts val="0"/>
                </a:spcAft>
              </a:pPr>
              <a:r>
                <a:rPr lang="en-US" sz="1400" dirty="0">
                  <a:solidFill>
                    <a:prstClr val="black"/>
                  </a:solidFill>
                  <a:latin typeface="Calibri"/>
                </a:rPr>
                <a:t>Tox21 LUC</a:t>
              </a:r>
            </a:p>
          </p:txBody>
        </p:sp>
        <p:sp>
          <p:nvSpPr>
            <p:cNvPr id="188" name="TextBox 187"/>
            <p:cNvSpPr txBox="1"/>
            <p:nvPr/>
          </p:nvSpPr>
          <p:spPr>
            <a:xfrm>
              <a:off x="7847915" y="5879734"/>
              <a:ext cx="574132" cy="307777"/>
            </a:xfrm>
            <a:prstGeom prst="rect">
              <a:avLst/>
            </a:prstGeom>
            <a:noFill/>
            <a:ln>
              <a:solidFill>
                <a:schemeClr val="tx1"/>
              </a:solidFill>
            </a:ln>
          </p:spPr>
          <p:txBody>
            <a:bodyPr wrap="none" rtlCol="0">
              <a:spAutoFit/>
            </a:bodyPr>
            <a:lstStyle/>
            <a:p>
              <a:pPr defTabSz="457200" fontAlgn="auto">
                <a:spcBef>
                  <a:spcPts val="0"/>
                </a:spcBef>
                <a:spcAft>
                  <a:spcPts val="0"/>
                </a:spcAft>
              </a:pPr>
              <a:r>
                <a:rPr lang="en-US" sz="1400" dirty="0">
                  <a:solidFill>
                    <a:prstClr val="black"/>
                  </a:solidFill>
                  <a:latin typeface="Calibri"/>
                </a:rPr>
                <a:t>ACEA</a:t>
              </a:r>
            </a:p>
          </p:txBody>
        </p:sp>
        <p:sp>
          <p:nvSpPr>
            <p:cNvPr id="189" name="TextBox 188"/>
            <p:cNvSpPr txBox="1"/>
            <p:nvPr/>
          </p:nvSpPr>
          <p:spPr>
            <a:xfrm>
              <a:off x="4448924" y="1564258"/>
              <a:ext cx="909223" cy="523220"/>
            </a:xfrm>
            <a:prstGeom prst="rect">
              <a:avLst/>
            </a:prstGeom>
            <a:solidFill>
              <a:schemeClr val="bg1"/>
            </a:solidFill>
            <a:ln>
              <a:solidFill>
                <a:schemeClr val="tx1"/>
              </a:solidFill>
            </a:ln>
          </p:spPr>
          <p:txBody>
            <a:bodyPr wrap="none" rtlCol="0">
              <a:spAutoFit/>
            </a:bodyPr>
            <a:lstStyle/>
            <a:p>
              <a:pPr defTabSz="457200" fontAlgn="auto">
                <a:spcBef>
                  <a:spcPts val="0"/>
                </a:spcBef>
                <a:spcAft>
                  <a:spcPts val="0"/>
                </a:spcAft>
              </a:pPr>
              <a:r>
                <a:rPr lang="en-US" sz="1400" dirty="0">
                  <a:solidFill>
                    <a:prstClr val="black"/>
                  </a:solidFill>
                  <a:latin typeface="Calibri"/>
                </a:rPr>
                <a:t>OT PCA </a:t>
              </a:r>
            </a:p>
            <a:p>
              <a:pPr defTabSz="457200" fontAlgn="auto">
                <a:spcBef>
                  <a:spcPts val="0"/>
                </a:spcBef>
                <a:spcAft>
                  <a:spcPts val="0"/>
                </a:spcAft>
              </a:pPr>
              <a:r>
                <a:rPr lang="en-US" sz="1400" dirty="0" err="1">
                  <a:solidFill>
                    <a:prstClr val="black"/>
                  </a:solidFill>
                  <a:latin typeface="Symbol" panose="05050102010706020507" pitchFamily="18" charset="2"/>
                </a:rPr>
                <a:t>aa,ab,bb</a:t>
              </a:r>
              <a:endParaRPr lang="en-US" sz="1400" dirty="0">
                <a:solidFill>
                  <a:prstClr val="black"/>
                </a:solidFill>
                <a:latin typeface="Symbol" panose="05050102010706020507" pitchFamily="18" charset="2"/>
              </a:endParaRPr>
            </a:p>
          </p:txBody>
        </p:sp>
        <p:sp>
          <p:nvSpPr>
            <p:cNvPr id="190" name="TextBox 189"/>
            <p:cNvSpPr txBox="1"/>
            <p:nvPr/>
          </p:nvSpPr>
          <p:spPr>
            <a:xfrm>
              <a:off x="3357343" y="4884033"/>
              <a:ext cx="1255946" cy="523220"/>
            </a:xfrm>
            <a:prstGeom prst="rect">
              <a:avLst/>
            </a:prstGeom>
            <a:noFill/>
            <a:ln>
              <a:solidFill>
                <a:schemeClr val="tx1"/>
              </a:solidFill>
            </a:ln>
          </p:spPr>
          <p:txBody>
            <a:bodyPr wrap="square" rtlCol="0">
              <a:spAutoFit/>
            </a:bodyPr>
            <a:lstStyle/>
            <a:p>
              <a:pPr algn="ctr" defTabSz="457200" fontAlgn="auto">
                <a:spcBef>
                  <a:spcPts val="0"/>
                </a:spcBef>
                <a:spcAft>
                  <a:spcPts val="0"/>
                </a:spcAft>
              </a:pPr>
              <a:r>
                <a:rPr lang="en-US" sz="1400" dirty="0">
                  <a:solidFill>
                    <a:prstClr val="black"/>
                  </a:solidFill>
                  <a:latin typeface="Calibri"/>
                </a:rPr>
                <a:t>OT Chromatin </a:t>
              </a:r>
            </a:p>
            <a:p>
              <a:pPr algn="ctr" defTabSz="457200" fontAlgn="auto">
                <a:spcBef>
                  <a:spcPts val="0"/>
                </a:spcBef>
                <a:spcAft>
                  <a:spcPts val="0"/>
                </a:spcAft>
              </a:pPr>
              <a:r>
                <a:rPr lang="en-US" sz="1400" dirty="0">
                  <a:solidFill>
                    <a:prstClr val="black"/>
                  </a:solidFill>
                  <a:latin typeface="Calibri"/>
                </a:rPr>
                <a:t>Binding</a:t>
              </a:r>
              <a:endParaRPr lang="en-US" sz="1400" dirty="0">
                <a:solidFill>
                  <a:prstClr val="black"/>
                </a:solidFill>
                <a:latin typeface="Symbol" panose="05050102010706020507" pitchFamily="18" charset="2"/>
              </a:endParaRPr>
            </a:p>
          </p:txBody>
        </p:sp>
        <p:sp>
          <p:nvSpPr>
            <p:cNvPr id="191" name="TextBox 190"/>
            <p:cNvSpPr txBox="1"/>
            <p:nvPr/>
          </p:nvSpPr>
          <p:spPr>
            <a:xfrm>
              <a:off x="5699996" y="93368"/>
              <a:ext cx="752998" cy="954107"/>
            </a:xfrm>
            <a:prstGeom prst="rect">
              <a:avLst/>
            </a:prstGeom>
            <a:noFill/>
            <a:ln>
              <a:solidFill>
                <a:schemeClr val="tx1"/>
              </a:solidFill>
            </a:ln>
          </p:spPr>
          <p:txBody>
            <a:bodyPr wrap="square" rtlCol="0">
              <a:spAutoFit/>
            </a:bodyPr>
            <a:lstStyle/>
            <a:p>
              <a:pPr defTabSz="457200" fontAlgn="auto">
                <a:spcBef>
                  <a:spcPts val="0"/>
                </a:spcBef>
                <a:spcAft>
                  <a:spcPts val="0"/>
                </a:spcAft>
              </a:pPr>
              <a:r>
                <a:rPr lang="en-US" sz="1400" dirty="0">
                  <a:solidFill>
                    <a:prstClr val="black"/>
                  </a:solidFill>
                  <a:latin typeface="Calibri"/>
                </a:rPr>
                <a:t>NVS</a:t>
              </a:r>
            </a:p>
            <a:p>
              <a:pPr defTabSz="457200" fontAlgn="auto">
                <a:spcBef>
                  <a:spcPts val="0"/>
                </a:spcBef>
                <a:spcAft>
                  <a:spcPts val="0"/>
                </a:spcAft>
              </a:pPr>
              <a:r>
                <a:rPr lang="en-US" sz="1400" dirty="0">
                  <a:solidFill>
                    <a:prstClr val="black"/>
                  </a:solidFill>
                  <a:latin typeface="Calibri"/>
                </a:rPr>
                <a:t>bovine</a:t>
              </a:r>
            </a:p>
            <a:p>
              <a:pPr defTabSz="457200" fontAlgn="auto">
                <a:spcBef>
                  <a:spcPts val="0"/>
                </a:spcBef>
                <a:spcAft>
                  <a:spcPts val="0"/>
                </a:spcAft>
              </a:pPr>
              <a:r>
                <a:rPr lang="en-US" sz="1400" dirty="0">
                  <a:solidFill>
                    <a:prstClr val="black"/>
                  </a:solidFill>
                  <a:latin typeface="Calibri"/>
                </a:rPr>
                <a:t>human</a:t>
              </a:r>
            </a:p>
            <a:p>
              <a:pPr defTabSz="457200" fontAlgn="auto">
                <a:spcBef>
                  <a:spcPts val="0"/>
                </a:spcBef>
                <a:spcAft>
                  <a:spcPts val="0"/>
                </a:spcAft>
              </a:pPr>
              <a:r>
                <a:rPr lang="en-US" sz="1400" dirty="0">
                  <a:solidFill>
                    <a:prstClr val="black"/>
                  </a:solidFill>
                  <a:latin typeface="Calibri"/>
                </a:rPr>
                <a:t>mouse</a:t>
              </a:r>
            </a:p>
          </p:txBody>
        </p:sp>
        <p:sp>
          <p:nvSpPr>
            <p:cNvPr id="5" name="TextBox 4"/>
            <p:cNvSpPr txBox="1"/>
            <p:nvPr/>
          </p:nvSpPr>
          <p:spPr>
            <a:xfrm>
              <a:off x="1169613" y="242093"/>
              <a:ext cx="317716" cy="369332"/>
            </a:xfrm>
            <a:prstGeom prst="rect">
              <a:avLst/>
            </a:prstGeom>
            <a:noFill/>
            <a:ln>
              <a:solidFill>
                <a:schemeClr val="tx1"/>
              </a:solidFill>
            </a:ln>
          </p:spPr>
          <p:txBody>
            <a:bodyPr wrap="none" rtlCol="0">
              <a:spAutoFit/>
            </a:bodyPr>
            <a:lstStyle/>
            <a:p>
              <a:pPr defTabSz="457200" fontAlgn="auto">
                <a:spcBef>
                  <a:spcPts val="0"/>
                </a:spcBef>
                <a:spcAft>
                  <a:spcPts val="0"/>
                </a:spcAft>
              </a:pPr>
              <a:r>
                <a:rPr lang="en-US" sz="1800" dirty="0">
                  <a:solidFill>
                    <a:prstClr val="black"/>
                  </a:solidFill>
                  <a:latin typeface="Calibri"/>
                </a:rPr>
                <a:t>A</a:t>
              </a:r>
            </a:p>
          </p:txBody>
        </p:sp>
      </p:grpSp>
    </p:spTree>
    <p:extLst>
      <p:ext uri="{BB962C8B-B14F-4D97-AF65-F5344CB8AC3E}">
        <p14:creationId xmlns:p14="http://schemas.microsoft.com/office/powerpoint/2010/main" val="238323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Elbow Connector 71"/>
          <p:cNvCxnSpPr>
            <a:stCxn id="41" idx="2"/>
            <a:endCxn id="154" idx="0"/>
          </p:cNvCxnSpPr>
          <p:nvPr/>
        </p:nvCxnSpPr>
        <p:spPr bwMode="auto">
          <a:xfrm rot="10800000">
            <a:off x="4238794" y="391867"/>
            <a:ext cx="1418361" cy="1130638"/>
          </a:xfrm>
          <a:prstGeom prst="curvedConnector3">
            <a:avLst>
              <a:gd name="adj1" fmla="val 44421"/>
            </a:avLst>
          </a:prstGeom>
          <a:noFill/>
          <a:ln w="25400" cap="flat" cmpd="sng" algn="ctr">
            <a:solidFill>
              <a:srgbClr val="FF00FF"/>
            </a:solidFill>
            <a:prstDash val="solid"/>
            <a:round/>
            <a:headEnd type="none" w="med" len="med"/>
            <a:tailEnd type="triangle"/>
          </a:ln>
          <a:effectLst/>
        </p:spPr>
      </p:cxnSp>
      <p:cxnSp>
        <p:nvCxnSpPr>
          <p:cNvPr id="73" name="Elbow Connector 71"/>
          <p:cNvCxnSpPr>
            <a:stCxn id="41" idx="2"/>
            <a:endCxn id="155" idx="0"/>
          </p:cNvCxnSpPr>
          <p:nvPr/>
        </p:nvCxnSpPr>
        <p:spPr bwMode="auto">
          <a:xfrm rot="10800000">
            <a:off x="4240192" y="779159"/>
            <a:ext cx="1416963" cy="743346"/>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74" name="Elbow Connector 71"/>
          <p:cNvCxnSpPr>
            <a:stCxn id="41" idx="2"/>
            <a:endCxn id="447" idx="3"/>
          </p:cNvCxnSpPr>
          <p:nvPr/>
        </p:nvCxnSpPr>
        <p:spPr bwMode="auto">
          <a:xfrm rot="10800000">
            <a:off x="4246344" y="1193375"/>
            <a:ext cx="1410810" cy="329130"/>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79" name="Elbow Connector 71"/>
          <p:cNvCxnSpPr>
            <a:stCxn id="56" idx="2"/>
            <a:endCxn id="182" idx="0"/>
          </p:cNvCxnSpPr>
          <p:nvPr/>
        </p:nvCxnSpPr>
        <p:spPr bwMode="auto">
          <a:xfrm rot="10800000" flipV="1">
            <a:off x="4203049" y="2680304"/>
            <a:ext cx="1459413" cy="272401"/>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82" name="Elbow Connector 71"/>
          <p:cNvCxnSpPr>
            <a:stCxn id="56" idx="2"/>
            <a:endCxn id="157" idx="0"/>
          </p:cNvCxnSpPr>
          <p:nvPr/>
        </p:nvCxnSpPr>
        <p:spPr bwMode="auto">
          <a:xfrm rot="10800000" flipV="1">
            <a:off x="4208641" y="2680305"/>
            <a:ext cx="1453821" cy="1048128"/>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83" name="Elbow Connector 71"/>
          <p:cNvCxnSpPr>
            <a:stCxn id="56" idx="2"/>
            <a:endCxn id="161" idx="0"/>
          </p:cNvCxnSpPr>
          <p:nvPr/>
        </p:nvCxnSpPr>
        <p:spPr bwMode="auto">
          <a:xfrm rot="10800000">
            <a:off x="4214233" y="1772653"/>
            <a:ext cx="1448229" cy="907652"/>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84" name="Elbow Connector 71"/>
          <p:cNvCxnSpPr>
            <a:stCxn id="56" idx="2"/>
            <a:endCxn id="162" idx="0"/>
          </p:cNvCxnSpPr>
          <p:nvPr/>
        </p:nvCxnSpPr>
        <p:spPr bwMode="auto">
          <a:xfrm rot="10800000">
            <a:off x="4207241" y="2168335"/>
            <a:ext cx="1455221" cy="511971"/>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85" name="Elbow Connector 71"/>
          <p:cNvCxnSpPr>
            <a:stCxn id="56" idx="2"/>
            <a:endCxn id="160" idx="0"/>
          </p:cNvCxnSpPr>
          <p:nvPr/>
        </p:nvCxnSpPr>
        <p:spPr bwMode="auto">
          <a:xfrm rot="10800000">
            <a:off x="4204447" y="2559821"/>
            <a:ext cx="1458015" cy="120484"/>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86" name="Elbow Connector 71"/>
          <p:cNvCxnSpPr>
            <a:stCxn id="56" idx="2"/>
            <a:endCxn id="158" idx="0"/>
          </p:cNvCxnSpPr>
          <p:nvPr/>
        </p:nvCxnSpPr>
        <p:spPr bwMode="auto">
          <a:xfrm rot="10800000" flipV="1">
            <a:off x="4201649" y="2680304"/>
            <a:ext cx="1460812" cy="648507"/>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97" name="Elbow Connector 71"/>
          <p:cNvCxnSpPr>
            <a:stCxn id="58" idx="2"/>
            <a:endCxn id="164" idx="0"/>
          </p:cNvCxnSpPr>
          <p:nvPr/>
        </p:nvCxnSpPr>
        <p:spPr bwMode="auto">
          <a:xfrm rot="10800000" flipV="1">
            <a:off x="4183276" y="4102165"/>
            <a:ext cx="1503433" cy="150088"/>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102" name="Elbow Connector 71"/>
          <p:cNvCxnSpPr>
            <a:stCxn id="3" idx="6"/>
            <a:endCxn id="159" idx="4"/>
          </p:cNvCxnSpPr>
          <p:nvPr/>
        </p:nvCxnSpPr>
        <p:spPr bwMode="auto">
          <a:xfrm flipV="1">
            <a:off x="5960198" y="4529493"/>
            <a:ext cx="713177" cy="231586"/>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105" name="Elbow Connector 71"/>
          <p:cNvCxnSpPr>
            <a:stCxn id="3" idx="6"/>
            <a:endCxn id="163" idx="4"/>
          </p:cNvCxnSpPr>
          <p:nvPr/>
        </p:nvCxnSpPr>
        <p:spPr bwMode="auto">
          <a:xfrm>
            <a:off x="5960198" y="4761079"/>
            <a:ext cx="712068" cy="170618"/>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106" name="Elbow Connector 71"/>
          <p:cNvCxnSpPr>
            <a:stCxn id="52" idx="6"/>
            <a:endCxn id="168" idx="4"/>
          </p:cNvCxnSpPr>
          <p:nvPr/>
        </p:nvCxnSpPr>
        <p:spPr bwMode="auto">
          <a:xfrm flipV="1">
            <a:off x="5961999" y="5422746"/>
            <a:ext cx="667994" cy="44407"/>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108" name="Elbow Connector 71"/>
          <p:cNvCxnSpPr>
            <a:stCxn id="52" idx="6"/>
            <a:endCxn id="167" idx="4"/>
          </p:cNvCxnSpPr>
          <p:nvPr/>
        </p:nvCxnSpPr>
        <p:spPr bwMode="auto">
          <a:xfrm>
            <a:off x="5961999" y="5467153"/>
            <a:ext cx="675387" cy="392841"/>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sp>
        <p:nvSpPr>
          <p:cNvPr id="117" name="TextBox 116"/>
          <p:cNvSpPr txBox="1"/>
          <p:nvPr/>
        </p:nvSpPr>
        <p:spPr>
          <a:xfrm>
            <a:off x="5887387" y="1232566"/>
            <a:ext cx="1065401" cy="646331"/>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Receptor Binding</a:t>
            </a:r>
          </a:p>
          <a:p>
            <a:pPr defTabSz="457200" fontAlgn="auto">
              <a:spcBef>
                <a:spcPts val="0"/>
              </a:spcBef>
              <a:spcAft>
                <a:spcPts val="0"/>
              </a:spcAft>
            </a:pPr>
            <a:r>
              <a:rPr lang="en-US" sz="1200" dirty="0">
                <a:solidFill>
                  <a:prstClr val="black"/>
                </a:solidFill>
                <a:latin typeface="Calibri"/>
              </a:rPr>
              <a:t>(Agonist)</a:t>
            </a:r>
          </a:p>
        </p:txBody>
      </p:sp>
      <p:sp>
        <p:nvSpPr>
          <p:cNvPr id="118" name="TextBox 117"/>
          <p:cNvSpPr txBox="1"/>
          <p:nvPr/>
        </p:nvSpPr>
        <p:spPr>
          <a:xfrm>
            <a:off x="5916927" y="251109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sp>
        <p:nvSpPr>
          <p:cNvPr id="119" name="TextBox 118"/>
          <p:cNvSpPr txBox="1"/>
          <p:nvPr/>
        </p:nvSpPr>
        <p:spPr>
          <a:xfrm>
            <a:off x="1129801" y="3206995"/>
            <a:ext cx="966931"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Cofactor</a:t>
            </a:r>
          </a:p>
          <a:p>
            <a:pPr algn="r" defTabSz="457200" fontAlgn="auto">
              <a:spcBef>
                <a:spcPts val="0"/>
              </a:spcBef>
              <a:spcAft>
                <a:spcPts val="0"/>
              </a:spcAft>
            </a:pPr>
            <a:r>
              <a:rPr lang="en-US" sz="1200" dirty="0">
                <a:solidFill>
                  <a:prstClr val="black"/>
                </a:solidFill>
                <a:latin typeface="Calibri"/>
              </a:rPr>
              <a:t>Recruitment</a:t>
            </a:r>
          </a:p>
        </p:txBody>
      </p:sp>
      <p:sp>
        <p:nvSpPr>
          <p:cNvPr id="120" name="TextBox 119"/>
          <p:cNvSpPr txBox="1"/>
          <p:nvPr/>
        </p:nvSpPr>
        <p:spPr>
          <a:xfrm>
            <a:off x="5917213" y="3849145"/>
            <a:ext cx="65399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DNA </a:t>
            </a:r>
          </a:p>
          <a:p>
            <a:pPr defTabSz="457200" fontAlgn="auto">
              <a:spcBef>
                <a:spcPts val="0"/>
              </a:spcBef>
              <a:spcAft>
                <a:spcPts val="0"/>
              </a:spcAft>
            </a:pPr>
            <a:r>
              <a:rPr lang="en-US" sz="1200" dirty="0">
                <a:solidFill>
                  <a:prstClr val="black"/>
                </a:solidFill>
                <a:latin typeface="Calibri"/>
              </a:rPr>
              <a:t>Binding</a:t>
            </a:r>
          </a:p>
        </p:txBody>
      </p:sp>
      <p:sp>
        <p:nvSpPr>
          <p:cNvPr id="126" name="TextBox 125"/>
          <p:cNvSpPr txBox="1"/>
          <p:nvPr/>
        </p:nvSpPr>
        <p:spPr>
          <a:xfrm>
            <a:off x="4634995" y="4546263"/>
            <a:ext cx="1010688"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RNA </a:t>
            </a:r>
          </a:p>
          <a:p>
            <a:pPr algn="r" defTabSz="457200" fontAlgn="auto">
              <a:spcBef>
                <a:spcPts val="0"/>
              </a:spcBef>
              <a:spcAft>
                <a:spcPts val="0"/>
              </a:spcAft>
            </a:pPr>
            <a:r>
              <a:rPr lang="en-US" sz="1200" dirty="0">
                <a:solidFill>
                  <a:prstClr val="black"/>
                </a:solidFill>
                <a:latin typeface="Calibri"/>
              </a:rPr>
              <a:t>Transcription</a:t>
            </a:r>
          </a:p>
        </p:txBody>
      </p:sp>
      <p:sp>
        <p:nvSpPr>
          <p:cNvPr id="127" name="TextBox 126"/>
          <p:cNvSpPr txBox="1"/>
          <p:nvPr/>
        </p:nvSpPr>
        <p:spPr>
          <a:xfrm>
            <a:off x="4795956" y="5236320"/>
            <a:ext cx="917239"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Protein </a:t>
            </a:r>
          </a:p>
          <a:p>
            <a:pPr algn="r" defTabSz="457200" fontAlgn="auto">
              <a:spcBef>
                <a:spcPts val="0"/>
              </a:spcBef>
              <a:spcAft>
                <a:spcPts val="0"/>
              </a:spcAft>
            </a:pPr>
            <a:r>
              <a:rPr lang="en-US" sz="1200" dirty="0">
                <a:solidFill>
                  <a:prstClr val="black"/>
                </a:solidFill>
                <a:latin typeface="Calibri"/>
              </a:rPr>
              <a:t>Production</a:t>
            </a:r>
          </a:p>
        </p:txBody>
      </p:sp>
      <p:cxnSp>
        <p:nvCxnSpPr>
          <p:cNvPr id="141" name="Elbow Connector 71"/>
          <p:cNvCxnSpPr>
            <a:stCxn id="53" idx="6"/>
            <a:endCxn id="169" idx="4"/>
          </p:cNvCxnSpPr>
          <p:nvPr/>
        </p:nvCxnSpPr>
        <p:spPr bwMode="auto">
          <a:xfrm>
            <a:off x="5966950" y="6198393"/>
            <a:ext cx="672829" cy="263832"/>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sp>
        <p:nvSpPr>
          <p:cNvPr id="144" name="TextBox 143"/>
          <p:cNvSpPr txBox="1"/>
          <p:nvPr/>
        </p:nvSpPr>
        <p:spPr>
          <a:xfrm>
            <a:off x="4726981" y="5977964"/>
            <a:ext cx="1002197"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ER-induced</a:t>
            </a:r>
          </a:p>
          <a:p>
            <a:pPr algn="r" defTabSz="457200" fontAlgn="auto">
              <a:spcBef>
                <a:spcPts val="0"/>
              </a:spcBef>
              <a:spcAft>
                <a:spcPts val="0"/>
              </a:spcAft>
            </a:pPr>
            <a:r>
              <a:rPr lang="en-US" sz="1200" dirty="0">
                <a:solidFill>
                  <a:prstClr val="black"/>
                </a:solidFill>
                <a:latin typeface="Calibri"/>
              </a:rPr>
              <a:t>Proliferation</a:t>
            </a:r>
          </a:p>
        </p:txBody>
      </p:sp>
      <p:cxnSp>
        <p:nvCxnSpPr>
          <p:cNvPr id="195" name="Elbow Connector 71"/>
          <p:cNvCxnSpPr>
            <a:stCxn id="42" idx="3"/>
            <a:endCxn id="163" idx="0"/>
          </p:cNvCxnSpPr>
          <p:nvPr/>
        </p:nvCxnSpPr>
        <p:spPr bwMode="auto">
          <a:xfrm rot="5400000">
            <a:off x="7007496" y="4370453"/>
            <a:ext cx="591775" cy="530713"/>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01" name="Elbow Connector 71"/>
          <p:cNvCxnSpPr>
            <a:stCxn id="42" idx="3"/>
            <a:endCxn id="159" idx="0"/>
          </p:cNvCxnSpPr>
          <p:nvPr/>
        </p:nvCxnSpPr>
        <p:spPr bwMode="auto">
          <a:xfrm rot="5400000">
            <a:off x="7209152" y="4169905"/>
            <a:ext cx="189571" cy="529604"/>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32" name="Elbow Connector 71"/>
          <p:cNvCxnSpPr>
            <a:stCxn id="3" idx="4"/>
            <a:endCxn id="52" idx="0"/>
          </p:cNvCxnSpPr>
          <p:nvPr/>
        </p:nvCxnSpPr>
        <p:spPr bwMode="auto">
          <a:xfrm rot="16200000" flipH="1">
            <a:off x="5608061" y="5113215"/>
            <a:ext cx="431754" cy="1801"/>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233" name="Elbow Connector 71"/>
          <p:cNvCxnSpPr>
            <a:stCxn id="58" idx="4"/>
            <a:endCxn id="3" idx="0"/>
          </p:cNvCxnSpPr>
          <p:nvPr/>
        </p:nvCxnSpPr>
        <p:spPr bwMode="auto">
          <a:xfrm rot="5400000">
            <a:off x="5631156" y="4431207"/>
            <a:ext cx="384594" cy="830"/>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234" name="Elbow Connector 71"/>
          <p:cNvCxnSpPr>
            <a:stCxn id="57" idx="4"/>
            <a:endCxn id="58" idx="0"/>
          </p:cNvCxnSpPr>
          <p:nvPr/>
        </p:nvCxnSpPr>
        <p:spPr bwMode="auto">
          <a:xfrm rot="16200000" flipH="1">
            <a:off x="5637442" y="3778578"/>
            <a:ext cx="365575" cy="7278"/>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235" name="Elbow Connector 71"/>
          <p:cNvCxnSpPr>
            <a:stCxn id="439" idx="2"/>
            <a:endCxn id="57" idx="0"/>
          </p:cNvCxnSpPr>
          <p:nvPr/>
        </p:nvCxnSpPr>
        <p:spPr bwMode="auto">
          <a:xfrm rot="16200000" flipH="1">
            <a:off x="5567586" y="3076106"/>
            <a:ext cx="490988" cy="7019"/>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236" name="Elbow Connector 71"/>
          <p:cNvCxnSpPr>
            <a:stCxn id="41" idx="3"/>
            <a:endCxn id="56" idx="0"/>
          </p:cNvCxnSpPr>
          <p:nvPr/>
        </p:nvCxnSpPr>
        <p:spPr bwMode="auto">
          <a:xfrm rot="16200000" flipH="1">
            <a:off x="5401577" y="2145100"/>
            <a:ext cx="783651" cy="12438"/>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238" name="Elbow Connector 71"/>
          <p:cNvCxnSpPr>
            <a:stCxn id="52" idx="4"/>
            <a:endCxn id="53" idx="0"/>
          </p:cNvCxnSpPr>
          <p:nvPr/>
        </p:nvCxnSpPr>
        <p:spPr bwMode="auto">
          <a:xfrm rot="16200000" flipH="1">
            <a:off x="5598854" y="5830297"/>
            <a:ext cx="456920" cy="4951"/>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270" name="Elbow Connector 71"/>
          <p:cNvCxnSpPr>
            <a:stCxn id="50" idx="3"/>
            <a:endCxn id="169" idx="0"/>
          </p:cNvCxnSpPr>
          <p:nvPr/>
        </p:nvCxnSpPr>
        <p:spPr bwMode="auto">
          <a:xfrm rot="5400000">
            <a:off x="7165578" y="6106753"/>
            <a:ext cx="195434" cy="51551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76" name="Elbow Connector 71"/>
          <p:cNvCxnSpPr>
            <a:stCxn id="255" idx="6"/>
            <a:endCxn id="164" idx="4"/>
          </p:cNvCxnSpPr>
          <p:nvPr/>
        </p:nvCxnSpPr>
        <p:spPr bwMode="auto">
          <a:xfrm>
            <a:off x="2352924" y="4113047"/>
            <a:ext cx="1464591" cy="13920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291" name="Elbow Connector 71"/>
          <p:cNvCxnSpPr>
            <a:stCxn id="290" idx="3"/>
            <a:endCxn id="154" idx="0"/>
          </p:cNvCxnSpPr>
          <p:nvPr/>
        </p:nvCxnSpPr>
        <p:spPr bwMode="auto">
          <a:xfrm rot="5400000" flipH="1">
            <a:off x="4841513" y="-210852"/>
            <a:ext cx="19689" cy="1225129"/>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92" name="Elbow Connector 71"/>
          <p:cNvCxnSpPr>
            <a:stCxn id="290" idx="3"/>
            <a:endCxn id="155" idx="0"/>
          </p:cNvCxnSpPr>
          <p:nvPr/>
        </p:nvCxnSpPr>
        <p:spPr bwMode="auto">
          <a:xfrm rot="5400000">
            <a:off x="4668256" y="-16508"/>
            <a:ext cx="367603" cy="122373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93" name="Elbow Connector 71"/>
          <p:cNvCxnSpPr>
            <a:stCxn id="290" idx="3"/>
            <a:endCxn id="447" idx="3"/>
          </p:cNvCxnSpPr>
          <p:nvPr/>
        </p:nvCxnSpPr>
        <p:spPr bwMode="auto">
          <a:xfrm rot="5400000">
            <a:off x="4464224" y="193676"/>
            <a:ext cx="781819" cy="121757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4" name="Elbow Connector 71"/>
          <p:cNvCxnSpPr>
            <a:stCxn id="180" idx="6"/>
            <a:endCxn id="182" idx="4"/>
          </p:cNvCxnSpPr>
          <p:nvPr/>
        </p:nvCxnSpPr>
        <p:spPr bwMode="auto">
          <a:xfrm>
            <a:off x="2351972" y="2698110"/>
            <a:ext cx="1485316" cy="25459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07" name="Elbow Connector 71"/>
          <p:cNvCxnSpPr>
            <a:stCxn id="196" idx="3"/>
            <a:endCxn id="451" idx="1"/>
          </p:cNvCxnSpPr>
          <p:nvPr/>
        </p:nvCxnSpPr>
        <p:spPr bwMode="auto">
          <a:xfrm rot="16200000" flipH="1">
            <a:off x="2903835" y="2005629"/>
            <a:ext cx="872908" cy="1016369"/>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8" name="Elbow Connector 71"/>
          <p:cNvCxnSpPr>
            <a:stCxn id="196" idx="3"/>
            <a:endCxn id="450" idx="1"/>
          </p:cNvCxnSpPr>
          <p:nvPr/>
        </p:nvCxnSpPr>
        <p:spPr bwMode="auto">
          <a:xfrm rot="16200000" flipH="1">
            <a:off x="3084199" y="1825266"/>
            <a:ext cx="503793" cy="1007980"/>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9" name="Elbow Connector 71"/>
          <p:cNvCxnSpPr>
            <a:stCxn id="196" idx="3"/>
            <a:endCxn id="449" idx="1"/>
          </p:cNvCxnSpPr>
          <p:nvPr/>
        </p:nvCxnSpPr>
        <p:spPr bwMode="auto">
          <a:xfrm rot="16200000" flipH="1">
            <a:off x="3293923" y="1615541"/>
            <a:ext cx="101121" cy="1024757"/>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10" name="Elbow Connector 71"/>
          <p:cNvCxnSpPr>
            <a:stCxn id="196" idx="3"/>
            <a:endCxn id="452" idx="1"/>
          </p:cNvCxnSpPr>
          <p:nvPr/>
        </p:nvCxnSpPr>
        <p:spPr bwMode="auto">
          <a:xfrm rot="16200000" flipH="1">
            <a:off x="2710888" y="2198577"/>
            <a:ext cx="1258802" cy="101636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11" name="Elbow Connector 71"/>
          <p:cNvCxnSpPr>
            <a:stCxn id="196" idx="3"/>
            <a:endCxn id="453" idx="1"/>
          </p:cNvCxnSpPr>
          <p:nvPr/>
        </p:nvCxnSpPr>
        <p:spPr bwMode="auto">
          <a:xfrm rot="16200000" flipH="1">
            <a:off x="2518768" y="2390697"/>
            <a:ext cx="1668211" cy="1041536"/>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45" name="Elbow Connector 71"/>
          <p:cNvCxnSpPr>
            <a:stCxn id="344" idx="3"/>
            <a:endCxn id="168" idx="0"/>
          </p:cNvCxnSpPr>
          <p:nvPr/>
        </p:nvCxnSpPr>
        <p:spPr bwMode="auto">
          <a:xfrm rot="5400000">
            <a:off x="7204256" y="5075620"/>
            <a:ext cx="138623" cy="55562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47" name="Elbow Connector 71"/>
          <p:cNvCxnSpPr>
            <a:stCxn id="344" idx="3"/>
            <a:endCxn id="167" idx="0"/>
          </p:cNvCxnSpPr>
          <p:nvPr/>
        </p:nvCxnSpPr>
        <p:spPr bwMode="auto">
          <a:xfrm rot="5400000">
            <a:off x="6989329" y="5297941"/>
            <a:ext cx="575871" cy="548235"/>
          </a:xfrm>
          <a:prstGeom prst="curvedConnector2">
            <a:avLst/>
          </a:prstGeom>
          <a:noFill/>
          <a:ln w="25400" cap="flat" cmpd="sng" algn="ctr">
            <a:solidFill>
              <a:schemeClr val="bg1">
                <a:lumMod val="75000"/>
              </a:schemeClr>
            </a:solidFill>
            <a:prstDash val="solid"/>
            <a:round/>
            <a:headEnd type="none" w="med" len="med"/>
            <a:tailEnd type="triangle"/>
          </a:ln>
          <a:effectLst/>
        </p:spPr>
      </p:cxnSp>
      <p:grpSp>
        <p:nvGrpSpPr>
          <p:cNvPr id="410" name="Group 409"/>
          <p:cNvGrpSpPr/>
          <p:nvPr/>
        </p:nvGrpSpPr>
        <p:grpSpPr>
          <a:xfrm>
            <a:off x="5293260" y="67608"/>
            <a:ext cx="355133" cy="343948"/>
            <a:chOff x="7399005" y="627784"/>
            <a:chExt cx="355133" cy="343948"/>
          </a:xfrm>
        </p:grpSpPr>
        <p:sp>
          <p:nvSpPr>
            <p:cNvPr id="290" name="Chevron 289"/>
            <p:cNvSpPr/>
            <p:nvPr/>
          </p:nvSpPr>
          <p:spPr bwMode="auto">
            <a:xfrm rot="5400000">
              <a:off x="7397693" y="66972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2" name="TextBox 431"/>
            <p:cNvSpPr txBox="1"/>
            <p:nvPr/>
          </p:nvSpPr>
          <p:spPr>
            <a:xfrm>
              <a:off x="7399005" y="692046"/>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R3</a:t>
              </a:r>
            </a:p>
          </p:txBody>
        </p:sp>
      </p:grpSp>
      <p:grpSp>
        <p:nvGrpSpPr>
          <p:cNvPr id="605" name="Group 604"/>
          <p:cNvGrpSpPr/>
          <p:nvPr/>
        </p:nvGrpSpPr>
        <p:grpSpPr>
          <a:xfrm>
            <a:off x="5622199" y="1415546"/>
            <a:ext cx="355133" cy="348299"/>
            <a:chOff x="6810464" y="1526802"/>
            <a:chExt cx="355133" cy="348299"/>
          </a:xfrm>
        </p:grpSpPr>
        <p:sp>
          <p:nvSpPr>
            <p:cNvPr id="41" name="Chevron 40"/>
            <p:cNvSpPr/>
            <p:nvPr/>
          </p:nvSpPr>
          <p:spPr bwMode="auto">
            <a:xfrm rot="5400000">
              <a:off x="6803474" y="1568746"/>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3" name="TextBox 432"/>
            <p:cNvSpPr txBox="1"/>
            <p:nvPr/>
          </p:nvSpPr>
          <p:spPr>
            <a:xfrm>
              <a:off x="6810464" y="159810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R1</a:t>
              </a:r>
            </a:p>
          </p:txBody>
        </p:sp>
      </p:grpSp>
      <p:sp>
        <p:nvSpPr>
          <p:cNvPr id="275" name="Chevron 274"/>
          <p:cNvSpPr/>
          <p:nvPr/>
        </p:nvSpPr>
        <p:spPr bwMode="auto">
          <a:xfrm rot="5400000">
            <a:off x="3103384" y="3757104"/>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4" name="TextBox 433"/>
          <p:cNvSpPr txBox="1"/>
          <p:nvPr/>
        </p:nvSpPr>
        <p:spPr>
          <a:xfrm>
            <a:off x="3116373" y="377514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R5</a:t>
            </a:r>
          </a:p>
        </p:txBody>
      </p:sp>
      <p:sp>
        <p:nvSpPr>
          <p:cNvPr id="344" name="Chevron 343"/>
          <p:cNvSpPr/>
          <p:nvPr/>
        </p:nvSpPr>
        <p:spPr bwMode="auto">
          <a:xfrm rot="5400000">
            <a:off x="7379407" y="4982119"/>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5" name="TextBox 434"/>
          <p:cNvSpPr txBox="1"/>
          <p:nvPr/>
        </p:nvSpPr>
        <p:spPr>
          <a:xfrm>
            <a:off x="7379930" y="49997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R7</a:t>
            </a:r>
          </a:p>
        </p:txBody>
      </p:sp>
      <p:grpSp>
        <p:nvGrpSpPr>
          <p:cNvPr id="392" name="Group 391"/>
          <p:cNvGrpSpPr/>
          <p:nvPr/>
        </p:nvGrpSpPr>
        <p:grpSpPr>
          <a:xfrm>
            <a:off x="7351873" y="5922843"/>
            <a:ext cx="534468" cy="345459"/>
            <a:chOff x="7146024" y="5759047"/>
            <a:chExt cx="534468" cy="345459"/>
          </a:xfrm>
        </p:grpSpPr>
        <p:sp>
          <p:nvSpPr>
            <p:cNvPr id="50" name="Chevron 49"/>
            <p:cNvSpPr/>
            <p:nvPr/>
          </p:nvSpPr>
          <p:spPr bwMode="auto">
            <a:xfrm rot="5400000">
              <a:off x="7143227" y="5800991"/>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6" name="TextBox 435"/>
            <p:cNvSpPr txBox="1"/>
            <p:nvPr/>
          </p:nvSpPr>
          <p:spPr>
            <a:xfrm>
              <a:off x="7146024" y="5827507"/>
              <a:ext cx="53446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R8</a:t>
              </a:r>
            </a:p>
          </p:txBody>
        </p:sp>
      </p:grpSp>
      <p:sp>
        <p:nvSpPr>
          <p:cNvPr id="42" name="Chevron 41"/>
          <p:cNvSpPr/>
          <p:nvPr/>
        </p:nvSpPr>
        <p:spPr bwMode="auto">
          <a:xfrm rot="5400000">
            <a:off x="7396765" y="403791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8" name="TextBox 437"/>
          <p:cNvSpPr txBox="1"/>
          <p:nvPr/>
        </p:nvSpPr>
        <p:spPr>
          <a:xfrm>
            <a:off x="7409969" y="40509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R6</a:t>
            </a:r>
          </a:p>
        </p:txBody>
      </p:sp>
      <p:grpSp>
        <p:nvGrpSpPr>
          <p:cNvPr id="377" name="Group 376"/>
          <p:cNvGrpSpPr/>
          <p:nvPr/>
        </p:nvGrpSpPr>
        <p:grpSpPr>
          <a:xfrm>
            <a:off x="5619307" y="2543145"/>
            <a:ext cx="380528" cy="290977"/>
            <a:chOff x="5081123" y="2112629"/>
            <a:chExt cx="380528" cy="290977"/>
          </a:xfrm>
        </p:grpSpPr>
        <p:sp>
          <p:nvSpPr>
            <p:cNvPr id="56" name="Oval 55"/>
            <p:cNvSpPr/>
            <p:nvPr/>
          </p:nvSpPr>
          <p:spPr bwMode="auto">
            <a:xfrm>
              <a:off x="5124277" y="211262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9" name="TextBox 438"/>
            <p:cNvSpPr txBox="1"/>
            <p:nvPr/>
          </p:nvSpPr>
          <p:spPr>
            <a:xfrm>
              <a:off x="5081123" y="2126607"/>
              <a:ext cx="38052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a:t>
              </a:r>
            </a:p>
          </p:txBody>
        </p:sp>
      </p:grpSp>
      <p:sp>
        <p:nvSpPr>
          <p:cNvPr id="57" name="Oval 56"/>
          <p:cNvSpPr/>
          <p:nvPr/>
        </p:nvSpPr>
        <p:spPr bwMode="auto">
          <a:xfrm>
            <a:off x="5679430" y="3325110"/>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0" name="TextBox 439"/>
          <p:cNvSpPr txBox="1"/>
          <p:nvPr/>
        </p:nvSpPr>
        <p:spPr>
          <a:xfrm>
            <a:off x="5643402" y="3330094"/>
            <a:ext cx="40267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N2</a:t>
            </a:r>
          </a:p>
        </p:txBody>
      </p:sp>
      <p:sp>
        <p:nvSpPr>
          <p:cNvPr id="58" name="Oval 57"/>
          <p:cNvSpPr/>
          <p:nvPr/>
        </p:nvSpPr>
        <p:spPr bwMode="auto">
          <a:xfrm>
            <a:off x="5686708" y="3965005"/>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1" name="TextBox 440"/>
          <p:cNvSpPr txBox="1"/>
          <p:nvPr/>
        </p:nvSpPr>
        <p:spPr>
          <a:xfrm>
            <a:off x="5646301" y="3968363"/>
            <a:ext cx="39585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N3</a:t>
            </a:r>
          </a:p>
        </p:txBody>
      </p:sp>
      <p:sp>
        <p:nvSpPr>
          <p:cNvPr id="3" name="Oval 2"/>
          <p:cNvSpPr/>
          <p:nvPr/>
        </p:nvSpPr>
        <p:spPr bwMode="auto">
          <a:xfrm>
            <a:off x="5685878" y="462391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2" name="TextBox 441"/>
          <p:cNvSpPr txBox="1"/>
          <p:nvPr/>
        </p:nvSpPr>
        <p:spPr>
          <a:xfrm flipH="1">
            <a:off x="5631312" y="4639154"/>
            <a:ext cx="520270" cy="283751"/>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N4</a:t>
            </a:r>
          </a:p>
        </p:txBody>
      </p:sp>
      <p:grpSp>
        <p:nvGrpSpPr>
          <p:cNvPr id="381" name="Group 380"/>
          <p:cNvGrpSpPr/>
          <p:nvPr/>
        </p:nvGrpSpPr>
        <p:grpSpPr>
          <a:xfrm>
            <a:off x="5652724" y="5329993"/>
            <a:ext cx="419730" cy="289579"/>
            <a:chOff x="5092119" y="5009627"/>
            <a:chExt cx="419730" cy="289579"/>
          </a:xfrm>
        </p:grpSpPr>
        <p:sp>
          <p:nvSpPr>
            <p:cNvPr id="52" name="Oval 51"/>
            <p:cNvSpPr/>
            <p:nvPr/>
          </p:nvSpPr>
          <p:spPr bwMode="auto">
            <a:xfrm>
              <a:off x="5127074" y="5009627"/>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3" name="TextBox 442"/>
            <p:cNvSpPr txBox="1"/>
            <p:nvPr/>
          </p:nvSpPr>
          <p:spPr>
            <a:xfrm>
              <a:off x="5092119" y="5022207"/>
              <a:ext cx="41973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N5</a:t>
              </a:r>
            </a:p>
          </p:txBody>
        </p:sp>
      </p:grpSp>
      <p:grpSp>
        <p:nvGrpSpPr>
          <p:cNvPr id="382" name="Group 381"/>
          <p:cNvGrpSpPr/>
          <p:nvPr/>
        </p:nvGrpSpPr>
        <p:grpSpPr>
          <a:xfrm>
            <a:off x="5647888" y="6061233"/>
            <a:ext cx="412480" cy="296570"/>
            <a:chOff x="5243121" y="5958981"/>
            <a:chExt cx="412480" cy="296570"/>
          </a:xfrm>
        </p:grpSpPr>
        <p:sp>
          <p:nvSpPr>
            <p:cNvPr id="53" name="Oval 52"/>
            <p:cNvSpPr/>
            <p:nvPr/>
          </p:nvSpPr>
          <p:spPr bwMode="auto">
            <a:xfrm>
              <a:off x="5287863" y="5958981"/>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4" name="TextBox 443"/>
            <p:cNvSpPr txBox="1"/>
            <p:nvPr/>
          </p:nvSpPr>
          <p:spPr>
            <a:xfrm>
              <a:off x="5243121" y="5978552"/>
              <a:ext cx="41248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N6</a:t>
              </a:r>
            </a:p>
          </p:txBody>
        </p:sp>
      </p:grpSp>
      <p:sp>
        <p:nvSpPr>
          <p:cNvPr id="154" name="8-Point Star 153"/>
          <p:cNvSpPr/>
          <p:nvPr/>
        </p:nvSpPr>
        <p:spPr bwMode="auto">
          <a:xfrm>
            <a:off x="3873033" y="208987"/>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5" name="TextBox 444"/>
          <p:cNvSpPr txBox="1"/>
          <p:nvPr/>
        </p:nvSpPr>
        <p:spPr>
          <a:xfrm>
            <a:off x="3898201" y="26491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sp>
        <p:nvSpPr>
          <p:cNvPr id="155" name="8-Point Star 154"/>
          <p:cNvSpPr/>
          <p:nvPr/>
        </p:nvSpPr>
        <p:spPr bwMode="auto">
          <a:xfrm>
            <a:off x="3874431" y="596279"/>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6" name="TextBox 445"/>
          <p:cNvSpPr txBox="1"/>
          <p:nvPr/>
        </p:nvSpPr>
        <p:spPr>
          <a:xfrm>
            <a:off x="3891209" y="66898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A2</a:t>
            </a:r>
          </a:p>
        </p:txBody>
      </p:sp>
      <p:sp>
        <p:nvSpPr>
          <p:cNvPr id="156" name="8-Point Star 155"/>
          <p:cNvSpPr/>
          <p:nvPr/>
        </p:nvSpPr>
        <p:spPr bwMode="auto">
          <a:xfrm>
            <a:off x="3884219" y="983570"/>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7" name="TextBox 446"/>
          <p:cNvSpPr txBox="1"/>
          <p:nvPr/>
        </p:nvSpPr>
        <p:spPr>
          <a:xfrm>
            <a:off x="3891211" y="1054875"/>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A3</a:t>
            </a:r>
          </a:p>
        </p:txBody>
      </p:sp>
      <p:sp>
        <p:nvSpPr>
          <p:cNvPr id="161" name="8-Point Star 160"/>
          <p:cNvSpPr/>
          <p:nvPr/>
        </p:nvSpPr>
        <p:spPr bwMode="auto">
          <a:xfrm>
            <a:off x="3848472" y="158977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8" name="TextBox 447"/>
          <p:cNvSpPr txBox="1"/>
          <p:nvPr/>
        </p:nvSpPr>
        <p:spPr>
          <a:xfrm>
            <a:off x="3859100" y="163034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A4</a:t>
            </a:r>
          </a:p>
        </p:txBody>
      </p:sp>
      <p:sp>
        <p:nvSpPr>
          <p:cNvPr id="162" name="8-Point Star 161"/>
          <p:cNvSpPr/>
          <p:nvPr/>
        </p:nvSpPr>
        <p:spPr bwMode="auto">
          <a:xfrm>
            <a:off x="3841480" y="1985454"/>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9" name="TextBox 448"/>
          <p:cNvSpPr txBox="1"/>
          <p:nvPr/>
        </p:nvSpPr>
        <p:spPr>
          <a:xfrm>
            <a:off x="3856862" y="2039981"/>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A5</a:t>
            </a:r>
          </a:p>
        </p:txBody>
      </p:sp>
      <p:sp>
        <p:nvSpPr>
          <p:cNvPr id="160" name="8-Point Star 159"/>
          <p:cNvSpPr/>
          <p:nvPr/>
        </p:nvSpPr>
        <p:spPr bwMode="auto">
          <a:xfrm>
            <a:off x="3838686" y="2376941"/>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0" name="TextBox 449"/>
          <p:cNvSpPr txBox="1"/>
          <p:nvPr/>
        </p:nvSpPr>
        <p:spPr>
          <a:xfrm>
            <a:off x="3840085" y="244265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A6</a:t>
            </a:r>
          </a:p>
        </p:txBody>
      </p:sp>
      <p:sp>
        <p:nvSpPr>
          <p:cNvPr id="182" name="8-Point Star 181"/>
          <p:cNvSpPr/>
          <p:nvPr/>
        </p:nvSpPr>
        <p:spPr bwMode="auto">
          <a:xfrm>
            <a:off x="3837288" y="2769826"/>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1" name="TextBox 450"/>
          <p:cNvSpPr txBox="1"/>
          <p:nvPr/>
        </p:nvSpPr>
        <p:spPr>
          <a:xfrm>
            <a:off x="3848474" y="2811768"/>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A7</a:t>
            </a:r>
          </a:p>
        </p:txBody>
      </p:sp>
      <p:sp>
        <p:nvSpPr>
          <p:cNvPr id="158" name="8-Point Star 157"/>
          <p:cNvSpPr/>
          <p:nvPr/>
        </p:nvSpPr>
        <p:spPr bwMode="auto">
          <a:xfrm>
            <a:off x="3835889" y="3145932"/>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2" name="TextBox 451"/>
          <p:cNvSpPr txBox="1"/>
          <p:nvPr/>
        </p:nvSpPr>
        <p:spPr>
          <a:xfrm>
            <a:off x="3848473" y="319766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A8</a:t>
            </a:r>
            <a:endParaRPr lang="en-US" sz="1000" dirty="0">
              <a:solidFill>
                <a:prstClr val="black"/>
              </a:solidFill>
              <a:latin typeface="Calibri"/>
            </a:endParaRPr>
          </a:p>
        </p:txBody>
      </p:sp>
      <p:sp>
        <p:nvSpPr>
          <p:cNvPr id="157" name="8-Point Star 156"/>
          <p:cNvSpPr/>
          <p:nvPr/>
        </p:nvSpPr>
        <p:spPr bwMode="auto">
          <a:xfrm>
            <a:off x="3842880" y="354555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3" name="TextBox 452"/>
          <p:cNvSpPr txBox="1"/>
          <p:nvPr/>
        </p:nvSpPr>
        <p:spPr>
          <a:xfrm>
            <a:off x="3873641" y="3607071"/>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A9</a:t>
            </a:r>
          </a:p>
        </p:txBody>
      </p:sp>
      <p:sp>
        <p:nvSpPr>
          <p:cNvPr id="164" name="8-Point Star 163"/>
          <p:cNvSpPr/>
          <p:nvPr/>
        </p:nvSpPr>
        <p:spPr bwMode="auto">
          <a:xfrm>
            <a:off x="3817515" y="406937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4" name="TextBox 453"/>
          <p:cNvSpPr txBox="1"/>
          <p:nvPr/>
        </p:nvSpPr>
        <p:spPr>
          <a:xfrm>
            <a:off x="3789270" y="4102333"/>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A10</a:t>
            </a:r>
          </a:p>
        </p:txBody>
      </p:sp>
      <p:sp>
        <p:nvSpPr>
          <p:cNvPr id="159" name="8-Point Star 158"/>
          <p:cNvSpPr/>
          <p:nvPr/>
        </p:nvSpPr>
        <p:spPr bwMode="auto">
          <a:xfrm>
            <a:off x="6673375" y="434661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5" name="TextBox 454"/>
          <p:cNvSpPr txBox="1"/>
          <p:nvPr/>
        </p:nvSpPr>
        <p:spPr>
          <a:xfrm>
            <a:off x="6655160" y="4409479"/>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A12</a:t>
            </a:r>
          </a:p>
        </p:txBody>
      </p:sp>
      <p:sp>
        <p:nvSpPr>
          <p:cNvPr id="163" name="8-Point Star 162"/>
          <p:cNvSpPr/>
          <p:nvPr/>
        </p:nvSpPr>
        <p:spPr bwMode="auto">
          <a:xfrm>
            <a:off x="6672266" y="4748817"/>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6" name="TextBox 455"/>
          <p:cNvSpPr txBox="1"/>
          <p:nvPr/>
        </p:nvSpPr>
        <p:spPr>
          <a:xfrm>
            <a:off x="6645451" y="4797246"/>
            <a:ext cx="45160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A13</a:t>
            </a:r>
          </a:p>
        </p:txBody>
      </p:sp>
      <p:sp>
        <p:nvSpPr>
          <p:cNvPr id="168" name="8-Point Star 167"/>
          <p:cNvSpPr/>
          <p:nvPr/>
        </p:nvSpPr>
        <p:spPr bwMode="auto">
          <a:xfrm>
            <a:off x="6629993" y="5239866"/>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0" name="TextBox 459"/>
          <p:cNvSpPr txBox="1"/>
          <p:nvPr/>
        </p:nvSpPr>
        <p:spPr>
          <a:xfrm>
            <a:off x="6604423" y="5286596"/>
            <a:ext cx="46838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A14</a:t>
            </a:r>
          </a:p>
        </p:txBody>
      </p:sp>
      <p:sp>
        <p:nvSpPr>
          <p:cNvPr id="167" name="8-Point Star 166"/>
          <p:cNvSpPr/>
          <p:nvPr/>
        </p:nvSpPr>
        <p:spPr bwMode="auto">
          <a:xfrm>
            <a:off x="6637386" y="5677114"/>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1" name="TextBox 460"/>
          <p:cNvSpPr txBox="1"/>
          <p:nvPr/>
        </p:nvSpPr>
        <p:spPr>
          <a:xfrm>
            <a:off x="6613617" y="5751214"/>
            <a:ext cx="51032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A15</a:t>
            </a:r>
          </a:p>
        </p:txBody>
      </p:sp>
      <p:sp>
        <p:nvSpPr>
          <p:cNvPr id="169" name="8-Point Star 168"/>
          <p:cNvSpPr/>
          <p:nvPr/>
        </p:nvSpPr>
        <p:spPr bwMode="auto">
          <a:xfrm>
            <a:off x="6639779" y="6279345"/>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3" name="TextBox 462"/>
          <p:cNvSpPr txBox="1"/>
          <p:nvPr/>
        </p:nvSpPr>
        <p:spPr>
          <a:xfrm>
            <a:off x="6621603" y="6333872"/>
            <a:ext cx="459995" cy="261610"/>
          </a:xfrm>
          <a:prstGeom prst="rect">
            <a:avLst/>
          </a:prstGeom>
          <a:noFill/>
        </p:spPr>
        <p:txBody>
          <a:bodyPr wrap="square" rtlCol="0">
            <a:spAutoFit/>
          </a:bodyPr>
          <a:lstStyle/>
          <a:p>
            <a:pPr defTabSz="457200" fontAlgn="auto">
              <a:spcBef>
                <a:spcPts val="0"/>
              </a:spcBef>
              <a:spcAft>
                <a:spcPts val="0"/>
              </a:spcAft>
            </a:pPr>
            <a:r>
              <a:rPr lang="en-US" sz="1100" dirty="0">
                <a:solidFill>
                  <a:prstClr val="black"/>
                </a:solidFill>
                <a:latin typeface="Calibri"/>
              </a:rPr>
              <a:t>A16</a:t>
            </a:r>
            <a:endParaRPr lang="en-US" sz="1000" dirty="0">
              <a:solidFill>
                <a:prstClr val="black"/>
              </a:solidFill>
              <a:latin typeface="Calibri"/>
            </a:endParaRPr>
          </a:p>
        </p:txBody>
      </p:sp>
      <p:cxnSp>
        <p:nvCxnSpPr>
          <p:cNvPr id="485" name="Elbow Connector 71"/>
          <p:cNvCxnSpPr>
            <a:stCxn id="186" idx="3"/>
            <a:endCxn id="154" idx="6"/>
          </p:cNvCxnSpPr>
          <p:nvPr/>
        </p:nvCxnSpPr>
        <p:spPr bwMode="auto">
          <a:xfrm rot="5400000" flipH="1" flipV="1">
            <a:off x="3237451" y="-336257"/>
            <a:ext cx="273217" cy="1363706"/>
          </a:xfrm>
          <a:prstGeom prst="curvedConnector5">
            <a:avLst>
              <a:gd name="adj1" fmla="val -33216"/>
              <a:gd name="adj2" fmla="val 49600"/>
              <a:gd name="adj3" fmla="val 153397"/>
            </a:avLst>
          </a:prstGeom>
          <a:noFill/>
          <a:ln w="25400" cap="flat" cmpd="sng" algn="ctr">
            <a:solidFill>
              <a:schemeClr val="bg1">
                <a:lumMod val="75000"/>
              </a:schemeClr>
            </a:solidFill>
            <a:prstDash val="solid"/>
            <a:round/>
            <a:headEnd type="none" w="med" len="med"/>
            <a:tailEnd type="triangle"/>
          </a:ln>
          <a:effectLst/>
        </p:spPr>
      </p:cxnSp>
      <p:sp>
        <p:nvSpPr>
          <p:cNvPr id="143" name="8-Point Star 142"/>
          <p:cNvSpPr/>
          <p:nvPr/>
        </p:nvSpPr>
        <p:spPr bwMode="auto">
          <a:xfrm>
            <a:off x="3825625" y="4487496"/>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45" name="TextBox 144"/>
          <p:cNvSpPr txBox="1"/>
          <p:nvPr/>
        </p:nvSpPr>
        <p:spPr>
          <a:xfrm>
            <a:off x="3801437" y="4547265"/>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A11</a:t>
            </a:r>
          </a:p>
        </p:txBody>
      </p:sp>
      <p:cxnSp>
        <p:nvCxnSpPr>
          <p:cNvPr id="146" name="Elbow Connector 71"/>
          <p:cNvCxnSpPr>
            <a:stCxn id="58" idx="2"/>
            <a:endCxn id="143" idx="0"/>
          </p:cNvCxnSpPr>
          <p:nvPr/>
        </p:nvCxnSpPr>
        <p:spPr bwMode="auto">
          <a:xfrm rot="10800000" flipV="1">
            <a:off x="4191386" y="4102164"/>
            <a:ext cx="1495323" cy="568211"/>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149" name="Elbow Connector 71"/>
          <p:cNvCxnSpPr>
            <a:stCxn id="255" idx="6"/>
            <a:endCxn id="143" idx="4"/>
          </p:cNvCxnSpPr>
          <p:nvPr/>
        </p:nvCxnSpPr>
        <p:spPr bwMode="auto">
          <a:xfrm>
            <a:off x="2352924" y="4113047"/>
            <a:ext cx="1472701" cy="557329"/>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178" name="Chevron 177"/>
          <p:cNvSpPr/>
          <p:nvPr/>
        </p:nvSpPr>
        <p:spPr bwMode="auto">
          <a:xfrm rot="5400000">
            <a:off x="2039553" y="1457676"/>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9" name="TextBox 178"/>
          <p:cNvSpPr txBox="1"/>
          <p:nvPr/>
        </p:nvSpPr>
        <p:spPr>
          <a:xfrm>
            <a:off x="2040864" y="1479986"/>
            <a:ext cx="46978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R2</a:t>
            </a:r>
          </a:p>
        </p:txBody>
      </p:sp>
      <p:sp>
        <p:nvSpPr>
          <p:cNvPr id="180" name="Oval 179"/>
          <p:cNvSpPr/>
          <p:nvPr/>
        </p:nvSpPr>
        <p:spPr bwMode="auto">
          <a:xfrm>
            <a:off x="2077652" y="2560950"/>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1" name="TextBox 180"/>
          <p:cNvSpPr txBox="1"/>
          <p:nvPr/>
        </p:nvSpPr>
        <p:spPr>
          <a:xfrm>
            <a:off x="2052772" y="2571021"/>
            <a:ext cx="44176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N7</a:t>
            </a:r>
          </a:p>
        </p:txBody>
      </p:sp>
      <p:cxnSp>
        <p:nvCxnSpPr>
          <p:cNvPr id="183" name="Elbow Connector 71"/>
          <p:cNvCxnSpPr>
            <a:stCxn id="178" idx="3"/>
            <a:endCxn id="180" idx="0"/>
          </p:cNvCxnSpPr>
          <p:nvPr/>
        </p:nvCxnSpPr>
        <p:spPr bwMode="auto">
          <a:xfrm rot="16200000" flipH="1">
            <a:off x="1812534" y="2158672"/>
            <a:ext cx="801270" cy="3285"/>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465" name="Elbow Connector 71"/>
          <p:cNvCxnSpPr>
            <a:stCxn id="178" idx="0"/>
            <a:endCxn id="445" idx="1"/>
          </p:cNvCxnSpPr>
          <p:nvPr/>
        </p:nvCxnSpPr>
        <p:spPr bwMode="auto">
          <a:xfrm flipV="1">
            <a:off x="2341557" y="403412"/>
            <a:ext cx="1556644" cy="1119279"/>
          </a:xfrm>
          <a:prstGeom prst="curvedConnector3">
            <a:avLst>
              <a:gd name="adj1" fmla="val 41528"/>
            </a:avLst>
          </a:prstGeom>
          <a:noFill/>
          <a:ln w="25400" cap="flat" cmpd="sng" algn="ctr">
            <a:solidFill>
              <a:schemeClr val="bg1">
                <a:lumMod val="75000"/>
              </a:schemeClr>
            </a:solidFill>
            <a:prstDash val="solid"/>
            <a:round/>
            <a:headEnd type="none" w="med" len="med"/>
            <a:tailEnd type="triangle"/>
          </a:ln>
          <a:effectLst/>
        </p:spPr>
      </p:cxnSp>
      <p:cxnSp>
        <p:nvCxnSpPr>
          <p:cNvPr id="484" name="Elbow Connector 71"/>
          <p:cNvCxnSpPr>
            <a:stCxn id="178" idx="0"/>
            <a:endCxn id="156" idx="4"/>
          </p:cNvCxnSpPr>
          <p:nvPr/>
        </p:nvCxnSpPr>
        <p:spPr bwMode="auto">
          <a:xfrm flipV="1">
            <a:off x="2341557" y="1166450"/>
            <a:ext cx="1542662" cy="35624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486" name="Elbow Connector 71"/>
          <p:cNvCxnSpPr>
            <a:stCxn id="178" idx="0"/>
            <a:endCxn id="155" idx="4"/>
          </p:cNvCxnSpPr>
          <p:nvPr/>
        </p:nvCxnSpPr>
        <p:spPr bwMode="auto">
          <a:xfrm flipV="1">
            <a:off x="2341557" y="779159"/>
            <a:ext cx="1532874" cy="74353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518" name="TextBox 517"/>
          <p:cNvSpPr txBox="1"/>
          <p:nvPr/>
        </p:nvSpPr>
        <p:spPr>
          <a:xfrm>
            <a:off x="1012251" y="1276567"/>
            <a:ext cx="1065401" cy="646331"/>
          </a:xfrm>
          <a:prstGeom prst="rect">
            <a:avLst/>
          </a:prstGeom>
          <a:noFill/>
        </p:spPr>
        <p:txBody>
          <a:bodyPr wrap="square" rtlCol="0">
            <a:spAutoFit/>
          </a:bodyPr>
          <a:lstStyle/>
          <a:p>
            <a:pPr algn="r" defTabSz="457200" fontAlgn="auto">
              <a:spcBef>
                <a:spcPts val="0"/>
              </a:spcBef>
              <a:spcAft>
                <a:spcPts val="0"/>
              </a:spcAft>
            </a:pPr>
            <a:r>
              <a:rPr lang="en-US" sz="1200" dirty="0">
                <a:solidFill>
                  <a:prstClr val="black"/>
                </a:solidFill>
                <a:latin typeface="Calibri"/>
              </a:rPr>
              <a:t>ER Receptor Binding</a:t>
            </a:r>
          </a:p>
          <a:p>
            <a:pPr algn="r" defTabSz="457200" fontAlgn="auto">
              <a:spcBef>
                <a:spcPts val="0"/>
              </a:spcBef>
              <a:spcAft>
                <a:spcPts val="0"/>
              </a:spcAft>
            </a:pPr>
            <a:r>
              <a:rPr lang="en-US" sz="1200" dirty="0">
                <a:solidFill>
                  <a:prstClr val="black"/>
                </a:solidFill>
                <a:latin typeface="Calibri"/>
              </a:rPr>
              <a:t>(Antagonist)</a:t>
            </a:r>
          </a:p>
        </p:txBody>
      </p:sp>
      <p:sp>
        <p:nvSpPr>
          <p:cNvPr id="552" name="8-Point Star 551"/>
          <p:cNvSpPr/>
          <p:nvPr/>
        </p:nvSpPr>
        <p:spPr bwMode="auto">
          <a:xfrm>
            <a:off x="1169613" y="4902542"/>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3" name="TextBox 552"/>
          <p:cNvSpPr txBox="1"/>
          <p:nvPr/>
        </p:nvSpPr>
        <p:spPr>
          <a:xfrm>
            <a:off x="1132568" y="4946602"/>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A17</a:t>
            </a:r>
          </a:p>
        </p:txBody>
      </p:sp>
      <p:sp>
        <p:nvSpPr>
          <p:cNvPr id="555" name="8-Point Star 554"/>
          <p:cNvSpPr/>
          <p:nvPr/>
        </p:nvSpPr>
        <p:spPr bwMode="auto">
          <a:xfrm>
            <a:off x="1142967" y="531542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6" name="TextBox 555"/>
          <p:cNvSpPr txBox="1"/>
          <p:nvPr/>
        </p:nvSpPr>
        <p:spPr>
          <a:xfrm>
            <a:off x="1114200" y="5367745"/>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A18</a:t>
            </a:r>
          </a:p>
        </p:txBody>
      </p:sp>
      <p:cxnSp>
        <p:nvCxnSpPr>
          <p:cNvPr id="563" name="Elbow Connector 71"/>
          <p:cNvCxnSpPr>
            <a:stCxn id="197" idx="2"/>
            <a:endCxn id="552" idx="0"/>
          </p:cNvCxnSpPr>
          <p:nvPr/>
        </p:nvCxnSpPr>
        <p:spPr bwMode="auto">
          <a:xfrm rot="10800000">
            <a:off x="1535374" y="5085422"/>
            <a:ext cx="543775" cy="25563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566" name="Elbow Connector 71"/>
          <p:cNvCxnSpPr>
            <a:stCxn id="197" idx="2"/>
            <a:endCxn id="555" idx="0"/>
          </p:cNvCxnSpPr>
          <p:nvPr/>
        </p:nvCxnSpPr>
        <p:spPr bwMode="auto">
          <a:xfrm rot="10800000" flipV="1">
            <a:off x="1508728" y="5341053"/>
            <a:ext cx="570421" cy="15724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583" name="Elbow Connector 71"/>
          <p:cNvCxnSpPr>
            <a:stCxn id="210" idx="3"/>
            <a:endCxn id="552" idx="4"/>
          </p:cNvCxnSpPr>
          <p:nvPr/>
        </p:nvCxnSpPr>
        <p:spPr bwMode="auto">
          <a:xfrm rot="16200000" flipH="1">
            <a:off x="855872" y="4771680"/>
            <a:ext cx="238411" cy="38907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586" name="Elbow Connector 71"/>
          <p:cNvCxnSpPr>
            <a:stCxn id="210" idx="3"/>
            <a:endCxn id="555" idx="4"/>
          </p:cNvCxnSpPr>
          <p:nvPr/>
        </p:nvCxnSpPr>
        <p:spPr bwMode="auto">
          <a:xfrm rot="16200000" flipH="1">
            <a:off x="636109" y="4991443"/>
            <a:ext cx="651290" cy="362425"/>
          </a:xfrm>
          <a:prstGeom prst="curvedConnector2">
            <a:avLst/>
          </a:prstGeom>
          <a:noFill/>
          <a:ln w="25400" cap="flat" cmpd="sng" algn="ctr">
            <a:solidFill>
              <a:schemeClr val="bg1">
                <a:lumMod val="75000"/>
              </a:schemeClr>
            </a:solidFill>
            <a:prstDash val="solid"/>
            <a:round/>
            <a:headEnd type="none" w="med" len="med"/>
            <a:tailEnd type="triangle"/>
          </a:ln>
          <a:effectLst/>
        </p:spPr>
      </p:cxnSp>
      <p:sp>
        <p:nvSpPr>
          <p:cNvPr id="606" name="TextBox 605"/>
          <p:cNvSpPr txBox="1"/>
          <p:nvPr/>
        </p:nvSpPr>
        <p:spPr>
          <a:xfrm>
            <a:off x="1156760" y="256095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grpSp>
        <p:nvGrpSpPr>
          <p:cNvPr id="200" name="Group 199"/>
          <p:cNvGrpSpPr/>
          <p:nvPr/>
        </p:nvGrpSpPr>
        <p:grpSpPr>
          <a:xfrm>
            <a:off x="2042026" y="3323982"/>
            <a:ext cx="425687" cy="282185"/>
            <a:chOff x="4554418" y="1820413"/>
            <a:chExt cx="425687" cy="282185"/>
          </a:xfrm>
        </p:grpSpPr>
        <p:sp>
          <p:nvSpPr>
            <p:cNvPr id="202" name="Oval 201"/>
            <p:cNvSpPr/>
            <p:nvPr/>
          </p:nvSpPr>
          <p:spPr bwMode="auto">
            <a:xfrm>
              <a:off x="4588780" y="1820413"/>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3" name="TextBox 202"/>
            <p:cNvSpPr txBox="1"/>
            <p:nvPr/>
          </p:nvSpPr>
          <p:spPr>
            <a:xfrm>
              <a:off x="4554418" y="1825599"/>
              <a:ext cx="42568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N8</a:t>
              </a:r>
            </a:p>
          </p:txBody>
        </p:sp>
      </p:grpSp>
      <p:cxnSp>
        <p:nvCxnSpPr>
          <p:cNvPr id="241" name="Elbow Connector 71"/>
          <p:cNvCxnSpPr>
            <a:stCxn id="180" idx="4"/>
            <a:endCxn id="202" idx="0"/>
          </p:cNvCxnSpPr>
          <p:nvPr/>
        </p:nvCxnSpPr>
        <p:spPr bwMode="auto">
          <a:xfrm rot="5400000">
            <a:off x="1969824" y="3078994"/>
            <a:ext cx="488712" cy="1264"/>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sp>
        <p:nvSpPr>
          <p:cNvPr id="255" name="Oval 254"/>
          <p:cNvSpPr/>
          <p:nvPr/>
        </p:nvSpPr>
        <p:spPr bwMode="auto">
          <a:xfrm>
            <a:off x="2078604" y="3975887"/>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56" name="TextBox 255"/>
          <p:cNvSpPr txBox="1"/>
          <p:nvPr/>
        </p:nvSpPr>
        <p:spPr>
          <a:xfrm flipH="1">
            <a:off x="2051567" y="3984679"/>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N9</a:t>
            </a:r>
          </a:p>
        </p:txBody>
      </p:sp>
      <p:cxnSp>
        <p:nvCxnSpPr>
          <p:cNvPr id="257" name="Elbow Connector 71"/>
          <p:cNvCxnSpPr>
            <a:stCxn id="202" idx="4"/>
            <a:endCxn id="255" idx="0"/>
          </p:cNvCxnSpPr>
          <p:nvPr/>
        </p:nvCxnSpPr>
        <p:spPr bwMode="auto">
          <a:xfrm rot="16200000" flipH="1">
            <a:off x="2025864" y="3785986"/>
            <a:ext cx="377585" cy="2216"/>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305" name="Elbow Connector 71"/>
          <p:cNvCxnSpPr>
            <a:stCxn id="434" idx="2"/>
            <a:endCxn id="164" idx="4"/>
          </p:cNvCxnSpPr>
          <p:nvPr/>
        </p:nvCxnSpPr>
        <p:spPr bwMode="auto">
          <a:xfrm rot="16200000" flipH="1">
            <a:off x="3455672" y="3890409"/>
            <a:ext cx="200111" cy="523575"/>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6" name="Elbow Connector 71"/>
          <p:cNvCxnSpPr>
            <a:stCxn id="275" idx="3"/>
            <a:endCxn id="143" idx="4"/>
          </p:cNvCxnSpPr>
          <p:nvPr/>
        </p:nvCxnSpPr>
        <p:spPr bwMode="auto">
          <a:xfrm rot="16200000" flipH="1">
            <a:off x="3244857" y="4089608"/>
            <a:ext cx="611268" cy="550267"/>
          </a:xfrm>
          <a:prstGeom prst="curvedConnector2">
            <a:avLst/>
          </a:prstGeom>
          <a:noFill/>
          <a:ln w="25400" cap="flat" cmpd="sng" algn="ctr">
            <a:solidFill>
              <a:schemeClr val="bg1">
                <a:lumMod val="75000"/>
              </a:schemeClr>
            </a:solidFill>
            <a:prstDash val="solid"/>
            <a:round/>
            <a:headEnd type="none" w="med" len="med"/>
            <a:tailEnd type="triangle"/>
          </a:ln>
          <a:effectLst/>
        </p:spPr>
      </p:cxnSp>
      <p:sp>
        <p:nvSpPr>
          <p:cNvPr id="313" name="TextBox 312"/>
          <p:cNvSpPr txBox="1"/>
          <p:nvPr/>
        </p:nvSpPr>
        <p:spPr>
          <a:xfrm>
            <a:off x="1432740" y="3911313"/>
            <a:ext cx="653995"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DNA </a:t>
            </a:r>
          </a:p>
          <a:p>
            <a:pPr algn="r" defTabSz="457200" fontAlgn="auto">
              <a:spcBef>
                <a:spcPts val="0"/>
              </a:spcBef>
              <a:spcAft>
                <a:spcPts val="0"/>
              </a:spcAft>
            </a:pPr>
            <a:r>
              <a:rPr lang="en-US" sz="1200" dirty="0">
                <a:solidFill>
                  <a:prstClr val="black"/>
                </a:solidFill>
                <a:latin typeface="Calibri"/>
              </a:rPr>
              <a:t>Binding</a:t>
            </a:r>
          </a:p>
        </p:txBody>
      </p:sp>
      <p:cxnSp>
        <p:nvCxnSpPr>
          <p:cNvPr id="325" name="Elbow Connector 71"/>
          <p:cNvCxnSpPr>
            <a:stCxn id="180" idx="6"/>
            <a:endCxn id="160" idx="4"/>
          </p:cNvCxnSpPr>
          <p:nvPr/>
        </p:nvCxnSpPr>
        <p:spPr bwMode="auto">
          <a:xfrm flipV="1">
            <a:off x="2351972" y="2559821"/>
            <a:ext cx="1486714" cy="138289"/>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6" name="Elbow Connector 71"/>
          <p:cNvCxnSpPr>
            <a:stCxn id="180" idx="6"/>
            <a:endCxn id="162" idx="4"/>
          </p:cNvCxnSpPr>
          <p:nvPr/>
        </p:nvCxnSpPr>
        <p:spPr bwMode="auto">
          <a:xfrm flipV="1">
            <a:off x="2351972" y="2168334"/>
            <a:ext cx="1489508" cy="52977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7" name="Elbow Connector 71"/>
          <p:cNvCxnSpPr>
            <a:stCxn id="180" idx="6"/>
            <a:endCxn id="161" idx="4"/>
          </p:cNvCxnSpPr>
          <p:nvPr/>
        </p:nvCxnSpPr>
        <p:spPr bwMode="auto">
          <a:xfrm flipV="1">
            <a:off x="2351972" y="1772653"/>
            <a:ext cx="1496500" cy="92545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8" name="Elbow Connector 71"/>
          <p:cNvCxnSpPr>
            <a:stCxn id="180" idx="6"/>
            <a:endCxn id="158" idx="4"/>
          </p:cNvCxnSpPr>
          <p:nvPr/>
        </p:nvCxnSpPr>
        <p:spPr bwMode="auto">
          <a:xfrm>
            <a:off x="2351972" y="2698110"/>
            <a:ext cx="1483917" cy="63070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29" name="Elbow Connector 71"/>
          <p:cNvCxnSpPr>
            <a:stCxn id="180" idx="6"/>
            <a:endCxn id="157" idx="4"/>
          </p:cNvCxnSpPr>
          <p:nvPr/>
        </p:nvCxnSpPr>
        <p:spPr bwMode="auto">
          <a:xfrm>
            <a:off x="2351972" y="2698110"/>
            <a:ext cx="1490908" cy="1030323"/>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351" name="Elbow Connector 71"/>
          <p:cNvCxnSpPr>
            <a:stCxn id="196" idx="3"/>
            <a:endCxn id="161" idx="4"/>
          </p:cNvCxnSpPr>
          <p:nvPr/>
        </p:nvCxnSpPr>
        <p:spPr bwMode="auto">
          <a:xfrm rot="5400000" flipH="1" flipV="1">
            <a:off x="3187934" y="1416823"/>
            <a:ext cx="304707" cy="1016367"/>
          </a:xfrm>
          <a:prstGeom prst="curvedConnector4">
            <a:avLst>
              <a:gd name="adj1" fmla="val 1154"/>
              <a:gd name="adj2" fmla="val 50847"/>
            </a:avLst>
          </a:prstGeom>
          <a:noFill/>
          <a:ln w="25400" cap="flat" cmpd="sng" algn="ctr">
            <a:solidFill>
              <a:schemeClr val="bg1">
                <a:lumMod val="75000"/>
              </a:schemeClr>
            </a:solidFill>
            <a:prstDash val="solid"/>
            <a:round/>
            <a:headEnd type="none" w="med" len="med"/>
            <a:tailEnd type="triangle"/>
          </a:ln>
          <a:effectLst/>
        </p:spPr>
      </p:cxnSp>
      <p:sp>
        <p:nvSpPr>
          <p:cNvPr id="375" name="TextBox 374"/>
          <p:cNvSpPr txBox="1"/>
          <p:nvPr/>
        </p:nvSpPr>
        <p:spPr>
          <a:xfrm>
            <a:off x="5916927" y="3227295"/>
            <a:ext cx="101181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Cofactor</a:t>
            </a:r>
          </a:p>
          <a:p>
            <a:pPr defTabSz="457200" fontAlgn="auto">
              <a:spcBef>
                <a:spcPts val="0"/>
              </a:spcBef>
              <a:spcAft>
                <a:spcPts val="0"/>
              </a:spcAft>
            </a:pPr>
            <a:r>
              <a:rPr lang="en-US" sz="1200" dirty="0">
                <a:solidFill>
                  <a:prstClr val="black"/>
                </a:solidFill>
                <a:latin typeface="Calibri"/>
              </a:rPr>
              <a:t>Recruitment</a:t>
            </a:r>
          </a:p>
        </p:txBody>
      </p:sp>
      <p:sp>
        <p:nvSpPr>
          <p:cNvPr id="197" name="Oval 196"/>
          <p:cNvSpPr/>
          <p:nvPr/>
        </p:nvSpPr>
        <p:spPr bwMode="auto">
          <a:xfrm>
            <a:off x="2079148" y="5203894"/>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98" name="TextBox 197"/>
          <p:cNvSpPr txBox="1"/>
          <p:nvPr/>
        </p:nvSpPr>
        <p:spPr>
          <a:xfrm flipH="1">
            <a:off x="1998815" y="5213490"/>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N10</a:t>
            </a:r>
          </a:p>
        </p:txBody>
      </p:sp>
      <p:cxnSp>
        <p:nvCxnSpPr>
          <p:cNvPr id="199" name="Elbow Connector 71"/>
          <p:cNvCxnSpPr>
            <a:stCxn id="255" idx="4"/>
            <a:endCxn id="197" idx="0"/>
          </p:cNvCxnSpPr>
          <p:nvPr/>
        </p:nvCxnSpPr>
        <p:spPr bwMode="auto">
          <a:xfrm rot="16200000" flipH="1">
            <a:off x="1739193" y="4726778"/>
            <a:ext cx="953687" cy="544"/>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sp>
        <p:nvSpPr>
          <p:cNvPr id="212" name="TextBox 211"/>
          <p:cNvSpPr txBox="1"/>
          <p:nvPr/>
        </p:nvSpPr>
        <p:spPr>
          <a:xfrm>
            <a:off x="2316439" y="5047869"/>
            <a:ext cx="996811" cy="646331"/>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Antagonist</a:t>
            </a:r>
          </a:p>
          <a:p>
            <a:pPr defTabSz="457200" fontAlgn="auto">
              <a:spcBef>
                <a:spcPts val="0"/>
              </a:spcBef>
              <a:spcAft>
                <a:spcPts val="0"/>
              </a:spcAft>
            </a:pPr>
            <a:r>
              <a:rPr lang="en-US" sz="1200" dirty="0">
                <a:solidFill>
                  <a:prstClr val="black"/>
                </a:solidFill>
                <a:latin typeface="Calibri"/>
              </a:rPr>
              <a:t>Transcription</a:t>
            </a:r>
          </a:p>
          <a:p>
            <a:pPr defTabSz="457200" fontAlgn="auto">
              <a:spcBef>
                <a:spcPts val="0"/>
              </a:spcBef>
              <a:spcAft>
                <a:spcPts val="0"/>
              </a:spcAft>
            </a:pPr>
            <a:r>
              <a:rPr lang="en-US" sz="1200" dirty="0">
                <a:solidFill>
                  <a:prstClr val="black"/>
                </a:solidFill>
                <a:latin typeface="Calibri"/>
              </a:rPr>
              <a:t>Suppression</a:t>
            </a:r>
          </a:p>
        </p:txBody>
      </p:sp>
      <p:sp>
        <p:nvSpPr>
          <p:cNvPr id="196" name="Chevron 195"/>
          <p:cNvSpPr/>
          <p:nvPr/>
        </p:nvSpPr>
        <p:spPr bwMode="auto">
          <a:xfrm rot="5400000">
            <a:off x="2660131" y="1775356"/>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7" name="TextBox 206"/>
          <p:cNvSpPr txBox="1"/>
          <p:nvPr/>
        </p:nvSpPr>
        <p:spPr>
          <a:xfrm>
            <a:off x="2658360" y="1779563"/>
            <a:ext cx="43774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R4</a:t>
            </a:r>
          </a:p>
        </p:txBody>
      </p:sp>
      <p:sp>
        <p:nvSpPr>
          <p:cNvPr id="210" name="Chevron 209"/>
          <p:cNvSpPr/>
          <p:nvPr/>
        </p:nvSpPr>
        <p:spPr bwMode="auto">
          <a:xfrm rot="5400000">
            <a:off x="608568" y="4545007"/>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82" name="TextBox 581"/>
          <p:cNvSpPr txBox="1"/>
          <p:nvPr/>
        </p:nvSpPr>
        <p:spPr>
          <a:xfrm>
            <a:off x="619881" y="4559107"/>
            <a:ext cx="52511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R9</a:t>
            </a:r>
          </a:p>
        </p:txBody>
      </p:sp>
      <p:grpSp>
        <p:nvGrpSpPr>
          <p:cNvPr id="12" name="Group 11"/>
          <p:cNvGrpSpPr/>
          <p:nvPr/>
        </p:nvGrpSpPr>
        <p:grpSpPr>
          <a:xfrm>
            <a:off x="2521777" y="138256"/>
            <a:ext cx="382494" cy="343948"/>
            <a:chOff x="2241482" y="138256"/>
            <a:chExt cx="382494" cy="343948"/>
          </a:xfrm>
        </p:grpSpPr>
        <p:sp>
          <p:nvSpPr>
            <p:cNvPr id="186" name="Chevron 185"/>
            <p:cNvSpPr/>
            <p:nvPr/>
          </p:nvSpPr>
          <p:spPr bwMode="auto">
            <a:xfrm rot="5400000">
              <a:off x="2239938" y="18020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7" name="TextBox 186"/>
            <p:cNvSpPr txBox="1"/>
            <p:nvPr/>
          </p:nvSpPr>
          <p:spPr>
            <a:xfrm>
              <a:off x="2241482" y="192803"/>
              <a:ext cx="3824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grpSp>
      <p:sp>
        <p:nvSpPr>
          <p:cNvPr id="5" name="Down Arrow 4"/>
          <p:cNvSpPr/>
          <p:nvPr/>
        </p:nvSpPr>
        <p:spPr>
          <a:xfrm>
            <a:off x="5628446" y="1144248"/>
            <a:ext cx="317474" cy="360856"/>
          </a:xfrm>
          <a:prstGeom prst="downArrow">
            <a:avLst/>
          </a:prstGeom>
          <a:solidFill>
            <a:srgbClr val="FF00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65" name="Rectangle 164"/>
          <p:cNvSpPr/>
          <p:nvPr/>
        </p:nvSpPr>
        <p:spPr bwMode="auto">
          <a:xfrm>
            <a:off x="6828903" y="242093"/>
            <a:ext cx="2154323" cy="2743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66" name="Chevron 165"/>
          <p:cNvSpPr/>
          <p:nvPr/>
        </p:nvSpPr>
        <p:spPr bwMode="auto">
          <a:xfrm rot="5400000">
            <a:off x="6884565" y="259481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0" name="Chevron 169"/>
          <p:cNvSpPr/>
          <p:nvPr/>
        </p:nvSpPr>
        <p:spPr bwMode="auto">
          <a:xfrm rot="5400000">
            <a:off x="6902381" y="447274"/>
            <a:ext cx="343948" cy="260059"/>
          </a:xfrm>
          <a:prstGeom prst="chevron">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1" name="Oval 170"/>
          <p:cNvSpPr/>
          <p:nvPr/>
        </p:nvSpPr>
        <p:spPr bwMode="auto">
          <a:xfrm>
            <a:off x="6917761" y="826668"/>
            <a:ext cx="274320" cy="27432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2" name="8-Point Star 171"/>
          <p:cNvSpPr/>
          <p:nvPr/>
        </p:nvSpPr>
        <p:spPr bwMode="auto">
          <a:xfrm>
            <a:off x="6884206" y="115377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3" name="TextBox 172"/>
          <p:cNvSpPr txBox="1"/>
          <p:nvPr/>
        </p:nvSpPr>
        <p:spPr>
          <a:xfrm>
            <a:off x="7170831" y="354978"/>
            <a:ext cx="1683034" cy="461665"/>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Receptor (Direct Molecular Interaction)</a:t>
            </a:r>
          </a:p>
        </p:txBody>
      </p:sp>
      <p:sp>
        <p:nvSpPr>
          <p:cNvPr id="174" name="TextBox 173"/>
          <p:cNvSpPr txBox="1"/>
          <p:nvPr/>
        </p:nvSpPr>
        <p:spPr>
          <a:xfrm>
            <a:off x="7214173" y="837851"/>
            <a:ext cx="163969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Intermediate Process</a:t>
            </a:r>
          </a:p>
        </p:txBody>
      </p:sp>
      <p:sp>
        <p:nvSpPr>
          <p:cNvPr id="175" name="TextBox 174"/>
          <p:cNvSpPr txBox="1"/>
          <p:nvPr/>
        </p:nvSpPr>
        <p:spPr>
          <a:xfrm>
            <a:off x="7265905" y="1183131"/>
            <a:ext cx="158795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Assay</a:t>
            </a:r>
          </a:p>
        </p:txBody>
      </p:sp>
      <p:sp>
        <p:nvSpPr>
          <p:cNvPr id="176" name="Chevron 175"/>
          <p:cNvSpPr/>
          <p:nvPr/>
        </p:nvSpPr>
        <p:spPr bwMode="auto">
          <a:xfrm rot="5400000">
            <a:off x="6888613" y="1960008"/>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7" name="TextBox 176"/>
          <p:cNvSpPr txBox="1"/>
          <p:nvPr/>
        </p:nvSpPr>
        <p:spPr>
          <a:xfrm>
            <a:off x="7160093" y="1858801"/>
            <a:ext cx="160333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agonist pathway</a:t>
            </a:r>
          </a:p>
        </p:txBody>
      </p:sp>
      <p:sp>
        <p:nvSpPr>
          <p:cNvPr id="184" name="TextBox 183"/>
          <p:cNvSpPr txBox="1"/>
          <p:nvPr/>
        </p:nvSpPr>
        <p:spPr>
          <a:xfrm>
            <a:off x="7153102" y="2532769"/>
            <a:ext cx="183729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Pseudo-receptor pathway</a:t>
            </a:r>
          </a:p>
        </p:txBody>
      </p:sp>
      <p:sp>
        <p:nvSpPr>
          <p:cNvPr id="185" name="Chevron 184"/>
          <p:cNvSpPr/>
          <p:nvPr/>
        </p:nvSpPr>
        <p:spPr bwMode="auto">
          <a:xfrm rot="5400000">
            <a:off x="6890011" y="2278403"/>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8" name="TextBox 187"/>
          <p:cNvSpPr txBox="1"/>
          <p:nvPr/>
        </p:nvSpPr>
        <p:spPr>
          <a:xfrm>
            <a:off x="7161492" y="2177196"/>
            <a:ext cx="160194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antagonist pathway</a:t>
            </a:r>
          </a:p>
        </p:txBody>
      </p:sp>
    </p:spTree>
    <p:extLst>
      <p:ext uri="{BB962C8B-B14F-4D97-AF65-F5344CB8AC3E}">
        <p14:creationId xmlns:p14="http://schemas.microsoft.com/office/powerpoint/2010/main" val="332256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Elbow Connector 71"/>
          <p:cNvCxnSpPr>
            <a:stCxn id="41" idx="2"/>
            <a:endCxn id="154" idx="0"/>
          </p:cNvCxnSpPr>
          <p:nvPr/>
        </p:nvCxnSpPr>
        <p:spPr bwMode="auto">
          <a:xfrm rot="10800000">
            <a:off x="4238794" y="391867"/>
            <a:ext cx="1418361" cy="1130638"/>
          </a:xfrm>
          <a:prstGeom prst="curvedConnector3">
            <a:avLst>
              <a:gd name="adj1" fmla="val 44421"/>
            </a:avLst>
          </a:prstGeom>
          <a:noFill/>
          <a:ln w="25400" cap="flat" cmpd="sng" algn="ctr">
            <a:solidFill>
              <a:schemeClr val="bg1">
                <a:lumMod val="75000"/>
              </a:schemeClr>
            </a:solidFill>
            <a:prstDash val="solid"/>
            <a:round/>
            <a:headEnd type="none" w="med" len="med"/>
            <a:tailEnd type="triangle"/>
          </a:ln>
          <a:effectLst/>
        </p:spPr>
      </p:cxnSp>
      <p:cxnSp>
        <p:nvCxnSpPr>
          <p:cNvPr id="73" name="Elbow Connector 71"/>
          <p:cNvCxnSpPr>
            <a:stCxn id="41" idx="2"/>
            <a:endCxn id="155" idx="0"/>
          </p:cNvCxnSpPr>
          <p:nvPr/>
        </p:nvCxnSpPr>
        <p:spPr bwMode="auto">
          <a:xfrm rot="10800000">
            <a:off x="4240192" y="779159"/>
            <a:ext cx="1416963" cy="74334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74" name="Elbow Connector 71"/>
          <p:cNvCxnSpPr>
            <a:stCxn id="41" idx="2"/>
            <a:endCxn id="447" idx="3"/>
          </p:cNvCxnSpPr>
          <p:nvPr/>
        </p:nvCxnSpPr>
        <p:spPr bwMode="auto">
          <a:xfrm rot="10800000">
            <a:off x="4246344" y="1193375"/>
            <a:ext cx="1410810" cy="329130"/>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79" name="Elbow Connector 71"/>
          <p:cNvCxnSpPr>
            <a:stCxn id="56" idx="2"/>
            <a:endCxn id="182" idx="0"/>
          </p:cNvCxnSpPr>
          <p:nvPr/>
        </p:nvCxnSpPr>
        <p:spPr bwMode="auto">
          <a:xfrm rot="10800000" flipV="1">
            <a:off x="4203049" y="2680304"/>
            <a:ext cx="1459413" cy="27240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2" name="Elbow Connector 71"/>
          <p:cNvCxnSpPr>
            <a:stCxn id="56" idx="2"/>
            <a:endCxn id="157" idx="0"/>
          </p:cNvCxnSpPr>
          <p:nvPr/>
        </p:nvCxnSpPr>
        <p:spPr bwMode="auto">
          <a:xfrm rot="10800000" flipV="1">
            <a:off x="4208641" y="2680305"/>
            <a:ext cx="1453821" cy="1048128"/>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3" name="Elbow Connector 71"/>
          <p:cNvCxnSpPr>
            <a:stCxn id="56" idx="2"/>
            <a:endCxn id="161" idx="0"/>
          </p:cNvCxnSpPr>
          <p:nvPr/>
        </p:nvCxnSpPr>
        <p:spPr bwMode="auto">
          <a:xfrm rot="10800000">
            <a:off x="4214233" y="1772653"/>
            <a:ext cx="1448229" cy="90765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4" name="Elbow Connector 71"/>
          <p:cNvCxnSpPr>
            <a:stCxn id="56" idx="2"/>
            <a:endCxn id="162" idx="0"/>
          </p:cNvCxnSpPr>
          <p:nvPr/>
        </p:nvCxnSpPr>
        <p:spPr bwMode="auto">
          <a:xfrm rot="10800000">
            <a:off x="4207241" y="2168335"/>
            <a:ext cx="1455221" cy="51197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5" name="Elbow Connector 71"/>
          <p:cNvCxnSpPr>
            <a:stCxn id="56" idx="2"/>
            <a:endCxn id="160" idx="0"/>
          </p:cNvCxnSpPr>
          <p:nvPr/>
        </p:nvCxnSpPr>
        <p:spPr bwMode="auto">
          <a:xfrm rot="10800000">
            <a:off x="4204447" y="2559821"/>
            <a:ext cx="1458015" cy="120484"/>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86" name="Elbow Connector 71"/>
          <p:cNvCxnSpPr>
            <a:stCxn id="56" idx="2"/>
            <a:endCxn id="158" idx="0"/>
          </p:cNvCxnSpPr>
          <p:nvPr/>
        </p:nvCxnSpPr>
        <p:spPr bwMode="auto">
          <a:xfrm rot="10800000" flipV="1">
            <a:off x="4201649" y="2680304"/>
            <a:ext cx="1460812" cy="64850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97" name="Elbow Connector 71"/>
          <p:cNvCxnSpPr>
            <a:stCxn id="58" idx="2"/>
            <a:endCxn id="164" idx="0"/>
          </p:cNvCxnSpPr>
          <p:nvPr/>
        </p:nvCxnSpPr>
        <p:spPr bwMode="auto">
          <a:xfrm rot="10800000" flipV="1">
            <a:off x="4183276" y="4102165"/>
            <a:ext cx="1503433" cy="150088"/>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02" name="Elbow Connector 71"/>
          <p:cNvCxnSpPr>
            <a:stCxn id="3" idx="6"/>
            <a:endCxn id="159" idx="4"/>
          </p:cNvCxnSpPr>
          <p:nvPr/>
        </p:nvCxnSpPr>
        <p:spPr bwMode="auto">
          <a:xfrm flipV="1">
            <a:off x="5960198" y="4529493"/>
            <a:ext cx="713177" cy="231586"/>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05" name="Elbow Connector 71"/>
          <p:cNvCxnSpPr>
            <a:stCxn id="3" idx="6"/>
            <a:endCxn id="163" idx="4"/>
          </p:cNvCxnSpPr>
          <p:nvPr/>
        </p:nvCxnSpPr>
        <p:spPr bwMode="auto">
          <a:xfrm>
            <a:off x="5960198" y="4761079"/>
            <a:ext cx="712068" cy="170618"/>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06" name="Elbow Connector 71"/>
          <p:cNvCxnSpPr>
            <a:stCxn id="52" idx="6"/>
            <a:endCxn id="168" idx="4"/>
          </p:cNvCxnSpPr>
          <p:nvPr/>
        </p:nvCxnSpPr>
        <p:spPr bwMode="auto">
          <a:xfrm flipV="1">
            <a:off x="5961999" y="5422746"/>
            <a:ext cx="667994" cy="44407"/>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08" name="Elbow Connector 71"/>
          <p:cNvCxnSpPr>
            <a:stCxn id="52" idx="6"/>
            <a:endCxn id="167" idx="4"/>
          </p:cNvCxnSpPr>
          <p:nvPr/>
        </p:nvCxnSpPr>
        <p:spPr bwMode="auto">
          <a:xfrm>
            <a:off x="5961999" y="5467153"/>
            <a:ext cx="675387" cy="39284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117" name="TextBox 116"/>
          <p:cNvSpPr txBox="1"/>
          <p:nvPr/>
        </p:nvSpPr>
        <p:spPr>
          <a:xfrm>
            <a:off x="5887387" y="1232566"/>
            <a:ext cx="1065401" cy="646331"/>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Receptor Binding</a:t>
            </a:r>
          </a:p>
          <a:p>
            <a:pPr defTabSz="457200" fontAlgn="auto">
              <a:spcBef>
                <a:spcPts val="0"/>
              </a:spcBef>
              <a:spcAft>
                <a:spcPts val="0"/>
              </a:spcAft>
            </a:pPr>
            <a:r>
              <a:rPr lang="en-US" sz="1200" dirty="0">
                <a:solidFill>
                  <a:prstClr val="black"/>
                </a:solidFill>
                <a:latin typeface="Calibri"/>
              </a:rPr>
              <a:t>(Agonist)</a:t>
            </a:r>
          </a:p>
        </p:txBody>
      </p:sp>
      <p:sp>
        <p:nvSpPr>
          <p:cNvPr id="118" name="TextBox 117"/>
          <p:cNvSpPr txBox="1"/>
          <p:nvPr/>
        </p:nvSpPr>
        <p:spPr>
          <a:xfrm>
            <a:off x="5916927" y="251109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sp>
        <p:nvSpPr>
          <p:cNvPr id="119" name="TextBox 118"/>
          <p:cNvSpPr txBox="1"/>
          <p:nvPr/>
        </p:nvSpPr>
        <p:spPr>
          <a:xfrm>
            <a:off x="1129801" y="3206995"/>
            <a:ext cx="966931"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Cofactor</a:t>
            </a:r>
          </a:p>
          <a:p>
            <a:pPr algn="r" defTabSz="457200" fontAlgn="auto">
              <a:spcBef>
                <a:spcPts val="0"/>
              </a:spcBef>
              <a:spcAft>
                <a:spcPts val="0"/>
              </a:spcAft>
            </a:pPr>
            <a:r>
              <a:rPr lang="en-US" sz="1200" dirty="0">
                <a:solidFill>
                  <a:prstClr val="black"/>
                </a:solidFill>
                <a:latin typeface="Calibri"/>
              </a:rPr>
              <a:t>Recruitment</a:t>
            </a:r>
          </a:p>
        </p:txBody>
      </p:sp>
      <p:sp>
        <p:nvSpPr>
          <p:cNvPr id="120" name="TextBox 119"/>
          <p:cNvSpPr txBox="1"/>
          <p:nvPr/>
        </p:nvSpPr>
        <p:spPr>
          <a:xfrm>
            <a:off x="5917213" y="3849145"/>
            <a:ext cx="65399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DNA </a:t>
            </a:r>
          </a:p>
          <a:p>
            <a:pPr defTabSz="457200" fontAlgn="auto">
              <a:spcBef>
                <a:spcPts val="0"/>
              </a:spcBef>
              <a:spcAft>
                <a:spcPts val="0"/>
              </a:spcAft>
            </a:pPr>
            <a:r>
              <a:rPr lang="en-US" sz="1200" dirty="0">
                <a:solidFill>
                  <a:prstClr val="black"/>
                </a:solidFill>
                <a:latin typeface="Calibri"/>
              </a:rPr>
              <a:t>Binding</a:t>
            </a:r>
          </a:p>
        </p:txBody>
      </p:sp>
      <p:sp>
        <p:nvSpPr>
          <p:cNvPr id="126" name="TextBox 125"/>
          <p:cNvSpPr txBox="1"/>
          <p:nvPr/>
        </p:nvSpPr>
        <p:spPr>
          <a:xfrm>
            <a:off x="4634995" y="4546263"/>
            <a:ext cx="1010688"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RNA </a:t>
            </a:r>
          </a:p>
          <a:p>
            <a:pPr algn="r" defTabSz="457200" fontAlgn="auto">
              <a:spcBef>
                <a:spcPts val="0"/>
              </a:spcBef>
              <a:spcAft>
                <a:spcPts val="0"/>
              </a:spcAft>
            </a:pPr>
            <a:r>
              <a:rPr lang="en-US" sz="1200" dirty="0">
                <a:solidFill>
                  <a:prstClr val="black"/>
                </a:solidFill>
                <a:latin typeface="Calibri"/>
              </a:rPr>
              <a:t>Transcription</a:t>
            </a:r>
          </a:p>
        </p:txBody>
      </p:sp>
      <p:sp>
        <p:nvSpPr>
          <p:cNvPr id="127" name="TextBox 126"/>
          <p:cNvSpPr txBox="1"/>
          <p:nvPr/>
        </p:nvSpPr>
        <p:spPr>
          <a:xfrm>
            <a:off x="4795956" y="5236320"/>
            <a:ext cx="917239"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Protein </a:t>
            </a:r>
          </a:p>
          <a:p>
            <a:pPr algn="r" defTabSz="457200" fontAlgn="auto">
              <a:spcBef>
                <a:spcPts val="0"/>
              </a:spcBef>
              <a:spcAft>
                <a:spcPts val="0"/>
              </a:spcAft>
            </a:pPr>
            <a:r>
              <a:rPr lang="en-US" sz="1200" dirty="0">
                <a:solidFill>
                  <a:prstClr val="black"/>
                </a:solidFill>
                <a:latin typeface="Calibri"/>
              </a:rPr>
              <a:t>Production</a:t>
            </a:r>
          </a:p>
        </p:txBody>
      </p:sp>
      <p:cxnSp>
        <p:nvCxnSpPr>
          <p:cNvPr id="141" name="Elbow Connector 71"/>
          <p:cNvCxnSpPr>
            <a:stCxn id="53" idx="6"/>
            <a:endCxn id="169" idx="4"/>
          </p:cNvCxnSpPr>
          <p:nvPr/>
        </p:nvCxnSpPr>
        <p:spPr bwMode="auto">
          <a:xfrm>
            <a:off x="5966950" y="6198393"/>
            <a:ext cx="672829" cy="263832"/>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sp>
        <p:nvSpPr>
          <p:cNvPr id="144" name="TextBox 143"/>
          <p:cNvSpPr txBox="1"/>
          <p:nvPr/>
        </p:nvSpPr>
        <p:spPr>
          <a:xfrm>
            <a:off x="4726981" y="5977964"/>
            <a:ext cx="1002197"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ER-induced</a:t>
            </a:r>
          </a:p>
          <a:p>
            <a:pPr algn="r" defTabSz="457200" fontAlgn="auto">
              <a:spcBef>
                <a:spcPts val="0"/>
              </a:spcBef>
              <a:spcAft>
                <a:spcPts val="0"/>
              </a:spcAft>
            </a:pPr>
            <a:r>
              <a:rPr lang="en-US" sz="1200" dirty="0">
                <a:solidFill>
                  <a:prstClr val="black"/>
                </a:solidFill>
                <a:latin typeface="Calibri"/>
              </a:rPr>
              <a:t>Proliferation</a:t>
            </a:r>
          </a:p>
        </p:txBody>
      </p:sp>
      <p:cxnSp>
        <p:nvCxnSpPr>
          <p:cNvPr id="195" name="Elbow Connector 71"/>
          <p:cNvCxnSpPr>
            <a:stCxn id="42" idx="3"/>
            <a:endCxn id="163" idx="0"/>
          </p:cNvCxnSpPr>
          <p:nvPr/>
        </p:nvCxnSpPr>
        <p:spPr bwMode="auto">
          <a:xfrm rot="5400000">
            <a:off x="7007496" y="4370453"/>
            <a:ext cx="591775" cy="530713"/>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01" name="Elbow Connector 71"/>
          <p:cNvCxnSpPr>
            <a:stCxn id="42" idx="3"/>
            <a:endCxn id="159" idx="0"/>
          </p:cNvCxnSpPr>
          <p:nvPr/>
        </p:nvCxnSpPr>
        <p:spPr bwMode="auto">
          <a:xfrm rot="5400000">
            <a:off x="7209152" y="4169905"/>
            <a:ext cx="189571" cy="529604"/>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32" name="Elbow Connector 71"/>
          <p:cNvCxnSpPr>
            <a:stCxn id="3" idx="4"/>
            <a:endCxn id="52" idx="0"/>
          </p:cNvCxnSpPr>
          <p:nvPr/>
        </p:nvCxnSpPr>
        <p:spPr bwMode="auto">
          <a:xfrm rot="16200000" flipH="1">
            <a:off x="5608061" y="5113215"/>
            <a:ext cx="431754" cy="1801"/>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3" name="Elbow Connector 71"/>
          <p:cNvCxnSpPr>
            <a:stCxn id="58" idx="4"/>
            <a:endCxn id="3" idx="0"/>
          </p:cNvCxnSpPr>
          <p:nvPr/>
        </p:nvCxnSpPr>
        <p:spPr bwMode="auto">
          <a:xfrm rot="5400000">
            <a:off x="5631156" y="4431207"/>
            <a:ext cx="384594" cy="830"/>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4" name="Elbow Connector 71"/>
          <p:cNvCxnSpPr>
            <a:stCxn id="57" idx="4"/>
            <a:endCxn id="58" idx="0"/>
          </p:cNvCxnSpPr>
          <p:nvPr/>
        </p:nvCxnSpPr>
        <p:spPr bwMode="auto">
          <a:xfrm rot="16200000" flipH="1">
            <a:off x="5637442" y="3778578"/>
            <a:ext cx="365575" cy="7278"/>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5" name="Elbow Connector 71"/>
          <p:cNvCxnSpPr>
            <a:stCxn id="439" idx="2"/>
            <a:endCxn id="57" idx="0"/>
          </p:cNvCxnSpPr>
          <p:nvPr/>
        </p:nvCxnSpPr>
        <p:spPr bwMode="auto">
          <a:xfrm rot="16200000" flipH="1">
            <a:off x="5567586" y="3076106"/>
            <a:ext cx="490988" cy="7019"/>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6" name="Elbow Connector 71"/>
          <p:cNvCxnSpPr>
            <a:stCxn id="41" idx="3"/>
            <a:endCxn id="56" idx="0"/>
          </p:cNvCxnSpPr>
          <p:nvPr/>
        </p:nvCxnSpPr>
        <p:spPr bwMode="auto">
          <a:xfrm rot="16200000" flipH="1">
            <a:off x="5401577" y="2145100"/>
            <a:ext cx="783651" cy="12438"/>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38" name="Elbow Connector 71"/>
          <p:cNvCxnSpPr>
            <a:stCxn id="52" idx="4"/>
            <a:endCxn id="53" idx="0"/>
          </p:cNvCxnSpPr>
          <p:nvPr/>
        </p:nvCxnSpPr>
        <p:spPr bwMode="auto">
          <a:xfrm rot="16200000" flipH="1">
            <a:off x="5598854" y="5830297"/>
            <a:ext cx="456920" cy="4951"/>
          </a:xfrm>
          <a:prstGeom prst="curvedConnector3">
            <a:avLst>
              <a:gd name="adj1" fmla="val 50000"/>
            </a:avLst>
          </a:prstGeom>
          <a:noFill/>
          <a:ln w="12700" cap="flat" cmpd="sng" algn="ctr">
            <a:solidFill>
              <a:schemeClr val="bg1">
                <a:lumMod val="75000"/>
              </a:schemeClr>
            </a:solidFill>
            <a:prstDash val="sysDash"/>
            <a:round/>
            <a:headEnd type="none" w="med" len="med"/>
            <a:tailEnd type="triangle"/>
          </a:ln>
          <a:effectLst/>
        </p:spPr>
      </p:cxnSp>
      <p:cxnSp>
        <p:nvCxnSpPr>
          <p:cNvPr id="270" name="Elbow Connector 71"/>
          <p:cNvCxnSpPr>
            <a:stCxn id="50" idx="3"/>
            <a:endCxn id="169" idx="0"/>
          </p:cNvCxnSpPr>
          <p:nvPr/>
        </p:nvCxnSpPr>
        <p:spPr bwMode="auto">
          <a:xfrm rot="5400000">
            <a:off x="7165578" y="6106753"/>
            <a:ext cx="195434" cy="51551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76" name="Elbow Connector 71"/>
          <p:cNvCxnSpPr>
            <a:stCxn id="255" idx="6"/>
            <a:endCxn id="164" idx="4"/>
          </p:cNvCxnSpPr>
          <p:nvPr/>
        </p:nvCxnSpPr>
        <p:spPr bwMode="auto">
          <a:xfrm>
            <a:off x="2352924" y="4113047"/>
            <a:ext cx="1464591" cy="139206"/>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291" name="Elbow Connector 71"/>
          <p:cNvCxnSpPr>
            <a:stCxn id="290" idx="3"/>
            <a:endCxn id="154" idx="0"/>
          </p:cNvCxnSpPr>
          <p:nvPr/>
        </p:nvCxnSpPr>
        <p:spPr bwMode="auto">
          <a:xfrm rot="5400000" flipH="1">
            <a:off x="4841513" y="-210852"/>
            <a:ext cx="19689" cy="1225129"/>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92" name="Elbow Connector 71"/>
          <p:cNvCxnSpPr>
            <a:stCxn id="290" idx="3"/>
            <a:endCxn id="155" idx="0"/>
          </p:cNvCxnSpPr>
          <p:nvPr/>
        </p:nvCxnSpPr>
        <p:spPr bwMode="auto">
          <a:xfrm rot="5400000">
            <a:off x="4668256" y="-16508"/>
            <a:ext cx="367603" cy="122373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293" name="Elbow Connector 71"/>
          <p:cNvCxnSpPr>
            <a:stCxn id="290" idx="3"/>
            <a:endCxn id="447" idx="3"/>
          </p:cNvCxnSpPr>
          <p:nvPr/>
        </p:nvCxnSpPr>
        <p:spPr bwMode="auto">
          <a:xfrm rot="5400000">
            <a:off x="4464224" y="193676"/>
            <a:ext cx="781819" cy="121757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4" name="Elbow Connector 71"/>
          <p:cNvCxnSpPr>
            <a:stCxn id="180" idx="6"/>
            <a:endCxn id="182" idx="4"/>
          </p:cNvCxnSpPr>
          <p:nvPr/>
        </p:nvCxnSpPr>
        <p:spPr bwMode="auto">
          <a:xfrm>
            <a:off x="2351972" y="2698110"/>
            <a:ext cx="1485316" cy="254596"/>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307" name="Elbow Connector 71"/>
          <p:cNvCxnSpPr>
            <a:stCxn id="196" idx="3"/>
            <a:endCxn id="451" idx="1"/>
          </p:cNvCxnSpPr>
          <p:nvPr/>
        </p:nvCxnSpPr>
        <p:spPr bwMode="auto">
          <a:xfrm rot="16200000" flipH="1">
            <a:off x="2903835" y="2005629"/>
            <a:ext cx="872908" cy="1016369"/>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8" name="Elbow Connector 71"/>
          <p:cNvCxnSpPr>
            <a:stCxn id="196" idx="3"/>
            <a:endCxn id="450" idx="1"/>
          </p:cNvCxnSpPr>
          <p:nvPr/>
        </p:nvCxnSpPr>
        <p:spPr bwMode="auto">
          <a:xfrm rot="16200000" flipH="1">
            <a:off x="3084199" y="1825266"/>
            <a:ext cx="503793" cy="1007980"/>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9" name="Elbow Connector 71"/>
          <p:cNvCxnSpPr>
            <a:stCxn id="196" idx="3"/>
            <a:endCxn id="449" idx="1"/>
          </p:cNvCxnSpPr>
          <p:nvPr/>
        </p:nvCxnSpPr>
        <p:spPr bwMode="auto">
          <a:xfrm rot="16200000" flipH="1">
            <a:off x="3293923" y="1615541"/>
            <a:ext cx="101121" cy="1024757"/>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10" name="Elbow Connector 71"/>
          <p:cNvCxnSpPr>
            <a:stCxn id="196" idx="3"/>
            <a:endCxn id="452" idx="1"/>
          </p:cNvCxnSpPr>
          <p:nvPr/>
        </p:nvCxnSpPr>
        <p:spPr bwMode="auto">
          <a:xfrm rot="16200000" flipH="1">
            <a:off x="2710888" y="2198577"/>
            <a:ext cx="1258802" cy="101636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11" name="Elbow Connector 71"/>
          <p:cNvCxnSpPr>
            <a:stCxn id="196" idx="3"/>
            <a:endCxn id="453" idx="1"/>
          </p:cNvCxnSpPr>
          <p:nvPr/>
        </p:nvCxnSpPr>
        <p:spPr bwMode="auto">
          <a:xfrm rot="16200000" flipH="1">
            <a:off x="2518768" y="2390697"/>
            <a:ext cx="1668211" cy="1041536"/>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45" name="Elbow Connector 71"/>
          <p:cNvCxnSpPr>
            <a:stCxn id="344" idx="3"/>
            <a:endCxn id="168" idx="0"/>
          </p:cNvCxnSpPr>
          <p:nvPr/>
        </p:nvCxnSpPr>
        <p:spPr bwMode="auto">
          <a:xfrm rot="5400000">
            <a:off x="7204256" y="5075620"/>
            <a:ext cx="138623" cy="555628"/>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47" name="Elbow Connector 71"/>
          <p:cNvCxnSpPr>
            <a:stCxn id="344" idx="3"/>
            <a:endCxn id="167" idx="0"/>
          </p:cNvCxnSpPr>
          <p:nvPr/>
        </p:nvCxnSpPr>
        <p:spPr bwMode="auto">
          <a:xfrm rot="5400000">
            <a:off x="6989329" y="5297941"/>
            <a:ext cx="575871" cy="548235"/>
          </a:xfrm>
          <a:prstGeom prst="curvedConnector2">
            <a:avLst/>
          </a:prstGeom>
          <a:noFill/>
          <a:ln w="25400" cap="flat" cmpd="sng" algn="ctr">
            <a:solidFill>
              <a:schemeClr val="bg1">
                <a:lumMod val="75000"/>
              </a:schemeClr>
            </a:solidFill>
            <a:prstDash val="solid"/>
            <a:round/>
            <a:headEnd type="none" w="med" len="med"/>
            <a:tailEnd type="triangle"/>
          </a:ln>
          <a:effectLst/>
        </p:spPr>
      </p:cxnSp>
      <p:grpSp>
        <p:nvGrpSpPr>
          <p:cNvPr id="410" name="Group 409"/>
          <p:cNvGrpSpPr/>
          <p:nvPr/>
        </p:nvGrpSpPr>
        <p:grpSpPr>
          <a:xfrm>
            <a:off x="5293260" y="67608"/>
            <a:ext cx="355133" cy="343948"/>
            <a:chOff x="7399005" y="627784"/>
            <a:chExt cx="355133" cy="343948"/>
          </a:xfrm>
        </p:grpSpPr>
        <p:sp>
          <p:nvSpPr>
            <p:cNvPr id="290" name="Chevron 289"/>
            <p:cNvSpPr/>
            <p:nvPr/>
          </p:nvSpPr>
          <p:spPr bwMode="auto">
            <a:xfrm rot="5400000">
              <a:off x="7397693" y="66972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2" name="TextBox 431"/>
            <p:cNvSpPr txBox="1"/>
            <p:nvPr/>
          </p:nvSpPr>
          <p:spPr>
            <a:xfrm>
              <a:off x="7399005" y="692046"/>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R3</a:t>
              </a:r>
            </a:p>
          </p:txBody>
        </p:sp>
      </p:grpSp>
      <p:grpSp>
        <p:nvGrpSpPr>
          <p:cNvPr id="605" name="Group 604"/>
          <p:cNvGrpSpPr/>
          <p:nvPr/>
        </p:nvGrpSpPr>
        <p:grpSpPr>
          <a:xfrm>
            <a:off x="5622199" y="1415546"/>
            <a:ext cx="355133" cy="348299"/>
            <a:chOff x="6810464" y="1526802"/>
            <a:chExt cx="355133" cy="348299"/>
          </a:xfrm>
        </p:grpSpPr>
        <p:sp>
          <p:nvSpPr>
            <p:cNvPr id="41" name="Chevron 40"/>
            <p:cNvSpPr/>
            <p:nvPr/>
          </p:nvSpPr>
          <p:spPr bwMode="auto">
            <a:xfrm rot="5400000">
              <a:off x="6803474" y="1568746"/>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3" name="TextBox 432"/>
            <p:cNvSpPr txBox="1"/>
            <p:nvPr/>
          </p:nvSpPr>
          <p:spPr>
            <a:xfrm>
              <a:off x="6810464" y="159810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R1</a:t>
              </a:r>
            </a:p>
          </p:txBody>
        </p:sp>
      </p:grpSp>
      <p:sp>
        <p:nvSpPr>
          <p:cNvPr id="275" name="Chevron 274"/>
          <p:cNvSpPr/>
          <p:nvPr/>
        </p:nvSpPr>
        <p:spPr bwMode="auto">
          <a:xfrm rot="5400000">
            <a:off x="3103384" y="3757104"/>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4" name="TextBox 433"/>
          <p:cNvSpPr txBox="1"/>
          <p:nvPr/>
        </p:nvSpPr>
        <p:spPr>
          <a:xfrm>
            <a:off x="3116373" y="377514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R5</a:t>
            </a:r>
          </a:p>
        </p:txBody>
      </p:sp>
      <p:sp>
        <p:nvSpPr>
          <p:cNvPr id="344" name="Chevron 343"/>
          <p:cNvSpPr/>
          <p:nvPr/>
        </p:nvSpPr>
        <p:spPr bwMode="auto">
          <a:xfrm rot="5400000">
            <a:off x="7379407" y="4982119"/>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5" name="TextBox 434"/>
          <p:cNvSpPr txBox="1"/>
          <p:nvPr/>
        </p:nvSpPr>
        <p:spPr>
          <a:xfrm>
            <a:off x="7379930" y="49997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R7</a:t>
            </a:r>
          </a:p>
        </p:txBody>
      </p:sp>
      <p:grpSp>
        <p:nvGrpSpPr>
          <p:cNvPr id="392" name="Group 391"/>
          <p:cNvGrpSpPr/>
          <p:nvPr/>
        </p:nvGrpSpPr>
        <p:grpSpPr>
          <a:xfrm>
            <a:off x="7351873" y="5922843"/>
            <a:ext cx="534468" cy="345459"/>
            <a:chOff x="7146024" y="5759047"/>
            <a:chExt cx="534468" cy="345459"/>
          </a:xfrm>
        </p:grpSpPr>
        <p:sp>
          <p:nvSpPr>
            <p:cNvPr id="50" name="Chevron 49"/>
            <p:cNvSpPr/>
            <p:nvPr/>
          </p:nvSpPr>
          <p:spPr bwMode="auto">
            <a:xfrm rot="5400000">
              <a:off x="7143227" y="5800991"/>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6" name="TextBox 435"/>
            <p:cNvSpPr txBox="1"/>
            <p:nvPr/>
          </p:nvSpPr>
          <p:spPr>
            <a:xfrm>
              <a:off x="7146024" y="5827507"/>
              <a:ext cx="53446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R8</a:t>
              </a:r>
            </a:p>
          </p:txBody>
        </p:sp>
      </p:grpSp>
      <p:sp>
        <p:nvSpPr>
          <p:cNvPr id="42" name="Chevron 41"/>
          <p:cNvSpPr/>
          <p:nvPr/>
        </p:nvSpPr>
        <p:spPr bwMode="auto">
          <a:xfrm rot="5400000">
            <a:off x="7396765" y="4037918"/>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8" name="TextBox 437"/>
          <p:cNvSpPr txBox="1"/>
          <p:nvPr/>
        </p:nvSpPr>
        <p:spPr>
          <a:xfrm>
            <a:off x="7409969" y="405099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R6</a:t>
            </a:r>
          </a:p>
        </p:txBody>
      </p:sp>
      <p:grpSp>
        <p:nvGrpSpPr>
          <p:cNvPr id="377" name="Group 376"/>
          <p:cNvGrpSpPr/>
          <p:nvPr/>
        </p:nvGrpSpPr>
        <p:grpSpPr>
          <a:xfrm>
            <a:off x="5619307" y="2543145"/>
            <a:ext cx="380528" cy="290977"/>
            <a:chOff x="5081123" y="2112629"/>
            <a:chExt cx="380528" cy="290977"/>
          </a:xfrm>
        </p:grpSpPr>
        <p:sp>
          <p:nvSpPr>
            <p:cNvPr id="56" name="Oval 55"/>
            <p:cNvSpPr/>
            <p:nvPr/>
          </p:nvSpPr>
          <p:spPr bwMode="auto">
            <a:xfrm>
              <a:off x="5124277" y="211262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39" name="TextBox 438"/>
            <p:cNvSpPr txBox="1"/>
            <p:nvPr/>
          </p:nvSpPr>
          <p:spPr>
            <a:xfrm>
              <a:off x="5081123" y="2126607"/>
              <a:ext cx="38052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a:t>
              </a:r>
            </a:p>
          </p:txBody>
        </p:sp>
      </p:grpSp>
      <p:sp>
        <p:nvSpPr>
          <p:cNvPr id="57" name="Oval 56"/>
          <p:cNvSpPr/>
          <p:nvPr/>
        </p:nvSpPr>
        <p:spPr bwMode="auto">
          <a:xfrm>
            <a:off x="5679430" y="3325110"/>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0" name="TextBox 439"/>
          <p:cNvSpPr txBox="1"/>
          <p:nvPr/>
        </p:nvSpPr>
        <p:spPr>
          <a:xfrm>
            <a:off x="5643402" y="3330094"/>
            <a:ext cx="40267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N2</a:t>
            </a:r>
          </a:p>
        </p:txBody>
      </p:sp>
      <p:sp>
        <p:nvSpPr>
          <p:cNvPr id="58" name="Oval 57"/>
          <p:cNvSpPr/>
          <p:nvPr/>
        </p:nvSpPr>
        <p:spPr bwMode="auto">
          <a:xfrm>
            <a:off x="5686708" y="3965005"/>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1" name="TextBox 440"/>
          <p:cNvSpPr txBox="1"/>
          <p:nvPr/>
        </p:nvSpPr>
        <p:spPr>
          <a:xfrm>
            <a:off x="5646301" y="3968363"/>
            <a:ext cx="39585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N3</a:t>
            </a:r>
          </a:p>
        </p:txBody>
      </p:sp>
      <p:sp>
        <p:nvSpPr>
          <p:cNvPr id="3" name="Oval 2"/>
          <p:cNvSpPr/>
          <p:nvPr/>
        </p:nvSpPr>
        <p:spPr bwMode="auto">
          <a:xfrm>
            <a:off x="5685878" y="4623919"/>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2" name="TextBox 441"/>
          <p:cNvSpPr txBox="1"/>
          <p:nvPr/>
        </p:nvSpPr>
        <p:spPr>
          <a:xfrm flipH="1">
            <a:off x="5631312" y="4639154"/>
            <a:ext cx="520270" cy="283751"/>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N4</a:t>
            </a:r>
          </a:p>
        </p:txBody>
      </p:sp>
      <p:grpSp>
        <p:nvGrpSpPr>
          <p:cNvPr id="381" name="Group 380"/>
          <p:cNvGrpSpPr/>
          <p:nvPr/>
        </p:nvGrpSpPr>
        <p:grpSpPr>
          <a:xfrm>
            <a:off x="5652724" y="5329993"/>
            <a:ext cx="419730" cy="289579"/>
            <a:chOff x="5092119" y="5009627"/>
            <a:chExt cx="419730" cy="289579"/>
          </a:xfrm>
        </p:grpSpPr>
        <p:sp>
          <p:nvSpPr>
            <p:cNvPr id="52" name="Oval 51"/>
            <p:cNvSpPr/>
            <p:nvPr/>
          </p:nvSpPr>
          <p:spPr bwMode="auto">
            <a:xfrm>
              <a:off x="5127074" y="5009627"/>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3" name="TextBox 442"/>
            <p:cNvSpPr txBox="1"/>
            <p:nvPr/>
          </p:nvSpPr>
          <p:spPr>
            <a:xfrm>
              <a:off x="5092119" y="5022207"/>
              <a:ext cx="41973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N5</a:t>
              </a:r>
            </a:p>
          </p:txBody>
        </p:sp>
      </p:grpSp>
      <p:grpSp>
        <p:nvGrpSpPr>
          <p:cNvPr id="382" name="Group 381"/>
          <p:cNvGrpSpPr/>
          <p:nvPr/>
        </p:nvGrpSpPr>
        <p:grpSpPr>
          <a:xfrm>
            <a:off x="5647888" y="6061233"/>
            <a:ext cx="412480" cy="296570"/>
            <a:chOff x="5243121" y="5958981"/>
            <a:chExt cx="412480" cy="296570"/>
          </a:xfrm>
        </p:grpSpPr>
        <p:sp>
          <p:nvSpPr>
            <p:cNvPr id="53" name="Oval 52"/>
            <p:cNvSpPr/>
            <p:nvPr/>
          </p:nvSpPr>
          <p:spPr bwMode="auto">
            <a:xfrm>
              <a:off x="5287863" y="5958981"/>
              <a:ext cx="274320" cy="27432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4" name="TextBox 443"/>
            <p:cNvSpPr txBox="1"/>
            <p:nvPr/>
          </p:nvSpPr>
          <p:spPr>
            <a:xfrm>
              <a:off x="5243121" y="5978552"/>
              <a:ext cx="41248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N6</a:t>
              </a:r>
            </a:p>
          </p:txBody>
        </p:sp>
      </p:grpSp>
      <p:sp>
        <p:nvSpPr>
          <p:cNvPr id="154" name="8-Point Star 153"/>
          <p:cNvSpPr/>
          <p:nvPr/>
        </p:nvSpPr>
        <p:spPr bwMode="auto">
          <a:xfrm>
            <a:off x="3873033" y="208987"/>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5" name="TextBox 444"/>
          <p:cNvSpPr txBox="1"/>
          <p:nvPr/>
        </p:nvSpPr>
        <p:spPr>
          <a:xfrm>
            <a:off x="3898201" y="26491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sp>
        <p:nvSpPr>
          <p:cNvPr id="155" name="8-Point Star 154"/>
          <p:cNvSpPr/>
          <p:nvPr/>
        </p:nvSpPr>
        <p:spPr bwMode="auto">
          <a:xfrm>
            <a:off x="3874431" y="596279"/>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6" name="TextBox 445"/>
          <p:cNvSpPr txBox="1"/>
          <p:nvPr/>
        </p:nvSpPr>
        <p:spPr>
          <a:xfrm>
            <a:off x="3891209" y="66898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A2</a:t>
            </a:r>
          </a:p>
        </p:txBody>
      </p:sp>
      <p:sp>
        <p:nvSpPr>
          <p:cNvPr id="156" name="8-Point Star 155"/>
          <p:cNvSpPr/>
          <p:nvPr/>
        </p:nvSpPr>
        <p:spPr bwMode="auto">
          <a:xfrm>
            <a:off x="3884219" y="983570"/>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7" name="TextBox 446"/>
          <p:cNvSpPr txBox="1"/>
          <p:nvPr/>
        </p:nvSpPr>
        <p:spPr>
          <a:xfrm>
            <a:off x="3891211" y="1054875"/>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A3</a:t>
            </a:r>
          </a:p>
        </p:txBody>
      </p:sp>
      <p:sp>
        <p:nvSpPr>
          <p:cNvPr id="161" name="8-Point Star 160"/>
          <p:cNvSpPr/>
          <p:nvPr/>
        </p:nvSpPr>
        <p:spPr bwMode="auto">
          <a:xfrm>
            <a:off x="3848472" y="158977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8" name="TextBox 447"/>
          <p:cNvSpPr txBox="1"/>
          <p:nvPr/>
        </p:nvSpPr>
        <p:spPr>
          <a:xfrm>
            <a:off x="3859100" y="1630344"/>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A4</a:t>
            </a:r>
          </a:p>
        </p:txBody>
      </p:sp>
      <p:sp>
        <p:nvSpPr>
          <p:cNvPr id="162" name="8-Point Star 161"/>
          <p:cNvSpPr/>
          <p:nvPr/>
        </p:nvSpPr>
        <p:spPr bwMode="auto">
          <a:xfrm>
            <a:off x="3841480" y="1985454"/>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49" name="TextBox 448"/>
          <p:cNvSpPr txBox="1"/>
          <p:nvPr/>
        </p:nvSpPr>
        <p:spPr>
          <a:xfrm>
            <a:off x="3856862" y="2039981"/>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A5</a:t>
            </a:r>
          </a:p>
        </p:txBody>
      </p:sp>
      <p:sp>
        <p:nvSpPr>
          <p:cNvPr id="160" name="8-Point Star 159"/>
          <p:cNvSpPr/>
          <p:nvPr/>
        </p:nvSpPr>
        <p:spPr bwMode="auto">
          <a:xfrm>
            <a:off x="3838686" y="2376941"/>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0" name="TextBox 449"/>
          <p:cNvSpPr txBox="1"/>
          <p:nvPr/>
        </p:nvSpPr>
        <p:spPr>
          <a:xfrm>
            <a:off x="3840085" y="2442653"/>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A6</a:t>
            </a:r>
          </a:p>
        </p:txBody>
      </p:sp>
      <p:sp>
        <p:nvSpPr>
          <p:cNvPr id="182" name="8-Point Star 181"/>
          <p:cNvSpPr/>
          <p:nvPr/>
        </p:nvSpPr>
        <p:spPr bwMode="auto">
          <a:xfrm>
            <a:off x="3837288" y="2769826"/>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1" name="TextBox 450"/>
          <p:cNvSpPr txBox="1"/>
          <p:nvPr/>
        </p:nvSpPr>
        <p:spPr>
          <a:xfrm>
            <a:off x="3848474" y="2811768"/>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A7</a:t>
            </a:r>
          </a:p>
        </p:txBody>
      </p:sp>
      <p:sp>
        <p:nvSpPr>
          <p:cNvPr id="158" name="8-Point Star 157"/>
          <p:cNvSpPr/>
          <p:nvPr/>
        </p:nvSpPr>
        <p:spPr bwMode="auto">
          <a:xfrm>
            <a:off x="3835889" y="3145932"/>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2" name="TextBox 451"/>
          <p:cNvSpPr txBox="1"/>
          <p:nvPr/>
        </p:nvSpPr>
        <p:spPr>
          <a:xfrm>
            <a:off x="3848473" y="3197662"/>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A8</a:t>
            </a:r>
            <a:endParaRPr lang="en-US" sz="1000" dirty="0">
              <a:solidFill>
                <a:prstClr val="black"/>
              </a:solidFill>
              <a:latin typeface="Calibri"/>
            </a:endParaRPr>
          </a:p>
        </p:txBody>
      </p:sp>
      <p:sp>
        <p:nvSpPr>
          <p:cNvPr id="157" name="8-Point Star 156"/>
          <p:cNvSpPr/>
          <p:nvPr/>
        </p:nvSpPr>
        <p:spPr bwMode="auto">
          <a:xfrm>
            <a:off x="3842880" y="354555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3" name="TextBox 452"/>
          <p:cNvSpPr txBox="1"/>
          <p:nvPr/>
        </p:nvSpPr>
        <p:spPr>
          <a:xfrm>
            <a:off x="3873641" y="3607071"/>
            <a:ext cx="355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A9</a:t>
            </a:r>
          </a:p>
        </p:txBody>
      </p:sp>
      <p:sp>
        <p:nvSpPr>
          <p:cNvPr id="164" name="8-Point Star 163"/>
          <p:cNvSpPr/>
          <p:nvPr/>
        </p:nvSpPr>
        <p:spPr bwMode="auto">
          <a:xfrm>
            <a:off x="3817515" y="4069373"/>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4" name="TextBox 453"/>
          <p:cNvSpPr txBox="1"/>
          <p:nvPr/>
        </p:nvSpPr>
        <p:spPr>
          <a:xfrm>
            <a:off x="3789270" y="4102333"/>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A10</a:t>
            </a:r>
          </a:p>
        </p:txBody>
      </p:sp>
      <p:sp>
        <p:nvSpPr>
          <p:cNvPr id="159" name="8-Point Star 158"/>
          <p:cNvSpPr/>
          <p:nvPr/>
        </p:nvSpPr>
        <p:spPr bwMode="auto">
          <a:xfrm>
            <a:off x="6673375" y="4346613"/>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5" name="TextBox 454"/>
          <p:cNvSpPr txBox="1"/>
          <p:nvPr/>
        </p:nvSpPr>
        <p:spPr>
          <a:xfrm>
            <a:off x="6655160" y="4409479"/>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A12</a:t>
            </a:r>
          </a:p>
        </p:txBody>
      </p:sp>
      <p:sp>
        <p:nvSpPr>
          <p:cNvPr id="163" name="8-Point Star 162"/>
          <p:cNvSpPr/>
          <p:nvPr/>
        </p:nvSpPr>
        <p:spPr bwMode="auto">
          <a:xfrm>
            <a:off x="6672266" y="4748817"/>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56" name="TextBox 455"/>
          <p:cNvSpPr txBox="1"/>
          <p:nvPr/>
        </p:nvSpPr>
        <p:spPr>
          <a:xfrm>
            <a:off x="6645451" y="4797246"/>
            <a:ext cx="45160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A13</a:t>
            </a:r>
          </a:p>
        </p:txBody>
      </p:sp>
      <p:sp>
        <p:nvSpPr>
          <p:cNvPr id="168" name="8-Point Star 167"/>
          <p:cNvSpPr/>
          <p:nvPr/>
        </p:nvSpPr>
        <p:spPr bwMode="auto">
          <a:xfrm>
            <a:off x="6629993" y="5239866"/>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0" name="TextBox 459"/>
          <p:cNvSpPr txBox="1"/>
          <p:nvPr/>
        </p:nvSpPr>
        <p:spPr>
          <a:xfrm>
            <a:off x="6604423" y="5286596"/>
            <a:ext cx="46838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A14</a:t>
            </a:r>
          </a:p>
        </p:txBody>
      </p:sp>
      <p:sp>
        <p:nvSpPr>
          <p:cNvPr id="167" name="8-Point Star 166"/>
          <p:cNvSpPr/>
          <p:nvPr/>
        </p:nvSpPr>
        <p:spPr bwMode="auto">
          <a:xfrm>
            <a:off x="6637386" y="5677114"/>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1" name="TextBox 460"/>
          <p:cNvSpPr txBox="1"/>
          <p:nvPr/>
        </p:nvSpPr>
        <p:spPr>
          <a:xfrm>
            <a:off x="6613617" y="5751214"/>
            <a:ext cx="51032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A15</a:t>
            </a:r>
          </a:p>
        </p:txBody>
      </p:sp>
      <p:sp>
        <p:nvSpPr>
          <p:cNvPr id="169" name="8-Point Star 168"/>
          <p:cNvSpPr/>
          <p:nvPr/>
        </p:nvSpPr>
        <p:spPr bwMode="auto">
          <a:xfrm>
            <a:off x="6639779" y="6279345"/>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463" name="TextBox 462"/>
          <p:cNvSpPr txBox="1"/>
          <p:nvPr/>
        </p:nvSpPr>
        <p:spPr>
          <a:xfrm>
            <a:off x="6621603" y="6333872"/>
            <a:ext cx="459995" cy="261610"/>
          </a:xfrm>
          <a:prstGeom prst="rect">
            <a:avLst/>
          </a:prstGeom>
          <a:noFill/>
        </p:spPr>
        <p:txBody>
          <a:bodyPr wrap="square" rtlCol="0">
            <a:spAutoFit/>
          </a:bodyPr>
          <a:lstStyle/>
          <a:p>
            <a:pPr defTabSz="457200" fontAlgn="auto">
              <a:spcBef>
                <a:spcPts val="0"/>
              </a:spcBef>
              <a:spcAft>
                <a:spcPts val="0"/>
              </a:spcAft>
            </a:pPr>
            <a:r>
              <a:rPr lang="en-US" sz="1100" dirty="0">
                <a:solidFill>
                  <a:prstClr val="black"/>
                </a:solidFill>
                <a:latin typeface="Calibri"/>
              </a:rPr>
              <a:t>A16</a:t>
            </a:r>
            <a:endParaRPr lang="en-US" sz="1000" dirty="0">
              <a:solidFill>
                <a:prstClr val="black"/>
              </a:solidFill>
              <a:latin typeface="Calibri"/>
            </a:endParaRPr>
          </a:p>
        </p:txBody>
      </p:sp>
      <p:cxnSp>
        <p:nvCxnSpPr>
          <p:cNvPr id="485" name="Elbow Connector 71"/>
          <p:cNvCxnSpPr>
            <a:stCxn id="186" idx="3"/>
            <a:endCxn id="154" idx="6"/>
          </p:cNvCxnSpPr>
          <p:nvPr/>
        </p:nvCxnSpPr>
        <p:spPr bwMode="auto">
          <a:xfrm rot="5400000" flipH="1" flipV="1">
            <a:off x="3237451" y="-336257"/>
            <a:ext cx="273217" cy="1363706"/>
          </a:xfrm>
          <a:prstGeom prst="curvedConnector5">
            <a:avLst>
              <a:gd name="adj1" fmla="val -33216"/>
              <a:gd name="adj2" fmla="val 49600"/>
              <a:gd name="adj3" fmla="val 153397"/>
            </a:avLst>
          </a:prstGeom>
          <a:noFill/>
          <a:ln w="25400" cap="flat" cmpd="sng" algn="ctr">
            <a:solidFill>
              <a:schemeClr val="bg1">
                <a:lumMod val="75000"/>
              </a:schemeClr>
            </a:solidFill>
            <a:prstDash val="solid"/>
            <a:round/>
            <a:headEnd type="none" w="med" len="med"/>
            <a:tailEnd type="triangle"/>
          </a:ln>
          <a:effectLst/>
        </p:spPr>
      </p:cxnSp>
      <p:sp>
        <p:nvSpPr>
          <p:cNvPr id="143" name="8-Point Star 142"/>
          <p:cNvSpPr/>
          <p:nvPr/>
        </p:nvSpPr>
        <p:spPr bwMode="auto">
          <a:xfrm>
            <a:off x="3825625" y="4487496"/>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45" name="TextBox 144"/>
          <p:cNvSpPr txBox="1"/>
          <p:nvPr/>
        </p:nvSpPr>
        <p:spPr>
          <a:xfrm>
            <a:off x="3801437" y="4547265"/>
            <a:ext cx="44321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A11</a:t>
            </a:r>
          </a:p>
        </p:txBody>
      </p:sp>
      <p:cxnSp>
        <p:nvCxnSpPr>
          <p:cNvPr id="146" name="Elbow Connector 71"/>
          <p:cNvCxnSpPr>
            <a:stCxn id="58" idx="2"/>
            <a:endCxn id="143" idx="0"/>
          </p:cNvCxnSpPr>
          <p:nvPr/>
        </p:nvCxnSpPr>
        <p:spPr bwMode="auto">
          <a:xfrm rot="10800000" flipV="1">
            <a:off x="4191386" y="4102164"/>
            <a:ext cx="1495323" cy="568211"/>
          </a:xfrm>
          <a:prstGeom prst="curvedConnector3">
            <a:avLst>
              <a:gd name="adj1" fmla="val 50000"/>
            </a:avLst>
          </a:prstGeom>
          <a:noFill/>
          <a:ln w="25400" cap="flat" cmpd="sng" algn="ctr">
            <a:solidFill>
              <a:schemeClr val="bg1">
                <a:lumMod val="75000"/>
              </a:schemeClr>
            </a:solidFill>
            <a:prstDash val="solid"/>
            <a:round/>
            <a:headEnd type="none" w="med" len="med"/>
            <a:tailEnd type="triangle"/>
          </a:ln>
          <a:effectLst/>
        </p:spPr>
      </p:cxnSp>
      <p:cxnSp>
        <p:nvCxnSpPr>
          <p:cNvPr id="149" name="Elbow Connector 71"/>
          <p:cNvCxnSpPr>
            <a:stCxn id="255" idx="6"/>
            <a:endCxn id="143" idx="4"/>
          </p:cNvCxnSpPr>
          <p:nvPr/>
        </p:nvCxnSpPr>
        <p:spPr bwMode="auto">
          <a:xfrm>
            <a:off x="2352924" y="4113047"/>
            <a:ext cx="1472701" cy="557329"/>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sp>
        <p:nvSpPr>
          <p:cNvPr id="178" name="Chevron 177"/>
          <p:cNvSpPr/>
          <p:nvPr/>
        </p:nvSpPr>
        <p:spPr bwMode="auto">
          <a:xfrm rot="5400000">
            <a:off x="2039553" y="1457676"/>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9" name="TextBox 178"/>
          <p:cNvSpPr txBox="1"/>
          <p:nvPr/>
        </p:nvSpPr>
        <p:spPr>
          <a:xfrm>
            <a:off x="2040864" y="1479986"/>
            <a:ext cx="46978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R2</a:t>
            </a:r>
          </a:p>
        </p:txBody>
      </p:sp>
      <p:sp>
        <p:nvSpPr>
          <p:cNvPr id="180" name="Oval 179"/>
          <p:cNvSpPr/>
          <p:nvPr/>
        </p:nvSpPr>
        <p:spPr bwMode="auto">
          <a:xfrm>
            <a:off x="2077652" y="2560950"/>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1" name="TextBox 180"/>
          <p:cNvSpPr txBox="1"/>
          <p:nvPr/>
        </p:nvSpPr>
        <p:spPr>
          <a:xfrm>
            <a:off x="2052772" y="2571021"/>
            <a:ext cx="44176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N7</a:t>
            </a:r>
          </a:p>
        </p:txBody>
      </p:sp>
      <p:cxnSp>
        <p:nvCxnSpPr>
          <p:cNvPr id="183" name="Elbow Connector 71"/>
          <p:cNvCxnSpPr>
            <a:stCxn id="178" idx="3"/>
            <a:endCxn id="180" idx="0"/>
          </p:cNvCxnSpPr>
          <p:nvPr/>
        </p:nvCxnSpPr>
        <p:spPr bwMode="auto">
          <a:xfrm rot="16200000" flipH="1">
            <a:off x="1812534" y="2158672"/>
            <a:ext cx="801270" cy="3285"/>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465" name="Elbow Connector 71"/>
          <p:cNvCxnSpPr>
            <a:stCxn id="178" idx="0"/>
            <a:endCxn id="445" idx="1"/>
          </p:cNvCxnSpPr>
          <p:nvPr/>
        </p:nvCxnSpPr>
        <p:spPr bwMode="auto">
          <a:xfrm flipV="1">
            <a:off x="2341557" y="403412"/>
            <a:ext cx="1556644" cy="1119279"/>
          </a:xfrm>
          <a:prstGeom prst="curvedConnector3">
            <a:avLst>
              <a:gd name="adj1" fmla="val 41528"/>
            </a:avLst>
          </a:prstGeom>
          <a:noFill/>
          <a:ln w="25400" cap="flat" cmpd="sng" algn="ctr">
            <a:solidFill>
              <a:srgbClr val="FF00FF"/>
            </a:solidFill>
            <a:prstDash val="solid"/>
            <a:round/>
            <a:headEnd type="none" w="med" len="med"/>
            <a:tailEnd type="triangle"/>
          </a:ln>
          <a:effectLst/>
        </p:spPr>
      </p:cxnSp>
      <p:cxnSp>
        <p:nvCxnSpPr>
          <p:cNvPr id="484" name="Elbow Connector 71"/>
          <p:cNvCxnSpPr>
            <a:stCxn id="178" idx="0"/>
            <a:endCxn id="156" idx="4"/>
          </p:cNvCxnSpPr>
          <p:nvPr/>
        </p:nvCxnSpPr>
        <p:spPr bwMode="auto">
          <a:xfrm flipV="1">
            <a:off x="2341557" y="1166450"/>
            <a:ext cx="1542662" cy="356241"/>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486" name="Elbow Connector 71"/>
          <p:cNvCxnSpPr>
            <a:stCxn id="178" idx="0"/>
            <a:endCxn id="155" idx="4"/>
          </p:cNvCxnSpPr>
          <p:nvPr/>
        </p:nvCxnSpPr>
        <p:spPr bwMode="auto">
          <a:xfrm flipV="1">
            <a:off x="2341557" y="779159"/>
            <a:ext cx="1532874" cy="743532"/>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sp>
        <p:nvSpPr>
          <p:cNvPr id="518" name="TextBox 517"/>
          <p:cNvSpPr txBox="1"/>
          <p:nvPr/>
        </p:nvSpPr>
        <p:spPr>
          <a:xfrm>
            <a:off x="1012251" y="1276567"/>
            <a:ext cx="1065401" cy="646331"/>
          </a:xfrm>
          <a:prstGeom prst="rect">
            <a:avLst/>
          </a:prstGeom>
          <a:noFill/>
        </p:spPr>
        <p:txBody>
          <a:bodyPr wrap="square" rtlCol="0">
            <a:spAutoFit/>
          </a:bodyPr>
          <a:lstStyle/>
          <a:p>
            <a:pPr algn="r" defTabSz="457200" fontAlgn="auto">
              <a:spcBef>
                <a:spcPts val="0"/>
              </a:spcBef>
              <a:spcAft>
                <a:spcPts val="0"/>
              </a:spcAft>
            </a:pPr>
            <a:r>
              <a:rPr lang="en-US" sz="1200" dirty="0">
                <a:solidFill>
                  <a:prstClr val="black"/>
                </a:solidFill>
                <a:latin typeface="Calibri"/>
              </a:rPr>
              <a:t>ER Receptor Binding</a:t>
            </a:r>
          </a:p>
          <a:p>
            <a:pPr algn="r" defTabSz="457200" fontAlgn="auto">
              <a:spcBef>
                <a:spcPts val="0"/>
              </a:spcBef>
              <a:spcAft>
                <a:spcPts val="0"/>
              </a:spcAft>
            </a:pPr>
            <a:r>
              <a:rPr lang="en-US" sz="1200" dirty="0">
                <a:solidFill>
                  <a:prstClr val="black"/>
                </a:solidFill>
                <a:latin typeface="Calibri"/>
              </a:rPr>
              <a:t>(Antagonist)</a:t>
            </a:r>
          </a:p>
        </p:txBody>
      </p:sp>
      <p:sp>
        <p:nvSpPr>
          <p:cNvPr id="552" name="8-Point Star 551"/>
          <p:cNvSpPr/>
          <p:nvPr/>
        </p:nvSpPr>
        <p:spPr bwMode="auto">
          <a:xfrm>
            <a:off x="1169613" y="4902542"/>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3" name="TextBox 552"/>
          <p:cNvSpPr txBox="1"/>
          <p:nvPr/>
        </p:nvSpPr>
        <p:spPr>
          <a:xfrm>
            <a:off x="1132568" y="4946602"/>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A17</a:t>
            </a:r>
          </a:p>
        </p:txBody>
      </p:sp>
      <p:sp>
        <p:nvSpPr>
          <p:cNvPr id="555" name="8-Point Star 554"/>
          <p:cNvSpPr/>
          <p:nvPr/>
        </p:nvSpPr>
        <p:spPr bwMode="auto">
          <a:xfrm>
            <a:off x="1142967" y="5315421"/>
            <a:ext cx="365760" cy="365760"/>
          </a:xfrm>
          <a:prstGeom prst="star8">
            <a:avLst/>
          </a:prstGeom>
          <a:solidFill>
            <a:srgbClr val="FF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56" name="TextBox 555"/>
          <p:cNvSpPr txBox="1"/>
          <p:nvPr/>
        </p:nvSpPr>
        <p:spPr>
          <a:xfrm>
            <a:off x="1114200" y="5367745"/>
            <a:ext cx="4599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A18</a:t>
            </a:r>
          </a:p>
        </p:txBody>
      </p:sp>
      <p:cxnSp>
        <p:nvCxnSpPr>
          <p:cNvPr id="563" name="Elbow Connector 71"/>
          <p:cNvCxnSpPr>
            <a:stCxn id="197" idx="2"/>
            <a:endCxn id="552" idx="0"/>
          </p:cNvCxnSpPr>
          <p:nvPr/>
        </p:nvCxnSpPr>
        <p:spPr bwMode="auto">
          <a:xfrm rot="10800000">
            <a:off x="1535374" y="5085422"/>
            <a:ext cx="543775" cy="255632"/>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566" name="Elbow Connector 71"/>
          <p:cNvCxnSpPr>
            <a:stCxn id="197" idx="2"/>
            <a:endCxn id="555" idx="0"/>
          </p:cNvCxnSpPr>
          <p:nvPr/>
        </p:nvCxnSpPr>
        <p:spPr bwMode="auto">
          <a:xfrm rot="10800000" flipV="1">
            <a:off x="1508728" y="5341053"/>
            <a:ext cx="570421" cy="157247"/>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583" name="Elbow Connector 71"/>
          <p:cNvCxnSpPr>
            <a:stCxn id="210" idx="3"/>
            <a:endCxn id="552" idx="4"/>
          </p:cNvCxnSpPr>
          <p:nvPr/>
        </p:nvCxnSpPr>
        <p:spPr bwMode="auto">
          <a:xfrm rot="16200000" flipH="1">
            <a:off x="855872" y="4771680"/>
            <a:ext cx="238411" cy="389071"/>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586" name="Elbow Connector 71"/>
          <p:cNvCxnSpPr>
            <a:stCxn id="210" idx="3"/>
            <a:endCxn id="555" idx="4"/>
          </p:cNvCxnSpPr>
          <p:nvPr/>
        </p:nvCxnSpPr>
        <p:spPr bwMode="auto">
          <a:xfrm rot="16200000" flipH="1">
            <a:off x="636109" y="4991443"/>
            <a:ext cx="651290" cy="362425"/>
          </a:xfrm>
          <a:prstGeom prst="curvedConnector2">
            <a:avLst/>
          </a:prstGeom>
          <a:noFill/>
          <a:ln w="25400" cap="flat" cmpd="sng" algn="ctr">
            <a:solidFill>
              <a:schemeClr val="bg1">
                <a:lumMod val="75000"/>
              </a:schemeClr>
            </a:solidFill>
            <a:prstDash val="solid"/>
            <a:round/>
            <a:headEnd type="none" w="med" len="med"/>
            <a:tailEnd type="triangle"/>
          </a:ln>
          <a:effectLst/>
        </p:spPr>
      </p:cxnSp>
      <p:sp>
        <p:nvSpPr>
          <p:cNvPr id="606" name="TextBox 605"/>
          <p:cNvSpPr txBox="1"/>
          <p:nvPr/>
        </p:nvSpPr>
        <p:spPr>
          <a:xfrm>
            <a:off x="1156760" y="2560951"/>
            <a:ext cx="1035861"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Dimerization</a:t>
            </a:r>
          </a:p>
        </p:txBody>
      </p:sp>
      <p:grpSp>
        <p:nvGrpSpPr>
          <p:cNvPr id="200" name="Group 199"/>
          <p:cNvGrpSpPr/>
          <p:nvPr/>
        </p:nvGrpSpPr>
        <p:grpSpPr>
          <a:xfrm>
            <a:off x="2042026" y="3323982"/>
            <a:ext cx="425687" cy="282185"/>
            <a:chOff x="4554418" y="1820413"/>
            <a:chExt cx="425687" cy="282185"/>
          </a:xfrm>
        </p:grpSpPr>
        <p:sp>
          <p:nvSpPr>
            <p:cNvPr id="202" name="Oval 201"/>
            <p:cNvSpPr/>
            <p:nvPr/>
          </p:nvSpPr>
          <p:spPr bwMode="auto">
            <a:xfrm>
              <a:off x="4588780" y="1820413"/>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3" name="TextBox 202"/>
            <p:cNvSpPr txBox="1"/>
            <p:nvPr/>
          </p:nvSpPr>
          <p:spPr>
            <a:xfrm>
              <a:off x="4554418" y="1825599"/>
              <a:ext cx="425687"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N8</a:t>
              </a:r>
            </a:p>
          </p:txBody>
        </p:sp>
      </p:grpSp>
      <p:cxnSp>
        <p:nvCxnSpPr>
          <p:cNvPr id="241" name="Elbow Connector 71"/>
          <p:cNvCxnSpPr>
            <a:stCxn id="180" idx="4"/>
            <a:endCxn id="202" idx="0"/>
          </p:cNvCxnSpPr>
          <p:nvPr/>
        </p:nvCxnSpPr>
        <p:spPr bwMode="auto">
          <a:xfrm rot="5400000">
            <a:off x="1969824" y="3078994"/>
            <a:ext cx="488712" cy="1264"/>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sp>
        <p:nvSpPr>
          <p:cNvPr id="255" name="Oval 254"/>
          <p:cNvSpPr/>
          <p:nvPr/>
        </p:nvSpPr>
        <p:spPr bwMode="auto">
          <a:xfrm>
            <a:off x="2078604" y="3975887"/>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56" name="TextBox 255"/>
          <p:cNvSpPr txBox="1"/>
          <p:nvPr/>
        </p:nvSpPr>
        <p:spPr>
          <a:xfrm flipH="1">
            <a:off x="2051567" y="3984679"/>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N9</a:t>
            </a:r>
          </a:p>
        </p:txBody>
      </p:sp>
      <p:cxnSp>
        <p:nvCxnSpPr>
          <p:cNvPr id="257" name="Elbow Connector 71"/>
          <p:cNvCxnSpPr>
            <a:stCxn id="202" idx="4"/>
            <a:endCxn id="255" idx="0"/>
          </p:cNvCxnSpPr>
          <p:nvPr/>
        </p:nvCxnSpPr>
        <p:spPr bwMode="auto">
          <a:xfrm rot="16200000" flipH="1">
            <a:off x="2025864" y="3785986"/>
            <a:ext cx="377585" cy="2216"/>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cxnSp>
        <p:nvCxnSpPr>
          <p:cNvPr id="305" name="Elbow Connector 71"/>
          <p:cNvCxnSpPr>
            <a:stCxn id="434" idx="2"/>
            <a:endCxn id="164" idx="4"/>
          </p:cNvCxnSpPr>
          <p:nvPr/>
        </p:nvCxnSpPr>
        <p:spPr bwMode="auto">
          <a:xfrm rot="16200000" flipH="1">
            <a:off x="3455672" y="3890409"/>
            <a:ext cx="200111" cy="523575"/>
          </a:xfrm>
          <a:prstGeom prst="curvedConnector2">
            <a:avLst/>
          </a:prstGeom>
          <a:noFill/>
          <a:ln w="25400" cap="flat" cmpd="sng" algn="ctr">
            <a:solidFill>
              <a:schemeClr val="bg1">
                <a:lumMod val="75000"/>
              </a:schemeClr>
            </a:solidFill>
            <a:prstDash val="solid"/>
            <a:round/>
            <a:headEnd type="none" w="med" len="med"/>
            <a:tailEnd type="triangle"/>
          </a:ln>
          <a:effectLst/>
        </p:spPr>
      </p:cxnSp>
      <p:cxnSp>
        <p:nvCxnSpPr>
          <p:cNvPr id="306" name="Elbow Connector 71"/>
          <p:cNvCxnSpPr>
            <a:stCxn id="275" idx="3"/>
            <a:endCxn id="143" idx="4"/>
          </p:cNvCxnSpPr>
          <p:nvPr/>
        </p:nvCxnSpPr>
        <p:spPr bwMode="auto">
          <a:xfrm rot="16200000" flipH="1">
            <a:off x="3244857" y="4089608"/>
            <a:ext cx="611268" cy="550267"/>
          </a:xfrm>
          <a:prstGeom prst="curvedConnector2">
            <a:avLst/>
          </a:prstGeom>
          <a:noFill/>
          <a:ln w="25400" cap="flat" cmpd="sng" algn="ctr">
            <a:solidFill>
              <a:schemeClr val="bg1">
                <a:lumMod val="75000"/>
              </a:schemeClr>
            </a:solidFill>
            <a:prstDash val="solid"/>
            <a:round/>
            <a:headEnd type="none" w="med" len="med"/>
            <a:tailEnd type="triangle"/>
          </a:ln>
          <a:effectLst/>
        </p:spPr>
      </p:cxnSp>
      <p:sp>
        <p:nvSpPr>
          <p:cNvPr id="313" name="TextBox 312"/>
          <p:cNvSpPr txBox="1"/>
          <p:nvPr/>
        </p:nvSpPr>
        <p:spPr>
          <a:xfrm>
            <a:off x="1432740" y="3911313"/>
            <a:ext cx="653995" cy="461665"/>
          </a:xfrm>
          <a:prstGeom prst="rect">
            <a:avLst/>
          </a:prstGeom>
          <a:noFill/>
        </p:spPr>
        <p:txBody>
          <a:bodyPr wrap="none" rtlCol="0">
            <a:spAutoFit/>
          </a:bodyPr>
          <a:lstStyle/>
          <a:p>
            <a:pPr algn="r" defTabSz="457200" fontAlgn="auto">
              <a:spcBef>
                <a:spcPts val="0"/>
              </a:spcBef>
              <a:spcAft>
                <a:spcPts val="0"/>
              </a:spcAft>
            </a:pPr>
            <a:r>
              <a:rPr lang="en-US" sz="1200" dirty="0">
                <a:solidFill>
                  <a:prstClr val="black"/>
                </a:solidFill>
                <a:latin typeface="Calibri"/>
              </a:rPr>
              <a:t>DNA </a:t>
            </a:r>
          </a:p>
          <a:p>
            <a:pPr algn="r" defTabSz="457200" fontAlgn="auto">
              <a:spcBef>
                <a:spcPts val="0"/>
              </a:spcBef>
              <a:spcAft>
                <a:spcPts val="0"/>
              </a:spcAft>
            </a:pPr>
            <a:r>
              <a:rPr lang="en-US" sz="1200" dirty="0">
                <a:solidFill>
                  <a:prstClr val="black"/>
                </a:solidFill>
                <a:latin typeface="Calibri"/>
              </a:rPr>
              <a:t>Binding</a:t>
            </a:r>
          </a:p>
        </p:txBody>
      </p:sp>
      <p:cxnSp>
        <p:nvCxnSpPr>
          <p:cNvPr id="325" name="Elbow Connector 71"/>
          <p:cNvCxnSpPr>
            <a:stCxn id="180" idx="6"/>
            <a:endCxn id="160" idx="4"/>
          </p:cNvCxnSpPr>
          <p:nvPr/>
        </p:nvCxnSpPr>
        <p:spPr bwMode="auto">
          <a:xfrm flipV="1">
            <a:off x="2351972" y="2559821"/>
            <a:ext cx="1486714" cy="138289"/>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326" name="Elbow Connector 71"/>
          <p:cNvCxnSpPr>
            <a:stCxn id="180" idx="6"/>
            <a:endCxn id="162" idx="4"/>
          </p:cNvCxnSpPr>
          <p:nvPr/>
        </p:nvCxnSpPr>
        <p:spPr bwMode="auto">
          <a:xfrm flipV="1">
            <a:off x="2351972" y="2168334"/>
            <a:ext cx="1489508" cy="529776"/>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327" name="Elbow Connector 71"/>
          <p:cNvCxnSpPr>
            <a:stCxn id="180" idx="6"/>
            <a:endCxn id="161" idx="4"/>
          </p:cNvCxnSpPr>
          <p:nvPr/>
        </p:nvCxnSpPr>
        <p:spPr bwMode="auto">
          <a:xfrm flipV="1">
            <a:off x="2351972" y="1772653"/>
            <a:ext cx="1496500" cy="925457"/>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328" name="Elbow Connector 71"/>
          <p:cNvCxnSpPr>
            <a:stCxn id="180" idx="6"/>
            <a:endCxn id="158" idx="4"/>
          </p:cNvCxnSpPr>
          <p:nvPr/>
        </p:nvCxnSpPr>
        <p:spPr bwMode="auto">
          <a:xfrm>
            <a:off x="2351972" y="2698110"/>
            <a:ext cx="1483917" cy="630702"/>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329" name="Elbow Connector 71"/>
          <p:cNvCxnSpPr>
            <a:stCxn id="180" idx="6"/>
            <a:endCxn id="157" idx="4"/>
          </p:cNvCxnSpPr>
          <p:nvPr/>
        </p:nvCxnSpPr>
        <p:spPr bwMode="auto">
          <a:xfrm>
            <a:off x="2351972" y="2698110"/>
            <a:ext cx="1490908" cy="1030323"/>
          </a:xfrm>
          <a:prstGeom prst="curvedConnector3">
            <a:avLst>
              <a:gd name="adj1" fmla="val 50000"/>
            </a:avLst>
          </a:prstGeom>
          <a:noFill/>
          <a:ln w="25400" cap="flat" cmpd="sng" algn="ctr">
            <a:solidFill>
              <a:srgbClr val="FF00FF"/>
            </a:solidFill>
            <a:prstDash val="solid"/>
            <a:round/>
            <a:headEnd type="none" w="med" len="med"/>
            <a:tailEnd type="triangle"/>
          </a:ln>
          <a:effectLst/>
        </p:spPr>
      </p:cxnSp>
      <p:cxnSp>
        <p:nvCxnSpPr>
          <p:cNvPr id="351" name="Elbow Connector 71"/>
          <p:cNvCxnSpPr>
            <a:stCxn id="196" idx="3"/>
            <a:endCxn id="161" idx="4"/>
          </p:cNvCxnSpPr>
          <p:nvPr/>
        </p:nvCxnSpPr>
        <p:spPr bwMode="auto">
          <a:xfrm rot="5400000" flipH="1" flipV="1">
            <a:off x="3187934" y="1416823"/>
            <a:ext cx="304707" cy="1016367"/>
          </a:xfrm>
          <a:prstGeom prst="curvedConnector4">
            <a:avLst>
              <a:gd name="adj1" fmla="val 1154"/>
              <a:gd name="adj2" fmla="val 50847"/>
            </a:avLst>
          </a:prstGeom>
          <a:noFill/>
          <a:ln w="25400" cap="flat" cmpd="sng" algn="ctr">
            <a:solidFill>
              <a:schemeClr val="bg1">
                <a:lumMod val="75000"/>
              </a:schemeClr>
            </a:solidFill>
            <a:prstDash val="solid"/>
            <a:round/>
            <a:headEnd type="none" w="med" len="med"/>
            <a:tailEnd type="triangle"/>
          </a:ln>
          <a:effectLst/>
        </p:spPr>
      </p:cxnSp>
      <p:sp>
        <p:nvSpPr>
          <p:cNvPr id="375" name="TextBox 374"/>
          <p:cNvSpPr txBox="1"/>
          <p:nvPr/>
        </p:nvSpPr>
        <p:spPr>
          <a:xfrm>
            <a:off x="5916927" y="3227295"/>
            <a:ext cx="1011815" cy="461665"/>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Cofactor</a:t>
            </a:r>
          </a:p>
          <a:p>
            <a:pPr defTabSz="457200" fontAlgn="auto">
              <a:spcBef>
                <a:spcPts val="0"/>
              </a:spcBef>
              <a:spcAft>
                <a:spcPts val="0"/>
              </a:spcAft>
            </a:pPr>
            <a:r>
              <a:rPr lang="en-US" sz="1200" dirty="0">
                <a:solidFill>
                  <a:prstClr val="black"/>
                </a:solidFill>
                <a:latin typeface="Calibri"/>
              </a:rPr>
              <a:t>Recruitment</a:t>
            </a:r>
          </a:p>
        </p:txBody>
      </p:sp>
      <p:sp>
        <p:nvSpPr>
          <p:cNvPr id="197" name="Oval 196"/>
          <p:cNvSpPr/>
          <p:nvPr/>
        </p:nvSpPr>
        <p:spPr bwMode="auto">
          <a:xfrm>
            <a:off x="2079148" y="5203894"/>
            <a:ext cx="274320" cy="2743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98" name="TextBox 197"/>
          <p:cNvSpPr txBox="1"/>
          <p:nvPr/>
        </p:nvSpPr>
        <p:spPr>
          <a:xfrm flipH="1">
            <a:off x="1998815" y="5213490"/>
            <a:ext cx="471133"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white"/>
                </a:solidFill>
                <a:latin typeface="Calibri"/>
              </a:rPr>
              <a:t>N10</a:t>
            </a:r>
          </a:p>
        </p:txBody>
      </p:sp>
      <p:cxnSp>
        <p:nvCxnSpPr>
          <p:cNvPr id="199" name="Elbow Connector 71"/>
          <p:cNvCxnSpPr>
            <a:stCxn id="255" idx="4"/>
            <a:endCxn id="197" idx="0"/>
          </p:cNvCxnSpPr>
          <p:nvPr/>
        </p:nvCxnSpPr>
        <p:spPr bwMode="auto">
          <a:xfrm rot="16200000" flipH="1">
            <a:off x="1739193" y="4726778"/>
            <a:ext cx="953687" cy="544"/>
          </a:xfrm>
          <a:prstGeom prst="curvedConnector3">
            <a:avLst>
              <a:gd name="adj1" fmla="val 50000"/>
            </a:avLst>
          </a:prstGeom>
          <a:noFill/>
          <a:ln w="12700" cap="flat" cmpd="sng" algn="ctr">
            <a:solidFill>
              <a:srgbClr val="FF00FF"/>
            </a:solidFill>
            <a:prstDash val="sysDash"/>
            <a:round/>
            <a:headEnd type="none" w="med" len="med"/>
            <a:tailEnd type="triangle"/>
          </a:ln>
          <a:effectLst/>
        </p:spPr>
      </p:cxnSp>
      <p:sp>
        <p:nvSpPr>
          <p:cNvPr id="212" name="TextBox 211"/>
          <p:cNvSpPr txBox="1"/>
          <p:nvPr/>
        </p:nvSpPr>
        <p:spPr>
          <a:xfrm>
            <a:off x="2316439" y="5047869"/>
            <a:ext cx="996811" cy="646331"/>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rPr>
              <a:t>Antagonist</a:t>
            </a:r>
          </a:p>
          <a:p>
            <a:pPr defTabSz="457200" fontAlgn="auto">
              <a:spcBef>
                <a:spcPts val="0"/>
              </a:spcBef>
              <a:spcAft>
                <a:spcPts val="0"/>
              </a:spcAft>
            </a:pPr>
            <a:r>
              <a:rPr lang="en-US" sz="1200" dirty="0">
                <a:solidFill>
                  <a:prstClr val="black"/>
                </a:solidFill>
                <a:latin typeface="Calibri"/>
              </a:rPr>
              <a:t>Transcription</a:t>
            </a:r>
          </a:p>
          <a:p>
            <a:pPr defTabSz="457200" fontAlgn="auto">
              <a:spcBef>
                <a:spcPts val="0"/>
              </a:spcBef>
              <a:spcAft>
                <a:spcPts val="0"/>
              </a:spcAft>
            </a:pPr>
            <a:r>
              <a:rPr lang="en-US" sz="1200" dirty="0">
                <a:solidFill>
                  <a:prstClr val="black"/>
                </a:solidFill>
                <a:latin typeface="Calibri"/>
              </a:rPr>
              <a:t>Suppression</a:t>
            </a:r>
          </a:p>
        </p:txBody>
      </p:sp>
      <p:sp>
        <p:nvSpPr>
          <p:cNvPr id="196" name="Chevron 195"/>
          <p:cNvSpPr/>
          <p:nvPr/>
        </p:nvSpPr>
        <p:spPr bwMode="auto">
          <a:xfrm rot="5400000">
            <a:off x="2660131" y="1775356"/>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207" name="TextBox 206"/>
          <p:cNvSpPr txBox="1"/>
          <p:nvPr/>
        </p:nvSpPr>
        <p:spPr>
          <a:xfrm>
            <a:off x="2658360" y="1779563"/>
            <a:ext cx="437745"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R4</a:t>
            </a:r>
          </a:p>
        </p:txBody>
      </p:sp>
      <p:sp>
        <p:nvSpPr>
          <p:cNvPr id="210" name="Chevron 209"/>
          <p:cNvSpPr/>
          <p:nvPr/>
        </p:nvSpPr>
        <p:spPr bwMode="auto">
          <a:xfrm rot="5400000">
            <a:off x="608568" y="4545007"/>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582" name="TextBox 581"/>
          <p:cNvSpPr txBox="1"/>
          <p:nvPr/>
        </p:nvSpPr>
        <p:spPr>
          <a:xfrm>
            <a:off x="619881" y="4559107"/>
            <a:ext cx="525110"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R9</a:t>
            </a:r>
          </a:p>
        </p:txBody>
      </p:sp>
      <p:grpSp>
        <p:nvGrpSpPr>
          <p:cNvPr id="12" name="Group 11"/>
          <p:cNvGrpSpPr/>
          <p:nvPr/>
        </p:nvGrpSpPr>
        <p:grpSpPr>
          <a:xfrm>
            <a:off x="2521777" y="138256"/>
            <a:ext cx="382494" cy="343948"/>
            <a:chOff x="2241482" y="138256"/>
            <a:chExt cx="382494" cy="343948"/>
          </a:xfrm>
        </p:grpSpPr>
        <p:sp>
          <p:nvSpPr>
            <p:cNvPr id="186" name="Chevron 185"/>
            <p:cNvSpPr/>
            <p:nvPr/>
          </p:nvSpPr>
          <p:spPr bwMode="auto">
            <a:xfrm rot="5400000">
              <a:off x="2239938" y="18020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7" name="TextBox 186"/>
            <p:cNvSpPr txBox="1"/>
            <p:nvPr/>
          </p:nvSpPr>
          <p:spPr>
            <a:xfrm>
              <a:off x="2241482" y="192803"/>
              <a:ext cx="382494"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A1</a:t>
              </a:r>
            </a:p>
          </p:txBody>
        </p:sp>
      </p:grpSp>
      <p:sp>
        <p:nvSpPr>
          <p:cNvPr id="5" name="Down Arrow 4"/>
          <p:cNvSpPr/>
          <p:nvPr/>
        </p:nvSpPr>
        <p:spPr>
          <a:xfrm>
            <a:off x="2050868" y="1144248"/>
            <a:ext cx="317474" cy="360856"/>
          </a:xfrm>
          <a:prstGeom prst="downArrow">
            <a:avLst/>
          </a:prstGeom>
          <a:solidFill>
            <a:srgbClr val="FF00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65" name="Rectangle 164"/>
          <p:cNvSpPr/>
          <p:nvPr/>
        </p:nvSpPr>
        <p:spPr bwMode="auto">
          <a:xfrm>
            <a:off x="6828903" y="242093"/>
            <a:ext cx="2154323" cy="2743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66" name="Chevron 165"/>
          <p:cNvSpPr/>
          <p:nvPr/>
        </p:nvSpPr>
        <p:spPr bwMode="auto">
          <a:xfrm rot="5400000">
            <a:off x="6884565" y="2594810"/>
            <a:ext cx="343948" cy="260059"/>
          </a:xfrm>
          <a:prstGeom prst="chevr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0" name="Chevron 169"/>
          <p:cNvSpPr/>
          <p:nvPr/>
        </p:nvSpPr>
        <p:spPr bwMode="auto">
          <a:xfrm rot="5400000">
            <a:off x="6902381" y="447274"/>
            <a:ext cx="343948" cy="260059"/>
          </a:xfrm>
          <a:prstGeom prst="chevron">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1" name="Oval 170"/>
          <p:cNvSpPr/>
          <p:nvPr/>
        </p:nvSpPr>
        <p:spPr bwMode="auto">
          <a:xfrm>
            <a:off x="6917761" y="826668"/>
            <a:ext cx="274320" cy="27432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2" name="8-Point Star 171"/>
          <p:cNvSpPr/>
          <p:nvPr/>
        </p:nvSpPr>
        <p:spPr bwMode="auto">
          <a:xfrm>
            <a:off x="6884206" y="1153771"/>
            <a:ext cx="365760" cy="365760"/>
          </a:xfrm>
          <a:prstGeom prst="star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3" name="TextBox 172"/>
          <p:cNvSpPr txBox="1"/>
          <p:nvPr/>
        </p:nvSpPr>
        <p:spPr>
          <a:xfrm>
            <a:off x="7170831" y="354978"/>
            <a:ext cx="1683034" cy="461665"/>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Receptor (Direct Molecular Interaction)</a:t>
            </a:r>
          </a:p>
        </p:txBody>
      </p:sp>
      <p:sp>
        <p:nvSpPr>
          <p:cNvPr id="174" name="TextBox 173"/>
          <p:cNvSpPr txBox="1"/>
          <p:nvPr/>
        </p:nvSpPr>
        <p:spPr>
          <a:xfrm>
            <a:off x="7214173" y="837851"/>
            <a:ext cx="1639691"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Intermediate Process</a:t>
            </a:r>
          </a:p>
        </p:txBody>
      </p:sp>
      <p:sp>
        <p:nvSpPr>
          <p:cNvPr id="175" name="TextBox 174"/>
          <p:cNvSpPr txBox="1"/>
          <p:nvPr/>
        </p:nvSpPr>
        <p:spPr>
          <a:xfrm>
            <a:off x="7265905" y="1183131"/>
            <a:ext cx="158795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Assay</a:t>
            </a:r>
          </a:p>
        </p:txBody>
      </p:sp>
      <p:sp>
        <p:nvSpPr>
          <p:cNvPr id="176" name="Chevron 175"/>
          <p:cNvSpPr/>
          <p:nvPr/>
        </p:nvSpPr>
        <p:spPr bwMode="auto">
          <a:xfrm rot="5400000">
            <a:off x="6888613" y="1960008"/>
            <a:ext cx="343948" cy="260059"/>
          </a:xfrm>
          <a:prstGeom prst="chevron">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77" name="TextBox 176"/>
          <p:cNvSpPr txBox="1"/>
          <p:nvPr/>
        </p:nvSpPr>
        <p:spPr>
          <a:xfrm>
            <a:off x="7160093" y="1858801"/>
            <a:ext cx="1603339"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agonist pathway</a:t>
            </a:r>
          </a:p>
        </p:txBody>
      </p:sp>
      <p:sp>
        <p:nvSpPr>
          <p:cNvPr id="184" name="TextBox 183"/>
          <p:cNvSpPr txBox="1"/>
          <p:nvPr/>
        </p:nvSpPr>
        <p:spPr>
          <a:xfrm>
            <a:off x="7153102" y="2532769"/>
            <a:ext cx="1837298"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Pseudo-receptor pathway</a:t>
            </a:r>
          </a:p>
        </p:txBody>
      </p:sp>
      <p:sp>
        <p:nvSpPr>
          <p:cNvPr id="185" name="Chevron 184"/>
          <p:cNvSpPr/>
          <p:nvPr/>
        </p:nvSpPr>
        <p:spPr bwMode="auto">
          <a:xfrm rot="5400000">
            <a:off x="6890011" y="2278403"/>
            <a:ext cx="343948" cy="260059"/>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eaLnBrk="0" hangingPunct="0"/>
            <a:endParaRPr lang="en-US" sz="1600">
              <a:solidFill>
                <a:prstClr val="black"/>
              </a:solidFill>
              <a:latin typeface="Arial" charset="0"/>
              <a:ea typeface="ＭＳ Ｐゴシック" pitchFamily="1" charset="-128"/>
            </a:endParaRPr>
          </a:p>
        </p:txBody>
      </p:sp>
      <p:sp>
        <p:nvSpPr>
          <p:cNvPr id="188" name="TextBox 187"/>
          <p:cNvSpPr txBox="1"/>
          <p:nvPr/>
        </p:nvSpPr>
        <p:spPr>
          <a:xfrm>
            <a:off x="7161492" y="2177196"/>
            <a:ext cx="1601942" cy="276999"/>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rPr>
              <a:t>ER antagonist pathway</a:t>
            </a:r>
          </a:p>
        </p:txBody>
      </p:sp>
    </p:spTree>
    <p:extLst>
      <p:ext uri="{BB962C8B-B14F-4D97-AF65-F5344CB8AC3E}">
        <p14:creationId xmlns:p14="http://schemas.microsoft.com/office/powerpoint/2010/main" val="1846733167"/>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noFill/>
        <a:ln w="25400" cap="flat" cmpd="sng" algn="ctr">
          <a:solidFill>
            <a:schemeClr val="tx1"/>
          </a:solidFill>
          <a:prstDash val="solid"/>
          <a:round/>
          <a:headEnd type="none" w="med" len="med"/>
          <a:tailEnd type="arrow"/>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3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2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chemeClr val="tx1"/>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7301333-D41A-482D-BF20-671681C1590C}">
  <ds:schemaRefs>
    <ds:schemaRef ds:uri="ESRI.ArcGIS.Mapping.OfficeIntegration.PowerPointInfo"/>
  </ds:schemaRefs>
</ds:datastoreItem>
</file>

<file path=customXml/itemProps10.xml><?xml version="1.0" encoding="utf-8"?>
<ds:datastoreItem xmlns:ds="http://schemas.openxmlformats.org/officeDocument/2006/customXml" ds:itemID="{1D116E79-1E08-402A-ACA8-5A29015DB53D}">
  <ds:schemaRefs>
    <ds:schemaRef ds:uri="ESRI.ArcGIS.Mapping.OfficeIntegration.PowerPointInfo"/>
  </ds:schemaRefs>
</ds:datastoreItem>
</file>

<file path=customXml/itemProps11.xml><?xml version="1.0" encoding="utf-8"?>
<ds:datastoreItem xmlns:ds="http://schemas.openxmlformats.org/officeDocument/2006/customXml" ds:itemID="{D4941ABB-AC79-4872-9EA9-0F10D196E83C}">
  <ds:schemaRefs>
    <ds:schemaRef ds:uri="ESRI.ArcGIS.Mapping.OfficeIntegration.PowerPointInfo"/>
  </ds:schemaRefs>
</ds:datastoreItem>
</file>

<file path=customXml/itemProps12.xml><?xml version="1.0" encoding="utf-8"?>
<ds:datastoreItem xmlns:ds="http://schemas.openxmlformats.org/officeDocument/2006/customXml" ds:itemID="{C773EF05-7E4B-436B-819B-1764663418F5}">
  <ds:schemaRefs>
    <ds:schemaRef ds:uri="ESRI.ArcGIS.Mapping.OfficeIntegration.PowerPointInfo"/>
  </ds:schemaRefs>
</ds:datastoreItem>
</file>

<file path=customXml/itemProps13.xml><?xml version="1.0" encoding="utf-8"?>
<ds:datastoreItem xmlns:ds="http://schemas.openxmlformats.org/officeDocument/2006/customXml" ds:itemID="{5838FAF3-DFAA-42F8-A29F-2546033F3AA8}">
  <ds:schemaRefs>
    <ds:schemaRef ds:uri="ESRI.ArcGIS.Mapping.OfficeIntegration.PowerPointInfo"/>
  </ds:schemaRefs>
</ds:datastoreItem>
</file>

<file path=customXml/itemProps14.xml><?xml version="1.0" encoding="utf-8"?>
<ds:datastoreItem xmlns:ds="http://schemas.openxmlformats.org/officeDocument/2006/customXml" ds:itemID="{D6D36EE4-EE7E-43A2-A0B9-1D3A27D7B5F4}">
  <ds:schemaRefs>
    <ds:schemaRef ds:uri="ESRI.ArcGIS.Mapping.OfficeIntegration.PowerPointInfo"/>
  </ds:schemaRefs>
</ds:datastoreItem>
</file>

<file path=customXml/itemProps15.xml><?xml version="1.0" encoding="utf-8"?>
<ds:datastoreItem xmlns:ds="http://schemas.openxmlformats.org/officeDocument/2006/customXml" ds:itemID="{0ADC8BAD-86FF-46C6-824B-D207DA80CAB4}">
  <ds:schemaRefs>
    <ds:schemaRef ds:uri="ESRI.ArcGIS.Mapping.OfficeIntegration.PowerPointInfo"/>
  </ds:schemaRefs>
</ds:datastoreItem>
</file>

<file path=customXml/itemProps16.xml><?xml version="1.0" encoding="utf-8"?>
<ds:datastoreItem xmlns:ds="http://schemas.openxmlformats.org/officeDocument/2006/customXml" ds:itemID="{006E9A43-EAD0-443C-B381-9CA33962A0F6}">
  <ds:schemaRefs>
    <ds:schemaRef ds:uri="ESRI.ArcGIS.Mapping.OfficeIntegration.PowerPointInfo"/>
  </ds:schemaRefs>
</ds:datastoreItem>
</file>

<file path=customXml/itemProps17.xml><?xml version="1.0" encoding="utf-8"?>
<ds:datastoreItem xmlns:ds="http://schemas.openxmlformats.org/officeDocument/2006/customXml" ds:itemID="{E946B582-A288-4C08-A308-12A4841BC153}">
  <ds:schemaRefs>
    <ds:schemaRef ds:uri="ESRI.ArcGIS.Mapping.OfficeIntegration.PowerPointInfo"/>
  </ds:schemaRefs>
</ds:datastoreItem>
</file>

<file path=customXml/itemProps18.xml><?xml version="1.0" encoding="utf-8"?>
<ds:datastoreItem xmlns:ds="http://schemas.openxmlformats.org/officeDocument/2006/customXml" ds:itemID="{F5237869-AB56-46A5-A607-55E2A31A54E2}">
  <ds:schemaRefs>
    <ds:schemaRef ds:uri="ESRI.ArcGIS.Mapping.OfficeIntegration.PowerPointInfo"/>
  </ds:schemaRefs>
</ds:datastoreItem>
</file>

<file path=customXml/itemProps19.xml><?xml version="1.0" encoding="utf-8"?>
<ds:datastoreItem xmlns:ds="http://schemas.openxmlformats.org/officeDocument/2006/customXml" ds:itemID="{2A91A601-F81C-405C-A451-4D886A2DCE22}">
  <ds:schemaRefs>
    <ds:schemaRef ds:uri="ESRI.ArcGIS.Mapping.OfficeIntegration.PowerPointInfo"/>
  </ds:schemaRefs>
</ds:datastoreItem>
</file>

<file path=customXml/itemProps2.xml><?xml version="1.0" encoding="utf-8"?>
<ds:datastoreItem xmlns:ds="http://schemas.openxmlformats.org/officeDocument/2006/customXml" ds:itemID="{5FC9786F-CA25-4371-907A-54A5D85F2191}">
  <ds:schemaRefs>
    <ds:schemaRef ds:uri="ESRI.ArcGIS.Mapping.OfficeIntegration.PowerPointInfo"/>
  </ds:schemaRefs>
</ds:datastoreItem>
</file>

<file path=customXml/itemProps20.xml><?xml version="1.0" encoding="utf-8"?>
<ds:datastoreItem xmlns:ds="http://schemas.openxmlformats.org/officeDocument/2006/customXml" ds:itemID="{7DE16AAE-2967-4E55-A2EC-18D4B8DC5484}">
  <ds:schemaRefs>
    <ds:schemaRef ds:uri="ESRI.ArcGIS.Mapping.OfficeIntegration.PowerPointInfo"/>
  </ds:schemaRefs>
</ds:datastoreItem>
</file>

<file path=customXml/itemProps21.xml><?xml version="1.0" encoding="utf-8"?>
<ds:datastoreItem xmlns:ds="http://schemas.openxmlformats.org/officeDocument/2006/customXml" ds:itemID="{58DA7D2D-D158-410B-9F3B-52E0452EA5EF}">
  <ds:schemaRefs>
    <ds:schemaRef ds:uri="ESRI.ArcGIS.Mapping.OfficeIntegration.PowerPointInfo"/>
  </ds:schemaRefs>
</ds:datastoreItem>
</file>

<file path=customXml/itemProps22.xml><?xml version="1.0" encoding="utf-8"?>
<ds:datastoreItem xmlns:ds="http://schemas.openxmlformats.org/officeDocument/2006/customXml" ds:itemID="{5E52F599-00D8-4007-9156-DE7268BBE000}">
  <ds:schemaRefs>
    <ds:schemaRef ds:uri="ESRI.ArcGIS.Mapping.OfficeIntegration.PowerPointInfo"/>
  </ds:schemaRefs>
</ds:datastoreItem>
</file>

<file path=customXml/itemProps23.xml><?xml version="1.0" encoding="utf-8"?>
<ds:datastoreItem xmlns:ds="http://schemas.openxmlformats.org/officeDocument/2006/customXml" ds:itemID="{3D029E1E-6455-467E-B09E-723237D17B91}">
  <ds:schemaRefs>
    <ds:schemaRef ds:uri="ESRI.ArcGIS.Mapping.OfficeIntegration.PowerPointInfo"/>
  </ds:schemaRefs>
</ds:datastoreItem>
</file>

<file path=customXml/itemProps24.xml><?xml version="1.0" encoding="utf-8"?>
<ds:datastoreItem xmlns:ds="http://schemas.openxmlformats.org/officeDocument/2006/customXml" ds:itemID="{E9FFFB14-9AB9-43E8-9B7C-D2AB35CB8832}">
  <ds:schemaRefs>
    <ds:schemaRef ds:uri="ESRI.ArcGIS.Mapping.OfficeIntegration.PowerPointInfo"/>
  </ds:schemaRefs>
</ds:datastoreItem>
</file>

<file path=customXml/itemProps25.xml><?xml version="1.0" encoding="utf-8"?>
<ds:datastoreItem xmlns:ds="http://schemas.openxmlformats.org/officeDocument/2006/customXml" ds:itemID="{A678005F-424E-45C4-A8DB-803437546279}">
  <ds:schemaRefs>
    <ds:schemaRef ds:uri="ESRI.ArcGIS.Mapping.OfficeIntegration.PowerPointInfo"/>
  </ds:schemaRefs>
</ds:datastoreItem>
</file>

<file path=customXml/itemProps26.xml><?xml version="1.0" encoding="utf-8"?>
<ds:datastoreItem xmlns:ds="http://schemas.openxmlformats.org/officeDocument/2006/customXml" ds:itemID="{DACE31A9-D004-4A48-948D-FBC775CDF695}">
  <ds:schemaRefs>
    <ds:schemaRef ds:uri="ESRI.ArcGIS.Mapping.OfficeIntegration.PowerPointInfo"/>
  </ds:schemaRefs>
</ds:datastoreItem>
</file>

<file path=customXml/itemProps27.xml><?xml version="1.0" encoding="utf-8"?>
<ds:datastoreItem xmlns:ds="http://schemas.openxmlformats.org/officeDocument/2006/customXml" ds:itemID="{7670E47E-FD6A-4682-A639-F566AF6FD506}">
  <ds:schemaRefs>
    <ds:schemaRef ds:uri="ESRI.ArcGIS.Mapping.OfficeIntegration.PowerPointInfo"/>
  </ds:schemaRefs>
</ds:datastoreItem>
</file>

<file path=customXml/itemProps28.xml><?xml version="1.0" encoding="utf-8"?>
<ds:datastoreItem xmlns:ds="http://schemas.openxmlformats.org/officeDocument/2006/customXml" ds:itemID="{EBED4837-E083-4605-AFD5-04A7A26F6113}">
  <ds:schemaRefs>
    <ds:schemaRef ds:uri="ESRI.ArcGIS.Mapping.OfficeIntegration.PowerPointInfo"/>
  </ds:schemaRefs>
</ds:datastoreItem>
</file>

<file path=customXml/itemProps29.xml><?xml version="1.0" encoding="utf-8"?>
<ds:datastoreItem xmlns:ds="http://schemas.openxmlformats.org/officeDocument/2006/customXml" ds:itemID="{D6E0466A-6E7A-4E4D-8F27-8E37F348CC61}">
  <ds:schemaRefs>
    <ds:schemaRef ds:uri="ESRI.ArcGIS.Mapping.OfficeIntegration.PowerPointInfo"/>
  </ds:schemaRefs>
</ds:datastoreItem>
</file>

<file path=customXml/itemProps3.xml><?xml version="1.0" encoding="utf-8"?>
<ds:datastoreItem xmlns:ds="http://schemas.openxmlformats.org/officeDocument/2006/customXml" ds:itemID="{972C4DE2-94AA-48B7-9218-519FF790C5A5}">
  <ds:schemaRefs>
    <ds:schemaRef ds:uri="ESRI.ArcGIS.Mapping.OfficeIntegration.PowerPointInfo"/>
  </ds:schemaRefs>
</ds:datastoreItem>
</file>

<file path=customXml/itemProps30.xml><?xml version="1.0" encoding="utf-8"?>
<ds:datastoreItem xmlns:ds="http://schemas.openxmlformats.org/officeDocument/2006/customXml" ds:itemID="{C83686F0-6028-4DD8-AE27-B7203D067A8A}">
  <ds:schemaRefs>
    <ds:schemaRef ds:uri="ESRI.ArcGIS.Mapping.OfficeIntegration.PowerPointInfo"/>
  </ds:schemaRefs>
</ds:datastoreItem>
</file>

<file path=customXml/itemProps31.xml><?xml version="1.0" encoding="utf-8"?>
<ds:datastoreItem xmlns:ds="http://schemas.openxmlformats.org/officeDocument/2006/customXml" ds:itemID="{289E587A-357A-434B-8FD3-0B618AB59281}">
  <ds:schemaRefs>
    <ds:schemaRef ds:uri="ESRI.ArcGIS.Mapping.OfficeIntegration.PowerPointInfo"/>
  </ds:schemaRefs>
</ds:datastoreItem>
</file>

<file path=customXml/itemProps32.xml><?xml version="1.0" encoding="utf-8"?>
<ds:datastoreItem xmlns:ds="http://schemas.openxmlformats.org/officeDocument/2006/customXml" ds:itemID="{B3968D25-6BBA-4FA3-97D3-69642615C434}">
  <ds:schemaRefs>
    <ds:schemaRef ds:uri="ESRI.ArcGIS.Mapping.OfficeIntegration.PowerPointInfo"/>
  </ds:schemaRefs>
</ds:datastoreItem>
</file>

<file path=customXml/itemProps4.xml><?xml version="1.0" encoding="utf-8"?>
<ds:datastoreItem xmlns:ds="http://schemas.openxmlformats.org/officeDocument/2006/customXml" ds:itemID="{1F856365-7747-4583-956B-14E9E92643E3}">
  <ds:schemaRefs>
    <ds:schemaRef ds:uri="ESRI.ArcGIS.Mapping.OfficeIntegration.PowerPointInfo"/>
  </ds:schemaRefs>
</ds:datastoreItem>
</file>

<file path=customXml/itemProps5.xml><?xml version="1.0" encoding="utf-8"?>
<ds:datastoreItem xmlns:ds="http://schemas.openxmlformats.org/officeDocument/2006/customXml" ds:itemID="{26BE92DC-CB57-4D55-B90E-85837AD060F0}">
  <ds:schemaRefs>
    <ds:schemaRef ds:uri="ESRI.ArcGIS.Mapping.OfficeIntegration.PowerPointInfo"/>
  </ds:schemaRefs>
</ds:datastoreItem>
</file>

<file path=customXml/itemProps6.xml><?xml version="1.0" encoding="utf-8"?>
<ds:datastoreItem xmlns:ds="http://schemas.openxmlformats.org/officeDocument/2006/customXml" ds:itemID="{E1DDDD11-B96A-4C13-98F3-5B2C7149D701}">
  <ds:schemaRefs>
    <ds:schemaRef ds:uri="ESRI.ArcGIS.Mapping.OfficeIntegration.PowerPointInfo"/>
  </ds:schemaRefs>
</ds:datastoreItem>
</file>

<file path=customXml/itemProps7.xml><?xml version="1.0" encoding="utf-8"?>
<ds:datastoreItem xmlns:ds="http://schemas.openxmlformats.org/officeDocument/2006/customXml" ds:itemID="{A2554CB8-C75C-4A4D-877E-96311D9144D8}">
  <ds:schemaRefs>
    <ds:schemaRef ds:uri="ESRI.ArcGIS.Mapping.OfficeIntegration.PowerPointInfo"/>
  </ds:schemaRefs>
</ds:datastoreItem>
</file>

<file path=customXml/itemProps8.xml><?xml version="1.0" encoding="utf-8"?>
<ds:datastoreItem xmlns:ds="http://schemas.openxmlformats.org/officeDocument/2006/customXml" ds:itemID="{8F0C327D-5926-4542-A813-0158EC95EF6F}">
  <ds:schemaRefs>
    <ds:schemaRef ds:uri="ESRI.ArcGIS.Mapping.OfficeIntegration.PowerPointInfo"/>
  </ds:schemaRefs>
</ds:datastoreItem>
</file>

<file path=customXml/itemProps9.xml><?xml version="1.0" encoding="utf-8"?>
<ds:datastoreItem xmlns:ds="http://schemas.openxmlformats.org/officeDocument/2006/customXml" ds:itemID="{CF6CEAA5-949E-4CE8-987F-EA02F855893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28693</TotalTime>
  <Words>2129</Words>
  <Application>Microsoft Office PowerPoint</Application>
  <PresentationFormat>On-screen Show (4:3)</PresentationFormat>
  <Paragraphs>721</Paragraphs>
  <Slides>30</Slides>
  <Notes>9</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30</vt:i4>
      </vt:variant>
    </vt:vector>
  </HeadingPairs>
  <TitlesOfParts>
    <vt:vector size="46" baseType="lpstr">
      <vt:lpstr>ＭＳ Ｐゴシック</vt:lpstr>
      <vt:lpstr>Arial</vt:lpstr>
      <vt:lpstr>Calibri</vt:lpstr>
      <vt:lpstr>Gill Sans MT</vt:lpstr>
      <vt:lpstr>Segoe UI</vt:lpstr>
      <vt:lpstr>Symbol</vt:lpstr>
      <vt:lpstr>Times</vt:lpstr>
      <vt:lpstr>Times New Roman</vt:lpstr>
      <vt:lpstr>Wingdings</vt:lpstr>
      <vt:lpstr>1_Blank Presentation</vt:lpstr>
      <vt:lpstr>6_Blank Presentation</vt:lpstr>
      <vt:lpstr>23_Blank Presentation</vt:lpstr>
      <vt:lpstr>22_Blank Presentation</vt:lpstr>
      <vt:lpstr>36_Blank Presentation</vt:lpstr>
      <vt:lpstr>40_Blank Presentation</vt:lpstr>
      <vt:lpstr>Office Theme</vt:lpstr>
      <vt:lpstr>   Large-scale Screening of Chemicals for Estrogen Receptor Activity:  What have we learned?</vt:lpstr>
      <vt:lpstr>EDSP21 Project: Major Points</vt:lpstr>
      <vt:lpstr>In Vitro Estrogen Receptor Model</vt:lpstr>
      <vt:lpstr>All In vitro assays have false positives and negatives</vt:lpstr>
      <vt:lpstr>Most chemicals display a “burst” of potentially non-selective bioactivity near cytotoxity concentration</vt:lpstr>
      <vt:lpstr>Schematic explanation of the burst</vt:lpstr>
      <vt:lpstr>PowerPoint Presentation</vt:lpstr>
      <vt:lpstr>PowerPoint Presentation</vt:lpstr>
      <vt:lpstr>PowerPoint Presentation</vt:lpstr>
      <vt:lpstr>PowerPoint Presentation</vt:lpstr>
      <vt:lpstr>Example 1 – BPA: true agonist (AUC=0.66)</vt:lpstr>
      <vt:lpstr>Example curves</vt:lpstr>
      <vt:lpstr>In Vitro Reference Chemical Performance</vt:lpstr>
      <vt:lpstr>In vivo validation: Identifying Uterotrophic Reference Chemicals from the Literature</vt:lpstr>
      <vt:lpstr>In vivo guideline study uncertainty 26% of chemicals tested multiple times in the uterotrophic assay gave discrepant results</vt:lpstr>
      <vt:lpstr>Model predicts uterotrophic assay as well as uterotrophic predicts uterotrophic</vt:lpstr>
      <vt:lpstr>Add Uncertainty to In Vitro Assay Data</vt:lpstr>
      <vt:lpstr>Moving Towards Regulatory Acceptance From FIFRA SAP, December 2014</vt:lpstr>
      <vt:lpstr>Risk-based Prioritization Hazard + Exposure</vt:lpstr>
      <vt:lpstr>High Throughput Dosimetry and Exposure</vt:lpstr>
      <vt:lpstr>Toxicokinetics Modeling</vt:lpstr>
      <vt:lpstr>Population and Exposure Modeling</vt:lpstr>
      <vt:lpstr>High-throughput Risk Assessment for ER 290 chemicals with ER bioactivity</vt:lpstr>
      <vt:lpstr>CERAPP: using QSAR for further prioritization</vt:lpstr>
      <vt:lpstr>CERAPP Consensus evaluation</vt:lpstr>
      <vt:lpstr>CERAPP Summary</vt:lpstr>
      <vt:lpstr>Data Transparency: EDSP21 Dashboard</vt:lpstr>
      <vt:lpstr>Summary</vt:lpstr>
      <vt:lpstr>Visit EPA’s Exhibit Booth #1643</vt:lpstr>
      <vt:lpstr>Acknowledgements</vt:lpstr>
    </vt:vector>
  </TitlesOfParts>
  <Company>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Kavlock</dc:creator>
  <cp:lastModifiedBy>Richard Judson</cp:lastModifiedBy>
  <cp:revision>747</cp:revision>
  <dcterms:created xsi:type="dcterms:W3CDTF">2009-08-19T23:33:28Z</dcterms:created>
  <dcterms:modified xsi:type="dcterms:W3CDTF">2018-02-28T17:52:12Z</dcterms:modified>
</cp:coreProperties>
</file>