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customXml/itemProps49.xml" ContentType="application/vnd.openxmlformats-officedocument.customXmlProperties+xml"/>
  <Override PartName="/customXml/itemProps50.xml" ContentType="application/vnd.openxmlformats-officedocument.customXmlProperties+xml"/>
  <Override PartName="/customXml/itemProps5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63" r:id="rId52"/>
    <p:sldMasterId id="2147483776" r:id="rId53"/>
    <p:sldMasterId id="2147483788" r:id="rId54"/>
  </p:sldMasterIdLst>
  <p:notesMasterIdLst>
    <p:notesMasterId r:id="rId91"/>
  </p:notesMasterIdLst>
  <p:handoutMasterIdLst>
    <p:handoutMasterId r:id="rId92"/>
  </p:handoutMasterIdLst>
  <p:sldIdLst>
    <p:sldId id="422" r:id="rId55"/>
    <p:sldId id="423" r:id="rId56"/>
    <p:sldId id="309" r:id="rId57"/>
    <p:sldId id="311" r:id="rId58"/>
    <p:sldId id="312" r:id="rId59"/>
    <p:sldId id="313" r:id="rId60"/>
    <p:sldId id="353" r:id="rId61"/>
    <p:sldId id="409" r:id="rId62"/>
    <p:sldId id="405" r:id="rId63"/>
    <p:sldId id="403" r:id="rId64"/>
    <p:sldId id="389" r:id="rId65"/>
    <p:sldId id="392" r:id="rId66"/>
    <p:sldId id="404" r:id="rId67"/>
    <p:sldId id="393" r:id="rId68"/>
    <p:sldId id="356" r:id="rId69"/>
    <p:sldId id="406" r:id="rId70"/>
    <p:sldId id="408" r:id="rId71"/>
    <p:sldId id="410" r:id="rId72"/>
    <p:sldId id="411" r:id="rId73"/>
    <p:sldId id="394" r:id="rId74"/>
    <p:sldId id="388" r:id="rId75"/>
    <p:sldId id="369" r:id="rId76"/>
    <p:sldId id="370" r:id="rId77"/>
    <p:sldId id="417" r:id="rId78"/>
    <p:sldId id="357" r:id="rId79"/>
    <p:sldId id="415" r:id="rId80"/>
    <p:sldId id="418" r:id="rId81"/>
    <p:sldId id="355" r:id="rId82"/>
    <p:sldId id="416" r:id="rId83"/>
    <p:sldId id="396" r:id="rId84"/>
    <p:sldId id="397" r:id="rId85"/>
    <p:sldId id="419" r:id="rId86"/>
    <p:sldId id="399" r:id="rId87"/>
    <p:sldId id="420" r:id="rId88"/>
    <p:sldId id="379" r:id="rId89"/>
    <p:sldId id="359" r:id="rId90"/>
  </p:sldIdLst>
  <p:sldSz cx="9144000" cy="5143500" type="screen16x9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1pPr>
    <a:lvl2pPr marL="404813" indent="52388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809625" indent="104775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214438" indent="157163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1619250" indent="20955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7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tte Meek" initials="BM" lastIdx="3" clrIdx="0">
    <p:extLst>
      <p:ext uri="{19B8F6BF-5375-455C-9EA6-DF929625EA0E}">
        <p15:presenceInfo xmlns:p15="http://schemas.microsoft.com/office/powerpoint/2012/main" userId="S-1-5-21-3331397283-988083582-3569150640-607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8" autoAdjust="0"/>
    <p:restoredTop sz="94625" autoAdjust="0"/>
  </p:normalViewPr>
  <p:slideViewPr>
    <p:cSldViewPr>
      <p:cViewPr varScale="1">
        <p:scale>
          <a:sx n="118" d="100"/>
          <a:sy n="118" d="100"/>
        </p:scale>
        <p:origin x="132" y="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10242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8748"/>
    </p:cViewPr>
  </p:sorterViewPr>
  <p:notesViewPr>
    <p:cSldViewPr>
      <p:cViewPr varScale="1">
        <p:scale>
          <a:sx n="89" d="100"/>
          <a:sy n="89" d="100"/>
        </p:scale>
        <p:origin x="3360" y="108"/>
      </p:cViewPr>
      <p:guideLst>
        <p:guide orient="horz" pos="2927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customXml" Target="../customXml/item26.xml"/><Relationship Id="rId21" Type="http://schemas.openxmlformats.org/officeDocument/2006/relationships/customXml" Target="../customXml/item21.xml"/><Relationship Id="rId34" Type="http://schemas.openxmlformats.org/officeDocument/2006/relationships/customXml" Target="../customXml/item34.xml"/><Relationship Id="rId42" Type="http://schemas.openxmlformats.org/officeDocument/2006/relationships/customXml" Target="../customXml/item42.xml"/><Relationship Id="rId47" Type="http://schemas.openxmlformats.org/officeDocument/2006/relationships/customXml" Target="../customXml/item47.xml"/><Relationship Id="rId50" Type="http://schemas.openxmlformats.org/officeDocument/2006/relationships/customXml" Target="../customXml/item50.xml"/><Relationship Id="rId55" Type="http://schemas.openxmlformats.org/officeDocument/2006/relationships/slide" Target="slides/slide1.xml"/><Relationship Id="rId63" Type="http://schemas.openxmlformats.org/officeDocument/2006/relationships/slide" Target="slides/slide9.xml"/><Relationship Id="rId68" Type="http://schemas.openxmlformats.org/officeDocument/2006/relationships/slide" Target="slides/slide14.xml"/><Relationship Id="rId76" Type="http://schemas.openxmlformats.org/officeDocument/2006/relationships/slide" Target="slides/slide22.xml"/><Relationship Id="rId84" Type="http://schemas.openxmlformats.org/officeDocument/2006/relationships/slide" Target="slides/slide30.xml"/><Relationship Id="rId89" Type="http://schemas.openxmlformats.org/officeDocument/2006/relationships/slide" Target="slides/slide35.xml"/><Relationship Id="rId97" Type="http://schemas.openxmlformats.org/officeDocument/2006/relationships/tableStyles" Target="tableStyles.xml"/><Relationship Id="rId7" Type="http://schemas.openxmlformats.org/officeDocument/2006/relationships/customXml" Target="../customXml/item7.xml"/><Relationship Id="rId71" Type="http://schemas.openxmlformats.org/officeDocument/2006/relationships/slide" Target="slides/slide17.xml"/><Relationship Id="rId9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9" Type="http://schemas.openxmlformats.org/officeDocument/2006/relationships/customXml" Target="../customXml/item29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customXml" Target="../customXml/item32.xml"/><Relationship Id="rId37" Type="http://schemas.openxmlformats.org/officeDocument/2006/relationships/customXml" Target="../customXml/item37.xml"/><Relationship Id="rId40" Type="http://schemas.openxmlformats.org/officeDocument/2006/relationships/customXml" Target="../customXml/item40.xml"/><Relationship Id="rId45" Type="http://schemas.openxmlformats.org/officeDocument/2006/relationships/customXml" Target="../customXml/item45.xml"/><Relationship Id="rId53" Type="http://schemas.openxmlformats.org/officeDocument/2006/relationships/slideMaster" Target="slideMasters/slideMaster2.xml"/><Relationship Id="rId58" Type="http://schemas.openxmlformats.org/officeDocument/2006/relationships/slide" Target="slides/slide4.xml"/><Relationship Id="rId66" Type="http://schemas.openxmlformats.org/officeDocument/2006/relationships/slide" Target="slides/slide12.xml"/><Relationship Id="rId74" Type="http://schemas.openxmlformats.org/officeDocument/2006/relationships/slide" Target="slides/slide20.xml"/><Relationship Id="rId79" Type="http://schemas.openxmlformats.org/officeDocument/2006/relationships/slide" Target="slides/slide25.xml"/><Relationship Id="rId87" Type="http://schemas.openxmlformats.org/officeDocument/2006/relationships/slide" Target="slides/slide33.xml"/><Relationship Id="rId5" Type="http://schemas.openxmlformats.org/officeDocument/2006/relationships/customXml" Target="../customXml/item5.xml"/><Relationship Id="rId61" Type="http://schemas.openxmlformats.org/officeDocument/2006/relationships/slide" Target="slides/slide7.xml"/><Relationship Id="rId82" Type="http://schemas.openxmlformats.org/officeDocument/2006/relationships/slide" Target="slides/slide28.xml"/><Relationship Id="rId90" Type="http://schemas.openxmlformats.org/officeDocument/2006/relationships/slide" Target="slides/slide36.xml"/><Relationship Id="rId95" Type="http://schemas.openxmlformats.org/officeDocument/2006/relationships/viewProps" Target="viewProps.xml"/><Relationship Id="rId19" Type="http://schemas.openxmlformats.org/officeDocument/2006/relationships/customXml" Target="../customXml/item1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43" Type="http://schemas.openxmlformats.org/officeDocument/2006/relationships/customXml" Target="../customXml/item43.xml"/><Relationship Id="rId48" Type="http://schemas.openxmlformats.org/officeDocument/2006/relationships/customXml" Target="../customXml/item48.xml"/><Relationship Id="rId56" Type="http://schemas.openxmlformats.org/officeDocument/2006/relationships/slide" Target="slides/slide2.xml"/><Relationship Id="rId64" Type="http://schemas.openxmlformats.org/officeDocument/2006/relationships/slide" Target="slides/slide10.xml"/><Relationship Id="rId69" Type="http://schemas.openxmlformats.org/officeDocument/2006/relationships/slide" Target="slides/slide15.xml"/><Relationship Id="rId77" Type="http://schemas.openxmlformats.org/officeDocument/2006/relationships/slide" Target="slides/slide23.xml"/><Relationship Id="rId8" Type="http://schemas.openxmlformats.org/officeDocument/2006/relationships/customXml" Target="../customXml/item8.xml"/><Relationship Id="rId51" Type="http://schemas.openxmlformats.org/officeDocument/2006/relationships/customXml" Target="../customXml/item51.xml"/><Relationship Id="rId72" Type="http://schemas.openxmlformats.org/officeDocument/2006/relationships/slide" Target="slides/slide18.xml"/><Relationship Id="rId80" Type="http://schemas.openxmlformats.org/officeDocument/2006/relationships/slide" Target="slides/slide26.xml"/><Relationship Id="rId85" Type="http://schemas.openxmlformats.org/officeDocument/2006/relationships/slide" Target="slides/slide31.xml"/><Relationship Id="rId93" Type="http://schemas.openxmlformats.org/officeDocument/2006/relationships/commentAuthors" Target="commentAuthors.xml"/><Relationship Id="rId98" Type="http://schemas.microsoft.com/office/2015/10/relationships/revisionInfo" Target="revisionInfo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customXml" Target="../customXml/item33.xml"/><Relationship Id="rId38" Type="http://schemas.openxmlformats.org/officeDocument/2006/relationships/customXml" Target="../customXml/item38.xml"/><Relationship Id="rId46" Type="http://schemas.openxmlformats.org/officeDocument/2006/relationships/customXml" Target="../customXml/item46.xml"/><Relationship Id="rId59" Type="http://schemas.openxmlformats.org/officeDocument/2006/relationships/slide" Target="slides/slide5.xml"/><Relationship Id="rId67" Type="http://schemas.openxmlformats.org/officeDocument/2006/relationships/slide" Target="slides/slide13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54" Type="http://schemas.openxmlformats.org/officeDocument/2006/relationships/slideMaster" Target="slideMasters/slideMaster3.xml"/><Relationship Id="rId62" Type="http://schemas.openxmlformats.org/officeDocument/2006/relationships/slide" Target="slides/slide8.xml"/><Relationship Id="rId70" Type="http://schemas.openxmlformats.org/officeDocument/2006/relationships/slide" Target="slides/slide16.xml"/><Relationship Id="rId75" Type="http://schemas.openxmlformats.org/officeDocument/2006/relationships/slide" Target="slides/slide21.xml"/><Relationship Id="rId83" Type="http://schemas.openxmlformats.org/officeDocument/2006/relationships/slide" Target="slides/slide29.xml"/><Relationship Id="rId88" Type="http://schemas.openxmlformats.org/officeDocument/2006/relationships/slide" Target="slides/slide34.xml"/><Relationship Id="rId91" Type="http://schemas.openxmlformats.org/officeDocument/2006/relationships/notesMaster" Target="notesMasters/notesMaster1.xml"/><Relationship Id="rId9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customXml" Target="../customXml/item36.xml"/><Relationship Id="rId49" Type="http://schemas.openxmlformats.org/officeDocument/2006/relationships/customXml" Target="../customXml/item49.xml"/><Relationship Id="rId57" Type="http://schemas.openxmlformats.org/officeDocument/2006/relationships/slide" Target="slides/slide3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44" Type="http://schemas.openxmlformats.org/officeDocument/2006/relationships/customXml" Target="../customXml/item44.xml"/><Relationship Id="rId52" Type="http://schemas.openxmlformats.org/officeDocument/2006/relationships/slideMaster" Target="slideMasters/slideMaster1.xml"/><Relationship Id="rId60" Type="http://schemas.openxmlformats.org/officeDocument/2006/relationships/slide" Target="slides/slide6.xml"/><Relationship Id="rId65" Type="http://schemas.openxmlformats.org/officeDocument/2006/relationships/slide" Target="slides/slide11.xml"/><Relationship Id="rId73" Type="http://schemas.openxmlformats.org/officeDocument/2006/relationships/slide" Target="slides/slide19.xml"/><Relationship Id="rId78" Type="http://schemas.openxmlformats.org/officeDocument/2006/relationships/slide" Target="slides/slide24.xml"/><Relationship Id="rId81" Type="http://schemas.openxmlformats.org/officeDocument/2006/relationships/slide" Target="slides/slide27.xml"/><Relationship Id="rId86" Type="http://schemas.openxmlformats.org/officeDocument/2006/relationships/slide" Target="slides/slide32.xml"/><Relationship Id="rId94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39" Type="http://schemas.openxmlformats.org/officeDocument/2006/relationships/customXml" Target="../customXml/item3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3271520" y="8736977"/>
            <a:ext cx="564727" cy="31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967" tIns="46484" rIns="92967" bIns="46484">
            <a:spAutoFit/>
          </a:bodyPr>
          <a:lstStyle>
            <a:lvl1pPr>
              <a:defRPr sz="21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400"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fld id="{B4706ABA-FE4D-43CD-8A9A-997603AB64D4}" type="slidenum">
              <a:rPr lang="en-US" altLang="en-US" sz="140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alt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4000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7" tIns="46484" rIns="92967" bIns="4648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4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7" tIns="46484" rIns="92967" bIns="4648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6913"/>
            <a:ext cx="6199188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3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5911"/>
            <a:ext cx="5140960" cy="4182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7" tIns="46484" rIns="92967" bIns="464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294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821"/>
            <a:ext cx="3037840" cy="464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7" tIns="46484" rIns="92967" bIns="4648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1821"/>
            <a:ext cx="3037840" cy="464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7" tIns="46484" rIns="92967" bIns="4648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5AB198A-EB8A-4334-B052-AD23321855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43864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1pPr>
    <a:lvl2pPr marL="404813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2pPr>
    <a:lvl3pPr marL="809625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3pPr>
    <a:lvl4pPr marL="1214438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4pPr>
    <a:lvl5pPr marL="161925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5pPr>
    <a:lvl6pPr marL="2025853" algn="l" defTabSz="81034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31024" algn="l" defTabSz="81034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36194" algn="l" defTabSz="81034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41365" algn="l" defTabSz="81034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B1336-C847-439E-A7CA-E128E2786360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308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96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1B6C99A6-5981-4057-8AD7-E7E9F0CEB44D}" type="slidenum">
              <a:rPr lang="en-US" sz="1800" kern="0">
                <a:solidFill>
                  <a:sysClr val="windowText" lastClr="000000"/>
                </a:solidFill>
              </a:rPr>
              <a:pPr defTabSz="9296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18</a:t>
            </a:fld>
            <a:endParaRPr lang="en-US" sz="18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832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05171" indent="0" algn="ctr">
              <a:buNone/>
              <a:defRPr/>
            </a:lvl2pPr>
            <a:lvl3pPr marL="810341" indent="0" algn="ctr">
              <a:buNone/>
              <a:defRPr/>
            </a:lvl3pPr>
            <a:lvl4pPr marL="1215512" indent="0" algn="ctr">
              <a:buNone/>
              <a:defRPr/>
            </a:lvl4pPr>
            <a:lvl5pPr marL="1620683" indent="0" algn="ctr">
              <a:buNone/>
              <a:defRPr/>
            </a:lvl5pPr>
            <a:lvl6pPr marL="2025853" indent="0" algn="ctr">
              <a:buNone/>
              <a:defRPr/>
            </a:lvl6pPr>
            <a:lvl7pPr marL="2431024" indent="0" algn="ctr">
              <a:buNone/>
              <a:defRPr/>
            </a:lvl7pPr>
            <a:lvl8pPr marL="2836194" indent="0" algn="ctr">
              <a:buNone/>
              <a:defRPr/>
            </a:lvl8pPr>
            <a:lvl9pPr marL="3241365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8563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800"/>
            </a:lvl1pPr>
            <a:lvl2pPr marL="405171" indent="0">
              <a:buNone/>
              <a:defRPr sz="2500"/>
            </a:lvl2pPr>
            <a:lvl3pPr marL="810341" indent="0">
              <a:buNone/>
              <a:defRPr sz="2100"/>
            </a:lvl3pPr>
            <a:lvl4pPr marL="1215512" indent="0">
              <a:buNone/>
              <a:defRPr sz="1800"/>
            </a:lvl4pPr>
            <a:lvl5pPr marL="1620683" indent="0">
              <a:buNone/>
              <a:defRPr sz="1800"/>
            </a:lvl5pPr>
            <a:lvl6pPr marL="2025853" indent="0">
              <a:buNone/>
              <a:defRPr sz="1800"/>
            </a:lvl6pPr>
            <a:lvl7pPr marL="2431024" indent="0">
              <a:buNone/>
              <a:defRPr sz="1800"/>
            </a:lvl7pPr>
            <a:lvl8pPr marL="2836194" indent="0">
              <a:buNone/>
              <a:defRPr sz="1800"/>
            </a:lvl8pPr>
            <a:lvl9pPr marL="3241365" indent="0">
              <a:buNone/>
              <a:defRPr sz="18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200"/>
            </a:lvl1pPr>
            <a:lvl2pPr marL="405171" indent="0">
              <a:buNone/>
              <a:defRPr sz="1100"/>
            </a:lvl2pPr>
            <a:lvl3pPr marL="810341" indent="0">
              <a:buNone/>
              <a:defRPr sz="900"/>
            </a:lvl3pPr>
            <a:lvl4pPr marL="1215512" indent="0">
              <a:buNone/>
              <a:defRPr sz="800"/>
            </a:lvl4pPr>
            <a:lvl5pPr marL="1620683" indent="0">
              <a:buNone/>
              <a:defRPr sz="800"/>
            </a:lvl5pPr>
            <a:lvl6pPr marL="2025853" indent="0">
              <a:buNone/>
              <a:defRPr sz="800"/>
            </a:lvl6pPr>
            <a:lvl7pPr marL="2431024" indent="0">
              <a:buNone/>
              <a:defRPr sz="800"/>
            </a:lvl7pPr>
            <a:lvl8pPr marL="2836194" indent="0">
              <a:buNone/>
              <a:defRPr sz="800"/>
            </a:lvl8pPr>
            <a:lvl9pPr marL="3241365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1394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Line 5"/>
          <p:cNvSpPr>
            <a:spLocks noChangeShapeType="1"/>
          </p:cNvSpPr>
          <p:nvPr userDrawn="1"/>
        </p:nvSpPr>
        <p:spPr bwMode="auto">
          <a:xfrm>
            <a:off x="263525" y="742950"/>
            <a:ext cx="8610600" cy="0"/>
          </a:xfrm>
          <a:prstGeom prst="line">
            <a:avLst/>
          </a:prstGeom>
          <a:noFill/>
          <a:ln w="31750">
            <a:solidFill>
              <a:schemeClr val="bg1">
                <a:lumMod val="6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1034" tIns="40517" rIns="81034" bIns="40517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05862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4114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4114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916427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E7D46-3DDC-4E2C-A791-DE41CCE741E3}" type="datetime1">
              <a:rPr lang="en-US" smtClean="0"/>
              <a:t>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652CC-9E85-4D29-A7A3-835B3F967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2256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2F49E-C694-4D02-87A6-4145D9DC7914}" type="datetime1">
              <a:rPr lang="en-US" smtClean="0"/>
              <a:t>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652CC-9E85-4D29-A7A3-835B3F967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4419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9392A-A771-489C-A145-CCF812542D01}" type="datetime1">
              <a:rPr lang="en-US" smtClean="0"/>
              <a:t>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652CC-9E85-4D29-A7A3-835B3F967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956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95F50-CE73-4A26-8050-E45252E90B65}" type="datetime1">
              <a:rPr lang="en-US" smtClean="0"/>
              <a:t>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652CC-9E85-4D29-A7A3-835B3F967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9588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4982A-BDB1-4812-95CF-15F21955DA47}" type="datetime1">
              <a:rPr lang="en-US" smtClean="0"/>
              <a:t>1/19/2018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652CC-9E85-4D29-A7A3-835B3F967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6005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F398-E73F-492F-AF37-FC2EFD56BDFF}" type="datetime1">
              <a:rPr lang="en-US" smtClean="0"/>
              <a:t>1/19/2018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652CC-9E85-4D29-A7A3-835B3F967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1403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39BA5-45B5-4A36-8A8E-FF086BAE3C6B}" type="datetime1">
              <a:rPr lang="en-US" smtClean="0"/>
              <a:t>1/19/2018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652CC-9E85-4D29-A7A3-835B3F967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233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19050"/>
            <a:ext cx="7772400" cy="85725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1">
                  <a:lumMod val="65000"/>
                  <a:lumOff val="35000"/>
                </a:schemeClr>
              </a:buClr>
              <a:defRPr/>
            </a:lvl1pPr>
            <a:lvl2pPr>
              <a:buClr>
                <a:schemeClr val="tx1">
                  <a:lumMod val="65000"/>
                  <a:lumOff val="35000"/>
                </a:schemeClr>
              </a:buClr>
              <a:defRPr/>
            </a:lvl2pPr>
            <a:lvl3pPr>
              <a:buClr>
                <a:schemeClr val="tx1">
                  <a:lumMod val="65000"/>
                  <a:lumOff val="35000"/>
                </a:schemeClr>
              </a:buClr>
              <a:defRPr/>
            </a:lvl3pPr>
            <a:lvl4pPr>
              <a:buClr>
                <a:schemeClr val="tx1">
                  <a:lumMod val="65000"/>
                  <a:lumOff val="35000"/>
                </a:schemeClr>
              </a:buClr>
              <a:defRPr/>
            </a:lvl4pPr>
            <a:lvl5pPr>
              <a:buClr>
                <a:schemeClr val="tx1">
                  <a:lumMod val="65000"/>
                  <a:lumOff val="35000"/>
                </a:schemeClr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Line 5"/>
          <p:cNvSpPr>
            <a:spLocks noChangeShapeType="1"/>
          </p:cNvSpPr>
          <p:nvPr userDrawn="1"/>
        </p:nvSpPr>
        <p:spPr bwMode="auto">
          <a:xfrm>
            <a:off x="263525" y="742950"/>
            <a:ext cx="8610600" cy="0"/>
          </a:xfrm>
          <a:prstGeom prst="line">
            <a:avLst/>
          </a:prstGeom>
          <a:noFill/>
          <a:ln w="31750">
            <a:solidFill>
              <a:schemeClr val="bg1">
                <a:lumMod val="6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1034" tIns="40517" rIns="81034" bIns="40517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85105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4C1EB-8827-4325-8B3D-751D731F5933}" type="datetime1">
              <a:rPr lang="en-US" smtClean="0"/>
              <a:t>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652CC-9E85-4D29-A7A3-835B3F967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3557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657D4-85FB-445E-BE68-0D6CD2410385}" type="datetime1">
              <a:rPr lang="en-US" smtClean="0"/>
              <a:t>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652CC-9E85-4D29-A7A3-835B3F967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695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4D1B2-8B2A-4964-838E-DA2A71E11E5B}" type="datetime1">
              <a:rPr lang="en-US" smtClean="0"/>
              <a:t>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652CC-9E85-4D29-A7A3-835B3F967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6579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A4616-CCE8-4DBA-9807-F35D2FECB97C}" type="datetime1">
              <a:rPr lang="en-US" smtClean="0"/>
              <a:t>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652CC-9E85-4D29-A7A3-835B3F967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7407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05171" indent="0" algn="ctr">
              <a:buNone/>
              <a:defRPr/>
            </a:lvl2pPr>
            <a:lvl3pPr marL="810341" indent="0" algn="ctr">
              <a:buNone/>
              <a:defRPr/>
            </a:lvl3pPr>
            <a:lvl4pPr marL="1215512" indent="0" algn="ctr">
              <a:buNone/>
              <a:defRPr/>
            </a:lvl4pPr>
            <a:lvl5pPr marL="1620683" indent="0" algn="ctr">
              <a:buNone/>
              <a:defRPr/>
            </a:lvl5pPr>
            <a:lvl6pPr marL="2025853" indent="0" algn="ctr">
              <a:buNone/>
              <a:defRPr/>
            </a:lvl6pPr>
            <a:lvl7pPr marL="2431024" indent="0" algn="ctr">
              <a:buNone/>
              <a:defRPr/>
            </a:lvl7pPr>
            <a:lvl8pPr marL="2836194" indent="0" algn="ctr">
              <a:buNone/>
              <a:defRPr/>
            </a:lvl8pPr>
            <a:lvl9pPr marL="3241365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991628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857250"/>
          </a:xfrm>
        </p:spPr>
        <p:txBody>
          <a:bodyPr/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7750"/>
            <a:ext cx="8229600" cy="3886200"/>
          </a:xfrm>
        </p:spPr>
        <p:txBody>
          <a:bodyPr/>
          <a:lstStyle>
            <a:lvl1pPr>
              <a:buClr>
                <a:schemeClr val="tx1">
                  <a:lumMod val="65000"/>
                  <a:lumOff val="35000"/>
                </a:schemeClr>
              </a:buClr>
              <a:defRPr/>
            </a:lvl1pPr>
            <a:lvl2pPr>
              <a:buClr>
                <a:schemeClr val="tx1">
                  <a:lumMod val="65000"/>
                  <a:lumOff val="35000"/>
                </a:schemeClr>
              </a:buClr>
              <a:defRPr/>
            </a:lvl2pPr>
            <a:lvl3pPr>
              <a:buClr>
                <a:schemeClr val="tx1">
                  <a:lumMod val="65000"/>
                  <a:lumOff val="35000"/>
                </a:schemeClr>
              </a:buClr>
              <a:defRPr/>
            </a:lvl3pPr>
            <a:lvl4pPr>
              <a:buClr>
                <a:schemeClr val="tx1">
                  <a:lumMod val="65000"/>
                  <a:lumOff val="35000"/>
                </a:schemeClr>
              </a:buClr>
              <a:defRPr/>
            </a:lvl4pPr>
            <a:lvl5pPr>
              <a:buClr>
                <a:schemeClr val="tx1">
                  <a:lumMod val="65000"/>
                  <a:lumOff val="35000"/>
                </a:schemeClr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Line 5"/>
          <p:cNvSpPr>
            <a:spLocks noChangeShapeType="1"/>
          </p:cNvSpPr>
          <p:nvPr userDrawn="1"/>
        </p:nvSpPr>
        <p:spPr bwMode="auto">
          <a:xfrm>
            <a:off x="263525" y="742950"/>
            <a:ext cx="8610600" cy="0"/>
          </a:xfrm>
          <a:prstGeom prst="line">
            <a:avLst/>
          </a:prstGeom>
          <a:noFill/>
          <a:ln w="31750">
            <a:solidFill>
              <a:schemeClr val="bg1">
                <a:lumMod val="6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1034" tIns="40517" rIns="81034" bIns="40517" anchor="ctr"/>
          <a:lstStyle/>
          <a:p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807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800"/>
            </a:lvl1pPr>
            <a:lvl2pPr marL="405171" indent="0">
              <a:buNone/>
              <a:defRPr sz="1600"/>
            </a:lvl2pPr>
            <a:lvl3pPr marL="810341" indent="0">
              <a:buNone/>
              <a:defRPr sz="1400"/>
            </a:lvl3pPr>
            <a:lvl4pPr marL="1215512" indent="0">
              <a:buNone/>
              <a:defRPr sz="1200"/>
            </a:lvl4pPr>
            <a:lvl5pPr marL="1620683" indent="0">
              <a:buNone/>
              <a:defRPr sz="1200"/>
            </a:lvl5pPr>
            <a:lvl6pPr marL="2025853" indent="0">
              <a:buNone/>
              <a:defRPr sz="1200"/>
            </a:lvl6pPr>
            <a:lvl7pPr marL="2431024" indent="0">
              <a:buNone/>
              <a:defRPr sz="1200"/>
            </a:lvl7pPr>
            <a:lvl8pPr marL="2836194" indent="0">
              <a:buNone/>
              <a:defRPr sz="1200"/>
            </a:lvl8pPr>
            <a:lvl9pPr marL="324136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16595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85900"/>
            <a:ext cx="3810000" cy="3086100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5900"/>
            <a:ext cx="3810000" cy="3086100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Line 5"/>
          <p:cNvSpPr>
            <a:spLocks noChangeShapeType="1"/>
          </p:cNvSpPr>
          <p:nvPr userDrawn="1"/>
        </p:nvSpPr>
        <p:spPr bwMode="auto">
          <a:xfrm>
            <a:off x="263525" y="742950"/>
            <a:ext cx="8610600" cy="0"/>
          </a:xfrm>
          <a:prstGeom prst="line">
            <a:avLst/>
          </a:prstGeom>
          <a:noFill/>
          <a:ln w="31750">
            <a:solidFill>
              <a:schemeClr val="bg1">
                <a:lumMod val="6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1034" tIns="40517" rIns="81034" bIns="40517" anchor="ctr"/>
          <a:lstStyle/>
          <a:p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3681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5171" indent="0">
              <a:buNone/>
              <a:defRPr sz="1800" b="1"/>
            </a:lvl2pPr>
            <a:lvl3pPr marL="810341" indent="0">
              <a:buNone/>
              <a:defRPr sz="1600" b="1"/>
            </a:lvl3pPr>
            <a:lvl4pPr marL="1215512" indent="0">
              <a:buNone/>
              <a:defRPr sz="1400" b="1"/>
            </a:lvl4pPr>
            <a:lvl5pPr marL="1620683" indent="0">
              <a:buNone/>
              <a:defRPr sz="1400" b="1"/>
            </a:lvl5pPr>
            <a:lvl6pPr marL="2025853" indent="0">
              <a:buNone/>
              <a:defRPr sz="1400" b="1"/>
            </a:lvl6pPr>
            <a:lvl7pPr marL="2431024" indent="0">
              <a:buNone/>
              <a:defRPr sz="1400" b="1"/>
            </a:lvl7pPr>
            <a:lvl8pPr marL="2836194" indent="0">
              <a:buNone/>
              <a:defRPr sz="1400" b="1"/>
            </a:lvl8pPr>
            <a:lvl9pPr marL="3241365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1335"/>
            <a:ext cx="4041775" cy="47982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5171" indent="0">
              <a:buNone/>
              <a:defRPr sz="1800" b="1"/>
            </a:lvl2pPr>
            <a:lvl3pPr marL="810341" indent="0">
              <a:buNone/>
              <a:defRPr sz="1600" b="1"/>
            </a:lvl3pPr>
            <a:lvl4pPr marL="1215512" indent="0">
              <a:buNone/>
              <a:defRPr sz="1400" b="1"/>
            </a:lvl4pPr>
            <a:lvl5pPr marL="1620683" indent="0">
              <a:buNone/>
              <a:defRPr sz="1400" b="1"/>
            </a:lvl5pPr>
            <a:lvl6pPr marL="2025853" indent="0">
              <a:buNone/>
              <a:defRPr sz="1400" b="1"/>
            </a:lvl6pPr>
            <a:lvl7pPr marL="2431024" indent="0">
              <a:buNone/>
              <a:defRPr sz="1400" b="1"/>
            </a:lvl7pPr>
            <a:lvl8pPr marL="2836194" indent="0">
              <a:buNone/>
              <a:defRPr sz="1400" b="1"/>
            </a:lvl8pPr>
            <a:lvl9pPr marL="3241365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156"/>
            <a:ext cx="4041775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Line 5"/>
          <p:cNvSpPr>
            <a:spLocks noChangeShapeType="1"/>
          </p:cNvSpPr>
          <p:nvPr userDrawn="1"/>
        </p:nvSpPr>
        <p:spPr bwMode="auto">
          <a:xfrm>
            <a:off x="263525" y="742950"/>
            <a:ext cx="8610600" cy="0"/>
          </a:xfrm>
          <a:prstGeom prst="line">
            <a:avLst/>
          </a:prstGeom>
          <a:noFill/>
          <a:ln w="31750">
            <a:solidFill>
              <a:schemeClr val="bg1">
                <a:lumMod val="6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1034" tIns="40517" rIns="81034" bIns="40517" anchor="ctr"/>
          <a:lstStyle/>
          <a:p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9045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Line 5"/>
          <p:cNvSpPr>
            <a:spLocks noChangeShapeType="1"/>
          </p:cNvSpPr>
          <p:nvPr userDrawn="1"/>
        </p:nvSpPr>
        <p:spPr bwMode="auto">
          <a:xfrm>
            <a:off x="263525" y="742950"/>
            <a:ext cx="8610600" cy="0"/>
          </a:xfrm>
          <a:prstGeom prst="line">
            <a:avLst/>
          </a:prstGeom>
          <a:noFill/>
          <a:ln w="31750">
            <a:solidFill>
              <a:schemeClr val="bg1">
                <a:lumMod val="6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1034" tIns="40517" rIns="81034" bIns="40517" anchor="ctr"/>
          <a:lstStyle/>
          <a:p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673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016550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51171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200"/>
            </a:lvl1pPr>
            <a:lvl2pPr marL="405171" indent="0">
              <a:buNone/>
              <a:defRPr sz="1100"/>
            </a:lvl2pPr>
            <a:lvl3pPr marL="810341" indent="0">
              <a:buNone/>
              <a:defRPr sz="900"/>
            </a:lvl3pPr>
            <a:lvl4pPr marL="1215512" indent="0">
              <a:buNone/>
              <a:defRPr sz="800"/>
            </a:lvl4pPr>
            <a:lvl5pPr marL="1620683" indent="0">
              <a:buNone/>
              <a:defRPr sz="800"/>
            </a:lvl5pPr>
            <a:lvl6pPr marL="2025853" indent="0">
              <a:buNone/>
              <a:defRPr sz="800"/>
            </a:lvl6pPr>
            <a:lvl7pPr marL="2431024" indent="0">
              <a:buNone/>
              <a:defRPr sz="800"/>
            </a:lvl7pPr>
            <a:lvl8pPr marL="2836194" indent="0">
              <a:buNone/>
              <a:defRPr sz="800"/>
            </a:lvl8pPr>
            <a:lvl9pPr marL="3241365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29880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800"/>
            </a:lvl1pPr>
            <a:lvl2pPr marL="405171" indent="0">
              <a:buNone/>
              <a:defRPr sz="2500"/>
            </a:lvl2pPr>
            <a:lvl3pPr marL="810341" indent="0">
              <a:buNone/>
              <a:defRPr sz="2100"/>
            </a:lvl3pPr>
            <a:lvl4pPr marL="1215512" indent="0">
              <a:buNone/>
              <a:defRPr sz="1800"/>
            </a:lvl4pPr>
            <a:lvl5pPr marL="1620683" indent="0">
              <a:buNone/>
              <a:defRPr sz="1800"/>
            </a:lvl5pPr>
            <a:lvl6pPr marL="2025853" indent="0">
              <a:buNone/>
              <a:defRPr sz="1800"/>
            </a:lvl6pPr>
            <a:lvl7pPr marL="2431024" indent="0">
              <a:buNone/>
              <a:defRPr sz="1800"/>
            </a:lvl7pPr>
            <a:lvl8pPr marL="2836194" indent="0">
              <a:buNone/>
              <a:defRPr sz="1800"/>
            </a:lvl8pPr>
            <a:lvl9pPr marL="3241365" indent="0">
              <a:buNone/>
              <a:defRPr sz="18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200"/>
            </a:lvl1pPr>
            <a:lvl2pPr marL="405171" indent="0">
              <a:buNone/>
              <a:defRPr sz="1100"/>
            </a:lvl2pPr>
            <a:lvl3pPr marL="810341" indent="0">
              <a:buNone/>
              <a:defRPr sz="900"/>
            </a:lvl3pPr>
            <a:lvl4pPr marL="1215512" indent="0">
              <a:buNone/>
              <a:defRPr sz="800"/>
            </a:lvl4pPr>
            <a:lvl5pPr marL="1620683" indent="0">
              <a:buNone/>
              <a:defRPr sz="800"/>
            </a:lvl5pPr>
            <a:lvl6pPr marL="2025853" indent="0">
              <a:buNone/>
              <a:defRPr sz="800"/>
            </a:lvl6pPr>
            <a:lvl7pPr marL="2431024" indent="0">
              <a:buNone/>
              <a:defRPr sz="800"/>
            </a:lvl7pPr>
            <a:lvl8pPr marL="2836194" indent="0">
              <a:buNone/>
              <a:defRPr sz="800"/>
            </a:lvl8pPr>
            <a:lvl9pPr marL="3241365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24010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Line 5"/>
          <p:cNvSpPr>
            <a:spLocks noChangeShapeType="1"/>
          </p:cNvSpPr>
          <p:nvPr userDrawn="1"/>
        </p:nvSpPr>
        <p:spPr bwMode="auto">
          <a:xfrm>
            <a:off x="263525" y="742950"/>
            <a:ext cx="8610600" cy="0"/>
          </a:xfrm>
          <a:prstGeom prst="line">
            <a:avLst/>
          </a:prstGeom>
          <a:noFill/>
          <a:ln w="31750">
            <a:solidFill>
              <a:schemeClr val="bg1">
                <a:lumMod val="6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1034" tIns="40517" rIns="81034" bIns="40517" anchor="ctr"/>
          <a:lstStyle/>
          <a:p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9083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4114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4114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8476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800"/>
            </a:lvl1pPr>
            <a:lvl2pPr marL="405171" indent="0">
              <a:buNone/>
              <a:defRPr sz="1600"/>
            </a:lvl2pPr>
            <a:lvl3pPr marL="810341" indent="0">
              <a:buNone/>
              <a:defRPr sz="1400"/>
            </a:lvl3pPr>
            <a:lvl4pPr marL="1215512" indent="0">
              <a:buNone/>
              <a:defRPr sz="1200"/>
            </a:lvl4pPr>
            <a:lvl5pPr marL="1620683" indent="0">
              <a:buNone/>
              <a:defRPr sz="1200"/>
            </a:lvl5pPr>
            <a:lvl6pPr marL="2025853" indent="0">
              <a:buNone/>
              <a:defRPr sz="1200"/>
            </a:lvl6pPr>
            <a:lvl7pPr marL="2431024" indent="0">
              <a:buNone/>
              <a:defRPr sz="1200"/>
            </a:lvl7pPr>
            <a:lvl8pPr marL="2836194" indent="0">
              <a:buNone/>
              <a:defRPr sz="1200"/>
            </a:lvl8pPr>
            <a:lvl9pPr marL="324136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7534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85900"/>
            <a:ext cx="3810000" cy="3086100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5900"/>
            <a:ext cx="3810000" cy="3086100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Line 5"/>
          <p:cNvSpPr>
            <a:spLocks noChangeShapeType="1"/>
          </p:cNvSpPr>
          <p:nvPr userDrawn="1"/>
        </p:nvSpPr>
        <p:spPr bwMode="auto">
          <a:xfrm>
            <a:off x="263525" y="742950"/>
            <a:ext cx="8610600" cy="0"/>
          </a:xfrm>
          <a:prstGeom prst="line">
            <a:avLst/>
          </a:prstGeom>
          <a:noFill/>
          <a:ln w="31750">
            <a:solidFill>
              <a:schemeClr val="bg1">
                <a:lumMod val="6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1034" tIns="40517" rIns="81034" bIns="40517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4169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5171" indent="0">
              <a:buNone/>
              <a:defRPr sz="1800" b="1"/>
            </a:lvl2pPr>
            <a:lvl3pPr marL="810341" indent="0">
              <a:buNone/>
              <a:defRPr sz="1600" b="1"/>
            </a:lvl3pPr>
            <a:lvl4pPr marL="1215512" indent="0">
              <a:buNone/>
              <a:defRPr sz="1400" b="1"/>
            </a:lvl4pPr>
            <a:lvl5pPr marL="1620683" indent="0">
              <a:buNone/>
              <a:defRPr sz="1400" b="1"/>
            </a:lvl5pPr>
            <a:lvl6pPr marL="2025853" indent="0">
              <a:buNone/>
              <a:defRPr sz="1400" b="1"/>
            </a:lvl6pPr>
            <a:lvl7pPr marL="2431024" indent="0">
              <a:buNone/>
              <a:defRPr sz="1400" b="1"/>
            </a:lvl7pPr>
            <a:lvl8pPr marL="2836194" indent="0">
              <a:buNone/>
              <a:defRPr sz="1400" b="1"/>
            </a:lvl8pPr>
            <a:lvl9pPr marL="3241365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1335"/>
            <a:ext cx="4041775" cy="47982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5171" indent="0">
              <a:buNone/>
              <a:defRPr sz="1800" b="1"/>
            </a:lvl2pPr>
            <a:lvl3pPr marL="810341" indent="0">
              <a:buNone/>
              <a:defRPr sz="1600" b="1"/>
            </a:lvl3pPr>
            <a:lvl4pPr marL="1215512" indent="0">
              <a:buNone/>
              <a:defRPr sz="1400" b="1"/>
            </a:lvl4pPr>
            <a:lvl5pPr marL="1620683" indent="0">
              <a:buNone/>
              <a:defRPr sz="1400" b="1"/>
            </a:lvl5pPr>
            <a:lvl6pPr marL="2025853" indent="0">
              <a:buNone/>
              <a:defRPr sz="1400" b="1"/>
            </a:lvl6pPr>
            <a:lvl7pPr marL="2431024" indent="0">
              <a:buNone/>
              <a:defRPr sz="1400" b="1"/>
            </a:lvl7pPr>
            <a:lvl8pPr marL="2836194" indent="0">
              <a:buNone/>
              <a:defRPr sz="1400" b="1"/>
            </a:lvl8pPr>
            <a:lvl9pPr marL="3241365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156"/>
            <a:ext cx="4041775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Line 5"/>
          <p:cNvSpPr>
            <a:spLocks noChangeShapeType="1"/>
          </p:cNvSpPr>
          <p:nvPr userDrawn="1"/>
        </p:nvSpPr>
        <p:spPr bwMode="auto">
          <a:xfrm>
            <a:off x="263525" y="742950"/>
            <a:ext cx="8610600" cy="0"/>
          </a:xfrm>
          <a:prstGeom prst="line">
            <a:avLst/>
          </a:prstGeom>
          <a:noFill/>
          <a:ln w="31750">
            <a:solidFill>
              <a:schemeClr val="bg1">
                <a:lumMod val="6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1034" tIns="40517" rIns="81034" bIns="40517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8750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Line 5"/>
          <p:cNvSpPr>
            <a:spLocks noChangeShapeType="1"/>
          </p:cNvSpPr>
          <p:nvPr userDrawn="1"/>
        </p:nvSpPr>
        <p:spPr bwMode="auto">
          <a:xfrm>
            <a:off x="263525" y="742950"/>
            <a:ext cx="8610600" cy="0"/>
          </a:xfrm>
          <a:prstGeom prst="line">
            <a:avLst/>
          </a:prstGeom>
          <a:noFill/>
          <a:ln w="31750">
            <a:solidFill>
              <a:schemeClr val="bg1">
                <a:lumMod val="6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1034" tIns="40517" rIns="81034" bIns="40517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580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1292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200"/>
            </a:lvl1pPr>
            <a:lvl2pPr marL="405171" indent="0">
              <a:buNone/>
              <a:defRPr sz="1100"/>
            </a:lvl2pPr>
            <a:lvl3pPr marL="810341" indent="0">
              <a:buNone/>
              <a:defRPr sz="900"/>
            </a:lvl3pPr>
            <a:lvl4pPr marL="1215512" indent="0">
              <a:buNone/>
              <a:defRPr sz="800"/>
            </a:lvl4pPr>
            <a:lvl5pPr marL="1620683" indent="0">
              <a:buNone/>
              <a:defRPr sz="800"/>
            </a:lvl5pPr>
            <a:lvl6pPr marL="2025853" indent="0">
              <a:buNone/>
              <a:defRPr sz="800"/>
            </a:lvl6pPr>
            <a:lvl7pPr marL="2431024" indent="0">
              <a:buNone/>
              <a:defRPr sz="800"/>
            </a:lvl7pPr>
            <a:lvl8pPr marL="2836194" indent="0">
              <a:buNone/>
              <a:defRPr sz="800"/>
            </a:lvl8pPr>
            <a:lvl9pPr marL="3241365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3386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-19050"/>
            <a:ext cx="77724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034" tIns="40517" rIns="81034" bIns="405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85900"/>
            <a:ext cx="7772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034" tIns="40517" rIns="81034" bIns="405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0733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7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5pPr>
      <a:lvl6pPr marL="405171"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Times New Roman" pitchFamily="18" charset="0"/>
        </a:defRPr>
      </a:lvl6pPr>
      <a:lvl7pPr marL="810341"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Times New Roman" pitchFamily="18" charset="0"/>
        </a:defRPr>
      </a:lvl7pPr>
      <a:lvl8pPr marL="1215512"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Times New Roman" pitchFamily="18" charset="0"/>
        </a:defRPr>
      </a:lvl8pPr>
      <a:lvl9pPr marL="1620683"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Times New Roman" pitchFamily="18" charset="0"/>
        </a:defRPr>
      </a:lvl9pPr>
    </p:titleStyle>
    <p:bodyStyle>
      <a:lvl1pPr marL="303213" indent="-303213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1pPr>
      <a:lvl2pPr marL="657225" indent="-252413" algn="l" rtl="0" eaLnBrk="0" fontAlgn="base" hangingPunct="0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2pPr>
      <a:lvl3pPr marL="1012825" indent="-2016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3pPr>
      <a:lvl4pPr marL="1417638" indent="-201613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4pPr>
      <a:lvl5pPr marL="1822450" indent="-2016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5pPr>
      <a:lvl6pPr marL="2228439" indent="-202585" algn="l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6pPr>
      <a:lvl7pPr marL="2633609" indent="-202585" algn="l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7pPr>
      <a:lvl8pPr marL="3038780" indent="-202585" algn="l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8pPr>
      <a:lvl9pPr marL="3443950" indent="-202585" algn="l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103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5171" algn="l" defTabSz="8103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0341" algn="l" defTabSz="8103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5512" algn="l" defTabSz="8103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0683" algn="l" defTabSz="8103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25853" algn="l" defTabSz="8103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1024" algn="l" defTabSz="8103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36194" algn="l" defTabSz="8103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41365" algn="l" defTabSz="8103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CB0ABE-1613-4FAF-BD5C-CF6B77617094}" type="datetime1">
              <a:rPr lang="en-US" smtClean="0"/>
              <a:t>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5652CC-9E85-4D29-A7A3-835B3F967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102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-19050"/>
            <a:ext cx="77724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034" tIns="40517" rIns="81034" bIns="405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85900"/>
            <a:ext cx="7772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034" tIns="40517" rIns="81034" bIns="405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44163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5pPr>
      <a:lvl6pPr marL="405171"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Times New Roman" pitchFamily="18" charset="0"/>
        </a:defRPr>
      </a:lvl6pPr>
      <a:lvl7pPr marL="810341"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Times New Roman" pitchFamily="18" charset="0"/>
        </a:defRPr>
      </a:lvl7pPr>
      <a:lvl8pPr marL="1215512"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Times New Roman" pitchFamily="18" charset="0"/>
        </a:defRPr>
      </a:lvl8pPr>
      <a:lvl9pPr marL="1620683"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Times New Roman" pitchFamily="18" charset="0"/>
        </a:defRPr>
      </a:lvl9pPr>
    </p:titleStyle>
    <p:bodyStyle>
      <a:lvl1pPr marL="303213" indent="-303213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1pPr>
      <a:lvl2pPr marL="657225" indent="-252413" algn="l" rtl="0" eaLnBrk="0" fontAlgn="base" hangingPunct="0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2pPr>
      <a:lvl3pPr marL="1012825" indent="-2016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3pPr>
      <a:lvl4pPr marL="1417638" indent="-201613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4pPr>
      <a:lvl5pPr marL="1822450" indent="-2016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5pPr>
      <a:lvl6pPr marL="2228439" indent="-202585" algn="l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6pPr>
      <a:lvl7pPr marL="2633609" indent="-202585" algn="l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7pPr>
      <a:lvl8pPr marL="3038780" indent="-202585" algn="l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8pPr>
      <a:lvl9pPr marL="3443950" indent="-202585" algn="l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103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5171" algn="l" defTabSz="8103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0341" algn="l" defTabSz="8103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5512" algn="l" defTabSz="8103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0683" algn="l" defTabSz="8103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25853" algn="l" defTabSz="8103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1024" algn="l" defTabSz="8103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36194" algn="l" defTabSz="8103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41365" algn="l" defTabSz="8103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819150"/>
            <a:ext cx="8686800" cy="1102519"/>
          </a:xfrm>
        </p:spPr>
        <p:txBody>
          <a:bodyPr/>
          <a:lstStyle/>
          <a:p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Characterization of Uncertainty in </a:t>
            </a:r>
            <a:r>
              <a:rPr lang="en-US" sz="32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Silico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b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32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Vitro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assay, and High-Throughput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Toxicokinetics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Data and Their Combination, </a:t>
            </a:r>
            <a:b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and Comparison with </a:t>
            </a:r>
            <a:r>
              <a:rPr lang="en-US" sz="32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Vivo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Data Uncertainties</a:t>
            </a:r>
            <a:endParaRPr lang="en-GB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28900"/>
            <a:ext cx="6400800" cy="1314450"/>
          </a:xfrm>
        </p:spPr>
        <p:txBody>
          <a:bodyPr/>
          <a:lstStyle/>
          <a:p>
            <a:r>
              <a:rPr lang="en-US" altLang="en-US" dirty="0"/>
              <a:t> </a:t>
            </a:r>
            <a:r>
              <a:rPr lang="en-GB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Richard Judson</a:t>
            </a:r>
            <a:endParaRPr lang="en-US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en-US" sz="2400" dirty="0"/>
              <a:t>US EPA</a:t>
            </a:r>
          </a:p>
          <a:p>
            <a:r>
              <a:rPr lang="en-US" altLang="en-US" sz="2000" dirty="0"/>
              <a:t>ORD, NCCT</a:t>
            </a:r>
          </a:p>
          <a:p>
            <a:pPr>
              <a:spcBef>
                <a:spcPts val="380"/>
              </a:spcBef>
            </a:pPr>
            <a:r>
              <a:rPr lang="en-US" altLang="en-US" sz="2000" dirty="0"/>
              <a:t>Research Triangle Park, NC</a:t>
            </a:r>
          </a:p>
          <a:p>
            <a:pPr>
              <a:spcBef>
                <a:spcPts val="380"/>
              </a:spcBef>
            </a:pPr>
            <a:r>
              <a:rPr lang="en-US" altLang="en-US" sz="2000" dirty="0"/>
              <a:t>919-541-3085</a:t>
            </a:r>
          </a:p>
          <a:p>
            <a:pPr>
              <a:spcBef>
                <a:spcPts val="380"/>
              </a:spcBef>
            </a:pPr>
            <a:r>
              <a:rPr lang="en-US" altLang="en-US" sz="2000" dirty="0"/>
              <a:t>judson.richard@epa.gov</a:t>
            </a:r>
          </a:p>
          <a:p>
            <a:endParaRPr lang="en-US" altLang="en-US" sz="2000" dirty="0"/>
          </a:p>
          <a:p>
            <a:endParaRPr lang="en-GB" sz="2400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228600" y="209550"/>
            <a:ext cx="8763000" cy="4800600"/>
          </a:xfrm>
          <a:prstGeom prst="roundRect">
            <a:avLst/>
          </a:prstGeom>
          <a:noFill/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8391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-19050"/>
            <a:ext cx="9296400" cy="857250"/>
          </a:xfrm>
        </p:spPr>
        <p:txBody>
          <a:bodyPr/>
          <a:lstStyle/>
          <a:p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Understanding Uncertainty in Traditional Animal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23950"/>
            <a:ext cx="7772400" cy="3448050"/>
          </a:xfrm>
        </p:spPr>
        <p:txBody>
          <a:bodyPr/>
          <a:lstStyle/>
          <a:p>
            <a:r>
              <a:rPr lang="en-US" dirty="0"/>
              <a:t>NAM are sometimes held to a higher standard</a:t>
            </a:r>
          </a:p>
          <a:p>
            <a:r>
              <a:rPr lang="en-US" dirty="0"/>
              <a:t>They are expected to be “as good as” traditional </a:t>
            </a:r>
            <a:r>
              <a:rPr lang="en-US" i="1" dirty="0"/>
              <a:t>in vivo </a:t>
            </a:r>
            <a:r>
              <a:rPr lang="en-US" dirty="0"/>
              <a:t>animal tests</a:t>
            </a:r>
          </a:p>
          <a:p>
            <a:r>
              <a:rPr lang="en-US" dirty="0"/>
              <a:t>However, there is significant variability lab-to-lab in results of animal studies (as with </a:t>
            </a:r>
            <a:r>
              <a:rPr lang="en-US" i="1" dirty="0"/>
              <a:t>in vitro </a:t>
            </a:r>
            <a:r>
              <a:rPr lang="en-US" dirty="0"/>
              <a:t>studies)</a:t>
            </a:r>
          </a:p>
          <a:p>
            <a:r>
              <a:rPr lang="en-US" dirty="0"/>
              <a:t>E.g. in POD (LOAEL, NOAEL, etc.) values</a:t>
            </a:r>
          </a:p>
        </p:txBody>
      </p:sp>
    </p:spTree>
    <p:extLst>
      <p:ext uri="{BB962C8B-B14F-4D97-AF65-F5344CB8AC3E}">
        <p14:creationId xmlns:p14="http://schemas.microsoft.com/office/powerpoint/2010/main" val="537733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819150"/>
            <a:ext cx="2982505" cy="4267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81400" y="752147"/>
            <a:ext cx="5486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Source of Data: ToxValDB,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combines</a:t>
            </a:r>
          </a:p>
          <a:p>
            <a:pPr marL="285750" marR="0" lvl="0" indent="-28575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kern="0" baseline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ECHA</a:t>
            </a:r>
          </a:p>
          <a:p>
            <a:pPr marL="285750" marR="0" lvl="0" indent="-28575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EFSA</a:t>
            </a:r>
          </a:p>
          <a:p>
            <a:pPr marL="285750" marR="0" lvl="0" indent="-28575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kern="0" baseline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COSMOS</a:t>
            </a:r>
          </a:p>
          <a:p>
            <a:pPr marL="285750" marR="0" lvl="0" indent="-28575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IRIS</a:t>
            </a:r>
          </a:p>
          <a:p>
            <a:pPr marL="285750" marR="0" lvl="0" indent="-28575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kern="0" baseline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PPRTV</a:t>
            </a:r>
          </a:p>
          <a:p>
            <a:pPr marL="285750" marR="0" lvl="0" indent="-28575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ToxRefDB</a:t>
            </a:r>
          </a:p>
          <a:p>
            <a:pPr marL="285750" marR="0" lvl="0" indent="-28575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kern="0" baseline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Etc.</a:t>
            </a:r>
          </a:p>
          <a:p>
            <a:pPr marR="0" lvl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000" kern="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lvl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Each point is one chemical, one study protocol, one species, one POD type run in two labs</a:t>
            </a:r>
          </a:p>
          <a:p>
            <a:pPr marR="0" lvl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000" kern="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lvl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Many instances of PODs differing by 1-2 orders of magnitude</a:t>
            </a:r>
          </a:p>
        </p:txBody>
      </p:sp>
      <p:sp>
        <p:nvSpPr>
          <p:cNvPr id="8" name="Title 4"/>
          <p:cNvSpPr txBox="1">
            <a:spLocks/>
          </p:cNvSpPr>
          <p:nvPr/>
        </p:nvSpPr>
        <p:spPr bwMode="auto">
          <a:xfrm>
            <a:off x="685800" y="-19050"/>
            <a:ext cx="77724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034" tIns="40517" rIns="81034" bIns="40517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Times New Roman" pitchFamily="18" charset="0"/>
                <a:ea typeface="MS PGothic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Times New Roman" pitchFamily="18" charset="0"/>
                <a:ea typeface="MS PGothic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Times New Roman" pitchFamily="18" charset="0"/>
                <a:ea typeface="MS PGothic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Times New Roman" pitchFamily="18" charset="0"/>
                <a:ea typeface="MS PGothic" pitchFamily="34" charset="-128"/>
                <a:cs typeface="MS PGothic" charset="0"/>
              </a:defRPr>
            </a:lvl5pPr>
            <a:lvl6pPr marL="405171" algn="ctr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Times New Roman" pitchFamily="18" charset="0"/>
              </a:defRPr>
            </a:lvl6pPr>
            <a:lvl7pPr marL="810341" algn="ctr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Times New Roman" pitchFamily="18" charset="0"/>
              </a:defRPr>
            </a:lvl7pPr>
            <a:lvl8pPr marL="1215512" algn="ctr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Times New Roman" pitchFamily="18" charset="0"/>
              </a:defRPr>
            </a:lvl8pPr>
            <a:lvl9pPr marL="1620683" algn="ctr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32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1 of </a:t>
            </a:r>
            <a:r>
              <a:rPr lang="en-US" sz="3200" i="1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Vivo</a:t>
            </a:r>
            <a:r>
              <a:rPr lang="en-US" sz="32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Variability</a:t>
            </a:r>
          </a:p>
        </p:txBody>
      </p:sp>
    </p:spTree>
    <p:extLst>
      <p:ext uri="{BB962C8B-B14F-4D97-AF65-F5344CB8AC3E}">
        <p14:creationId xmlns:p14="http://schemas.microsoft.com/office/powerpoint/2010/main" val="20739445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1146869" y="1"/>
            <a:ext cx="2446438" cy="25391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pitchFamily="1" charset="-128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2 of </a:t>
            </a:r>
            <a:r>
              <a:rPr lang="en-US" sz="32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Vivo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Variability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8264496"/>
              </p:ext>
            </p:extLst>
          </p:nvPr>
        </p:nvGraphicFramePr>
        <p:xfrm>
          <a:off x="228600" y="1047750"/>
          <a:ext cx="5302872" cy="313107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095203">
                  <a:extLst>
                    <a:ext uri="{9D8B030D-6E8A-4147-A177-3AD203B41FA5}">
                      <a16:colId xmlns:a16="http://schemas.microsoft.com/office/drawing/2014/main" val="1047115102"/>
                    </a:ext>
                  </a:extLst>
                </a:gridCol>
                <a:gridCol w="1092994">
                  <a:extLst>
                    <a:ext uri="{9D8B030D-6E8A-4147-A177-3AD203B41FA5}">
                      <a16:colId xmlns:a16="http://schemas.microsoft.com/office/drawing/2014/main" val="4019674471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3225843532"/>
                    </a:ext>
                  </a:extLst>
                </a:gridCol>
                <a:gridCol w="1000125">
                  <a:extLst>
                    <a:ext uri="{9D8B030D-6E8A-4147-A177-3AD203B41FA5}">
                      <a16:colId xmlns:a16="http://schemas.microsoft.com/office/drawing/2014/main" val="3683179101"/>
                    </a:ext>
                  </a:extLst>
                </a:gridCol>
                <a:gridCol w="1085850">
                  <a:extLst>
                    <a:ext uri="{9D8B030D-6E8A-4147-A177-3AD203B41FA5}">
                      <a16:colId xmlns:a16="http://schemas.microsoft.com/office/drawing/2014/main" val="2197584788"/>
                    </a:ext>
                  </a:extLst>
                </a:gridCol>
              </a:tblGrid>
              <a:tr h="39138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Species / study 1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08" marR="4500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Species / study 2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08" marR="4500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Concordant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08" marR="4500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 Concordant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08" marR="4500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Fraction Concordant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08" marR="4500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1285781"/>
                  </a:ext>
                </a:extLst>
              </a:tr>
              <a:tr h="19569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rat SUB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08" marR="4500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rat CHR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08" marR="4500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08" marR="4500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08" marR="4500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0.90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08" marR="4500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8598258"/>
                  </a:ext>
                </a:extLst>
              </a:tr>
              <a:tr h="19569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rat CHR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08" marR="4500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dog CHR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08" marR="4500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08" marR="4500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08" marR="4500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0.87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08" marR="4500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331587"/>
                  </a:ext>
                </a:extLst>
              </a:tr>
              <a:tr h="19569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rat CHR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08" marR="4500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rat SUB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08" marR="4500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08" marR="4500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08" marR="4500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0.82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08" marR="4500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1852735"/>
                  </a:ext>
                </a:extLst>
              </a:tr>
              <a:tr h="19569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rat SUB</a:t>
                      </a:r>
                      <a:endParaRPr lang="en-US" sz="9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08" marR="4500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rat SUB</a:t>
                      </a:r>
                      <a:endParaRPr lang="en-US" sz="9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08" marR="4500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US" sz="9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08" marR="4500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9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08" marR="4500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0.80</a:t>
                      </a:r>
                      <a:endParaRPr lang="en-US" sz="9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08" marR="4500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4046189"/>
                  </a:ext>
                </a:extLst>
              </a:tr>
              <a:tr h="19569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rat SUB</a:t>
                      </a:r>
                      <a:endParaRPr lang="en-US" sz="9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08" marR="4500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dog CHR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08" marR="4500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08" marR="4500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08" marR="4500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0.73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08" marR="4500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7869967"/>
                  </a:ext>
                </a:extLst>
              </a:tr>
              <a:tr h="19569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mouse CHR</a:t>
                      </a:r>
                      <a:endParaRPr lang="en-US" sz="9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08" marR="4500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rat CHR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08" marR="4500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08" marR="4500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08" marR="4500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0.73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08" marR="4500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0007542"/>
                  </a:ext>
                </a:extLst>
              </a:tr>
              <a:tr h="19569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mouse CHR</a:t>
                      </a:r>
                      <a:endParaRPr lang="en-US" sz="9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08" marR="4500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rat SUB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08" marR="4500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08" marR="4500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08" marR="4500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0.65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08" marR="4500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2147305"/>
                  </a:ext>
                </a:extLst>
              </a:tr>
              <a:tr h="19569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dog CHR</a:t>
                      </a:r>
                      <a:endParaRPr lang="en-US" sz="9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08" marR="4500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rat SUB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08" marR="4500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08" marR="4500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08" marR="4500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0.65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08" marR="4500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50802"/>
                  </a:ext>
                </a:extLst>
              </a:tr>
              <a:tr h="19569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dog CHR</a:t>
                      </a:r>
                      <a:endParaRPr lang="en-US" sz="9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08" marR="4500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rat CHR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08" marR="4500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08" marR="4500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08" marR="4500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0.62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08" marR="4500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5837915"/>
                  </a:ext>
                </a:extLst>
              </a:tr>
              <a:tr h="19569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rat CHR</a:t>
                      </a:r>
                      <a:endParaRPr lang="en-US" sz="9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08" marR="4500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mouse CHR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08" marR="4500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08" marR="4500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08" marR="4500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0.50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08" marR="4500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2397701"/>
                  </a:ext>
                </a:extLst>
              </a:tr>
              <a:tr h="19569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mouse CHR</a:t>
                      </a:r>
                      <a:endParaRPr lang="en-US" sz="9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08" marR="4500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dog CHR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08" marR="4500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08" marR="4500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08" marR="4500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0.50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08" marR="4500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7953535"/>
                  </a:ext>
                </a:extLst>
              </a:tr>
              <a:tr h="19569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rat SUB</a:t>
                      </a:r>
                      <a:endParaRPr lang="en-US" sz="9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08" marR="4500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mouse CHR</a:t>
                      </a:r>
                      <a:endParaRPr lang="en-US" sz="9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08" marR="4500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US" sz="9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08" marR="4500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US" sz="9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08" marR="4500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0.48</a:t>
                      </a:r>
                      <a:endParaRPr lang="en-US" sz="9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08" marR="4500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844108"/>
                  </a:ext>
                </a:extLst>
              </a:tr>
              <a:tr h="19569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dog CHR</a:t>
                      </a:r>
                      <a:endParaRPr lang="en-US" sz="9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08" marR="4500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mouse CHR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08" marR="4500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08" marR="4500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08" marR="4500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0.43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08" marR="4500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9887949"/>
                  </a:ext>
                </a:extLst>
              </a:tr>
              <a:tr h="19569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mouse CHR</a:t>
                      </a:r>
                      <a:endParaRPr lang="en-US" sz="9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08" marR="4500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mouse CHR</a:t>
                      </a:r>
                      <a:endParaRPr lang="en-US" sz="9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08" marR="4500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9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08" marR="4500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9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08" marR="4500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0.40</a:t>
                      </a:r>
                      <a:endParaRPr lang="en-US" sz="9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008" marR="4500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6456286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01628" y="4488418"/>
            <a:ext cx="4336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Judson et al. Reg. </a:t>
            </a:r>
            <a:r>
              <a:rPr kumimoji="0" lang="en-US" sz="9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Tox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. Pharm (2017) “Retrospective Mining of Toxicology Data to Discover Multispecies and Chemical Class Effects: Anemia as a Case Study”.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07672" y="895350"/>
            <a:ext cx="353632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Source of Data: ToxRefDB</a:t>
            </a:r>
          </a:p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kern="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kern="0" baseline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Compare pairs of studies: same </a:t>
            </a:r>
            <a:r>
              <a:rPr lang="en-US" sz="2000" kern="0" baseline="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emical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, study protocol, species, run in two labs. </a:t>
            </a:r>
          </a:p>
          <a:p>
            <a:pPr marL="285750" marR="0" lvl="0" indent="-28575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First lab reports anemia</a:t>
            </a:r>
          </a:p>
          <a:p>
            <a:pPr marL="285750" marR="0" lvl="0" indent="-28575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How often does the second lab also report anemia?</a:t>
            </a:r>
          </a:p>
          <a:p>
            <a:pPr marL="285750" marR="0" lvl="0" indent="-28575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Concordance can be low</a:t>
            </a:r>
          </a:p>
          <a:p>
            <a:pPr marL="285750" marR="0" lvl="0" indent="-28575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0" cap="none" spc="0" normalizeH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lvl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CHR=chronic</a:t>
            </a:r>
          </a:p>
          <a:p>
            <a:pPr marR="0" lvl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SUB=subchronic</a:t>
            </a:r>
            <a:endParaRPr kumimoji="0" lang="en-US" sz="2000" b="0" i="0" u="none" strike="noStrike" kern="0" cap="none" spc="0" normalizeH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7093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3 of </a:t>
            </a:r>
            <a:r>
              <a:rPr lang="en-US" sz="32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Vivo 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Variability</a:t>
            </a:r>
          </a:p>
        </p:txBody>
      </p:sp>
      <p:sp>
        <p:nvSpPr>
          <p:cNvPr id="23" name="Text Placeholder 8"/>
          <p:cNvSpPr txBox="1">
            <a:spLocks/>
          </p:cNvSpPr>
          <p:nvPr/>
        </p:nvSpPr>
        <p:spPr>
          <a:xfrm>
            <a:off x="457200" y="974674"/>
            <a:ext cx="3106124" cy="301313"/>
          </a:xfrm>
          <a:prstGeom prst="rect">
            <a:avLst/>
          </a:prstGeom>
        </p:spPr>
        <p:txBody>
          <a:bodyPr/>
          <a:lstStyle>
            <a:lvl1pPr marL="303213" indent="-3032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defRPr>
            </a:lvl1pPr>
            <a:lvl2pPr marL="657225" indent="-2524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defRPr>
            </a:lvl2pPr>
            <a:lvl3pPr marL="1012825" indent="-2016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defRPr>
            </a:lvl3pPr>
            <a:lvl4pPr marL="1417638" indent="-2016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defRPr>
            </a:lvl4pPr>
            <a:lvl5pPr marL="1822450" indent="-20161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defRPr>
            </a:lvl5pPr>
            <a:lvl6pPr marL="2228439" indent="-202585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633609" indent="-202585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038780" indent="-202585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443950" indent="-202585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kern="0" dirty="0"/>
              <a:t>Immature Rat: Bisphenol A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228600" y="1371359"/>
            <a:ext cx="3488472" cy="3040426"/>
            <a:chOff x="78157" y="1836288"/>
            <a:chExt cx="4651295" cy="4053903"/>
          </a:xfrm>
        </p:grpSpPr>
        <p:grpSp>
          <p:nvGrpSpPr>
            <p:cNvPr id="25" name="Group 24"/>
            <p:cNvGrpSpPr/>
            <p:nvPr/>
          </p:nvGrpSpPr>
          <p:grpSpPr>
            <a:xfrm>
              <a:off x="78157" y="1836288"/>
              <a:ext cx="4651295" cy="4053903"/>
              <a:chOff x="-74107" y="1933224"/>
              <a:chExt cx="4651295" cy="4053903"/>
            </a:xfrm>
          </p:grpSpPr>
          <p:sp>
            <p:nvSpPr>
              <p:cNvPr id="34" name="TextBox 33"/>
              <p:cNvSpPr txBox="1"/>
              <p:nvPr/>
            </p:nvSpPr>
            <p:spPr>
              <a:xfrm rot="16200000">
                <a:off x="-1324450" y="3505073"/>
                <a:ext cx="2900796" cy="4001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5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LEL or MTD (mg/kg/day)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958955" y="5487445"/>
                <a:ext cx="1511525" cy="49244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Injection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3664563" y="5494684"/>
                <a:ext cx="861774" cy="49244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Oral</a:t>
                </a: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1173564" y="4249620"/>
                <a:ext cx="490535" cy="34745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3197021" y="2975602"/>
                <a:ext cx="490535" cy="23164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39" name="Group 46"/>
              <p:cNvGrpSpPr/>
              <p:nvPr/>
            </p:nvGrpSpPr>
            <p:grpSpPr>
              <a:xfrm>
                <a:off x="940023" y="1996098"/>
                <a:ext cx="3244540" cy="2427252"/>
                <a:chOff x="2644140" y="1225732"/>
                <a:chExt cx="4032069" cy="3193868"/>
              </a:xfrm>
            </p:grpSpPr>
            <p:sp>
              <p:nvSpPr>
                <p:cNvPr id="41" name="Rectangle 40"/>
                <p:cNvSpPr/>
                <p:nvPr/>
              </p:nvSpPr>
              <p:spPr>
                <a:xfrm>
                  <a:off x="3181350" y="4038600"/>
                  <a:ext cx="552450" cy="381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2" name="Rectangle 41"/>
                <p:cNvSpPr/>
                <p:nvPr/>
              </p:nvSpPr>
              <p:spPr>
                <a:xfrm>
                  <a:off x="2644140" y="1225732"/>
                  <a:ext cx="304800" cy="3048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3" name="Rectangle 42"/>
                <p:cNvSpPr/>
                <p:nvPr/>
              </p:nvSpPr>
              <p:spPr>
                <a:xfrm>
                  <a:off x="6371409" y="2313213"/>
                  <a:ext cx="304800" cy="3048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pic>
            <p:nvPicPr>
              <p:cNvPr id="40" name="Picture 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45249" y="1933224"/>
                <a:ext cx="4231939" cy="35940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6" name="Group 25"/>
            <p:cNvGrpSpPr/>
            <p:nvPr/>
          </p:nvGrpSpPr>
          <p:grpSpPr>
            <a:xfrm>
              <a:off x="2703217" y="4243453"/>
              <a:ext cx="1816492" cy="835050"/>
              <a:chOff x="4248290" y="3534034"/>
              <a:chExt cx="1816492" cy="835050"/>
            </a:xfrm>
          </p:grpSpPr>
          <p:grpSp>
            <p:nvGrpSpPr>
              <p:cNvPr id="27" name="Group 20"/>
              <p:cNvGrpSpPr/>
              <p:nvPr/>
            </p:nvGrpSpPr>
            <p:grpSpPr>
              <a:xfrm>
                <a:off x="4248290" y="3534034"/>
                <a:ext cx="1816492" cy="835050"/>
                <a:chOff x="6937184" y="1664195"/>
                <a:chExt cx="2220737" cy="1141928"/>
              </a:xfrm>
              <a:effectLst/>
            </p:grpSpPr>
            <p:sp>
              <p:nvSpPr>
                <p:cNvPr id="30" name="TextBox 29"/>
                <p:cNvSpPr txBox="1"/>
                <p:nvPr/>
              </p:nvSpPr>
              <p:spPr>
                <a:xfrm>
                  <a:off x="7943849" y="2343150"/>
                  <a:ext cx="1118880" cy="46297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Inactive</a:t>
                  </a:r>
                </a:p>
              </p:txBody>
            </p:sp>
            <p:sp>
              <p:nvSpPr>
                <p:cNvPr id="31" name="TextBox 30"/>
                <p:cNvSpPr txBox="1"/>
                <p:nvPr/>
              </p:nvSpPr>
              <p:spPr>
                <a:xfrm>
                  <a:off x="7952578" y="2057723"/>
                  <a:ext cx="962101" cy="46297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Active</a:t>
                  </a:r>
                </a:p>
              </p:txBody>
            </p:sp>
            <p:sp>
              <p:nvSpPr>
                <p:cNvPr id="32" name="TextBox 31"/>
                <p:cNvSpPr txBox="1"/>
                <p:nvPr/>
              </p:nvSpPr>
              <p:spPr>
                <a:xfrm>
                  <a:off x="7215438" y="1664195"/>
                  <a:ext cx="1835925" cy="50506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Uterotrophic</a:t>
                  </a:r>
                  <a:r>
                    <a:rPr kumimoji="0" lang="en-US" sz="105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</a:p>
              </p:txBody>
            </p:sp>
            <p:sp>
              <p:nvSpPr>
                <p:cNvPr id="33" name="Rectangle 32"/>
                <p:cNvSpPr/>
                <p:nvPr/>
              </p:nvSpPr>
              <p:spPr>
                <a:xfrm>
                  <a:off x="6937184" y="1771650"/>
                  <a:ext cx="2220737" cy="914399"/>
                </a:xfrm>
                <a:prstGeom prst="rect">
                  <a:avLst/>
                </a:prstGeom>
                <a:noFill/>
                <a:ln w="3175">
                  <a:solidFill>
                    <a:schemeClr val="tx1">
                      <a:lumMod val="50000"/>
                      <a:lumOff val="50000"/>
                      <a:alpha val="32000"/>
                    </a:schemeClr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pic>
            <p:nvPicPr>
              <p:cNvPr id="28" name="Picture 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903567" y="3959615"/>
                <a:ext cx="140153" cy="12133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</p:pic>
          <p:pic>
            <p:nvPicPr>
              <p:cNvPr id="29" name="Picture 5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927523" y="4123203"/>
                <a:ext cx="122634" cy="115820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</p:pic>
        </p:grpSp>
      </p:grpSp>
      <p:sp>
        <p:nvSpPr>
          <p:cNvPr id="45" name="Rectangle 44"/>
          <p:cNvSpPr/>
          <p:nvPr/>
        </p:nvSpPr>
        <p:spPr>
          <a:xfrm>
            <a:off x="4110337" y="919698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Source of Data: Literature compilation of guideline uterotrophic data</a:t>
            </a: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Finding 1: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26% of chemicals tested multiple times in the uterotrophic assay gave discrepant results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Lab 1=positive, lab 2=negative</a:t>
            </a: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Finding 2: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Data for BPA shows wide variability in POD, and in active / inactive finding</a:t>
            </a:r>
          </a:p>
        </p:txBody>
      </p:sp>
    </p:spTree>
    <p:extLst>
      <p:ext uri="{BB962C8B-B14F-4D97-AF65-F5344CB8AC3E}">
        <p14:creationId xmlns:p14="http://schemas.microsoft.com/office/powerpoint/2010/main" val="18424832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85750"/>
            <a:ext cx="9144000" cy="199471"/>
          </a:xfrm>
        </p:spPr>
        <p:txBody>
          <a:bodyPr/>
          <a:lstStyle/>
          <a:p>
            <a:r>
              <a:rPr lang="en-US" sz="2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Sources of Uncertainty / Variability </a:t>
            </a:r>
            <a:r>
              <a:rPr lang="en-US" sz="29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Vivo </a:t>
            </a:r>
            <a:r>
              <a:rPr lang="en-US" sz="2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(and </a:t>
            </a:r>
            <a:r>
              <a:rPr lang="en-US" sz="29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Vitro</a:t>
            </a:r>
            <a:r>
              <a:rPr lang="en-US" sz="2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971550"/>
            <a:ext cx="8763000" cy="3543300"/>
          </a:xfrm>
        </p:spPr>
        <p:txBody>
          <a:bodyPr/>
          <a:lstStyle/>
          <a:p>
            <a:r>
              <a:rPr lang="en-US" sz="1800" dirty="0"/>
              <a:t>Experimental variability</a:t>
            </a:r>
          </a:p>
          <a:p>
            <a:pPr lvl="1"/>
            <a:r>
              <a:rPr lang="en-US" sz="1800" dirty="0"/>
              <a:t>Species, strain, dose range, dose spacing </a:t>
            </a:r>
          </a:p>
          <a:p>
            <a:r>
              <a:rPr lang="en-US" sz="2000" dirty="0"/>
              <a:t>Experimental error</a:t>
            </a:r>
          </a:p>
          <a:p>
            <a:r>
              <a:rPr lang="en-US" sz="1800" dirty="0"/>
              <a:t>Statistical power issues</a:t>
            </a:r>
          </a:p>
          <a:p>
            <a:pPr lvl="1"/>
            <a:r>
              <a:rPr lang="en-US" sz="1800" dirty="0"/>
              <a:t>Too few animals to see weak or rare effect</a:t>
            </a:r>
          </a:p>
          <a:p>
            <a:r>
              <a:rPr lang="en-US" sz="1800" dirty="0"/>
              <a:t>Reporting bias</a:t>
            </a:r>
          </a:p>
          <a:p>
            <a:pPr lvl="1"/>
            <a:r>
              <a:rPr lang="en-US" sz="1800" dirty="0"/>
              <a:t>Was an effect negative or not looked for?</a:t>
            </a:r>
          </a:p>
          <a:p>
            <a:r>
              <a:rPr lang="en-US" sz="1800" dirty="0"/>
              <a:t>Observer bias</a:t>
            </a:r>
          </a:p>
          <a:p>
            <a:pPr lvl="1"/>
            <a:r>
              <a:rPr lang="en-US" sz="1800" dirty="0"/>
              <a:t>Less severe phenotypes not reported when more severe ones are present</a:t>
            </a:r>
          </a:p>
          <a:p>
            <a:r>
              <a:rPr lang="en-US" sz="1800" dirty="0"/>
              <a:t>Diagnostic terminology drift</a:t>
            </a:r>
          </a:p>
          <a:p>
            <a:r>
              <a:rPr lang="en-US" sz="1800" dirty="0"/>
              <a:t>Data assimilation and analysis</a:t>
            </a:r>
          </a:p>
          <a:p>
            <a:pPr lvl="1"/>
            <a:r>
              <a:rPr lang="en-US" sz="1800" dirty="0"/>
              <a:t>Typos, incomplete transcription</a:t>
            </a:r>
          </a:p>
          <a:p>
            <a:pPr lvl="1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9886046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Ab Initio </a:t>
            </a:r>
            <a:r>
              <a:rPr lang="en-GB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NAM 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–</a:t>
            </a:r>
            <a:r>
              <a:rPr lang="en-GB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IVIVE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00150"/>
            <a:ext cx="7772400" cy="3086100"/>
          </a:xfrm>
        </p:spPr>
        <p:txBody>
          <a:bodyPr/>
          <a:lstStyle/>
          <a:p>
            <a:r>
              <a:rPr lang="en-GB" dirty="0"/>
              <a:t>Only look at data for the chemical of interest</a:t>
            </a:r>
          </a:p>
          <a:p>
            <a:r>
              <a:rPr lang="en-GB" dirty="0"/>
              <a:t>Goal 1 is to predict a POD</a:t>
            </a:r>
          </a:p>
          <a:p>
            <a:r>
              <a:rPr lang="en-GB" dirty="0"/>
              <a:t>Goal 2 is to predict a “mode of action”</a:t>
            </a:r>
          </a:p>
          <a:p>
            <a:r>
              <a:rPr lang="en-GB" dirty="0"/>
              <a:t>Use </a:t>
            </a:r>
            <a:r>
              <a:rPr lang="en-GB" i="1" dirty="0"/>
              <a:t>in vitro </a:t>
            </a:r>
            <a:r>
              <a:rPr lang="en-GB" dirty="0"/>
              <a:t>data</a:t>
            </a:r>
          </a:p>
          <a:p>
            <a:pPr lvl="1"/>
            <a:r>
              <a:rPr lang="en-GB" dirty="0"/>
              <a:t>Pharmacodynamics</a:t>
            </a:r>
          </a:p>
          <a:p>
            <a:pPr lvl="1"/>
            <a:r>
              <a:rPr lang="en-GB" dirty="0"/>
              <a:t>Pharmacokinetics</a:t>
            </a:r>
          </a:p>
        </p:txBody>
      </p:sp>
    </p:spTree>
    <p:extLst>
      <p:ext uri="{BB962C8B-B14F-4D97-AF65-F5344CB8AC3E}">
        <p14:creationId xmlns:p14="http://schemas.microsoft.com/office/powerpoint/2010/main" val="42710511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6918" y="209550"/>
            <a:ext cx="6411693" cy="329292"/>
          </a:xfrm>
        </p:spPr>
        <p:txBody>
          <a:bodyPr/>
          <a:lstStyle/>
          <a:p>
            <a:pPr lvl="0"/>
            <a:r>
              <a:rPr lang="en-US" sz="32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Vitro 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POD Data Generation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Picture 54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20873" y="833995"/>
            <a:ext cx="1792505" cy="971550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8" name="AutoShape 22" descr="plate"/>
          <p:cNvSpPr>
            <a:spLocks noChangeArrowheads="1"/>
          </p:cNvSpPr>
          <p:nvPr/>
        </p:nvSpPr>
        <p:spPr bwMode="auto">
          <a:xfrm>
            <a:off x="2317051" y="2183235"/>
            <a:ext cx="1200151" cy="914400"/>
          </a:xfrm>
          <a:prstGeom prst="roundRect">
            <a:avLst>
              <a:gd name="adj" fmla="val 16667"/>
            </a:avLst>
          </a:prstGeom>
          <a:blipFill dpi="0" rotWithShape="1">
            <a:blip r:embed="rId4" cstate="print"/>
            <a:srcRect/>
            <a:stretch>
              <a:fillRect/>
            </a:stretch>
          </a:blipFill>
          <a:ln w="38100">
            <a:solidFill>
              <a:srgbClr val="96969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575"/>
          </a:p>
        </p:txBody>
      </p:sp>
      <p:sp>
        <p:nvSpPr>
          <p:cNvPr id="11" name="AutoShape 21" descr="assay"/>
          <p:cNvSpPr>
            <a:spLocks noChangeArrowheads="1"/>
          </p:cNvSpPr>
          <p:nvPr/>
        </p:nvSpPr>
        <p:spPr bwMode="auto">
          <a:xfrm>
            <a:off x="63394" y="3442605"/>
            <a:ext cx="1733629" cy="981898"/>
          </a:xfrm>
          <a:prstGeom prst="roundRect">
            <a:avLst>
              <a:gd name="adj" fmla="val 16667"/>
            </a:avLst>
          </a:prstGeom>
          <a:blipFill dpi="0" rotWithShape="1">
            <a:blip r:embed="rId5" cstate="print"/>
            <a:srcRect/>
            <a:stretch>
              <a:fillRect b="-1529"/>
            </a:stretch>
          </a:blipFill>
          <a:ln w="38100">
            <a:solidFill>
              <a:srgbClr val="96969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575"/>
          </a:p>
        </p:txBody>
      </p:sp>
      <p:cxnSp>
        <p:nvCxnSpPr>
          <p:cNvPr id="23" name="AutoShape 48"/>
          <p:cNvCxnSpPr>
            <a:cxnSpLocks noChangeShapeType="1"/>
            <a:stCxn id="5" idx="2"/>
            <a:endCxn id="8" idx="0"/>
          </p:cNvCxnSpPr>
          <p:nvPr/>
        </p:nvCxnSpPr>
        <p:spPr bwMode="auto">
          <a:xfrm>
            <a:off x="2917126" y="1805545"/>
            <a:ext cx="1" cy="377690"/>
          </a:xfrm>
          <a:prstGeom prst="straightConnector1">
            <a:avLst/>
          </a:prstGeom>
          <a:noFill/>
          <a:ln w="38100">
            <a:solidFill>
              <a:srgbClr val="808080"/>
            </a:solidFill>
            <a:round/>
            <a:headEnd type="oval" w="med" len="med"/>
            <a:tailEnd type="oval" w="med" len="med"/>
          </a:ln>
          <a:effectLst/>
        </p:spPr>
      </p:cxnSp>
      <p:cxnSp>
        <p:nvCxnSpPr>
          <p:cNvPr id="24" name="AutoShape 49"/>
          <p:cNvCxnSpPr>
            <a:cxnSpLocks noChangeShapeType="1"/>
            <a:stCxn id="29" idx="0"/>
            <a:endCxn id="8" idx="2"/>
          </p:cNvCxnSpPr>
          <p:nvPr/>
        </p:nvCxnSpPr>
        <p:spPr bwMode="auto">
          <a:xfrm flipH="1" flipV="1">
            <a:off x="2917127" y="3097635"/>
            <a:ext cx="7956" cy="435915"/>
          </a:xfrm>
          <a:prstGeom prst="straightConnector1">
            <a:avLst/>
          </a:prstGeom>
          <a:noFill/>
          <a:ln w="38100">
            <a:solidFill>
              <a:schemeClr val="bg2"/>
            </a:solidFill>
            <a:round/>
            <a:headEnd type="oval" w="med" len="med"/>
            <a:tailEnd type="oval" w="med" len="med"/>
          </a:ln>
          <a:effectLst/>
        </p:spPr>
      </p:cxnSp>
      <p:cxnSp>
        <p:nvCxnSpPr>
          <p:cNvPr id="25" name="AutoShape 50"/>
          <p:cNvCxnSpPr>
            <a:cxnSpLocks noChangeShapeType="1"/>
            <a:stCxn id="32" idx="3"/>
            <a:endCxn id="8" idx="1"/>
          </p:cNvCxnSpPr>
          <p:nvPr/>
        </p:nvCxnSpPr>
        <p:spPr bwMode="auto">
          <a:xfrm flipV="1">
            <a:off x="1971577" y="2640435"/>
            <a:ext cx="345474" cy="5307"/>
          </a:xfrm>
          <a:prstGeom prst="straightConnector1">
            <a:avLst/>
          </a:prstGeom>
          <a:noFill/>
          <a:ln w="38100">
            <a:solidFill>
              <a:schemeClr val="bg2"/>
            </a:solidFill>
            <a:round/>
            <a:headEnd type="oval" w="med" len="med"/>
            <a:tailEnd type="oval" w="med" len="med"/>
          </a:ln>
          <a:effectLst/>
        </p:spPr>
      </p:cxnSp>
      <p:grpSp>
        <p:nvGrpSpPr>
          <p:cNvPr id="26" name="Group 53"/>
          <p:cNvGrpSpPr>
            <a:grpSpLocks/>
          </p:cNvGrpSpPr>
          <p:nvPr/>
        </p:nvGrpSpPr>
        <p:grpSpPr bwMode="auto">
          <a:xfrm>
            <a:off x="2325008" y="3533550"/>
            <a:ext cx="1200150" cy="914401"/>
            <a:chOff x="4176" y="1488"/>
            <a:chExt cx="1008" cy="768"/>
          </a:xfrm>
        </p:grpSpPr>
        <p:sp>
          <p:nvSpPr>
            <p:cNvPr id="29" name="AutoShape 27" descr="cells"/>
            <p:cNvSpPr>
              <a:spLocks noChangeArrowheads="1"/>
            </p:cNvSpPr>
            <p:nvPr/>
          </p:nvSpPr>
          <p:spPr bwMode="auto">
            <a:xfrm>
              <a:off x="4176" y="1488"/>
              <a:ext cx="1008" cy="768"/>
            </a:xfrm>
            <a:prstGeom prst="roundRect">
              <a:avLst>
                <a:gd name="adj" fmla="val 16667"/>
              </a:avLst>
            </a:prstGeom>
            <a:blipFill dpi="0" rotWithShape="1">
              <a:blip r:embed="rId6" cstate="print"/>
              <a:srcRect/>
              <a:stretch>
                <a:fillRect/>
              </a:stretch>
            </a:blipFill>
            <a:ln w="38100">
              <a:solidFill>
                <a:srgbClr val="96969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575"/>
            </a:p>
          </p:txBody>
        </p:sp>
        <p:sp>
          <p:nvSpPr>
            <p:cNvPr id="28" name="Oval 51"/>
            <p:cNvSpPr>
              <a:spLocks noChangeArrowheads="1"/>
            </p:cNvSpPr>
            <p:nvPr/>
          </p:nvSpPr>
          <p:spPr bwMode="auto">
            <a:xfrm>
              <a:off x="4224" y="1728"/>
              <a:ext cx="192" cy="19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575"/>
            </a:p>
          </p:txBody>
        </p:sp>
      </p:grpSp>
      <p:cxnSp>
        <p:nvCxnSpPr>
          <p:cNvPr id="31" name="AutoShape 52"/>
          <p:cNvCxnSpPr>
            <a:cxnSpLocks noChangeShapeType="1"/>
            <a:stCxn id="11" idx="3"/>
            <a:endCxn id="28" idx="2"/>
          </p:cNvCxnSpPr>
          <p:nvPr/>
        </p:nvCxnSpPr>
        <p:spPr bwMode="auto">
          <a:xfrm>
            <a:off x="1797023" y="3933554"/>
            <a:ext cx="585135" cy="46"/>
          </a:xfrm>
          <a:prstGeom prst="straightConnector1">
            <a:avLst/>
          </a:prstGeom>
          <a:noFill/>
          <a:ln w="38100">
            <a:solidFill>
              <a:srgbClr val="808080"/>
            </a:solidFill>
            <a:round/>
            <a:headEnd type="oval" w="med" len="med"/>
            <a:tailEnd type="oval" w="med" len="med"/>
          </a:ln>
          <a:effectLst/>
        </p:spPr>
      </p:cxnSp>
      <p:grpSp>
        <p:nvGrpSpPr>
          <p:cNvPr id="49" name="Group 48"/>
          <p:cNvGrpSpPr/>
          <p:nvPr/>
        </p:nvGrpSpPr>
        <p:grpSpPr>
          <a:xfrm>
            <a:off x="838200" y="2229114"/>
            <a:ext cx="1133377" cy="910190"/>
            <a:chOff x="6418361" y="1051818"/>
            <a:chExt cx="1511169" cy="1213587"/>
          </a:xfrm>
        </p:grpSpPr>
        <p:pic>
          <p:nvPicPr>
            <p:cNvPr id="46" name="Picture 2" descr="https://actorws.epa.gov/actorws/dsstox/v02/image?casrn=50471-44-8&amp;w=350&amp;h=350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2227" y="1051818"/>
              <a:ext cx="1213587" cy="1213587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Rounded Rectangle 31"/>
            <p:cNvSpPr/>
            <p:nvPr/>
          </p:nvSpPr>
          <p:spPr bwMode="auto">
            <a:xfrm>
              <a:off x="6418361" y="1052286"/>
              <a:ext cx="1511169" cy="1110072"/>
            </a:xfrm>
            <a:prstGeom prst="roundRect">
              <a:avLst/>
            </a:prstGeom>
            <a:noFill/>
            <a:ln w="381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685800"/>
              <a:endParaRPr lang="en-US" sz="1200">
                <a:latin typeface="Arial" charset="0"/>
                <a:ea typeface="ＭＳ Ｐゴシック" pitchFamily="1" charset="-128"/>
              </a:endParaRPr>
            </a:p>
          </p:txBody>
        </p:sp>
      </p:grpSp>
      <p:sp>
        <p:nvSpPr>
          <p:cNvPr id="51" name="Text Box 28"/>
          <p:cNvSpPr txBox="1">
            <a:spLocks noChangeArrowheads="1"/>
          </p:cNvSpPr>
          <p:nvPr/>
        </p:nvSpPr>
        <p:spPr bwMode="auto">
          <a:xfrm>
            <a:off x="-62963" y="2282131"/>
            <a:ext cx="98470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Chemical Exposure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5849437" y="3217574"/>
            <a:ext cx="2075363" cy="1925926"/>
            <a:chOff x="4346018" y="10896599"/>
            <a:chExt cx="1705174" cy="1597554"/>
          </a:xfrm>
        </p:grpSpPr>
        <p:grpSp>
          <p:nvGrpSpPr>
            <p:cNvPr id="35" name="Group 187"/>
            <p:cNvGrpSpPr/>
            <p:nvPr/>
          </p:nvGrpSpPr>
          <p:grpSpPr>
            <a:xfrm>
              <a:off x="4346018" y="10896599"/>
              <a:ext cx="1705174" cy="1597554"/>
              <a:chOff x="3779143" y="10595262"/>
              <a:chExt cx="1705174" cy="1597554"/>
            </a:xfrm>
          </p:grpSpPr>
          <p:pic>
            <p:nvPicPr>
              <p:cNvPr id="37" name="Picture 2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3988377" y="10595262"/>
                <a:ext cx="1495940" cy="1534263"/>
              </a:xfrm>
              <a:prstGeom prst="rect">
                <a:avLst/>
              </a:prstGeom>
              <a:noFill/>
              <a:ln w="63500">
                <a:noFill/>
                <a:miter lim="800000"/>
                <a:headEnd/>
                <a:tailEnd/>
              </a:ln>
              <a:effectLst/>
            </p:spPr>
          </p:pic>
          <p:cxnSp>
            <p:nvCxnSpPr>
              <p:cNvPr id="38" name="Straight Arrow Connector 37"/>
              <p:cNvCxnSpPr/>
              <p:nvPr/>
            </p:nvCxnSpPr>
            <p:spPr bwMode="auto">
              <a:xfrm flipH="1">
                <a:off x="4904885" y="11347257"/>
                <a:ext cx="1" cy="49043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7030A0"/>
                </a:solidFill>
                <a:prstDash val="solid"/>
                <a:round/>
                <a:headEnd type="none" w="med" len="med"/>
                <a:tailEnd type="arrow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</p:cxnSp>
          <p:sp>
            <p:nvSpPr>
              <p:cNvPr id="39" name="TextBox 38"/>
              <p:cNvSpPr txBox="1"/>
              <p:nvPr/>
            </p:nvSpPr>
            <p:spPr>
              <a:xfrm>
                <a:off x="4916492" y="11598437"/>
                <a:ext cx="365663" cy="185381"/>
              </a:xfrm>
              <a:prstGeom prst="rect">
                <a:avLst/>
              </a:prstGeom>
              <a:noFill/>
            </p:spPr>
            <p:txBody>
              <a:bodyPr wrap="none" lIns="72734" tIns="36367" rIns="72734" bIns="36367" rtlCol="0">
                <a:spAutoFit/>
              </a:bodyPr>
              <a:lstStyle/>
              <a:p>
                <a:r>
                  <a:rPr lang="en-US" sz="975" dirty="0">
                    <a:solidFill>
                      <a:srgbClr val="7030A0"/>
                    </a:solidFill>
                  </a:rPr>
                  <a:t>AC50</a:t>
                </a: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4173958" y="11607472"/>
                <a:ext cx="326151" cy="175807"/>
              </a:xfrm>
              <a:prstGeom prst="rect">
                <a:avLst/>
              </a:prstGeom>
              <a:noFill/>
            </p:spPr>
            <p:txBody>
              <a:bodyPr wrap="none" lIns="72734" tIns="36367" rIns="72734" bIns="36367" rtlCol="0">
                <a:spAutoFit/>
              </a:bodyPr>
              <a:lstStyle/>
              <a:p>
                <a:r>
                  <a:rPr lang="en-US" sz="900" dirty="0">
                    <a:solidFill>
                      <a:srgbClr val="FF9900"/>
                    </a:solidFill>
                    <a:latin typeface="Arial Black" pitchFamily="34" charset="0"/>
                  </a:rPr>
                  <a:t>LEC</a:t>
                </a:r>
              </a:p>
            </p:txBody>
          </p:sp>
          <p:cxnSp>
            <p:nvCxnSpPr>
              <p:cNvPr id="41" name="Straight Connector 40"/>
              <p:cNvCxnSpPr/>
              <p:nvPr/>
            </p:nvCxnSpPr>
            <p:spPr bwMode="auto">
              <a:xfrm flipV="1">
                <a:off x="4112616" y="11539426"/>
                <a:ext cx="1360415" cy="4003"/>
              </a:xfrm>
              <a:prstGeom prst="line">
                <a:avLst/>
              </a:prstGeom>
              <a:noFill/>
              <a:ln w="12700" cap="flat" cmpd="sng" algn="ctr">
                <a:solidFill>
                  <a:srgbClr val="FF0000"/>
                </a:solidFill>
                <a:prstDash val="dashDot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2" name="Straight Arrow Connector 41"/>
              <p:cNvCxnSpPr/>
              <p:nvPr/>
            </p:nvCxnSpPr>
            <p:spPr bwMode="auto">
              <a:xfrm flipH="1">
                <a:off x="4092913" y="11020302"/>
                <a:ext cx="1240072" cy="0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accent1">
                    <a:lumMod val="9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</p:cxnSp>
          <p:sp>
            <p:nvSpPr>
              <p:cNvPr id="43" name="TextBox 42"/>
              <p:cNvSpPr txBox="1"/>
              <p:nvPr/>
            </p:nvSpPr>
            <p:spPr>
              <a:xfrm>
                <a:off x="4112099" y="11067346"/>
                <a:ext cx="361712" cy="185381"/>
              </a:xfrm>
              <a:prstGeom prst="rect">
                <a:avLst/>
              </a:prstGeom>
              <a:noFill/>
            </p:spPr>
            <p:txBody>
              <a:bodyPr wrap="none" lIns="72734" tIns="36367" rIns="72734" bIns="36367" rtlCol="0">
                <a:spAutoFit/>
              </a:bodyPr>
              <a:lstStyle/>
              <a:p>
                <a:r>
                  <a:rPr lang="en-US" sz="975" dirty="0" err="1">
                    <a:solidFill>
                      <a:schemeClr val="accent1">
                        <a:lumMod val="75000"/>
                      </a:schemeClr>
                    </a:solidFill>
                  </a:rPr>
                  <a:t>Emax</a:t>
                </a:r>
                <a:endParaRPr lang="en-US" sz="975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4359541" y="11997861"/>
                <a:ext cx="609321" cy="19495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72734" tIns="36367" rIns="72734" bIns="36367" rtlCol="0">
                <a:spAutoFit/>
              </a:bodyPr>
              <a:lstStyle/>
              <a:p>
                <a:r>
                  <a:rPr lang="en-US" sz="1050" dirty="0"/>
                  <a:t>Conc (</a:t>
                </a:r>
                <a:r>
                  <a:rPr lang="en-US" sz="1050" dirty="0" err="1"/>
                  <a:t>uM</a:t>
                </a:r>
                <a:r>
                  <a:rPr lang="en-US" sz="1050" dirty="0"/>
                  <a:t>)</a:t>
                </a: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 rot="16200000">
                <a:off x="3600694" y="11264728"/>
                <a:ext cx="550004" cy="193105"/>
              </a:xfrm>
              <a:prstGeom prst="rect">
                <a:avLst/>
              </a:prstGeom>
              <a:noFill/>
            </p:spPr>
            <p:txBody>
              <a:bodyPr wrap="none" lIns="72734" tIns="36367" rIns="72734" bIns="36367" rtlCol="0">
                <a:spAutoFit/>
              </a:bodyPr>
              <a:lstStyle/>
              <a:p>
                <a:r>
                  <a:rPr lang="en-US" sz="1050" dirty="0"/>
                  <a:t>Response</a:t>
                </a:r>
              </a:p>
            </p:txBody>
          </p:sp>
        </p:grpSp>
        <p:cxnSp>
          <p:nvCxnSpPr>
            <p:cNvPr id="36" name="Straight Arrow Connector 35"/>
            <p:cNvCxnSpPr/>
            <p:nvPr/>
          </p:nvCxnSpPr>
          <p:spPr bwMode="auto">
            <a:xfrm>
              <a:off x="5257799" y="11829011"/>
              <a:ext cx="1" cy="286789"/>
            </a:xfrm>
            <a:prstGeom prst="straightConnector1">
              <a:avLst/>
            </a:prstGeom>
            <a:noFill/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arrow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</p:grpSp>
      <p:sp>
        <p:nvSpPr>
          <p:cNvPr id="14" name="TextBox 13"/>
          <p:cNvSpPr txBox="1"/>
          <p:nvPr/>
        </p:nvSpPr>
        <p:spPr>
          <a:xfrm>
            <a:off x="4607217" y="769776"/>
            <a:ext cx="436996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Screen one or many chemicals in concentration-response</a:t>
            </a: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Output is POD AC50 (</a:t>
            </a:r>
            <a:r>
              <a:rPr lang="en-US" sz="2000" dirty="0">
                <a:latin typeface="Symbol" panose="05050102010706020507" pitchFamily="18" charset="2"/>
                <a:cs typeface="Calibri" panose="020F0502020204030204" pitchFamily="34" charset="0"/>
              </a:rPr>
              <a:t>m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M)</a:t>
            </a: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What is uncertainty 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Hit probability?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POD?</a:t>
            </a:r>
          </a:p>
        </p:txBody>
      </p:sp>
      <p:sp>
        <p:nvSpPr>
          <p:cNvPr id="47" name="Text Box 28"/>
          <p:cNvSpPr txBox="1">
            <a:spLocks noChangeArrowheads="1"/>
          </p:cNvSpPr>
          <p:nvPr/>
        </p:nvSpPr>
        <p:spPr bwMode="auto">
          <a:xfrm>
            <a:off x="1039270" y="1203412"/>
            <a:ext cx="9847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Robots</a:t>
            </a:r>
          </a:p>
        </p:txBody>
      </p:sp>
      <p:sp>
        <p:nvSpPr>
          <p:cNvPr id="48" name="Text Box 28"/>
          <p:cNvSpPr txBox="1">
            <a:spLocks noChangeArrowheads="1"/>
          </p:cNvSpPr>
          <p:nvPr/>
        </p:nvSpPr>
        <p:spPr bwMode="auto">
          <a:xfrm>
            <a:off x="3517202" y="2210670"/>
            <a:ext cx="13940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96-, 384-, 1536 well plates</a:t>
            </a:r>
          </a:p>
        </p:txBody>
      </p:sp>
      <p:sp>
        <p:nvSpPr>
          <p:cNvPr id="50" name="Text Box 28"/>
          <p:cNvSpPr txBox="1">
            <a:spLocks noChangeArrowheads="1"/>
          </p:cNvSpPr>
          <p:nvPr/>
        </p:nvSpPr>
        <p:spPr bwMode="auto">
          <a:xfrm>
            <a:off x="62790" y="4500223"/>
            <a:ext cx="245242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Target Biology </a:t>
            </a:r>
          </a:p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(e.g. estrogen receptor)</a:t>
            </a:r>
          </a:p>
        </p:txBody>
      </p:sp>
      <p:sp>
        <p:nvSpPr>
          <p:cNvPr id="52" name="Text Box 28"/>
          <p:cNvSpPr txBox="1">
            <a:spLocks noChangeArrowheads="1"/>
          </p:cNvSpPr>
          <p:nvPr/>
        </p:nvSpPr>
        <p:spPr bwMode="auto">
          <a:xfrm>
            <a:off x="2172313" y="4566563"/>
            <a:ext cx="1524000" cy="347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Cell Population</a:t>
            </a:r>
          </a:p>
        </p:txBody>
      </p:sp>
    </p:spTree>
    <p:extLst>
      <p:ext uri="{BB962C8B-B14F-4D97-AF65-F5344CB8AC3E}">
        <p14:creationId xmlns:p14="http://schemas.microsoft.com/office/powerpoint/2010/main" val="12511730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Issues for Uncertainty in </a:t>
            </a:r>
            <a:r>
              <a:rPr lang="en-US" sz="32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Vitro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Data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742950"/>
            <a:ext cx="7086600" cy="4191000"/>
          </a:xfrm>
        </p:spPr>
        <p:txBody>
          <a:bodyPr/>
          <a:lstStyle/>
          <a:p>
            <a:r>
              <a:rPr lang="en-US" sz="2400" dirty="0"/>
              <a:t>Data may be noisy – is it a hit or not?</a:t>
            </a:r>
          </a:p>
          <a:p>
            <a:r>
              <a:rPr lang="en-US" sz="2400" dirty="0"/>
              <a:t>It is a hit, but where is the AC50?</a:t>
            </a:r>
          </a:p>
          <a:p>
            <a:r>
              <a:rPr lang="en-US" sz="2400" dirty="0"/>
              <a:t>Does </a:t>
            </a:r>
            <a:r>
              <a:rPr lang="en-US" sz="2400" i="1" dirty="0"/>
              <a:t>in vivo </a:t>
            </a:r>
            <a:r>
              <a:rPr lang="en-US" sz="2400" dirty="0"/>
              <a:t>effect start at the AC50 or AC50 (90, …)?</a:t>
            </a:r>
          </a:p>
          <a:p>
            <a:r>
              <a:rPr lang="en-US" sz="2400" dirty="0"/>
              <a:t>Different assays give different results</a:t>
            </a:r>
          </a:p>
          <a:p>
            <a:pPr lvl="1"/>
            <a:r>
              <a:rPr lang="en-US" sz="2200" dirty="0"/>
              <a:t>What assay is “right”?</a:t>
            </a:r>
          </a:p>
          <a:p>
            <a:r>
              <a:rPr lang="en-US" sz="2400" dirty="0"/>
              <a:t>Is metabolism important?</a:t>
            </a:r>
          </a:p>
          <a:p>
            <a:r>
              <a:rPr lang="en-US" sz="2400" dirty="0"/>
              <a:t>Does the assay consistently yield false positive / negative results for some chemicals?</a:t>
            </a:r>
          </a:p>
          <a:p>
            <a:pPr lvl="1"/>
            <a:r>
              <a:rPr lang="en-US" sz="2200" dirty="0"/>
              <a:t>Assay interference</a:t>
            </a:r>
          </a:p>
          <a:p>
            <a:r>
              <a:rPr lang="en-US" sz="2400" dirty="0"/>
              <a:t>Does hitting this target cause adversity?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477000" y="4400550"/>
            <a:ext cx="2416010" cy="646331"/>
            <a:chOff x="6042190" y="4324350"/>
            <a:chExt cx="2416010" cy="646331"/>
          </a:xfrm>
        </p:grpSpPr>
        <p:sp>
          <p:nvSpPr>
            <p:cNvPr id="5" name="TextBox 4"/>
            <p:cNvSpPr txBox="1"/>
            <p:nvPr/>
          </p:nvSpPr>
          <p:spPr>
            <a:xfrm>
              <a:off x="6166291" y="4324350"/>
              <a:ext cx="229190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Parameter uncertainty</a:t>
              </a:r>
            </a:p>
            <a:p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Model uncertainty</a:t>
              </a:r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6042190" y="4423814"/>
              <a:ext cx="182880" cy="18288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6042190" y="4693780"/>
              <a:ext cx="182880" cy="18288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9" name="Oval 8"/>
          <p:cNvSpPr/>
          <p:nvPr/>
        </p:nvSpPr>
        <p:spPr bwMode="auto">
          <a:xfrm>
            <a:off x="198119" y="864727"/>
            <a:ext cx="182880" cy="18288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198119" y="1718167"/>
            <a:ext cx="182880" cy="18288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198119" y="1291447"/>
            <a:ext cx="182880" cy="18288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198119" y="4687179"/>
            <a:ext cx="182880" cy="18288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213359" y="3486150"/>
            <a:ext cx="182880" cy="18288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198119" y="3066978"/>
            <a:ext cx="182880" cy="18288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198119" y="2236327"/>
            <a:ext cx="182880" cy="18288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6810919" y="2093624"/>
            <a:ext cx="2075363" cy="1925926"/>
            <a:chOff x="4346018" y="10896599"/>
            <a:chExt cx="1705174" cy="1597554"/>
          </a:xfrm>
        </p:grpSpPr>
        <p:grpSp>
          <p:nvGrpSpPr>
            <p:cNvPr id="17" name="Group 187"/>
            <p:cNvGrpSpPr/>
            <p:nvPr/>
          </p:nvGrpSpPr>
          <p:grpSpPr>
            <a:xfrm>
              <a:off x="4346018" y="10896599"/>
              <a:ext cx="1705174" cy="1597554"/>
              <a:chOff x="3779143" y="10595262"/>
              <a:chExt cx="1705174" cy="1597554"/>
            </a:xfrm>
          </p:grpSpPr>
          <p:pic>
            <p:nvPicPr>
              <p:cNvPr id="19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988377" y="10595262"/>
                <a:ext cx="1495940" cy="1534263"/>
              </a:xfrm>
              <a:prstGeom prst="rect">
                <a:avLst/>
              </a:prstGeom>
              <a:noFill/>
              <a:ln w="63500">
                <a:noFill/>
                <a:miter lim="800000"/>
                <a:headEnd/>
                <a:tailEnd/>
              </a:ln>
              <a:effectLst/>
            </p:spPr>
          </p:pic>
          <p:cxnSp>
            <p:nvCxnSpPr>
              <p:cNvPr id="20" name="Straight Arrow Connector 19"/>
              <p:cNvCxnSpPr/>
              <p:nvPr/>
            </p:nvCxnSpPr>
            <p:spPr bwMode="auto">
              <a:xfrm flipH="1">
                <a:off x="4904885" y="11347257"/>
                <a:ext cx="1" cy="49043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7030A0"/>
                </a:solidFill>
                <a:prstDash val="solid"/>
                <a:round/>
                <a:headEnd type="none" w="med" len="med"/>
                <a:tailEnd type="arrow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</p:cxnSp>
          <p:sp>
            <p:nvSpPr>
              <p:cNvPr id="21" name="TextBox 20"/>
              <p:cNvSpPr txBox="1"/>
              <p:nvPr/>
            </p:nvSpPr>
            <p:spPr>
              <a:xfrm>
                <a:off x="4916492" y="11598437"/>
                <a:ext cx="365663" cy="185381"/>
              </a:xfrm>
              <a:prstGeom prst="rect">
                <a:avLst/>
              </a:prstGeom>
              <a:noFill/>
            </p:spPr>
            <p:txBody>
              <a:bodyPr wrap="none" lIns="72734" tIns="36367" rIns="72734" bIns="36367" rtlCol="0">
                <a:spAutoFit/>
              </a:bodyPr>
              <a:lstStyle/>
              <a:p>
                <a:r>
                  <a:rPr lang="en-US" sz="975" dirty="0">
                    <a:solidFill>
                      <a:srgbClr val="7030A0"/>
                    </a:solidFill>
                  </a:rPr>
                  <a:t>AC50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4173958" y="11607472"/>
                <a:ext cx="326151" cy="175807"/>
              </a:xfrm>
              <a:prstGeom prst="rect">
                <a:avLst/>
              </a:prstGeom>
              <a:noFill/>
            </p:spPr>
            <p:txBody>
              <a:bodyPr wrap="none" lIns="72734" tIns="36367" rIns="72734" bIns="36367" rtlCol="0">
                <a:spAutoFit/>
              </a:bodyPr>
              <a:lstStyle/>
              <a:p>
                <a:r>
                  <a:rPr lang="en-US" sz="900" dirty="0">
                    <a:solidFill>
                      <a:srgbClr val="FF9900"/>
                    </a:solidFill>
                    <a:latin typeface="Arial Black" pitchFamily="34" charset="0"/>
                  </a:rPr>
                  <a:t>LEC</a:t>
                </a:r>
              </a:p>
            </p:txBody>
          </p:sp>
          <p:cxnSp>
            <p:nvCxnSpPr>
              <p:cNvPr id="23" name="Straight Connector 22"/>
              <p:cNvCxnSpPr/>
              <p:nvPr/>
            </p:nvCxnSpPr>
            <p:spPr bwMode="auto">
              <a:xfrm flipV="1">
                <a:off x="4112616" y="11539426"/>
                <a:ext cx="1360415" cy="4003"/>
              </a:xfrm>
              <a:prstGeom prst="line">
                <a:avLst/>
              </a:prstGeom>
              <a:noFill/>
              <a:ln w="12700" cap="flat" cmpd="sng" algn="ctr">
                <a:solidFill>
                  <a:srgbClr val="FF0000"/>
                </a:solidFill>
                <a:prstDash val="dashDot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4" name="Straight Arrow Connector 23"/>
              <p:cNvCxnSpPr/>
              <p:nvPr/>
            </p:nvCxnSpPr>
            <p:spPr bwMode="auto">
              <a:xfrm flipH="1">
                <a:off x="4092913" y="11020302"/>
                <a:ext cx="1240072" cy="0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accent1">
                    <a:lumMod val="9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</p:cxnSp>
          <p:sp>
            <p:nvSpPr>
              <p:cNvPr id="25" name="TextBox 24"/>
              <p:cNvSpPr txBox="1"/>
              <p:nvPr/>
            </p:nvSpPr>
            <p:spPr>
              <a:xfrm>
                <a:off x="4112099" y="11067346"/>
                <a:ext cx="361712" cy="185381"/>
              </a:xfrm>
              <a:prstGeom prst="rect">
                <a:avLst/>
              </a:prstGeom>
              <a:noFill/>
            </p:spPr>
            <p:txBody>
              <a:bodyPr wrap="none" lIns="72734" tIns="36367" rIns="72734" bIns="36367" rtlCol="0">
                <a:spAutoFit/>
              </a:bodyPr>
              <a:lstStyle/>
              <a:p>
                <a:r>
                  <a:rPr lang="en-US" sz="975" dirty="0" err="1">
                    <a:solidFill>
                      <a:schemeClr val="accent1">
                        <a:lumMod val="75000"/>
                      </a:schemeClr>
                    </a:solidFill>
                  </a:rPr>
                  <a:t>Emax</a:t>
                </a:r>
                <a:endParaRPr lang="en-US" sz="975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4359541" y="11997861"/>
                <a:ext cx="609321" cy="19495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72734" tIns="36367" rIns="72734" bIns="36367" rtlCol="0">
                <a:spAutoFit/>
              </a:bodyPr>
              <a:lstStyle/>
              <a:p>
                <a:r>
                  <a:rPr lang="en-US" sz="1050" dirty="0"/>
                  <a:t>Conc (</a:t>
                </a:r>
                <a:r>
                  <a:rPr lang="en-US" sz="1050" dirty="0" err="1"/>
                  <a:t>uM</a:t>
                </a:r>
                <a:r>
                  <a:rPr lang="en-US" sz="1050" dirty="0"/>
                  <a:t>)</a:t>
                </a: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 rot="16200000">
                <a:off x="3600694" y="11264728"/>
                <a:ext cx="550004" cy="193105"/>
              </a:xfrm>
              <a:prstGeom prst="rect">
                <a:avLst/>
              </a:prstGeom>
              <a:noFill/>
            </p:spPr>
            <p:txBody>
              <a:bodyPr wrap="none" lIns="72734" tIns="36367" rIns="72734" bIns="36367" rtlCol="0">
                <a:spAutoFit/>
              </a:bodyPr>
              <a:lstStyle/>
              <a:p>
                <a:r>
                  <a:rPr lang="en-US" sz="1050" dirty="0"/>
                  <a:t>Response</a:t>
                </a:r>
              </a:p>
            </p:txBody>
          </p:sp>
        </p:grpSp>
        <p:cxnSp>
          <p:nvCxnSpPr>
            <p:cNvPr id="18" name="Straight Arrow Connector 17"/>
            <p:cNvCxnSpPr/>
            <p:nvPr/>
          </p:nvCxnSpPr>
          <p:spPr bwMode="auto">
            <a:xfrm>
              <a:off x="5257799" y="11829011"/>
              <a:ext cx="1" cy="286789"/>
            </a:xfrm>
            <a:prstGeom prst="straightConnector1">
              <a:avLst/>
            </a:prstGeom>
            <a:noFill/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arrow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</p:grpSp>
    </p:spTree>
    <p:extLst>
      <p:ext uri="{BB962C8B-B14F-4D97-AF65-F5344CB8AC3E}">
        <p14:creationId xmlns:p14="http://schemas.microsoft.com/office/powerpoint/2010/main" val="1292593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auto">
          <a:xfrm>
            <a:off x="1146868" y="1"/>
            <a:ext cx="2653607" cy="25391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pitchFamily="1" charset="-12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62858"/>
            <a:ext cx="9143999" cy="724716"/>
          </a:xfrm>
        </p:spPr>
        <p:txBody>
          <a:bodyPr>
            <a:noAutofit/>
          </a:bodyPr>
          <a:lstStyle/>
          <a:p>
            <a:r>
              <a:rPr lang="en-US" sz="32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Vitro 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Assays Have False Positives and Negatives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14800" y="698458"/>
            <a:ext cx="5029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Illustration of variability in hit call assay-to-assay across 18 Estrogen Receptor assays.</a:t>
            </a:r>
          </a:p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kern="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heatmap, red=hit, white=no hit</a:t>
            </a:r>
          </a:p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Much of this “noise” is reproducible</a:t>
            </a:r>
          </a:p>
          <a:p>
            <a:pPr marL="214313" marR="0" lvl="0" indent="-214313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“assay interference”</a:t>
            </a:r>
          </a:p>
          <a:p>
            <a:pPr marL="214313" marR="0" lvl="0" indent="-214313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Result of interaction of chemical with complex biology in the assay</a:t>
            </a:r>
          </a:p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Solvents</a:t>
            </a:r>
          </a:p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Surfactants</a:t>
            </a:r>
          </a:p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Intentionally cytotoxic compounds</a:t>
            </a:r>
          </a:p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Metals</a:t>
            </a:r>
          </a:p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Inorganics</a:t>
            </a:r>
          </a:p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Pesticides</a:t>
            </a:r>
          </a:p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Drugs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951" y="954289"/>
            <a:ext cx="3353052" cy="371732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 rot="16200000">
            <a:off x="-315276" y="2403091"/>
            <a:ext cx="10534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Chemicals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26884" y="4690760"/>
            <a:ext cx="7344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Assays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2194132" y="2486827"/>
            <a:ext cx="138564" cy="253916"/>
          </a:xfrm>
          <a:prstGeom prst="rect">
            <a:avLst/>
          </a:prstGeom>
          <a:solidFill>
            <a:srgbClr val="BFBFBF">
              <a:alpha val="74118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65998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 bwMode="auto">
          <a:xfrm>
            <a:off x="1146868" y="1"/>
            <a:ext cx="2653607" cy="25391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pitchFamily="1" charset="-128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143001" y="4106437"/>
            <a:ext cx="138564" cy="25391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pitchFamily="1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Variability and Uncertainty </a:t>
            </a:r>
            <a:r>
              <a:rPr lang="en-US" sz="32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Vitro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67000" y="849380"/>
            <a:ext cx="5791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True Agonist: All agonist assays are turned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on, but potency varies by as much as 10-fold (variability)</a:t>
            </a:r>
          </a:p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kern="0" baseline="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“True” </a:t>
            </a:r>
            <a:r>
              <a:rPr kumimoji="0" lang="en-US" sz="2000" b="0" i="1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in vivo 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potency can only be estimated </a:t>
            </a:r>
          </a:p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kern="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Quantitative uncertainty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95937" name="Picture 1"/>
          <p:cNvPicPr>
            <a:picLocks noChangeAspect="1" noChangeArrowheads="1"/>
          </p:cNvPicPr>
          <p:nvPr/>
        </p:nvPicPr>
        <p:blipFill rotWithShape="1">
          <a:blip r:embed="rId2" cstate="print"/>
          <a:srcRect l="2385" r="48800"/>
          <a:stretch/>
        </p:blipFill>
        <p:spPr bwMode="auto">
          <a:xfrm>
            <a:off x="121839" y="802635"/>
            <a:ext cx="2351832" cy="2156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5939" name="Picture 3"/>
          <p:cNvPicPr>
            <a:picLocks noChangeAspect="1" noChangeArrowheads="1"/>
          </p:cNvPicPr>
          <p:nvPr/>
        </p:nvPicPr>
        <p:blipFill rotWithShape="1">
          <a:blip r:embed="rId3" cstate="print"/>
          <a:srcRect r="49285"/>
          <a:stretch/>
        </p:blipFill>
        <p:spPr bwMode="auto">
          <a:xfrm>
            <a:off x="207558" y="3056455"/>
            <a:ext cx="2270467" cy="2087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669177" y="3105150"/>
            <a:ext cx="5791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False positive: This chemical causes protein denaturation in cell-free radioligand binding assays, but not in any cell-based assay.</a:t>
            </a:r>
          </a:p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kern="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Qualitative uncertainty </a:t>
            </a:r>
          </a:p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364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/>
              <a:t>Conflict of Interest Statement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23950"/>
            <a:ext cx="7772400" cy="3733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author declares no conflicts of interest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Disclaimer: The views expressed in this presentation are those of the author and do not necessarily reflect the views or policies of the U.S. EPA</a:t>
            </a:r>
          </a:p>
        </p:txBody>
      </p:sp>
    </p:spTree>
    <p:extLst>
      <p:ext uri="{BB962C8B-B14F-4D97-AF65-F5344CB8AC3E}">
        <p14:creationId xmlns:p14="http://schemas.microsoft.com/office/powerpoint/2010/main" val="9694302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5750"/>
            <a:ext cx="9144000" cy="152400"/>
          </a:xfrm>
        </p:spPr>
        <p:txBody>
          <a:bodyPr/>
          <a:lstStyle/>
          <a:p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Most Activity Comes at High Doses / Concentrations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55" y="1276350"/>
            <a:ext cx="2651259" cy="3867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3513" y="1352550"/>
            <a:ext cx="2591299" cy="37601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66800" y="845777"/>
            <a:ext cx="662361" cy="3000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In vivo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57600" y="839570"/>
            <a:ext cx="700833" cy="3000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In vitro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85815" y="806967"/>
            <a:ext cx="3594871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Different kind of uncertainty: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Does the effect come from a primary interaction of the chemical with a target, or is it a secondary effect of cell stress, cytotoxicity?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High-dose / high-concentration effects are often the most prevalent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 kind of model uncertainty</a:t>
            </a:r>
          </a:p>
        </p:txBody>
      </p:sp>
    </p:spTree>
    <p:extLst>
      <p:ext uri="{BB962C8B-B14F-4D97-AF65-F5344CB8AC3E}">
        <p14:creationId xmlns:p14="http://schemas.microsoft.com/office/powerpoint/2010/main" val="39024598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Rectangle 212"/>
          <p:cNvSpPr/>
          <p:nvPr/>
        </p:nvSpPr>
        <p:spPr bwMode="auto">
          <a:xfrm>
            <a:off x="1146868" y="1"/>
            <a:ext cx="2653607" cy="25391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pitchFamily="1" charset="-128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222787"/>
            <a:ext cx="8534400" cy="367763"/>
          </a:xfrm>
        </p:spPr>
        <p:txBody>
          <a:bodyPr>
            <a:noAutofit/>
          </a:bodyPr>
          <a:lstStyle/>
          <a:p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Most chemicals display a “burst” of potentially non-selective bioactivity near cytotoxity concentration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383718" y="1019889"/>
            <a:ext cx="6350873" cy="4066461"/>
            <a:chOff x="320958" y="1095028"/>
            <a:chExt cx="8467829" cy="5421947"/>
          </a:xfrm>
        </p:grpSpPr>
        <p:sp>
          <p:nvSpPr>
            <p:cNvPr id="130" name="Rectangle 129"/>
            <p:cNvSpPr/>
            <p:nvPr/>
          </p:nvSpPr>
          <p:spPr bwMode="auto">
            <a:xfrm>
              <a:off x="2892150" y="3285209"/>
              <a:ext cx="1489556" cy="10515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68580" tIns="34290" rIns="68580" bIns="3429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131" name="Rectangle 130"/>
            <p:cNvSpPr/>
            <p:nvPr/>
          </p:nvSpPr>
          <p:spPr bwMode="auto">
            <a:xfrm>
              <a:off x="3751840" y="4415618"/>
              <a:ext cx="629866" cy="10515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68580" tIns="34290" rIns="68580" bIns="3429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128" name="Rectangle 127"/>
            <p:cNvSpPr/>
            <p:nvPr/>
          </p:nvSpPr>
          <p:spPr bwMode="auto">
            <a:xfrm>
              <a:off x="2574753" y="2130950"/>
              <a:ext cx="1806953" cy="10515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68580" tIns="34290" rIns="68580" bIns="3429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3166927" y="2732128"/>
              <a:ext cx="91440" cy="4572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68580" tIns="34290" rIns="68580" bIns="3429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3075237" y="2366368"/>
              <a:ext cx="91440" cy="82296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68580" tIns="34290" rIns="68580" bIns="3429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3259367" y="3006448"/>
              <a:ext cx="91440" cy="18288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68580" tIns="34290" rIns="68580" bIns="3429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2984291" y="2274928"/>
              <a:ext cx="91440" cy="9144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68580" tIns="34290" rIns="68580" bIns="3429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2886405" y="2457808"/>
              <a:ext cx="91440" cy="73152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68580" tIns="34290" rIns="68580" bIns="3429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2793472" y="2366368"/>
              <a:ext cx="91440" cy="82296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68580" tIns="34290" rIns="68580" bIns="3429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2701032" y="2640688"/>
              <a:ext cx="91440" cy="54864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68580" tIns="34290" rIns="68580" bIns="3429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2610086" y="2732128"/>
              <a:ext cx="91440" cy="4572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68580" tIns="34290" rIns="68580" bIns="3429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2519140" y="2915008"/>
              <a:ext cx="91440" cy="27432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68580" tIns="34290" rIns="68580" bIns="3429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2427946" y="3006448"/>
              <a:ext cx="91440" cy="18288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68580" tIns="34290" rIns="68580" bIns="3429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2337065" y="3180184"/>
              <a:ext cx="91440" cy="914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68580" tIns="34290" rIns="68580" bIns="3429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2243131" y="3180184"/>
              <a:ext cx="91440" cy="914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68580" tIns="34290" rIns="68580" bIns="3429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2153496" y="3180184"/>
              <a:ext cx="91440" cy="914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68580" tIns="34290" rIns="68580" bIns="3429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1965244" y="3097888"/>
              <a:ext cx="91440" cy="9144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68580" tIns="34290" rIns="68580" bIns="3429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1873554" y="3180184"/>
              <a:ext cx="91440" cy="914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68580" tIns="34290" rIns="68580" bIns="3429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2057684" y="3180184"/>
              <a:ext cx="91440" cy="914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68580" tIns="34290" rIns="68580" bIns="3429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1786111" y="3180184"/>
              <a:ext cx="91440" cy="914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68580" tIns="34290" rIns="68580" bIns="3429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1692673" y="3180184"/>
              <a:ext cx="91440" cy="914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68580" tIns="34290" rIns="68580" bIns="3429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1596237" y="3180184"/>
              <a:ext cx="91440" cy="914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68580" tIns="34290" rIns="68580" bIns="3429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1503797" y="3006448"/>
              <a:ext cx="91440" cy="18288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68580" tIns="34290" rIns="68580" bIns="3429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1416354" y="3180184"/>
              <a:ext cx="91440" cy="914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68580" tIns="34290" rIns="68580" bIns="3429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1328911" y="3180184"/>
              <a:ext cx="91440" cy="914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68580" tIns="34290" rIns="68580" bIns="3429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1241220" y="3180184"/>
              <a:ext cx="91440" cy="914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68580" tIns="34290" rIns="68580" bIns="3429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1150341" y="3180184"/>
              <a:ext cx="91440" cy="914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68580" tIns="34290" rIns="68580" bIns="3429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1059910" y="3180184"/>
              <a:ext cx="91440" cy="914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68580" tIns="34290" rIns="68580" bIns="3429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962324" y="3180184"/>
              <a:ext cx="91440" cy="914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68580" tIns="34290" rIns="68580" bIns="3429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3564180" y="3976939"/>
              <a:ext cx="91440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68580" tIns="34290" rIns="68580" bIns="3429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3472490" y="3885499"/>
              <a:ext cx="91440" cy="457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68580" tIns="34290" rIns="68580" bIns="3429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3656620" y="4159819"/>
              <a:ext cx="91440" cy="18288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68580" tIns="34290" rIns="68580" bIns="3429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3381550" y="3702619"/>
              <a:ext cx="91440" cy="64008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68580" tIns="34290" rIns="68580" bIns="3429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291609" y="3611179"/>
              <a:ext cx="91440" cy="73152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68580" tIns="34290" rIns="68580" bIns="3429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3198676" y="3466399"/>
              <a:ext cx="91440" cy="86868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68580" tIns="34290" rIns="68580" bIns="3429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3106236" y="3748339"/>
              <a:ext cx="91440" cy="59436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68580" tIns="34290" rIns="68580" bIns="3429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3015290" y="3885499"/>
              <a:ext cx="91440" cy="4572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68580" tIns="34290" rIns="68580" bIns="3429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2924344" y="4068379"/>
              <a:ext cx="91440" cy="27432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68580" tIns="34290" rIns="68580" bIns="3429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2833150" y="4159819"/>
              <a:ext cx="91440" cy="18288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68580" tIns="34290" rIns="68580" bIns="3429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2742269" y="4333555"/>
              <a:ext cx="91440" cy="914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68580" tIns="34290" rIns="68580" bIns="3429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2648335" y="4333555"/>
              <a:ext cx="91440" cy="914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68580" tIns="34290" rIns="68580" bIns="3429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2550749" y="4333555"/>
              <a:ext cx="91440" cy="914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68580" tIns="34290" rIns="68580" bIns="3429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2537757" y="4251259"/>
              <a:ext cx="91440" cy="9144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68580" tIns="34290" rIns="68580" bIns="3429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2270807" y="4333555"/>
              <a:ext cx="91440" cy="914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68580" tIns="34290" rIns="68580" bIns="3429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2454937" y="4333555"/>
              <a:ext cx="91440" cy="914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68580" tIns="34290" rIns="68580" bIns="3429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2183364" y="4333555"/>
              <a:ext cx="91440" cy="914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68580" tIns="34290" rIns="68580" bIns="3429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2089926" y="4333555"/>
              <a:ext cx="91440" cy="914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68580" tIns="34290" rIns="68580" bIns="3429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53" name="Rectangle 52"/>
            <p:cNvSpPr/>
            <p:nvPr/>
          </p:nvSpPr>
          <p:spPr bwMode="auto">
            <a:xfrm>
              <a:off x="1993490" y="4333555"/>
              <a:ext cx="91440" cy="914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68580" tIns="34290" rIns="68580" bIns="3429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1813607" y="4333555"/>
              <a:ext cx="91440" cy="914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68580" tIns="34290" rIns="68580" bIns="3429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1726164" y="4333555"/>
              <a:ext cx="91440" cy="914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68580" tIns="34290" rIns="68580" bIns="3429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57" name="Rectangle 56"/>
            <p:cNvSpPr/>
            <p:nvPr/>
          </p:nvSpPr>
          <p:spPr bwMode="auto">
            <a:xfrm>
              <a:off x="1638473" y="4333555"/>
              <a:ext cx="91440" cy="914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68580" tIns="34290" rIns="68580" bIns="3429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58" name="Rectangle 57"/>
            <p:cNvSpPr/>
            <p:nvPr/>
          </p:nvSpPr>
          <p:spPr bwMode="auto">
            <a:xfrm>
              <a:off x="1179737" y="4333555"/>
              <a:ext cx="91440" cy="914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68580" tIns="34290" rIns="68580" bIns="3429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59" name="Rectangle 58"/>
            <p:cNvSpPr/>
            <p:nvPr/>
          </p:nvSpPr>
          <p:spPr bwMode="auto">
            <a:xfrm>
              <a:off x="1089306" y="4333555"/>
              <a:ext cx="91440" cy="914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68580" tIns="34290" rIns="68580" bIns="3429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60" name="Rectangle 59"/>
            <p:cNvSpPr/>
            <p:nvPr/>
          </p:nvSpPr>
          <p:spPr bwMode="auto">
            <a:xfrm>
              <a:off x="991720" y="4333555"/>
              <a:ext cx="91440" cy="914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68580" tIns="34290" rIns="68580" bIns="3429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</a:endParaRPr>
            </a:p>
          </p:txBody>
        </p:sp>
        <p:cxnSp>
          <p:nvCxnSpPr>
            <p:cNvPr id="61" name="Straight Connector 60"/>
            <p:cNvCxnSpPr/>
            <p:nvPr/>
          </p:nvCxnSpPr>
          <p:spPr bwMode="auto">
            <a:xfrm>
              <a:off x="708193" y="5458791"/>
              <a:ext cx="3657600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sp>
          <p:nvSpPr>
            <p:cNvPr id="63" name="Rectangle 62"/>
            <p:cNvSpPr/>
            <p:nvPr/>
          </p:nvSpPr>
          <p:spPr bwMode="auto">
            <a:xfrm>
              <a:off x="4241437" y="5013248"/>
              <a:ext cx="91440" cy="457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68580" tIns="34290" rIns="68580" bIns="3429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65" name="Rectangle 64"/>
            <p:cNvSpPr/>
            <p:nvPr/>
          </p:nvSpPr>
          <p:spPr bwMode="auto">
            <a:xfrm>
              <a:off x="4150497" y="4834351"/>
              <a:ext cx="91440" cy="64008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68580" tIns="34290" rIns="68580" bIns="3429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66" name="Rectangle 65"/>
            <p:cNvSpPr/>
            <p:nvPr/>
          </p:nvSpPr>
          <p:spPr bwMode="auto">
            <a:xfrm>
              <a:off x="4060556" y="4560031"/>
              <a:ext cx="91440" cy="914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68580" tIns="34290" rIns="68580" bIns="3429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67" name="Rectangle 66"/>
            <p:cNvSpPr/>
            <p:nvPr/>
          </p:nvSpPr>
          <p:spPr bwMode="auto">
            <a:xfrm>
              <a:off x="3975574" y="4822421"/>
              <a:ext cx="91440" cy="64008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68580" tIns="34290" rIns="68580" bIns="3429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68" name="Rectangle 67"/>
            <p:cNvSpPr/>
            <p:nvPr/>
          </p:nvSpPr>
          <p:spPr bwMode="auto">
            <a:xfrm>
              <a:off x="3883134" y="5013253"/>
              <a:ext cx="91440" cy="457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68580" tIns="34290" rIns="68580" bIns="3429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69" name="Rectangle 68"/>
            <p:cNvSpPr/>
            <p:nvPr/>
          </p:nvSpPr>
          <p:spPr bwMode="auto">
            <a:xfrm>
              <a:off x="3784237" y="5200111"/>
              <a:ext cx="91440" cy="2743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68580" tIns="34290" rIns="68580" bIns="3429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70" name="Rectangle 69"/>
            <p:cNvSpPr/>
            <p:nvPr/>
          </p:nvSpPr>
          <p:spPr bwMode="auto">
            <a:xfrm>
              <a:off x="3693300" y="5379013"/>
              <a:ext cx="91440" cy="9144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68580" tIns="34290" rIns="68580" bIns="3429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71" name="Rectangle 70"/>
            <p:cNvSpPr/>
            <p:nvPr/>
          </p:nvSpPr>
          <p:spPr bwMode="auto">
            <a:xfrm>
              <a:off x="3085266" y="5382991"/>
              <a:ext cx="91440" cy="9144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68580" tIns="34290" rIns="68580" bIns="3429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72" name="Rectangle 71"/>
            <p:cNvSpPr/>
            <p:nvPr/>
          </p:nvSpPr>
          <p:spPr bwMode="auto">
            <a:xfrm>
              <a:off x="2994385" y="5465287"/>
              <a:ext cx="91440" cy="914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68580" tIns="34290" rIns="68580" bIns="3429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73" name="Rectangle 72"/>
            <p:cNvSpPr/>
            <p:nvPr/>
          </p:nvSpPr>
          <p:spPr bwMode="auto">
            <a:xfrm>
              <a:off x="2900451" y="5465287"/>
              <a:ext cx="91440" cy="914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68580" tIns="34290" rIns="68580" bIns="3429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74" name="Rectangle 73"/>
            <p:cNvSpPr/>
            <p:nvPr/>
          </p:nvSpPr>
          <p:spPr bwMode="auto">
            <a:xfrm>
              <a:off x="2810816" y="5465287"/>
              <a:ext cx="91440" cy="914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68580" tIns="34290" rIns="68580" bIns="3429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75" name="Rectangle 74"/>
            <p:cNvSpPr/>
            <p:nvPr/>
          </p:nvSpPr>
          <p:spPr bwMode="auto">
            <a:xfrm>
              <a:off x="1882944" y="5382991"/>
              <a:ext cx="91440" cy="9144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68580" tIns="34290" rIns="68580" bIns="3429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76" name="Rectangle 75"/>
            <p:cNvSpPr/>
            <p:nvPr/>
          </p:nvSpPr>
          <p:spPr bwMode="auto">
            <a:xfrm>
              <a:off x="2530874" y="5465287"/>
              <a:ext cx="91440" cy="914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68580" tIns="34290" rIns="68580" bIns="3429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77" name="Rectangle 76"/>
            <p:cNvSpPr/>
            <p:nvPr/>
          </p:nvSpPr>
          <p:spPr bwMode="auto">
            <a:xfrm>
              <a:off x="2715004" y="5465287"/>
              <a:ext cx="91440" cy="914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68580" tIns="34290" rIns="68580" bIns="3429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78" name="Rectangle 77"/>
            <p:cNvSpPr/>
            <p:nvPr/>
          </p:nvSpPr>
          <p:spPr bwMode="auto">
            <a:xfrm>
              <a:off x="2443431" y="5465287"/>
              <a:ext cx="91440" cy="914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68580" tIns="34290" rIns="68580" bIns="3429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79" name="Rectangle 78"/>
            <p:cNvSpPr/>
            <p:nvPr/>
          </p:nvSpPr>
          <p:spPr bwMode="auto">
            <a:xfrm>
              <a:off x="2349993" y="5465287"/>
              <a:ext cx="91440" cy="914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68580" tIns="34290" rIns="68580" bIns="3429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80" name="Rectangle 79"/>
            <p:cNvSpPr/>
            <p:nvPr/>
          </p:nvSpPr>
          <p:spPr bwMode="auto">
            <a:xfrm>
              <a:off x="2253557" y="5465287"/>
              <a:ext cx="91440" cy="914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68580" tIns="34290" rIns="68580" bIns="3429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81" name="Rectangle 80"/>
            <p:cNvSpPr/>
            <p:nvPr/>
          </p:nvSpPr>
          <p:spPr bwMode="auto">
            <a:xfrm>
              <a:off x="1537263" y="5291551"/>
              <a:ext cx="91440" cy="18288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68580" tIns="34290" rIns="68580" bIns="3429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82" name="Rectangle 81"/>
            <p:cNvSpPr/>
            <p:nvPr/>
          </p:nvSpPr>
          <p:spPr bwMode="auto">
            <a:xfrm>
              <a:off x="2073674" y="5465287"/>
              <a:ext cx="91440" cy="914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68580" tIns="34290" rIns="68580" bIns="3429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83" name="Rectangle 82"/>
            <p:cNvSpPr/>
            <p:nvPr/>
          </p:nvSpPr>
          <p:spPr bwMode="auto">
            <a:xfrm>
              <a:off x="1986231" y="5465287"/>
              <a:ext cx="91440" cy="914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68580" tIns="34290" rIns="68580" bIns="3429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84" name="Rectangle 83"/>
            <p:cNvSpPr/>
            <p:nvPr/>
          </p:nvSpPr>
          <p:spPr bwMode="auto">
            <a:xfrm>
              <a:off x="1898540" y="5465287"/>
              <a:ext cx="91440" cy="914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68580" tIns="34290" rIns="68580" bIns="3429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85" name="Rectangle 84"/>
            <p:cNvSpPr/>
            <p:nvPr/>
          </p:nvSpPr>
          <p:spPr bwMode="auto">
            <a:xfrm>
              <a:off x="1439804" y="5465287"/>
              <a:ext cx="91440" cy="914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68580" tIns="34290" rIns="68580" bIns="3429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86" name="Rectangle 85"/>
            <p:cNvSpPr/>
            <p:nvPr/>
          </p:nvSpPr>
          <p:spPr bwMode="auto">
            <a:xfrm>
              <a:off x="1349373" y="5465287"/>
              <a:ext cx="91440" cy="914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68580" tIns="34290" rIns="68580" bIns="3429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87" name="Rectangle 86"/>
            <p:cNvSpPr/>
            <p:nvPr/>
          </p:nvSpPr>
          <p:spPr bwMode="auto">
            <a:xfrm>
              <a:off x="1601646" y="5465287"/>
              <a:ext cx="91440" cy="914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68580" tIns="34290" rIns="68580" bIns="3429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</a:endParaRPr>
            </a:p>
          </p:txBody>
        </p:sp>
        <p:cxnSp>
          <p:nvCxnSpPr>
            <p:cNvPr id="90" name="Straight Connector 89"/>
            <p:cNvCxnSpPr/>
            <p:nvPr/>
          </p:nvCxnSpPr>
          <p:spPr bwMode="auto">
            <a:xfrm>
              <a:off x="724106" y="4333486"/>
              <a:ext cx="3657600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91" name="Straight Connector 90"/>
            <p:cNvCxnSpPr/>
            <p:nvPr/>
          </p:nvCxnSpPr>
          <p:spPr bwMode="auto">
            <a:xfrm>
              <a:off x="724106" y="3184197"/>
              <a:ext cx="3657600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sp>
          <p:nvSpPr>
            <p:cNvPr id="92" name="Rectangle 91"/>
            <p:cNvSpPr/>
            <p:nvPr/>
          </p:nvSpPr>
          <p:spPr bwMode="auto">
            <a:xfrm>
              <a:off x="3001446" y="5382991"/>
              <a:ext cx="91440" cy="9144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68580" tIns="34290" rIns="68580" bIns="3429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</a:endParaRPr>
            </a:p>
          </p:txBody>
        </p:sp>
        <p:cxnSp>
          <p:nvCxnSpPr>
            <p:cNvPr id="94" name="Straight Connector 93"/>
            <p:cNvCxnSpPr/>
            <p:nvPr/>
          </p:nvCxnSpPr>
          <p:spPr bwMode="auto">
            <a:xfrm>
              <a:off x="3413455" y="1817542"/>
              <a:ext cx="31659" cy="3896034"/>
            </a:xfrm>
            <a:prstGeom prst="line">
              <a:avLst/>
            </a:prstGeom>
            <a:noFill/>
            <a:ln w="254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98" name="Straight Connector 97"/>
            <p:cNvCxnSpPr/>
            <p:nvPr/>
          </p:nvCxnSpPr>
          <p:spPr bwMode="auto">
            <a:xfrm flipH="1" flipV="1">
              <a:off x="1118132" y="1828663"/>
              <a:ext cx="2286000" cy="3751"/>
            </a:xfrm>
            <a:prstGeom prst="line">
              <a:avLst/>
            </a:prstGeom>
            <a:noFill/>
            <a:ln w="254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05" name="Straight Connector 104"/>
            <p:cNvCxnSpPr/>
            <p:nvPr/>
          </p:nvCxnSpPr>
          <p:spPr bwMode="auto">
            <a:xfrm>
              <a:off x="4106287" y="5474431"/>
              <a:ext cx="0" cy="22860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06" name="Straight Connector 105"/>
            <p:cNvCxnSpPr/>
            <p:nvPr/>
          </p:nvCxnSpPr>
          <p:spPr bwMode="auto">
            <a:xfrm>
              <a:off x="2095453" y="5468466"/>
              <a:ext cx="0" cy="22860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07" name="Straight Connector 106"/>
            <p:cNvCxnSpPr/>
            <p:nvPr/>
          </p:nvCxnSpPr>
          <p:spPr bwMode="auto">
            <a:xfrm>
              <a:off x="2758263" y="5474431"/>
              <a:ext cx="0" cy="22860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08" name="Straight Connector 107"/>
            <p:cNvCxnSpPr/>
            <p:nvPr/>
          </p:nvCxnSpPr>
          <p:spPr bwMode="auto">
            <a:xfrm>
              <a:off x="3432486" y="5468407"/>
              <a:ext cx="0" cy="22860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sp>
          <p:nvSpPr>
            <p:cNvPr id="109" name="TextBox 108"/>
            <p:cNvSpPr txBox="1"/>
            <p:nvPr/>
          </p:nvSpPr>
          <p:spPr>
            <a:xfrm>
              <a:off x="3820023" y="5687727"/>
              <a:ext cx="605293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1000</a:t>
              </a: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3207856" y="5706622"/>
              <a:ext cx="515525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100</a:t>
              </a:r>
            </a:p>
          </p:txBody>
        </p:sp>
        <p:cxnSp>
          <p:nvCxnSpPr>
            <p:cNvPr id="111" name="Straight Connector 110"/>
            <p:cNvCxnSpPr/>
            <p:nvPr/>
          </p:nvCxnSpPr>
          <p:spPr bwMode="auto">
            <a:xfrm>
              <a:off x="1357746" y="5471452"/>
              <a:ext cx="0" cy="22860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sp>
          <p:nvSpPr>
            <p:cNvPr id="112" name="TextBox 111"/>
            <p:cNvSpPr txBox="1"/>
            <p:nvPr/>
          </p:nvSpPr>
          <p:spPr>
            <a:xfrm>
              <a:off x="2573073" y="5684093"/>
              <a:ext cx="425757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10</a:t>
              </a: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1954994" y="5738426"/>
              <a:ext cx="335989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1</a:t>
              </a: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1136614" y="5706622"/>
              <a:ext cx="470643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0.1</a:t>
              </a:r>
            </a:p>
          </p:txBody>
        </p:sp>
        <p:grpSp>
          <p:nvGrpSpPr>
            <p:cNvPr id="118" name="Group 117"/>
            <p:cNvGrpSpPr/>
            <p:nvPr/>
          </p:nvGrpSpPr>
          <p:grpSpPr>
            <a:xfrm>
              <a:off x="2563990" y="2171339"/>
              <a:ext cx="685800" cy="1005872"/>
              <a:chOff x="4616199" y="1790300"/>
              <a:chExt cx="685800" cy="1005872"/>
            </a:xfrm>
          </p:grpSpPr>
          <p:cxnSp>
            <p:nvCxnSpPr>
              <p:cNvPr id="115" name="Straight Connector 114"/>
              <p:cNvCxnSpPr/>
              <p:nvPr/>
            </p:nvCxnSpPr>
            <p:spPr bwMode="auto">
              <a:xfrm flipH="1" flipV="1">
                <a:off x="4616199" y="1790300"/>
                <a:ext cx="685800" cy="3751"/>
              </a:xfrm>
              <a:prstGeom prst="line">
                <a:avLst/>
              </a:prstGeom>
              <a:noFill/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16" name="Straight Connector 115"/>
              <p:cNvCxnSpPr/>
              <p:nvPr/>
            </p:nvCxnSpPr>
            <p:spPr bwMode="auto">
              <a:xfrm flipH="1" flipV="1">
                <a:off x="4975001" y="1790332"/>
                <a:ext cx="0" cy="1005840"/>
              </a:xfrm>
              <a:prstGeom prst="line">
                <a:avLst/>
              </a:prstGeom>
              <a:noFill/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</p:grpSp>
        <p:grpSp>
          <p:nvGrpSpPr>
            <p:cNvPr id="119" name="Group 118"/>
            <p:cNvGrpSpPr/>
            <p:nvPr/>
          </p:nvGrpSpPr>
          <p:grpSpPr>
            <a:xfrm>
              <a:off x="2884173" y="3342066"/>
              <a:ext cx="685800" cy="1005872"/>
              <a:chOff x="4616199" y="1790300"/>
              <a:chExt cx="685800" cy="1005872"/>
            </a:xfrm>
          </p:grpSpPr>
          <p:cxnSp>
            <p:nvCxnSpPr>
              <p:cNvPr id="120" name="Straight Connector 119"/>
              <p:cNvCxnSpPr/>
              <p:nvPr/>
            </p:nvCxnSpPr>
            <p:spPr bwMode="auto">
              <a:xfrm flipH="1" flipV="1">
                <a:off x="4616199" y="1790300"/>
                <a:ext cx="685800" cy="3751"/>
              </a:xfrm>
              <a:prstGeom prst="line">
                <a:avLst/>
              </a:prstGeom>
              <a:noFill/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21" name="Straight Connector 120"/>
              <p:cNvCxnSpPr/>
              <p:nvPr/>
            </p:nvCxnSpPr>
            <p:spPr bwMode="auto">
              <a:xfrm flipH="1" flipV="1">
                <a:off x="4975001" y="1790332"/>
                <a:ext cx="0" cy="1005840"/>
              </a:xfrm>
              <a:prstGeom prst="line">
                <a:avLst/>
              </a:prstGeom>
              <a:noFill/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</p:grpSp>
        <p:grpSp>
          <p:nvGrpSpPr>
            <p:cNvPr id="122" name="Group 121"/>
            <p:cNvGrpSpPr/>
            <p:nvPr/>
          </p:nvGrpSpPr>
          <p:grpSpPr>
            <a:xfrm>
              <a:off x="3743434" y="4461418"/>
              <a:ext cx="640080" cy="1005871"/>
              <a:chOff x="4616199" y="1790301"/>
              <a:chExt cx="639664" cy="1005871"/>
            </a:xfrm>
          </p:grpSpPr>
          <p:cxnSp>
            <p:nvCxnSpPr>
              <p:cNvPr id="123" name="Straight Connector 122"/>
              <p:cNvCxnSpPr/>
              <p:nvPr/>
            </p:nvCxnSpPr>
            <p:spPr bwMode="auto">
              <a:xfrm flipH="1" flipV="1">
                <a:off x="4616199" y="1790301"/>
                <a:ext cx="639664" cy="31"/>
              </a:xfrm>
              <a:prstGeom prst="line">
                <a:avLst/>
              </a:prstGeom>
              <a:noFill/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24" name="Straight Connector 123"/>
              <p:cNvCxnSpPr/>
              <p:nvPr/>
            </p:nvCxnSpPr>
            <p:spPr bwMode="auto">
              <a:xfrm flipH="1" flipV="1">
                <a:off x="4975001" y="1790332"/>
                <a:ext cx="0" cy="1005840"/>
              </a:xfrm>
              <a:prstGeom prst="line">
                <a:avLst/>
              </a:prstGeom>
              <a:noFill/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</p:grpSp>
        <p:sp>
          <p:nvSpPr>
            <p:cNvPr id="126" name="TextBox 125"/>
            <p:cNvSpPr txBox="1"/>
            <p:nvPr/>
          </p:nvSpPr>
          <p:spPr>
            <a:xfrm>
              <a:off x="2199990" y="5909394"/>
              <a:ext cx="1103295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AC50 (</a:t>
              </a:r>
              <a:r>
                <a:rPr kumimoji="0" lang="en-US" sz="105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ymbol" panose="05050102010706020507" pitchFamily="18" charset="2"/>
                </a:rPr>
                <a:t>m</a:t>
              </a:r>
              <a:r>
                <a:rPr kumimoji="0" lang="en-US" sz="105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M</a:t>
              </a: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)</a:t>
              </a:r>
            </a:p>
          </p:txBody>
        </p:sp>
        <p:sp>
          <p:nvSpPr>
            <p:cNvPr id="127" name="TextBox 126"/>
            <p:cNvSpPr txBox="1"/>
            <p:nvPr/>
          </p:nvSpPr>
          <p:spPr>
            <a:xfrm rot="16200000">
              <a:off x="-261894" y="3499464"/>
              <a:ext cx="15350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Number of Hits</a:t>
              </a: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3619126" y="2262207"/>
              <a:ext cx="763457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Burst </a:t>
              </a:r>
            </a:p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Region</a:t>
              </a: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1063221" y="2135081"/>
              <a:ext cx="113962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Cytotoxicity</a:t>
              </a:r>
            </a:p>
            <a:p>
              <a:pPr marL="0" marR="0" lvl="0" indent="0" algn="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Range</a:t>
              </a:r>
            </a:p>
            <a:p>
              <a:pPr marL="0" marR="0" lvl="0" indent="0" algn="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3 MAD</a:t>
              </a:r>
            </a:p>
          </p:txBody>
        </p:sp>
        <p:cxnSp>
          <p:nvCxnSpPr>
            <p:cNvPr id="135" name="Elbow Connector 134"/>
            <p:cNvCxnSpPr/>
            <p:nvPr/>
          </p:nvCxnSpPr>
          <p:spPr bwMode="auto">
            <a:xfrm flipV="1">
              <a:off x="2110428" y="2262208"/>
              <a:ext cx="821697" cy="146878"/>
            </a:xfrm>
            <a:prstGeom prst="bentConnector3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37" name="TextBox 136"/>
            <p:cNvSpPr txBox="1"/>
            <p:nvPr/>
          </p:nvSpPr>
          <p:spPr>
            <a:xfrm>
              <a:off x="1155085" y="1470139"/>
              <a:ext cx="2283104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Tested Concentration Range</a:t>
              </a:r>
            </a:p>
          </p:txBody>
        </p:sp>
        <p:sp>
          <p:nvSpPr>
            <p:cNvPr id="140" name="Rectangle 139"/>
            <p:cNvSpPr/>
            <p:nvPr/>
          </p:nvSpPr>
          <p:spPr bwMode="auto">
            <a:xfrm>
              <a:off x="7306429" y="3286529"/>
              <a:ext cx="1436060" cy="10515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68580" tIns="34290" rIns="68580" bIns="3429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141" name="Rectangle 140"/>
            <p:cNvSpPr/>
            <p:nvPr/>
          </p:nvSpPr>
          <p:spPr bwMode="auto">
            <a:xfrm>
              <a:off x="7323300" y="4416938"/>
              <a:ext cx="1425529" cy="10515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68580" tIns="34290" rIns="68580" bIns="3429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142" name="Rectangle 141"/>
            <p:cNvSpPr/>
            <p:nvPr/>
          </p:nvSpPr>
          <p:spPr bwMode="auto">
            <a:xfrm>
              <a:off x="7299132" y="2132270"/>
              <a:ext cx="1443357" cy="10515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68580" tIns="34290" rIns="68580" bIns="3429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143" name="Rectangle 142"/>
            <p:cNvSpPr/>
            <p:nvPr/>
          </p:nvSpPr>
          <p:spPr bwMode="auto">
            <a:xfrm>
              <a:off x="7891306" y="2733448"/>
              <a:ext cx="91440" cy="4572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68580" tIns="34290" rIns="68580" bIns="3429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144" name="Rectangle 143"/>
            <p:cNvSpPr/>
            <p:nvPr/>
          </p:nvSpPr>
          <p:spPr bwMode="auto">
            <a:xfrm>
              <a:off x="7799616" y="2367688"/>
              <a:ext cx="91440" cy="82296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68580" tIns="34290" rIns="68580" bIns="3429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145" name="Rectangle 144"/>
            <p:cNvSpPr/>
            <p:nvPr/>
          </p:nvSpPr>
          <p:spPr bwMode="auto">
            <a:xfrm>
              <a:off x="7983746" y="3007768"/>
              <a:ext cx="91440" cy="18288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68580" tIns="34290" rIns="68580" bIns="3429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146" name="Rectangle 145"/>
            <p:cNvSpPr/>
            <p:nvPr/>
          </p:nvSpPr>
          <p:spPr bwMode="auto">
            <a:xfrm>
              <a:off x="7708670" y="2276248"/>
              <a:ext cx="91440" cy="9144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68580" tIns="34290" rIns="68580" bIns="3429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147" name="Rectangle 146"/>
            <p:cNvSpPr/>
            <p:nvPr/>
          </p:nvSpPr>
          <p:spPr bwMode="auto">
            <a:xfrm>
              <a:off x="7610784" y="2459128"/>
              <a:ext cx="91440" cy="73152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68580" tIns="34290" rIns="68580" bIns="3429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148" name="Rectangle 147"/>
            <p:cNvSpPr/>
            <p:nvPr/>
          </p:nvSpPr>
          <p:spPr bwMode="auto">
            <a:xfrm>
              <a:off x="7517851" y="2367688"/>
              <a:ext cx="91440" cy="82296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68580" tIns="34290" rIns="68580" bIns="3429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149" name="Rectangle 148"/>
            <p:cNvSpPr/>
            <p:nvPr/>
          </p:nvSpPr>
          <p:spPr bwMode="auto">
            <a:xfrm>
              <a:off x="7425411" y="2642008"/>
              <a:ext cx="91440" cy="54864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68580" tIns="34290" rIns="68580" bIns="3429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150" name="Rectangle 149"/>
            <p:cNvSpPr/>
            <p:nvPr/>
          </p:nvSpPr>
          <p:spPr bwMode="auto">
            <a:xfrm>
              <a:off x="7334465" y="2733448"/>
              <a:ext cx="91440" cy="4572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68580" tIns="34290" rIns="68580" bIns="3429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151" name="Rectangle 150"/>
            <p:cNvSpPr/>
            <p:nvPr/>
          </p:nvSpPr>
          <p:spPr bwMode="auto">
            <a:xfrm>
              <a:off x="7243519" y="2916328"/>
              <a:ext cx="91440" cy="27432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68580" tIns="34290" rIns="68580" bIns="3429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152" name="Rectangle 151"/>
            <p:cNvSpPr/>
            <p:nvPr/>
          </p:nvSpPr>
          <p:spPr bwMode="auto">
            <a:xfrm>
              <a:off x="7152325" y="3007768"/>
              <a:ext cx="91440" cy="18288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68580" tIns="34290" rIns="68580" bIns="3429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153" name="Rectangle 152"/>
            <p:cNvSpPr/>
            <p:nvPr/>
          </p:nvSpPr>
          <p:spPr bwMode="auto">
            <a:xfrm>
              <a:off x="6751344" y="3181504"/>
              <a:ext cx="91440" cy="914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68580" tIns="34290" rIns="68580" bIns="3429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154" name="Rectangle 153"/>
            <p:cNvSpPr/>
            <p:nvPr/>
          </p:nvSpPr>
          <p:spPr bwMode="auto">
            <a:xfrm>
              <a:off x="6657410" y="3181504"/>
              <a:ext cx="91440" cy="914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68580" tIns="34290" rIns="68580" bIns="3429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155" name="Rectangle 154"/>
            <p:cNvSpPr/>
            <p:nvPr/>
          </p:nvSpPr>
          <p:spPr bwMode="auto">
            <a:xfrm>
              <a:off x="6567775" y="3181504"/>
              <a:ext cx="91440" cy="914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68580" tIns="34290" rIns="68580" bIns="3429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156" name="Rectangle 155"/>
            <p:cNvSpPr/>
            <p:nvPr/>
          </p:nvSpPr>
          <p:spPr bwMode="auto">
            <a:xfrm>
              <a:off x="6689623" y="3099208"/>
              <a:ext cx="91440" cy="9144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68580" tIns="34290" rIns="68580" bIns="3429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157" name="Rectangle 156"/>
            <p:cNvSpPr/>
            <p:nvPr/>
          </p:nvSpPr>
          <p:spPr bwMode="auto">
            <a:xfrm>
              <a:off x="6287833" y="3181504"/>
              <a:ext cx="91440" cy="914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68580" tIns="34290" rIns="68580" bIns="3429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158" name="Rectangle 157"/>
            <p:cNvSpPr/>
            <p:nvPr/>
          </p:nvSpPr>
          <p:spPr bwMode="auto">
            <a:xfrm>
              <a:off x="6471963" y="3181504"/>
              <a:ext cx="91440" cy="914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68580" tIns="34290" rIns="68580" bIns="3429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159" name="Rectangle 158"/>
            <p:cNvSpPr/>
            <p:nvPr/>
          </p:nvSpPr>
          <p:spPr bwMode="auto">
            <a:xfrm>
              <a:off x="6200390" y="3181504"/>
              <a:ext cx="91440" cy="914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68580" tIns="34290" rIns="68580" bIns="3429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160" name="Rectangle 159"/>
            <p:cNvSpPr/>
            <p:nvPr/>
          </p:nvSpPr>
          <p:spPr bwMode="auto">
            <a:xfrm>
              <a:off x="6106952" y="3181504"/>
              <a:ext cx="91440" cy="914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68580" tIns="34290" rIns="68580" bIns="3429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161" name="Rectangle 160"/>
            <p:cNvSpPr/>
            <p:nvPr/>
          </p:nvSpPr>
          <p:spPr bwMode="auto">
            <a:xfrm>
              <a:off x="6010516" y="3181504"/>
              <a:ext cx="91440" cy="914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68580" tIns="34290" rIns="68580" bIns="3429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162" name="Rectangle 161"/>
            <p:cNvSpPr/>
            <p:nvPr/>
          </p:nvSpPr>
          <p:spPr bwMode="auto">
            <a:xfrm>
              <a:off x="6228176" y="3007768"/>
              <a:ext cx="91440" cy="18288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68580" tIns="34290" rIns="68580" bIns="3429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163" name="Rectangle 162"/>
            <p:cNvSpPr/>
            <p:nvPr/>
          </p:nvSpPr>
          <p:spPr bwMode="auto">
            <a:xfrm>
              <a:off x="5830633" y="3181504"/>
              <a:ext cx="91440" cy="914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68580" tIns="34290" rIns="68580" bIns="3429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164" name="Rectangle 163"/>
            <p:cNvSpPr/>
            <p:nvPr/>
          </p:nvSpPr>
          <p:spPr bwMode="auto">
            <a:xfrm>
              <a:off x="5743190" y="3181504"/>
              <a:ext cx="91440" cy="914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68580" tIns="34290" rIns="68580" bIns="3429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165" name="Rectangle 164"/>
            <p:cNvSpPr/>
            <p:nvPr/>
          </p:nvSpPr>
          <p:spPr bwMode="auto">
            <a:xfrm>
              <a:off x="5655499" y="3181504"/>
              <a:ext cx="91440" cy="914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68580" tIns="34290" rIns="68580" bIns="3429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166" name="Rectangle 165"/>
            <p:cNvSpPr/>
            <p:nvPr/>
          </p:nvSpPr>
          <p:spPr bwMode="auto">
            <a:xfrm>
              <a:off x="5564620" y="3181504"/>
              <a:ext cx="91440" cy="914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68580" tIns="34290" rIns="68580" bIns="3429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167" name="Rectangle 166"/>
            <p:cNvSpPr/>
            <p:nvPr/>
          </p:nvSpPr>
          <p:spPr bwMode="auto">
            <a:xfrm>
              <a:off x="5474189" y="3181504"/>
              <a:ext cx="91440" cy="914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68580" tIns="34290" rIns="68580" bIns="3429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169" name="Rectangle 168"/>
            <p:cNvSpPr/>
            <p:nvPr/>
          </p:nvSpPr>
          <p:spPr bwMode="auto">
            <a:xfrm>
              <a:off x="7978459" y="3978259"/>
              <a:ext cx="91440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68580" tIns="34290" rIns="68580" bIns="3429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170" name="Rectangle 169"/>
            <p:cNvSpPr/>
            <p:nvPr/>
          </p:nvSpPr>
          <p:spPr bwMode="auto">
            <a:xfrm>
              <a:off x="7886769" y="3886819"/>
              <a:ext cx="91440" cy="457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68580" tIns="34290" rIns="68580" bIns="3429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171" name="Rectangle 170"/>
            <p:cNvSpPr/>
            <p:nvPr/>
          </p:nvSpPr>
          <p:spPr bwMode="auto">
            <a:xfrm>
              <a:off x="8070899" y="4161139"/>
              <a:ext cx="91440" cy="18288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68580" tIns="34290" rIns="68580" bIns="3429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172" name="Rectangle 171"/>
            <p:cNvSpPr/>
            <p:nvPr/>
          </p:nvSpPr>
          <p:spPr bwMode="auto">
            <a:xfrm>
              <a:off x="7795829" y="3703939"/>
              <a:ext cx="91440" cy="64008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68580" tIns="34290" rIns="68580" bIns="3429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173" name="Rectangle 172"/>
            <p:cNvSpPr/>
            <p:nvPr/>
          </p:nvSpPr>
          <p:spPr bwMode="auto">
            <a:xfrm>
              <a:off x="7705888" y="3612499"/>
              <a:ext cx="91440" cy="73152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68580" tIns="34290" rIns="68580" bIns="3429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174" name="Rectangle 173"/>
            <p:cNvSpPr/>
            <p:nvPr/>
          </p:nvSpPr>
          <p:spPr bwMode="auto">
            <a:xfrm>
              <a:off x="7612955" y="3467719"/>
              <a:ext cx="91440" cy="86868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68580" tIns="34290" rIns="68580" bIns="3429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175" name="Rectangle 174"/>
            <p:cNvSpPr/>
            <p:nvPr/>
          </p:nvSpPr>
          <p:spPr bwMode="auto">
            <a:xfrm>
              <a:off x="7520515" y="3749659"/>
              <a:ext cx="91440" cy="59436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68580" tIns="34290" rIns="68580" bIns="3429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176" name="Rectangle 175"/>
            <p:cNvSpPr/>
            <p:nvPr/>
          </p:nvSpPr>
          <p:spPr bwMode="auto">
            <a:xfrm>
              <a:off x="7429569" y="3886819"/>
              <a:ext cx="91440" cy="4572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68580" tIns="34290" rIns="68580" bIns="3429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177" name="Rectangle 176"/>
            <p:cNvSpPr/>
            <p:nvPr/>
          </p:nvSpPr>
          <p:spPr bwMode="auto">
            <a:xfrm>
              <a:off x="7338623" y="4069699"/>
              <a:ext cx="91440" cy="27432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68580" tIns="34290" rIns="68580" bIns="3429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178" name="Rectangle 177"/>
            <p:cNvSpPr/>
            <p:nvPr/>
          </p:nvSpPr>
          <p:spPr bwMode="auto">
            <a:xfrm>
              <a:off x="7247429" y="4161139"/>
              <a:ext cx="91440" cy="18288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68580" tIns="34290" rIns="68580" bIns="3429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179" name="Rectangle 178"/>
            <p:cNvSpPr/>
            <p:nvPr/>
          </p:nvSpPr>
          <p:spPr bwMode="auto">
            <a:xfrm>
              <a:off x="7156548" y="4334875"/>
              <a:ext cx="91440" cy="914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68580" tIns="34290" rIns="68580" bIns="3429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180" name="Rectangle 179"/>
            <p:cNvSpPr/>
            <p:nvPr/>
          </p:nvSpPr>
          <p:spPr bwMode="auto">
            <a:xfrm>
              <a:off x="7062614" y="4334875"/>
              <a:ext cx="91440" cy="914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68580" tIns="34290" rIns="68580" bIns="3429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181" name="Rectangle 180"/>
            <p:cNvSpPr/>
            <p:nvPr/>
          </p:nvSpPr>
          <p:spPr bwMode="auto">
            <a:xfrm>
              <a:off x="6965028" y="4334875"/>
              <a:ext cx="91440" cy="914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68580" tIns="34290" rIns="68580" bIns="3429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182" name="Rectangle 181"/>
            <p:cNvSpPr/>
            <p:nvPr/>
          </p:nvSpPr>
          <p:spPr bwMode="auto">
            <a:xfrm>
              <a:off x="6952036" y="4252579"/>
              <a:ext cx="91440" cy="9144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68580" tIns="34290" rIns="68580" bIns="3429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183" name="Rectangle 182"/>
            <p:cNvSpPr/>
            <p:nvPr/>
          </p:nvSpPr>
          <p:spPr bwMode="auto">
            <a:xfrm>
              <a:off x="6685086" y="4334875"/>
              <a:ext cx="91440" cy="914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68580" tIns="34290" rIns="68580" bIns="3429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184" name="Rectangle 183"/>
            <p:cNvSpPr/>
            <p:nvPr/>
          </p:nvSpPr>
          <p:spPr bwMode="auto">
            <a:xfrm>
              <a:off x="6869216" y="4334875"/>
              <a:ext cx="91440" cy="914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68580" tIns="34290" rIns="68580" bIns="3429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185" name="Rectangle 184"/>
            <p:cNvSpPr/>
            <p:nvPr/>
          </p:nvSpPr>
          <p:spPr bwMode="auto">
            <a:xfrm>
              <a:off x="6597643" y="4334875"/>
              <a:ext cx="91440" cy="914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68580" tIns="34290" rIns="68580" bIns="3429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186" name="Rectangle 185"/>
            <p:cNvSpPr/>
            <p:nvPr/>
          </p:nvSpPr>
          <p:spPr bwMode="auto">
            <a:xfrm>
              <a:off x="6504205" y="4334875"/>
              <a:ext cx="91440" cy="914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68580" tIns="34290" rIns="68580" bIns="3429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187" name="Rectangle 186"/>
            <p:cNvSpPr/>
            <p:nvPr/>
          </p:nvSpPr>
          <p:spPr bwMode="auto">
            <a:xfrm>
              <a:off x="6407769" y="4334875"/>
              <a:ext cx="91440" cy="914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68580" tIns="34290" rIns="68580" bIns="3429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188" name="Rectangle 187"/>
            <p:cNvSpPr/>
            <p:nvPr/>
          </p:nvSpPr>
          <p:spPr bwMode="auto">
            <a:xfrm>
              <a:off x="6227886" y="4334875"/>
              <a:ext cx="91440" cy="914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68580" tIns="34290" rIns="68580" bIns="3429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189" name="Rectangle 188"/>
            <p:cNvSpPr/>
            <p:nvPr/>
          </p:nvSpPr>
          <p:spPr bwMode="auto">
            <a:xfrm>
              <a:off x="6140443" y="4334875"/>
              <a:ext cx="91440" cy="914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68580" tIns="34290" rIns="68580" bIns="3429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190" name="Rectangle 189"/>
            <p:cNvSpPr/>
            <p:nvPr/>
          </p:nvSpPr>
          <p:spPr bwMode="auto">
            <a:xfrm>
              <a:off x="6052752" y="4334875"/>
              <a:ext cx="91440" cy="914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68580" tIns="34290" rIns="68580" bIns="3429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191" name="Rectangle 190"/>
            <p:cNvSpPr/>
            <p:nvPr/>
          </p:nvSpPr>
          <p:spPr bwMode="auto">
            <a:xfrm>
              <a:off x="5594016" y="4334875"/>
              <a:ext cx="91440" cy="914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68580" tIns="34290" rIns="68580" bIns="3429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192" name="Rectangle 191"/>
            <p:cNvSpPr/>
            <p:nvPr/>
          </p:nvSpPr>
          <p:spPr bwMode="auto">
            <a:xfrm>
              <a:off x="5503585" y="4334875"/>
              <a:ext cx="91440" cy="914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68580" tIns="34290" rIns="68580" bIns="3429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</a:endParaRPr>
            </a:p>
          </p:txBody>
        </p:sp>
        <p:cxnSp>
          <p:nvCxnSpPr>
            <p:cNvPr id="194" name="Straight Connector 193"/>
            <p:cNvCxnSpPr/>
            <p:nvPr/>
          </p:nvCxnSpPr>
          <p:spPr bwMode="auto">
            <a:xfrm>
              <a:off x="4920834" y="5472452"/>
              <a:ext cx="3821655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sp>
          <p:nvSpPr>
            <p:cNvPr id="195" name="Rectangle 194"/>
            <p:cNvSpPr/>
            <p:nvPr/>
          </p:nvSpPr>
          <p:spPr bwMode="auto">
            <a:xfrm>
              <a:off x="7812898" y="5014568"/>
              <a:ext cx="91440" cy="457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68580" tIns="34290" rIns="68580" bIns="3429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196" name="Rectangle 195"/>
            <p:cNvSpPr/>
            <p:nvPr/>
          </p:nvSpPr>
          <p:spPr bwMode="auto">
            <a:xfrm>
              <a:off x="7721958" y="4835671"/>
              <a:ext cx="91440" cy="64008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68580" tIns="34290" rIns="68580" bIns="3429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197" name="Rectangle 196"/>
            <p:cNvSpPr/>
            <p:nvPr/>
          </p:nvSpPr>
          <p:spPr bwMode="auto">
            <a:xfrm>
              <a:off x="7632017" y="4561351"/>
              <a:ext cx="91440" cy="914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68580" tIns="34290" rIns="68580" bIns="3429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198" name="Rectangle 197"/>
            <p:cNvSpPr/>
            <p:nvPr/>
          </p:nvSpPr>
          <p:spPr bwMode="auto">
            <a:xfrm>
              <a:off x="7547035" y="4823741"/>
              <a:ext cx="91440" cy="64008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68580" tIns="34290" rIns="68580" bIns="3429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199" name="Rectangle 198"/>
            <p:cNvSpPr/>
            <p:nvPr/>
          </p:nvSpPr>
          <p:spPr bwMode="auto">
            <a:xfrm>
              <a:off x="7454595" y="5014573"/>
              <a:ext cx="91440" cy="457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68580" tIns="34290" rIns="68580" bIns="3429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200" name="Rectangle 199"/>
            <p:cNvSpPr/>
            <p:nvPr/>
          </p:nvSpPr>
          <p:spPr bwMode="auto">
            <a:xfrm>
              <a:off x="7355698" y="5201431"/>
              <a:ext cx="91440" cy="2743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68580" tIns="34290" rIns="68580" bIns="3429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201" name="Rectangle 200"/>
            <p:cNvSpPr/>
            <p:nvPr/>
          </p:nvSpPr>
          <p:spPr bwMode="auto">
            <a:xfrm>
              <a:off x="7264761" y="5380333"/>
              <a:ext cx="91440" cy="9144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68580" tIns="34290" rIns="68580" bIns="3429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202" name="Rectangle 201"/>
            <p:cNvSpPr/>
            <p:nvPr/>
          </p:nvSpPr>
          <p:spPr bwMode="auto">
            <a:xfrm>
              <a:off x="6656727" y="5384311"/>
              <a:ext cx="91440" cy="9144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68580" tIns="34290" rIns="68580" bIns="3429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203" name="Rectangle 202"/>
            <p:cNvSpPr/>
            <p:nvPr/>
          </p:nvSpPr>
          <p:spPr bwMode="auto">
            <a:xfrm>
              <a:off x="6565846" y="5458656"/>
              <a:ext cx="91440" cy="914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68580" tIns="34290" rIns="68580" bIns="3429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206" name="Rectangle 205"/>
            <p:cNvSpPr/>
            <p:nvPr/>
          </p:nvSpPr>
          <p:spPr bwMode="auto">
            <a:xfrm>
              <a:off x="5454405" y="5384311"/>
              <a:ext cx="91440" cy="9144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68580" tIns="34290" rIns="68580" bIns="3429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212" name="Rectangle 211"/>
            <p:cNvSpPr/>
            <p:nvPr/>
          </p:nvSpPr>
          <p:spPr bwMode="auto">
            <a:xfrm>
              <a:off x="5108724" y="5292871"/>
              <a:ext cx="91440" cy="18288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68580" tIns="34290" rIns="68580" bIns="3429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221" name="Rectangle 220"/>
            <p:cNvSpPr/>
            <p:nvPr/>
          </p:nvSpPr>
          <p:spPr bwMode="auto">
            <a:xfrm>
              <a:off x="6572907" y="5384311"/>
              <a:ext cx="91440" cy="9144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68580" tIns="34290" rIns="68580" bIns="3429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</a:endParaRPr>
            </a:p>
          </p:txBody>
        </p:sp>
        <p:cxnSp>
          <p:nvCxnSpPr>
            <p:cNvPr id="224" name="Straight Connector 223"/>
            <p:cNvCxnSpPr/>
            <p:nvPr/>
          </p:nvCxnSpPr>
          <p:spPr bwMode="auto">
            <a:xfrm>
              <a:off x="8394844" y="5477025"/>
              <a:ext cx="0" cy="22860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25" name="Straight Connector 224"/>
            <p:cNvCxnSpPr/>
            <p:nvPr/>
          </p:nvCxnSpPr>
          <p:spPr bwMode="auto">
            <a:xfrm>
              <a:off x="7320463" y="5477025"/>
              <a:ext cx="0" cy="22860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26" name="Straight Connector 225"/>
            <p:cNvCxnSpPr/>
            <p:nvPr/>
          </p:nvCxnSpPr>
          <p:spPr bwMode="auto">
            <a:xfrm>
              <a:off x="7673930" y="5477025"/>
              <a:ext cx="0" cy="22860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27" name="Straight Connector 226"/>
            <p:cNvCxnSpPr/>
            <p:nvPr/>
          </p:nvCxnSpPr>
          <p:spPr bwMode="auto">
            <a:xfrm>
              <a:off x="8015058" y="5477025"/>
              <a:ext cx="0" cy="22860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30" name="Straight Connector 229"/>
            <p:cNvCxnSpPr/>
            <p:nvPr/>
          </p:nvCxnSpPr>
          <p:spPr bwMode="auto">
            <a:xfrm>
              <a:off x="5885789" y="5477025"/>
              <a:ext cx="0" cy="22860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sp>
          <p:nvSpPr>
            <p:cNvPr id="231" name="TextBox 230"/>
            <p:cNvSpPr txBox="1"/>
            <p:nvPr/>
          </p:nvSpPr>
          <p:spPr>
            <a:xfrm>
              <a:off x="4975187" y="5650900"/>
              <a:ext cx="3702296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21    18    15   12    9     6     3     0    -3     -6    -9</a:t>
              </a:r>
            </a:p>
          </p:txBody>
        </p:sp>
        <p:grpSp>
          <p:nvGrpSpPr>
            <p:cNvPr id="234" name="Group 233"/>
            <p:cNvGrpSpPr/>
            <p:nvPr/>
          </p:nvGrpSpPr>
          <p:grpSpPr>
            <a:xfrm>
              <a:off x="7288369" y="2172659"/>
              <a:ext cx="685800" cy="1005872"/>
              <a:chOff x="4616199" y="1790300"/>
              <a:chExt cx="685800" cy="1005872"/>
            </a:xfrm>
          </p:grpSpPr>
          <p:cxnSp>
            <p:nvCxnSpPr>
              <p:cNvPr id="235" name="Straight Connector 234"/>
              <p:cNvCxnSpPr/>
              <p:nvPr/>
            </p:nvCxnSpPr>
            <p:spPr bwMode="auto">
              <a:xfrm flipH="1" flipV="1">
                <a:off x="4616199" y="1790300"/>
                <a:ext cx="685800" cy="3751"/>
              </a:xfrm>
              <a:prstGeom prst="line">
                <a:avLst/>
              </a:prstGeom>
              <a:noFill/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236" name="Straight Connector 235"/>
              <p:cNvCxnSpPr/>
              <p:nvPr/>
            </p:nvCxnSpPr>
            <p:spPr bwMode="auto">
              <a:xfrm flipH="1" flipV="1">
                <a:off x="4975001" y="1790332"/>
                <a:ext cx="0" cy="1005840"/>
              </a:xfrm>
              <a:prstGeom prst="line">
                <a:avLst/>
              </a:prstGeom>
              <a:noFill/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</p:grpSp>
        <p:grpSp>
          <p:nvGrpSpPr>
            <p:cNvPr id="237" name="Group 236"/>
            <p:cNvGrpSpPr/>
            <p:nvPr/>
          </p:nvGrpSpPr>
          <p:grpSpPr>
            <a:xfrm>
              <a:off x="7298452" y="3343386"/>
              <a:ext cx="685800" cy="1005872"/>
              <a:chOff x="4616199" y="1790300"/>
              <a:chExt cx="685800" cy="1005872"/>
            </a:xfrm>
          </p:grpSpPr>
          <p:cxnSp>
            <p:nvCxnSpPr>
              <p:cNvPr id="238" name="Straight Connector 237"/>
              <p:cNvCxnSpPr/>
              <p:nvPr/>
            </p:nvCxnSpPr>
            <p:spPr bwMode="auto">
              <a:xfrm flipH="1" flipV="1">
                <a:off x="4616199" y="1790300"/>
                <a:ext cx="685800" cy="3751"/>
              </a:xfrm>
              <a:prstGeom prst="line">
                <a:avLst/>
              </a:prstGeom>
              <a:noFill/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239" name="Straight Connector 238"/>
              <p:cNvCxnSpPr/>
              <p:nvPr/>
            </p:nvCxnSpPr>
            <p:spPr bwMode="auto">
              <a:xfrm flipH="1" flipV="1">
                <a:off x="4975001" y="1790332"/>
                <a:ext cx="0" cy="1005840"/>
              </a:xfrm>
              <a:prstGeom prst="line">
                <a:avLst/>
              </a:prstGeom>
              <a:noFill/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</p:grpSp>
        <p:grpSp>
          <p:nvGrpSpPr>
            <p:cNvPr id="240" name="Group 239"/>
            <p:cNvGrpSpPr/>
            <p:nvPr/>
          </p:nvGrpSpPr>
          <p:grpSpPr>
            <a:xfrm>
              <a:off x="7314895" y="4462738"/>
              <a:ext cx="640080" cy="1005871"/>
              <a:chOff x="4616199" y="1790301"/>
              <a:chExt cx="639664" cy="1005871"/>
            </a:xfrm>
          </p:grpSpPr>
          <p:cxnSp>
            <p:nvCxnSpPr>
              <p:cNvPr id="241" name="Straight Connector 240"/>
              <p:cNvCxnSpPr/>
              <p:nvPr/>
            </p:nvCxnSpPr>
            <p:spPr bwMode="auto">
              <a:xfrm flipH="1" flipV="1">
                <a:off x="4616199" y="1790301"/>
                <a:ext cx="639664" cy="31"/>
              </a:xfrm>
              <a:prstGeom prst="line">
                <a:avLst/>
              </a:prstGeom>
              <a:noFill/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242" name="Straight Connector 241"/>
              <p:cNvCxnSpPr/>
              <p:nvPr/>
            </p:nvCxnSpPr>
            <p:spPr bwMode="auto">
              <a:xfrm flipH="1" flipV="1">
                <a:off x="4975001" y="1790332"/>
                <a:ext cx="0" cy="1005840"/>
              </a:xfrm>
              <a:prstGeom prst="line">
                <a:avLst/>
              </a:prstGeom>
              <a:noFill/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</p:grpSp>
        <p:sp>
          <p:nvSpPr>
            <p:cNvPr id="243" name="TextBox 242"/>
            <p:cNvSpPr txBox="1"/>
            <p:nvPr/>
          </p:nvSpPr>
          <p:spPr>
            <a:xfrm>
              <a:off x="6924368" y="5910714"/>
              <a:ext cx="355227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Z</a:t>
              </a:r>
            </a:p>
          </p:txBody>
        </p:sp>
        <p:sp>
          <p:nvSpPr>
            <p:cNvPr id="244" name="TextBox 243"/>
            <p:cNvSpPr txBox="1"/>
            <p:nvPr/>
          </p:nvSpPr>
          <p:spPr>
            <a:xfrm rot="16200000">
              <a:off x="4105683" y="3476800"/>
              <a:ext cx="15350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Number of Hits</a:t>
              </a:r>
            </a:p>
          </p:txBody>
        </p:sp>
        <p:sp>
          <p:nvSpPr>
            <p:cNvPr id="245" name="TextBox 244"/>
            <p:cNvSpPr txBox="1"/>
            <p:nvPr/>
          </p:nvSpPr>
          <p:spPr>
            <a:xfrm>
              <a:off x="8025330" y="2238320"/>
              <a:ext cx="763457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Burst </a:t>
              </a:r>
            </a:p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Region</a:t>
              </a:r>
            </a:p>
          </p:txBody>
        </p:sp>
        <p:sp>
          <p:nvSpPr>
            <p:cNvPr id="246" name="TextBox 245"/>
            <p:cNvSpPr txBox="1"/>
            <p:nvPr/>
          </p:nvSpPr>
          <p:spPr>
            <a:xfrm>
              <a:off x="5262420" y="2136401"/>
              <a:ext cx="166480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Cytotoxicity</a:t>
              </a:r>
            </a:p>
            <a:p>
              <a:pPr marL="0" marR="0" lvl="0" indent="0" algn="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Range</a:t>
              </a:r>
            </a:p>
            <a:p>
              <a:pPr marL="0" marR="0" lvl="0" indent="0" algn="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3 MAD</a:t>
              </a:r>
            </a:p>
          </p:txBody>
        </p:sp>
        <p:cxnSp>
          <p:nvCxnSpPr>
            <p:cNvPr id="247" name="Elbow Connector 246"/>
            <p:cNvCxnSpPr/>
            <p:nvPr/>
          </p:nvCxnSpPr>
          <p:spPr bwMode="auto">
            <a:xfrm flipV="1">
              <a:off x="6834807" y="2263528"/>
              <a:ext cx="821697" cy="146878"/>
            </a:xfrm>
            <a:prstGeom prst="bentConnector3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51" name="Straight Connector 250"/>
            <p:cNvCxnSpPr/>
            <p:nvPr/>
          </p:nvCxnSpPr>
          <p:spPr bwMode="auto">
            <a:xfrm>
              <a:off x="5017962" y="4335215"/>
              <a:ext cx="3724527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52" name="Straight Connector 251"/>
            <p:cNvCxnSpPr/>
            <p:nvPr/>
          </p:nvCxnSpPr>
          <p:spPr bwMode="auto">
            <a:xfrm flipV="1">
              <a:off x="5005287" y="3178125"/>
              <a:ext cx="3737202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60" name="Straight Connector 259"/>
            <p:cNvCxnSpPr/>
            <p:nvPr/>
          </p:nvCxnSpPr>
          <p:spPr bwMode="auto">
            <a:xfrm>
              <a:off x="6960656" y="5477025"/>
              <a:ext cx="0" cy="22860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61" name="Straight Connector 260"/>
            <p:cNvCxnSpPr/>
            <p:nvPr/>
          </p:nvCxnSpPr>
          <p:spPr bwMode="auto">
            <a:xfrm>
              <a:off x="6598298" y="5477025"/>
              <a:ext cx="0" cy="22860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62" name="Straight Connector 261"/>
            <p:cNvCxnSpPr/>
            <p:nvPr/>
          </p:nvCxnSpPr>
          <p:spPr bwMode="auto">
            <a:xfrm>
              <a:off x="6227886" y="5477025"/>
              <a:ext cx="0" cy="22860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63" name="Straight Connector 262"/>
            <p:cNvCxnSpPr/>
            <p:nvPr/>
          </p:nvCxnSpPr>
          <p:spPr bwMode="auto">
            <a:xfrm>
              <a:off x="5500125" y="5477025"/>
              <a:ext cx="0" cy="22860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64" name="Straight Connector 263"/>
            <p:cNvCxnSpPr/>
            <p:nvPr/>
          </p:nvCxnSpPr>
          <p:spPr bwMode="auto">
            <a:xfrm>
              <a:off x="5149793" y="5477025"/>
              <a:ext cx="0" cy="22860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67" name="Straight Connector 266"/>
            <p:cNvCxnSpPr/>
            <p:nvPr/>
          </p:nvCxnSpPr>
          <p:spPr bwMode="auto">
            <a:xfrm>
              <a:off x="8742489" y="5477025"/>
              <a:ext cx="0" cy="22860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sp>
          <p:nvSpPr>
            <p:cNvPr id="271" name="TextBox 270"/>
            <p:cNvSpPr txBox="1"/>
            <p:nvPr/>
          </p:nvSpPr>
          <p:spPr>
            <a:xfrm>
              <a:off x="1876451" y="1101191"/>
              <a:ext cx="2565677" cy="40010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Concentration Space</a:t>
              </a:r>
            </a:p>
          </p:txBody>
        </p:sp>
        <p:sp>
          <p:nvSpPr>
            <p:cNvPr id="272" name="TextBox 271"/>
            <p:cNvSpPr txBox="1"/>
            <p:nvPr/>
          </p:nvSpPr>
          <p:spPr>
            <a:xfrm>
              <a:off x="6383675" y="1095028"/>
              <a:ext cx="1475582" cy="40010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Z- Space</a:t>
              </a:r>
            </a:p>
          </p:txBody>
        </p:sp>
        <p:sp>
          <p:nvSpPr>
            <p:cNvPr id="273" name="Oval 272"/>
            <p:cNvSpPr/>
            <p:nvPr/>
          </p:nvSpPr>
          <p:spPr bwMode="auto">
            <a:xfrm>
              <a:off x="3457266" y="4324274"/>
              <a:ext cx="1195360" cy="1326626"/>
            </a:xfrm>
            <a:prstGeom prst="ellipse">
              <a:avLst/>
            </a:prstGeom>
            <a:noFill/>
            <a:ln w="127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68580" tIns="34290" rIns="68580" bIns="3429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274" name="TextBox 273"/>
            <p:cNvSpPr txBox="1"/>
            <p:nvPr/>
          </p:nvSpPr>
          <p:spPr>
            <a:xfrm>
              <a:off x="3991528" y="5962978"/>
              <a:ext cx="1304408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Bioactivity inferred</a:t>
              </a:r>
            </a:p>
          </p:txBody>
        </p:sp>
        <p:cxnSp>
          <p:nvCxnSpPr>
            <p:cNvPr id="275" name="Elbow Connector 274"/>
            <p:cNvCxnSpPr>
              <a:stCxn id="274" idx="0"/>
            </p:cNvCxnSpPr>
            <p:nvPr/>
          </p:nvCxnSpPr>
          <p:spPr bwMode="auto">
            <a:xfrm rot="16200000" flipV="1">
              <a:off x="4170096" y="5489341"/>
              <a:ext cx="424425" cy="522849"/>
            </a:xfrm>
            <a:prstGeom prst="bentConnector2">
              <a:avLst/>
            </a:prstGeom>
            <a:noFill/>
            <a:ln w="254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5165257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/>
        </p:nvSpPr>
        <p:spPr bwMode="auto">
          <a:xfrm>
            <a:off x="1146868" y="1"/>
            <a:ext cx="2653607" cy="25391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pitchFamily="1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95387"/>
            <a:ext cx="7041907" cy="41281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Schematic Explanation of the Burst</a:t>
            </a:r>
          </a:p>
        </p:txBody>
      </p:sp>
      <p:sp>
        <p:nvSpPr>
          <p:cNvPr id="4" name="Oval 3"/>
          <p:cNvSpPr/>
          <p:nvPr/>
        </p:nvSpPr>
        <p:spPr bwMode="auto">
          <a:xfrm>
            <a:off x="2105747" y="2255231"/>
            <a:ext cx="1978269" cy="1195754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pitchFamily="1" charset="-128"/>
            </a:endParaRPr>
          </a:p>
        </p:txBody>
      </p:sp>
      <p:sp>
        <p:nvSpPr>
          <p:cNvPr id="5" name="Block Arc 4"/>
          <p:cNvSpPr/>
          <p:nvPr/>
        </p:nvSpPr>
        <p:spPr bwMode="auto">
          <a:xfrm rot="10800000">
            <a:off x="2955084" y="2461850"/>
            <a:ext cx="211016" cy="175846"/>
          </a:xfrm>
          <a:prstGeom prst="blockArc">
            <a:avLst>
              <a:gd name="adj1" fmla="val 9465045"/>
              <a:gd name="adj2" fmla="val 1075366"/>
              <a:gd name="adj3" fmla="val 16950"/>
            </a:avLst>
          </a:prstGeom>
          <a:solidFill>
            <a:srgbClr val="1515DB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pitchFamily="1" charset="-128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580533" y="2989388"/>
            <a:ext cx="137160" cy="13716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pitchFamily="1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717693" y="2989388"/>
            <a:ext cx="137160" cy="13716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pitchFamily="1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854853" y="2989388"/>
            <a:ext cx="137160" cy="13716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pitchFamily="1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992012" y="2989388"/>
            <a:ext cx="137160" cy="137160"/>
          </a:xfrm>
          <a:prstGeom prst="rect">
            <a:avLst/>
          </a:prstGeom>
          <a:solidFill>
            <a:srgbClr val="FF00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pitchFamily="1" charset="-128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128295" y="2989388"/>
            <a:ext cx="137160" cy="13716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pitchFamily="1" charset="-128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261062" y="2989388"/>
            <a:ext cx="137160" cy="13716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pitchFamily="1" charset="-128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392948" y="2989383"/>
            <a:ext cx="137160" cy="13716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pitchFamily="1" charset="-128"/>
            </a:endParaRPr>
          </a:p>
        </p:txBody>
      </p:sp>
      <p:cxnSp>
        <p:nvCxnSpPr>
          <p:cNvPr id="14" name="Straight Arrow Connector 13"/>
          <p:cNvCxnSpPr>
            <a:endCxn id="9" idx="0"/>
          </p:cNvCxnSpPr>
          <p:nvPr/>
        </p:nvCxnSpPr>
        <p:spPr bwMode="auto">
          <a:xfrm>
            <a:off x="3060592" y="2637696"/>
            <a:ext cx="0" cy="351692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" name="Oval 15"/>
          <p:cNvSpPr/>
          <p:nvPr/>
        </p:nvSpPr>
        <p:spPr bwMode="auto">
          <a:xfrm>
            <a:off x="3009156" y="1903540"/>
            <a:ext cx="102870" cy="10287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pitchFamily="1" charset="-128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2925846" y="3649690"/>
            <a:ext cx="251906" cy="573259"/>
            <a:chOff x="2398242" y="4168730"/>
            <a:chExt cx="335874" cy="764345"/>
          </a:xfrm>
        </p:grpSpPr>
        <p:cxnSp>
          <p:nvCxnSpPr>
            <p:cNvPr id="22" name="Straight Arrow Connector 21"/>
            <p:cNvCxnSpPr>
              <a:stCxn id="9" idx="2"/>
            </p:cNvCxnSpPr>
            <p:nvPr/>
          </p:nvCxnSpPr>
          <p:spPr bwMode="auto">
            <a:xfrm flipH="1">
              <a:off x="2542731" y="4168730"/>
              <a:ext cx="14059" cy="764345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4" name="Explosion 1 23"/>
            <p:cNvSpPr/>
            <p:nvPr/>
          </p:nvSpPr>
          <p:spPr bwMode="auto">
            <a:xfrm>
              <a:off x="2398242" y="4173416"/>
              <a:ext cx="335874" cy="386862"/>
            </a:xfrm>
            <a:prstGeom prst="irregularSeal1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68580" tIns="34290" rIns="68580" bIns="3429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</a:endParaRPr>
            </a:p>
          </p:txBody>
        </p:sp>
      </p:grpSp>
      <p:sp>
        <p:nvSpPr>
          <p:cNvPr id="26" name="Oval 25"/>
          <p:cNvSpPr/>
          <p:nvPr/>
        </p:nvSpPr>
        <p:spPr bwMode="auto">
          <a:xfrm>
            <a:off x="4763219" y="2270946"/>
            <a:ext cx="1978269" cy="1195754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pitchFamily="1" charset="-128"/>
            </a:endParaRPr>
          </a:p>
        </p:txBody>
      </p:sp>
      <p:sp>
        <p:nvSpPr>
          <p:cNvPr id="27" name="Block Arc 26"/>
          <p:cNvSpPr/>
          <p:nvPr/>
        </p:nvSpPr>
        <p:spPr bwMode="auto">
          <a:xfrm rot="10800000">
            <a:off x="5619154" y="2461850"/>
            <a:ext cx="211016" cy="175846"/>
          </a:xfrm>
          <a:prstGeom prst="blockArc">
            <a:avLst>
              <a:gd name="adj1" fmla="val 9465045"/>
              <a:gd name="adj2" fmla="val 1075366"/>
              <a:gd name="adj3" fmla="val 16950"/>
            </a:avLst>
          </a:prstGeom>
          <a:solidFill>
            <a:srgbClr val="1515DB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pitchFamily="1" charset="-128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5244604" y="2989388"/>
            <a:ext cx="137160" cy="13716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pitchFamily="1" charset="-128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5381763" y="2989388"/>
            <a:ext cx="137160" cy="13716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pitchFamily="1" charset="-128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5518923" y="2989388"/>
            <a:ext cx="137160" cy="13716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pitchFamily="1" charset="-128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5656082" y="2989388"/>
            <a:ext cx="137160" cy="137160"/>
          </a:xfrm>
          <a:prstGeom prst="rect">
            <a:avLst/>
          </a:prstGeom>
          <a:solidFill>
            <a:srgbClr val="FF00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pitchFamily="1" charset="-128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5792366" y="2989388"/>
            <a:ext cx="137160" cy="13716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pitchFamily="1" charset="-128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5925132" y="2989388"/>
            <a:ext cx="137160" cy="13716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pitchFamily="1" charset="-128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6057018" y="2989383"/>
            <a:ext cx="137160" cy="13716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pitchFamily="1" charset="-128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5595613" y="3126543"/>
            <a:ext cx="251906" cy="816807"/>
            <a:chOff x="2398242" y="3471202"/>
            <a:chExt cx="335874" cy="1089076"/>
          </a:xfrm>
        </p:grpSpPr>
        <p:cxnSp>
          <p:nvCxnSpPr>
            <p:cNvPr id="41" name="Straight Arrow Connector 40"/>
            <p:cNvCxnSpPr/>
            <p:nvPr/>
          </p:nvCxnSpPr>
          <p:spPr bwMode="auto">
            <a:xfrm flipH="1">
              <a:off x="2566179" y="3471202"/>
              <a:ext cx="14058" cy="764345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42" name="Explosion 1 41"/>
            <p:cNvSpPr/>
            <p:nvPr/>
          </p:nvSpPr>
          <p:spPr bwMode="auto">
            <a:xfrm>
              <a:off x="2398242" y="4173416"/>
              <a:ext cx="335874" cy="386862"/>
            </a:xfrm>
            <a:prstGeom prst="irregularSeal1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68580" tIns="34290" rIns="68580" bIns="3429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017754" y="1842766"/>
            <a:ext cx="398300" cy="515336"/>
            <a:chOff x="5166338" y="1759493"/>
            <a:chExt cx="531067" cy="687114"/>
          </a:xfrm>
        </p:grpSpPr>
        <p:sp>
          <p:nvSpPr>
            <p:cNvPr id="36" name="Oval 35"/>
            <p:cNvSpPr/>
            <p:nvPr/>
          </p:nvSpPr>
          <p:spPr bwMode="auto">
            <a:xfrm>
              <a:off x="5303498" y="2096674"/>
              <a:ext cx="137160" cy="13716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68580" tIns="34290" rIns="68580" bIns="3429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43" name="Oval 42"/>
            <p:cNvSpPr/>
            <p:nvPr/>
          </p:nvSpPr>
          <p:spPr bwMode="auto">
            <a:xfrm>
              <a:off x="5560245" y="1942811"/>
              <a:ext cx="137160" cy="13716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68580" tIns="34290" rIns="68580" bIns="3429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44" name="Oval 43"/>
            <p:cNvSpPr/>
            <p:nvPr/>
          </p:nvSpPr>
          <p:spPr bwMode="auto">
            <a:xfrm>
              <a:off x="5560245" y="2194859"/>
              <a:ext cx="137160" cy="13716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68580" tIns="34290" rIns="68580" bIns="3429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45" name="Oval 44"/>
            <p:cNvSpPr/>
            <p:nvPr/>
          </p:nvSpPr>
          <p:spPr bwMode="auto">
            <a:xfrm>
              <a:off x="5166338" y="2309447"/>
              <a:ext cx="137160" cy="13716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68580" tIns="34290" rIns="68580" bIns="3429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46" name="Oval 45"/>
            <p:cNvSpPr/>
            <p:nvPr/>
          </p:nvSpPr>
          <p:spPr bwMode="auto">
            <a:xfrm>
              <a:off x="5166338" y="1827049"/>
              <a:ext cx="137160" cy="13716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68580" tIns="34290" rIns="68580" bIns="3429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47" name="Oval 46"/>
            <p:cNvSpPr/>
            <p:nvPr/>
          </p:nvSpPr>
          <p:spPr bwMode="auto">
            <a:xfrm>
              <a:off x="5468805" y="1759493"/>
              <a:ext cx="137160" cy="13716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68580" tIns="34290" rIns="68580" bIns="3429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</a:endParaRPr>
            </a:p>
          </p:txBody>
        </p:sp>
      </p:grpSp>
      <p:sp>
        <p:nvSpPr>
          <p:cNvPr id="50" name="32-Point Star 49"/>
          <p:cNvSpPr/>
          <p:nvPr/>
        </p:nvSpPr>
        <p:spPr bwMode="auto">
          <a:xfrm>
            <a:off x="4708253" y="2220280"/>
            <a:ext cx="2088201" cy="1274666"/>
          </a:xfrm>
          <a:prstGeom prst="star32">
            <a:avLst>
              <a:gd name="adj" fmla="val 43708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pitchFamily="1" charset="-128"/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5353627" y="2751682"/>
            <a:ext cx="731087" cy="760853"/>
            <a:chOff x="5614168" y="2971380"/>
            <a:chExt cx="974783" cy="1014471"/>
          </a:xfrm>
        </p:grpSpPr>
        <p:cxnSp>
          <p:nvCxnSpPr>
            <p:cNvPr id="54" name="Elbow Connector 53"/>
            <p:cNvCxnSpPr>
              <a:endCxn id="33" idx="0"/>
            </p:cNvCxnSpPr>
            <p:nvPr/>
          </p:nvCxnSpPr>
          <p:spPr bwMode="auto">
            <a:xfrm rot="5400000">
              <a:off x="6387608" y="3784507"/>
              <a:ext cx="281352" cy="121335"/>
            </a:xfrm>
            <a:prstGeom prst="curvedConnector3">
              <a:avLst/>
            </a:prstGeom>
            <a:noFill/>
            <a:ln w="1270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6" name="Elbow Connector 53"/>
            <p:cNvCxnSpPr/>
            <p:nvPr/>
          </p:nvCxnSpPr>
          <p:spPr bwMode="auto">
            <a:xfrm rot="5400000">
              <a:off x="6139752" y="3100266"/>
              <a:ext cx="328665" cy="70894"/>
            </a:xfrm>
            <a:prstGeom prst="curvedConnector3">
              <a:avLst>
                <a:gd name="adj1" fmla="val 50000"/>
              </a:avLst>
            </a:prstGeom>
            <a:noFill/>
            <a:ln w="1270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7" name="Elbow Connector 53"/>
            <p:cNvCxnSpPr/>
            <p:nvPr/>
          </p:nvCxnSpPr>
          <p:spPr bwMode="auto">
            <a:xfrm rot="16200000" flipH="1">
              <a:off x="5525660" y="3095479"/>
              <a:ext cx="293074" cy="116058"/>
            </a:xfrm>
            <a:prstGeom prst="curvedConnector3">
              <a:avLst/>
            </a:prstGeom>
            <a:noFill/>
            <a:ln w="1270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8" name="Elbow Connector 53"/>
            <p:cNvCxnSpPr/>
            <p:nvPr/>
          </p:nvCxnSpPr>
          <p:spPr bwMode="auto">
            <a:xfrm rot="16200000" flipH="1">
              <a:off x="5921909" y="3095481"/>
              <a:ext cx="293074" cy="116058"/>
            </a:xfrm>
            <a:prstGeom prst="curvedConnector3">
              <a:avLst/>
            </a:prstGeom>
            <a:noFill/>
            <a:ln w="1270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64" name="TextBox 63"/>
          <p:cNvSpPr txBox="1"/>
          <p:nvPr/>
        </p:nvSpPr>
        <p:spPr>
          <a:xfrm>
            <a:off x="2836007" y="1893433"/>
            <a:ext cx="2994731" cy="230832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Oxidative Stress</a:t>
            </a:r>
          </a:p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DNA Reactivity</a:t>
            </a:r>
          </a:p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Protein Reactivity</a:t>
            </a:r>
          </a:p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Mitochondrial stress</a:t>
            </a:r>
            <a:endParaRPr lang="en-US" sz="1100" kern="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ER stress</a:t>
            </a:r>
          </a:p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Cell membrane disruption</a:t>
            </a:r>
          </a:p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poptosis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Saturation of metabolic pathways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2672847" y="1516102"/>
            <a:ext cx="72327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Specific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169415" y="1516102"/>
            <a:ext cx="107914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Non-specific</a:t>
            </a:r>
          </a:p>
        </p:txBody>
      </p:sp>
    </p:spTree>
    <p:extLst>
      <p:ext uri="{BB962C8B-B14F-4D97-AF65-F5344CB8AC3E}">
        <p14:creationId xmlns:p14="http://schemas.microsoft.com/office/powerpoint/2010/main" val="116522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7.40741E-7 L -3.88889E-6 0.1141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48148E-6 L 0.0191 0.1155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5" y="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26" grpId="0" animBg="1"/>
      <p:bldP spid="50" grpId="0" animBg="1"/>
      <p:bldP spid="6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1146868" y="1"/>
            <a:ext cx="2653607" cy="25391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pitchFamily="1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85750"/>
            <a:ext cx="8534400" cy="171450"/>
          </a:xfrm>
        </p:spPr>
        <p:txBody>
          <a:bodyPr/>
          <a:lstStyle/>
          <a:p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Heatmap of Stress and Cytotoxicity Assays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02137"/>
            <a:ext cx="5070446" cy="39756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33600" y="4831619"/>
            <a:ext cx="91563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Chemicals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48200" y="838218"/>
            <a:ext cx="4495800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Cell stress and cytotoxicity can manifest themselves differently based on: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Cell type</a:t>
            </a:r>
          </a:p>
          <a:p>
            <a:pPr marL="747713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Cell lines</a:t>
            </a:r>
          </a:p>
          <a:p>
            <a:pPr marL="747713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Primary cells</a:t>
            </a:r>
          </a:p>
          <a:p>
            <a:pPr marL="747713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Cell origin / tissue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Readout technology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Heat map shows potency across 1000 chemicals with a collection of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Cell stress and cytotoxicity assays </a:t>
            </a:r>
          </a:p>
        </p:txBody>
      </p:sp>
    </p:spTree>
    <p:extLst>
      <p:ext uri="{BB962C8B-B14F-4D97-AF65-F5344CB8AC3E}">
        <p14:creationId xmlns:p14="http://schemas.microsoft.com/office/powerpoint/2010/main" val="9704279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19050"/>
            <a:ext cx="8686800" cy="857250"/>
          </a:xfrm>
        </p:spPr>
        <p:txBody>
          <a:bodyPr/>
          <a:lstStyle/>
          <a:p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Quantitative Estimates from </a:t>
            </a:r>
            <a:r>
              <a:rPr lang="en-US" sz="32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Vitro 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Data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1200150"/>
            <a:ext cx="2438400" cy="23789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1200150"/>
            <a:ext cx="2743200" cy="23957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1555" y="3756361"/>
            <a:ext cx="2159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Is the chemical a hit?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24200" y="3756361"/>
            <a:ext cx="228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The chemical is a hit but there’s lots of noise in the data: What is the AC50, Top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19800" y="3719382"/>
            <a:ext cx="228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The chemical is a hit and there’s not too much noise, but still: What is the AC50, Top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800" y="1099261"/>
            <a:ext cx="2438400" cy="2479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5435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19050"/>
            <a:ext cx="8763000" cy="857250"/>
          </a:xfrm>
        </p:spPr>
        <p:txBody>
          <a:bodyPr/>
          <a:lstStyle/>
          <a:p>
            <a:r>
              <a:rPr lang="en-GB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Estimating Parameter Uncertainty in </a:t>
            </a:r>
            <a:r>
              <a:rPr lang="en-GB" sz="32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Vitro </a:t>
            </a:r>
            <a:r>
              <a:rPr lang="en-GB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47750"/>
            <a:ext cx="7772400" cy="3086100"/>
          </a:xfrm>
        </p:spPr>
        <p:txBody>
          <a:bodyPr/>
          <a:lstStyle/>
          <a:p>
            <a:r>
              <a:rPr lang="en-GB" dirty="0"/>
              <a:t>Standard way to estimate confidence intervals is to use bootstrapping</a:t>
            </a:r>
          </a:p>
          <a:p>
            <a:r>
              <a:rPr lang="en-GB" dirty="0"/>
              <a:t>Randomly select subsets of the data, refit</a:t>
            </a:r>
          </a:p>
          <a:p>
            <a:pPr lvl="1"/>
            <a:r>
              <a:rPr lang="en-GB" dirty="0"/>
              <a:t>Generate hit call, AC50, Top, slope</a:t>
            </a:r>
          </a:p>
          <a:p>
            <a:pPr lvl="1"/>
            <a:r>
              <a:rPr lang="en-GB" dirty="0"/>
              <a:t>Generate confidence intervals using the distribution</a:t>
            </a:r>
          </a:p>
          <a:p>
            <a:r>
              <a:rPr lang="en-GB" dirty="0"/>
              <a:t>Bootstrap can be with and without replacement, with and without added variability</a:t>
            </a:r>
          </a:p>
        </p:txBody>
      </p:sp>
    </p:spTree>
    <p:extLst>
      <p:ext uri="{BB962C8B-B14F-4D97-AF65-F5344CB8AC3E}">
        <p14:creationId xmlns:p14="http://schemas.microsoft.com/office/powerpoint/2010/main" val="2158414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Bootstrap Example Curves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0" y="971550"/>
            <a:ext cx="4724400" cy="3086100"/>
          </a:xfrm>
        </p:spPr>
        <p:txBody>
          <a:bodyPr/>
          <a:lstStyle/>
          <a:p>
            <a:r>
              <a:rPr lang="en-US" sz="2400" dirty="0"/>
              <a:t>Each plot is a different assay for one chemical</a:t>
            </a:r>
          </a:p>
          <a:p>
            <a:r>
              <a:rPr lang="en-US" sz="2400" dirty="0"/>
              <a:t>Curves can be Hill (Red) or Gain-loss (Blue)</a:t>
            </a:r>
          </a:p>
          <a:p>
            <a:r>
              <a:rPr lang="en-US" sz="2400" dirty="0"/>
              <a:t>Top left has the most uncertainty</a:t>
            </a:r>
          </a:p>
        </p:txBody>
      </p:sp>
      <p:pic>
        <p:nvPicPr>
          <p:cNvPr id="4" name="Picture" descr="Figure 5. Nordihydroguaiaretic acid bootstrap curves. Each of the 18 ER assays are shown in a separate panel with the assay cutoff indicated with a dashed horizontal line. Circles represent the pipeline normalized concentration-response data and the solid black line indicates the winning model fit to the data if the hit call was positive. TOX21_ERa_LUC_BG1_Antagonist was not a hit in the pipeline therefore no black line is drawn. All bootstrap curves with a positive hit call are drawn with hill and gns models colored red and blue respectively. All assays had a 100% hit call in the bootstrap results except for ACEA_T47D_80hr_Positive where 602 of the 1000 samples had a positive hit call and assays ATG_ERa_TRANS_up and TOX21_ERa_LUC_BG1_Agonist where a single bootstrap replicate in each assay was inactive."/>
          <p:cNvPicPr/>
          <p:nvPr/>
        </p:nvPicPr>
        <p:blipFill rotWithShape="1">
          <a:blip r:embed="rId2"/>
          <a:srcRect b="16908"/>
          <a:stretch/>
        </p:blipFill>
        <p:spPr bwMode="auto">
          <a:xfrm>
            <a:off x="0" y="1123950"/>
            <a:ext cx="3962400" cy="38100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012391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Details of Generating Confidence Intervals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7400" y="1409700"/>
            <a:ext cx="3200400" cy="3086100"/>
          </a:xfrm>
        </p:spPr>
        <p:txBody>
          <a:bodyPr/>
          <a:lstStyle/>
          <a:p>
            <a:r>
              <a:rPr lang="en-US" sz="2000" dirty="0"/>
              <a:t>Start with raw data</a:t>
            </a:r>
          </a:p>
          <a:p>
            <a:r>
              <a:rPr lang="en-US" sz="2000" dirty="0"/>
              <a:t>Draw many bootstrap samples</a:t>
            </a:r>
          </a:p>
          <a:p>
            <a:r>
              <a:rPr lang="en-US" sz="2000" dirty="0"/>
              <a:t>Fit curves many (e.g. 1000) times</a:t>
            </a:r>
          </a:p>
          <a:p>
            <a:r>
              <a:rPr lang="en-US" sz="2000" dirty="0"/>
              <a:t>Calculate fit parameters</a:t>
            </a:r>
          </a:p>
          <a:p>
            <a:r>
              <a:rPr lang="en-US" sz="2000" dirty="0"/>
              <a:t>Generate distribution</a:t>
            </a:r>
          </a:p>
          <a:p>
            <a:r>
              <a:rPr lang="en-US" sz="2000" dirty="0"/>
              <a:t>Get confidence intervals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1357"/>
            <a:ext cx="2295098" cy="32401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1521" y="1409700"/>
            <a:ext cx="3518511" cy="334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3242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Vitro </a:t>
            </a:r>
            <a:r>
              <a:rPr lang="en-GB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PK Data Generation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7629" y="895350"/>
            <a:ext cx="5323971" cy="3086100"/>
          </a:xfrm>
        </p:spPr>
        <p:txBody>
          <a:bodyPr/>
          <a:lstStyle/>
          <a:p>
            <a:r>
              <a:rPr lang="en-GB" sz="2000" dirty="0"/>
              <a:t>Measure liver metabolism (intrinsic clearance) in human hepatocytes</a:t>
            </a:r>
          </a:p>
          <a:p>
            <a:r>
              <a:rPr lang="en-GB" sz="2000" dirty="0"/>
              <a:t>Measure plasma protein binding using human plasma</a:t>
            </a:r>
          </a:p>
          <a:p>
            <a:r>
              <a:rPr lang="en-GB" sz="2000" dirty="0"/>
              <a:t>Use these quantities in a PBPK model with estimated human population variability</a:t>
            </a:r>
          </a:p>
          <a:p>
            <a:r>
              <a:rPr lang="en-GB" sz="2000" dirty="0"/>
              <a:t>Result is a quantity called Concentration at Steady State (</a:t>
            </a:r>
            <a:r>
              <a:rPr lang="en-GB" sz="2000" dirty="0" err="1"/>
              <a:t>Css</a:t>
            </a:r>
            <a:r>
              <a:rPr lang="en-GB" sz="2000" dirty="0"/>
              <a:t>) </a:t>
            </a:r>
          </a:p>
          <a:p>
            <a:r>
              <a:rPr lang="en-GB" sz="2000" dirty="0"/>
              <a:t>Expected free concentration in blood or tissue for a 1 mg/kg/day steady-state dose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895350"/>
            <a:ext cx="3591429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9029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Vitro </a:t>
            </a:r>
            <a:r>
              <a:rPr lang="en-GB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PK</a:t>
            </a:r>
            <a:r>
              <a:rPr lang="en-GB" sz="32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Uncertainties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742950"/>
            <a:ext cx="5638800" cy="4495800"/>
          </a:xfrm>
        </p:spPr>
        <p:txBody>
          <a:bodyPr/>
          <a:lstStyle/>
          <a:p>
            <a:r>
              <a:rPr lang="en-GB" sz="2000" dirty="0"/>
              <a:t>Quantitative, parameter uncertainty</a:t>
            </a:r>
          </a:p>
          <a:p>
            <a:pPr lvl="1"/>
            <a:r>
              <a:rPr lang="en-GB" sz="1800" dirty="0"/>
              <a:t>Plasma protein binding</a:t>
            </a:r>
          </a:p>
          <a:p>
            <a:pPr lvl="1"/>
            <a:r>
              <a:rPr lang="en-GB" sz="1800" dirty="0"/>
              <a:t>Intrinsic clearance</a:t>
            </a:r>
          </a:p>
          <a:p>
            <a:pPr lvl="1"/>
            <a:r>
              <a:rPr lang="en-GB" sz="1800" dirty="0"/>
              <a:t>Partition coefficient (QSAR estimate)</a:t>
            </a:r>
          </a:p>
          <a:p>
            <a:pPr lvl="1"/>
            <a:r>
              <a:rPr lang="en-GB" sz="1800" dirty="0"/>
              <a:t>How does population variability affect these?</a:t>
            </a:r>
          </a:p>
          <a:p>
            <a:r>
              <a:rPr lang="en-GB" sz="2000" dirty="0"/>
              <a:t>Model uncertainties</a:t>
            </a:r>
          </a:p>
          <a:p>
            <a:pPr lvl="1"/>
            <a:r>
              <a:rPr lang="en-GB" sz="1800" dirty="0"/>
              <a:t>Is renal clearance the major route?</a:t>
            </a:r>
          </a:p>
          <a:p>
            <a:pPr lvl="1"/>
            <a:r>
              <a:rPr lang="en-GB" sz="1800" dirty="0"/>
              <a:t>Is a steady-state approximation appropriate?</a:t>
            </a:r>
          </a:p>
          <a:p>
            <a:pPr lvl="1"/>
            <a:r>
              <a:rPr lang="en-GB" sz="1800" dirty="0"/>
              <a:t>Are there active transport processes?</a:t>
            </a:r>
          </a:p>
          <a:p>
            <a:pPr lvl="1"/>
            <a:r>
              <a:rPr lang="en-GB" sz="1800" dirty="0"/>
              <a:t>Is 100% oral absorption correct?</a:t>
            </a:r>
          </a:p>
          <a:p>
            <a:r>
              <a:rPr lang="en-GB" sz="2000" dirty="0"/>
              <a:t>About 2/3 of chemicals are within 10x of experimental values.</a:t>
            </a:r>
          </a:p>
          <a:p>
            <a:r>
              <a:rPr lang="en-GB" sz="2000" dirty="0"/>
              <a:t>Errors tend to be on heath-conservative side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078"/>
          <a:stretch/>
        </p:blipFill>
        <p:spPr>
          <a:xfrm>
            <a:off x="76200" y="1047750"/>
            <a:ext cx="3352800" cy="335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000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Outline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23950"/>
            <a:ext cx="8610600" cy="3086100"/>
          </a:xfrm>
        </p:spPr>
        <p:txBody>
          <a:bodyPr/>
          <a:lstStyle/>
          <a:p>
            <a:r>
              <a:rPr lang="en-GB" altLang="en-US" dirty="0"/>
              <a:t>New methods and their combination for chemical hazard and risk assessment: need for new uncertainty assessment methods</a:t>
            </a:r>
          </a:p>
          <a:p>
            <a:r>
              <a:rPr lang="en-GB" altLang="en-US" dirty="0"/>
              <a:t>Methods to quantify uncertainty in individual inputs to risk assessment</a:t>
            </a:r>
          </a:p>
          <a:p>
            <a:r>
              <a:rPr lang="en-GB" altLang="en-US" dirty="0"/>
              <a:t>Methods to combine uncertainty across all inputs</a:t>
            </a:r>
          </a:p>
          <a:p>
            <a:r>
              <a:rPr lang="en-GB" altLang="en-US" dirty="0"/>
              <a:t>Comparison of uncertainty/variability with those in the </a:t>
            </a:r>
            <a:r>
              <a:rPr lang="en-GB" altLang="en-US" i="1" dirty="0"/>
              <a:t>in vivo </a:t>
            </a:r>
            <a:r>
              <a:rPr lang="en-GB" altLang="en-US" dirty="0"/>
              <a:t>databases that are used as benchmarks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25702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31" y="261667"/>
            <a:ext cx="8839200" cy="252683"/>
          </a:xfrm>
        </p:spPr>
        <p:txBody>
          <a:bodyPr/>
          <a:lstStyle/>
          <a:p>
            <a:r>
              <a:rPr lang="en-US" sz="32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Ab Initio 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Test: Can We Predict </a:t>
            </a:r>
            <a:r>
              <a:rPr lang="en-US" sz="32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Vivo 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POD?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31" y="983938"/>
            <a:ext cx="4236244" cy="40262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68131" y="726823"/>
            <a:ext cx="4419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Calculate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IVIVE POD (~LOAEL) using formula:</a:t>
            </a:r>
            <a:endParaRPr lang="en-US" sz="1800" kern="0" baseline="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POD = AC50 / </a:t>
            </a:r>
            <a:r>
              <a:rPr kumimoji="0" lang="en-US" sz="1800" b="0" i="0" u="none" strike="noStrike" kern="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Css</a:t>
            </a:r>
            <a:endParaRPr kumimoji="0" lang="en-US" sz="1800" b="0" i="0" u="none" strike="noStrike" kern="0" cap="none" spc="0" normalizeH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kern="0" baseline="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Make conservative assumptions</a:t>
            </a:r>
          </a:p>
          <a:p>
            <a:pPr marL="285750" marR="0" lvl="0" indent="-28575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Use lowest AC50 (efficacy vs. toxicity)</a:t>
            </a:r>
          </a:p>
          <a:p>
            <a:pPr marL="285750" marR="0" lvl="0" indent="-28575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l</a:t>
            </a:r>
            <a:r>
              <a:rPr kumimoji="0" lang="en-US" sz="1800" b="0" i="0" u="none" strike="noStrike" kern="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ower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confidence interval for AC50</a:t>
            </a:r>
          </a:p>
          <a:p>
            <a:pPr marL="285750" marR="0" lvl="0" indent="-28575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kern="0" baseline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upper confidence interval for </a:t>
            </a:r>
            <a:r>
              <a:rPr lang="en-US" sz="1800" kern="0" baseline="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Css</a:t>
            </a:r>
            <a:endParaRPr lang="en-US" sz="1800" kern="0" baseline="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lvl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Result: ~4% have </a:t>
            </a: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in vitro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POD consistently greater than </a:t>
            </a: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in vivo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values</a:t>
            </a:r>
          </a:p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Plot shows uncertainties in </a:t>
            </a:r>
            <a:r>
              <a:rPr lang="en-US" sz="1800" i="1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vivo </a:t>
            </a:r>
            <a:r>
              <a:rPr lang="en-US" sz="18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POD</a:t>
            </a:r>
          </a:p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Over-estimation of effect accounting for multiple uncertainties is related in spirit to adding UF in RfD calculation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5155401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285750"/>
            <a:ext cx="8077200" cy="171450"/>
          </a:xfrm>
        </p:spPr>
        <p:txBody>
          <a:bodyPr/>
          <a:lstStyle/>
          <a:p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Reasoning By Analogy: PODs from QSAR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1123950"/>
            <a:ext cx="7772400" cy="3086100"/>
          </a:xfrm>
        </p:spPr>
        <p:txBody>
          <a:bodyPr/>
          <a:lstStyle/>
          <a:p>
            <a:r>
              <a:rPr lang="en-US" sz="2000" dirty="0"/>
              <a:t>What are the best analogues?</a:t>
            </a:r>
          </a:p>
          <a:p>
            <a:r>
              <a:rPr lang="en-US" sz="2000" dirty="0"/>
              <a:t>Similarity is based on “descriptors”</a:t>
            </a:r>
          </a:p>
          <a:p>
            <a:pPr lvl="1"/>
            <a:r>
              <a:rPr lang="en-US" sz="2000" dirty="0"/>
              <a:t>Chemical properties (e.g. molecular weight, logP)</a:t>
            </a:r>
          </a:p>
          <a:p>
            <a:pPr lvl="1"/>
            <a:r>
              <a:rPr lang="en-US" sz="2000" dirty="0"/>
              <a:t>Chemical descriptors (chemotypes, electronic properties, …)</a:t>
            </a:r>
          </a:p>
          <a:p>
            <a:pPr lvl="1"/>
            <a:r>
              <a:rPr lang="en-US" sz="2000" i="1" dirty="0"/>
              <a:t>In vitro </a:t>
            </a:r>
            <a:r>
              <a:rPr lang="en-US" sz="2000" dirty="0"/>
              <a:t>assay measurements (ToxCast, Tox21)</a:t>
            </a:r>
          </a:p>
          <a:p>
            <a:pPr lvl="1"/>
            <a:endParaRPr lang="en-US" sz="2000" dirty="0"/>
          </a:p>
          <a:p>
            <a:r>
              <a:rPr lang="en-US" sz="2000" dirty="0"/>
              <a:t>Number of chemicals &lt;&lt; number of descriptors</a:t>
            </a:r>
          </a:p>
          <a:p>
            <a:endParaRPr lang="en-US" sz="2000" dirty="0"/>
          </a:p>
          <a:p>
            <a:r>
              <a:rPr lang="en-US" sz="2000" dirty="0"/>
              <a:t>Any model is underdetermined – many models can fit the same data</a:t>
            </a:r>
          </a:p>
        </p:txBody>
      </p:sp>
    </p:spTree>
    <p:extLst>
      <p:ext uri="{BB962C8B-B14F-4D97-AF65-F5344CB8AC3E}">
        <p14:creationId xmlns:p14="http://schemas.microsoft.com/office/powerpoint/2010/main" val="15520459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Typical Analog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71550"/>
            <a:ext cx="7772400" cy="3086100"/>
          </a:xfrm>
        </p:spPr>
        <p:txBody>
          <a:bodyPr/>
          <a:lstStyle/>
          <a:p>
            <a:r>
              <a:rPr lang="en-US" sz="2400" dirty="0"/>
              <a:t>Start with set of experimental data –“endpoint”</a:t>
            </a:r>
          </a:p>
          <a:p>
            <a:pPr lvl="1"/>
            <a:r>
              <a:rPr lang="en-US" sz="2400" dirty="0"/>
              <a:t>Noisy, quantitatively uncertain</a:t>
            </a:r>
          </a:p>
          <a:p>
            <a:r>
              <a:rPr lang="en-US" sz="2400" dirty="0"/>
              <a:t>Describe chemicals using “descriptors”</a:t>
            </a:r>
          </a:p>
          <a:p>
            <a:pPr lvl="1"/>
            <a:r>
              <a:rPr lang="en-US" sz="2400" dirty="0"/>
              <a:t>May or may not capture essential properties related to effect being modeled</a:t>
            </a:r>
          </a:p>
          <a:p>
            <a:r>
              <a:rPr lang="en-US" sz="2400" dirty="0"/>
              <a:t>Use algorithm (e.g. machine learning or read-across) to create formula to predict endpoint from descriptors</a:t>
            </a:r>
          </a:p>
          <a:p>
            <a:r>
              <a:rPr lang="en-US" sz="2400" dirty="0"/>
              <a:t>Estimate accuracy (uncertainty) of model using an external training set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617042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85750"/>
            <a:ext cx="8839200" cy="171450"/>
          </a:xfrm>
        </p:spPr>
        <p:txBody>
          <a:bodyPr/>
          <a:lstStyle/>
          <a:p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Results: LOAEL model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790410"/>
            <a:ext cx="4495800" cy="2247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826" t="34503" r="50226" b="33880"/>
          <a:stretch/>
        </p:blipFill>
        <p:spPr>
          <a:xfrm>
            <a:off x="4724400" y="3058634"/>
            <a:ext cx="2209800" cy="20848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1123950"/>
            <a:ext cx="30893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Model Performance</a:t>
            </a:r>
          </a:p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kern="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Cross validation vs. External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3638550"/>
            <a:ext cx="4172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Compare with underlying data uncertainty</a:t>
            </a:r>
          </a:p>
        </p:txBody>
      </p:sp>
    </p:spTree>
    <p:extLst>
      <p:ext uri="{BB962C8B-B14F-4D97-AF65-F5344CB8AC3E}">
        <p14:creationId xmlns:p14="http://schemas.microsoft.com/office/powerpoint/2010/main" val="15146308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66700"/>
            <a:ext cx="8305800" cy="171450"/>
          </a:xfrm>
        </p:spPr>
        <p:txBody>
          <a:bodyPr/>
          <a:lstStyle/>
          <a:p>
            <a:r>
              <a:rPr lang="en-US" sz="32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Ab Initio 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Model vs. Analogy: Model Uncertainty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23"/>
          <a:stretch/>
        </p:blipFill>
        <p:spPr>
          <a:xfrm>
            <a:off x="3965522" y="971550"/>
            <a:ext cx="2308648" cy="22959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47800" y="3363683"/>
            <a:ext cx="25360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latin typeface="Calibri" panose="020F0502020204030204" pitchFamily="34" charset="0"/>
                <a:cs typeface="Calibri" panose="020F0502020204030204" pitchFamily="34" charset="0"/>
              </a:rPr>
              <a:t>Ab initio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First principles, No fitting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99479" y="3365536"/>
            <a:ext cx="38090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Analogy Machine Learning (ML) model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Fit using weighted descriptors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971550"/>
            <a:ext cx="2433854" cy="231319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600" y="4171950"/>
            <a:ext cx="853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>
                <a:latin typeface="Calibri" panose="020F0502020204030204" pitchFamily="34" charset="0"/>
                <a:cs typeface="Calibri" panose="020F0502020204030204" pitchFamily="34" charset="0"/>
              </a:rPr>
              <a:t>Ab initio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is nice because it is easy to understand, while ML model is at least a gray box</a:t>
            </a:r>
          </a:p>
          <a:p>
            <a:r>
              <a:rPr lang="en-US" sz="1800" i="1" dirty="0">
                <a:latin typeface="Calibri" panose="020F0502020204030204" pitchFamily="34" charset="0"/>
                <a:cs typeface="Calibri" panose="020F0502020204030204" pitchFamily="34" charset="0"/>
              </a:rPr>
              <a:t>Ab initio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is conservative, but ML could have safety factors added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ML could be more white box: create in stages (kinetics and dynamics as separate models)</a:t>
            </a:r>
          </a:p>
        </p:txBody>
      </p:sp>
    </p:spTree>
    <p:extLst>
      <p:ext uri="{BB962C8B-B14F-4D97-AF65-F5344CB8AC3E}">
        <p14:creationId xmlns:p14="http://schemas.microsoft.com/office/powerpoint/2010/main" val="26056465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5750"/>
            <a:ext cx="9144000" cy="190500"/>
          </a:xfrm>
        </p:spPr>
        <p:txBody>
          <a:bodyPr/>
          <a:lstStyle/>
          <a:p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Given all the Uncertainty, is Modeling Futile?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09650"/>
            <a:ext cx="5852627" cy="3543300"/>
          </a:xfrm>
        </p:spPr>
        <p:txBody>
          <a:bodyPr/>
          <a:lstStyle/>
          <a:p>
            <a:r>
              <a:rPr lang="en-US" sz="2000" dirty="0"/>
              <a:t>Not in risk assessment</a:t>
            </a:r>
          </a:p>
          <a:p>
            <a:pPr lvl="1"/>
            <a:r>
              <a:rPr lang="en-US" sz="2000" dirty="0"/>
              <a:t>What’s important is the difference between hazard and exposure</a:t>
            </a:r>
          </a:p>
          <a:p>
            <a:r>
              <a:rPr lang="en-US" sz="2000" dirty="0"/>
              <a:t>Hazard model:</a:t>
            </a:r>
          </a:p>
          <a:p>
            <a:pPr lvl="1"/>
            <a:r>
              <a:rPr lang="en-US" sz="2000" i="1" dirty="0"/>
              <a:t>In vitro </a:t>
            </a:r>
            <a:r>
              <a:rPr lang="en-US" sz="2000" dirty="0"/>
              <a:t>AC50 (</a:t>
            </a:r>
            <a:r>
              <a:rPr lang="en-US" sz="2000" dirty="0">
                <a:latin typeface="Symbol" panose="05050102010706020507" pitchFamily="18" charset="2"/>
              </a:rPr>
              <a:t>m</a:t>
            </a:r>
            <a:r>
              <a:rPr lang="en-US" sz="2000" dirty="0"/>
              <a:t>M) with uncertainty</a:t>
            </a:r>
          </a:p>
          <a:p>
            <a:pPr lvl="1"/>
            <a:r>
              <a:rPr lang="en-US" sz="2000" dirty="0"/>
              <a:t>Use </a:t>
            </a:r>
            <a:r>
              <a:rPr lang="en-US" sz="2000" dirty="0" err="1"/>
              <a:t>toxico</a:t>
            </a:r>
            <a:r>
              <a:rPr lang="en-US" sz="2000" dirty="0"/>
              <a:t> / pharmacokinetic model to convert to mg/kg/day (with added uncertainty)</a:t>
            </a:r>
          </a:p>
          <a:p>
            <a:r>
              <a:rPr lang="en-US" sz="2000" dirty="0"/>
              <a:t>Exposure models also have uncertainties</a:t>
            </a:r>
          </a:p>
          <a:p>
            <a:r>
              <a:rPr lang="en-US" sz="2000" dirty="0"/>
              <a:t>Compare ranges for margin of exposure</a:t>
            </a:r>
          </a:p>
          <a:p>
            <a:r>
              <a:rPr lang="en-US" sz="2000" dirty="0"/>
              <a:t>In practice many chemicals with “accidental exposure” seem to have large margins of exposure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2627" y="1428750"/>
            <a:ext cx="3099237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0409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291" y="971550"/>
            <a:ext cx="8084127" cy="3086100"/>
          </a:xfrm>
        </p:spPr>
        <p:txBody>
          <a:bodyPr/>
          <a:lstStyle/>
          <a:p>
            <a:r>
              <a:rPr lang="en-GB" sz="2400" dirty="0"/>
              <a:t>All data is uncertain</a:t>
            </a:r>
          </a:p>
          <a:p>
            <a:pPr lvl="1"/>
            <a:r>
              <a:rPr lang="en-GB" sz="2400" dirty="0"/>
              <a:t>Biological Variability</a:t>
            </a:r>
          </a:p>
          <a:p>
            <a:pPr lvl="1"/>
            <a:r>
              <a:rPr lang="en-GB" sz="2400" dirty="0"/>
              <a:t>Experimental Variability</a:t>
            </a:r>
          </a:p>
          <a:p>
            <a:pPr lvl="1"/>
            <a:r>
              <a:rPr lang="en-GB" sz="2400" dirty="0"/>
              <a:t>Noise</a:t>
            </a:r>
          </a:p>
          <a:p>
            <a:r>
              <a:rPr lang="en-GB" sz="2400" dirty="0"/>
              <a:t>Traditional toxicology methods have developed ways to quantify uncertainties</a:t>
            </a:r>
          </a:p>
          <a:p>
            <a:r>
              <a:rPr lang="en-GB" sz="2400" dirty="0"/>
              <a:t>New approach methods (NAM) are just starting to develop equivalent uncertainty quantification approaches</a:t>
            </a:r>
          </a:p>
          <a:p>
            <a:r>
              <a:rPr lang="en-GB" sz="2400" dirty="0"/>
              <a:t>This is a key challenge in replacing tradition </a:t>
            </a:r>
            <a:r>
              <a:rPr lang="en-GB" sz="2400" i="1" dirty="0"/>
              <a:t>in vivo </a:t>
            </a:r>
            <a:r>
              <a:rPr lang="en-GB" sz="2400" dirty="0"/>
              <a:t>studies</a:t>
            </a:r>
          </a:p>
        </p:txBody>
      </p:sp>
    </p:spTree>
    <p:extLst>
      <p:ext uri="{BB962C8B-B14F-4D97-AF65-F5344CB8AC3E}">
        <p14:creationId xmlns:p14="http://schemas.microsoft.com/office/powerpoint/2010/main" val="1576031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9050"/>
            <a:ext cx="9144000" cy="857250"/>
          </a:xfrm>
        </p:spPr>
        <p:txBody>
          <a:bodyPr/>
          <a:lstStyle/>
          <a:p>
            <a:r>
              <a:rPr lang="en-GB" alt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Alternative Chemical Risk Assessment Methods </a:t>
            </a:r>
            <a:endParaRPr lang="en-GB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23950"/>
            <a:ext cx="8991600" cy="36576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altLang="en-US" dirty="0"/>
              <a:t>Multiple alternative chemical risk assessment methods address backlog of chemicals requiring assessments, and desire to reduce  use of animals in toxicity testing. </a:t>
            </a:r>
          </a:p>
          <a:p>
            <a:r>
              <a:rPr lang="en-GB" altLang="en-US" dirty="0"/>
              <a:t>Methods combine </a:t>
            </a:r>
            <a:r>
              <a:rPr lang="en-GB" altLang="en-US" i="1" dirty="0"/>
              <a:t>in silico </a:t>
            </a:r>
            <a:r>
              <a:rPr lang="en-GB" altLang="en-US" dirty="0"/>
              <a:t>and </a:t>
            </a:r>
            <a:r>
              <a:rPr lang="en-GB" altLang="en-US" i="1" dirty="0"/>
              <a:t>in vitro </a:t>
            </a:r>
            <a:r>
              <a:rPr lang="en-GB" altLang="en-US" dirty="0"/>
              <a:t>methods and high-throughput toxicokinetics approaches to predict hazard ID, and to provide quantitative estimates of effect levels. These data are then combined into models to predict </a:t>
            </a:r>
            <a:br>
              <a:rPr lang="en-GB" altLang="en-US" dirty="0"/>
            </a:br>
            <a:r>
              <a:rPr lang="en-GB" altLang="en-US" i="1" dirty="0"/>
              <a:t>in vivo</a:t>
            </a:r>
            <a:r>
              <a:rPr lang="en-GB" altLang="en-US" dirty="0"/>
              <a:t> effect levels (such as LOAELs).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3746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9050"/>
            <a:ext cx="9144000" cy="857250"/>
          </a:xfrm>
        </p:spPr>
        <p:txBody>
          <a:bodyPr/>
          <a:lstStyle/>
          <a:p>
            <a:r>
              <a:rPr lang="en-US" alt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Need for New Uncertainty Quantification Methods </a:t>
            </a:r>
            <a:endParaRPr lang="en-GB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04950"/>
            <a:ext cx="8915400" cy="3086100"/>
          </a:xfrm>
        </p:spPr>
        <p:txBody>
          <a:bodyPr/>
          <a:lstStyle/>
          <a:p>
            <a:r>
              <a:rPr lang="en-GB" altLang="en-US" dirty="0"/>
              <a:t>The introduction of new methods requires the corresponding introduction of new uncertainty quantification methods for individual inputs </a:t>
            </a:r>
          </a:p>
          <a:p>
            <a:pPr lvl="1"/>
            <a:r>
              <a:rPr lang="en-GB" altLang="en-US" i="1" dirty="0"/>
              <a:t>In vitro </a:t>
            </a:r>
            <a:r>
              <a:rPr lang="en-GB" altLang="en-US" dirty="0"/>
              <a:t>assays and toxicokinetic assays</a:t>
            </a:r>
          </a:p>
          <a:p>
            <a:pPr lvl="1"/>
            <a:r>
              <a:rPr lang="en-GB" altLang="en-US" dirty="0"/>
              <a:t>Methods to combine uncertainties across all inputs in the final models.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8565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9050"/>
            <a:ext cx="9144000" cy="857250"/>
          </a:xfrm>
        </p:spPr>
        <p:txBody>
          <a:bodyPr/>
          <a:lstStyle/>
          <a:p>
            <a:r>
              <a:rPr lang="en-US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Uncertainty and Variability of </a:t>
            </a:r>
            <a:r>
              <a:rPr lang="en-US" altLang="en-US" sz="32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</a:t>
            </a:r>
            <a:r>
              <a:rPr lang="en-US" altLang="en-US" sz="32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</a:t>
            </a:r>
            <a:r>
              <a:rPr lang="en-US" altLang="en-US" sz="32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ivo </a:t>
            </a:r>
            <a:r>
              <a:rPr lang="en-US" alt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</a:t>
            </a:r>
            <a:r>
              <a:rPr lang="en-US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ata</a:t>
            </a:r>
            <a:endParaRPr lang="en-GB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85900"/>
            <a:ext cx="8763000" cy="3086100"/>
          </a:xfrm>
        </p:spPr>
        <p:txBody>
          <a:bodyPr/>
          <a:lstStyle/>
          <a:p>
            <a:r>
              <a:rPr lang="en-GB" altLang="en-US" dirty="0"/>
              <a:t>It is important to better quantify uncertainties including variability, in the </a:t>
            </a:r>
            <a:r>
              <a:rPr lang="en-GB" altLang="en-US" i="1" dirty="0"/>
              <a:t>in vivo </a:t>
            </a:r>
            <a:r>
              <a:rPr lang="en-GB" altLang="en-US" dirty="0"/>
              <a:t>databases that are used to test the new </a:t>
            </a:r>
            <a:r>
              <a:rPr lang="en-GB" altLang="en-US" i="1" dirty="0"/>
              <a:t>in vitro </a:t>
            </a:r>
            <a:r>
              <a:rPr lang="en-GB" altLang="en-US" dirty="0"/>
              <a:t>to </a:t>
            </a:r>
            <a:r>
              <a:rPr lang="en-GB" altLang="en-US" i="1" dirty="0"/>
              <a:t>in vivo </a:t>
            </a:r>
            <a:r>
              <a:rPr lang="en-GB" altLang="en-US" dirty="0"/>
              <a:t>(IVIVE)</a:t>
            </a:r>
            <a:r>
              <a:rPr lang="en-GB" altLang="en-US" i="1" dirty="0"/>
              <a:t> </a:t>
            </a:r>
            <a:r>
              <a:rPr lang="en-GB" altLang="en-US" dirty="0"/>
              <a:t>models.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0534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What is the Goal?</a:t>
            </a:r>
            <a:endParaRPr lang="en-GB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47750"/>
            <a:ext cx="8763000" cy="3086100"/>
          </a:xfrm>
        </p:spPr>
        <p:txBody>
          <a:bodyPr/>
          <a:lstStyle/>
          <a:p>
            <a:r>
              <a:rPr lang="en-US" sz="2600" dirty="0"/>
              <a:t>Develop, evaluate and use NAM “New Approach Methods”</a:t>
            </a:r>
          </a:p>
          <a:p>
            <a:r>
              <a:rPr lang="en-US" sz="2600" dirty="0"/>
              <a:t>NAM uses:</a:t>
            </a:r>
          </a:p>
          <a:p>
            <a:pPr lvl="1"/>
            <a:r>
              <a:rPr lang="en-US" sz="2400" i="1" dirty="0"/>
              <a:t>In vitro </a:t>
            </a:r>
            <a:r>
              <a:rPr lang="en-US" sz="2400" dirty="0"/>
              <a:t>data</a:t>
            </a:r>
          </a:p>
          <a:p>
            <a:pPr lvl="1"/>
            <a:r>
              <a:rPr lang="en-US" sz="2400" i="1" dirty="0"/>
              <a:t>In silico </a:t>
            </a:r>
            <a:r>
              <a:rPr lang="en-US" sz="2400" dirty="0"/>
              <a:t>modeling</a:t>
            </a:r>
          </a:p>
          <a:p>
            <a:r>
              <a:rPr lang="en-US" sz="2600" dirty="0"/>
              <a:t>May be an n:1 replacement for an animal model (e.g. POD)</a:t>
            </a:r>
          </a:p>
          <a:p>
            <a:r>
              <a:rPr lang="en-US" sz="2600" dirty="0"/>
              <a:t>May provide other data (does the chemical trigger an AOP?)</a:t>
            </a:r>
            <a:endParaRPr lang="en-GB" sz="2600" dirty="0"/>
          </a:p>
          <a:p>
            <a:r>
              <a:rPr lang="en-US" sz="2600" dirty="0"/>
              <a:t>Quantitative and Qualitative</a:t>
            </a:r>
          </a:p>
          <a:p>
            <a:r>
              <a:rPr lang="en-US" sz="2600" dirty="0"/>
              <a:t>Users need to understand uncertainty in the NAM results</a:t>
            </a:r>
          </a:p>
        </p:txBody>
      </p:sp>
    </p:spTree>
    <p:extLst>
      <p:ext uri="{BB962C8B-B14F-4D97-AF65-F5344CB8AC3E}">
        <p14:creationId xmlns:p14="http://schemas.microsoft.com/office/powerpoint/2010/main" val="802824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Some (Eccentric) 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686800" cy="4019550"/>
          </a:xfrm>
        </p:spPr>
        <p:txBody>
          <a:bodyPr/>
          <a:lstStyle/>
          <a:p>
            <a:r>
              <a:rPr lang="en-US" sz="2000" dirty="0"/>
              <a:t>Variability</a:t>
            </a:r>
          </a:p>
          <a:p>
            <a:pPr lvl="1"/>
            <a:r>
              <a:rPr lang="en-US" sz="2000" dirty="0"/>
              <a:t>Population variability – different people respond differently to a chemical</a:t>
            </a:r>
          </a:p>
          <a:p>
            <a:pPr lvl="1"/>
            <a:r>
              <a:rPr lang="en-US" sz="2000" dirty="0"/>
              <a:t>Experimental variability – two labs running the “same” experiment may get different answers</a:t>
            </a:r>
          </a:p>
          <a:p>
            <a:r>
              <a:rPr lang="en-US" sz="2000" dirty="0"/>
              <a:t>Uncertainty</a:t>
            </a:r>
          </a:p>
          <a:p>
            <a:pPr lvl="1"/>
            <a:r>
              <a:rPr lang="en-US" sz="2000" dirty="0"/>
              <a:t>A model gives a result (e.g. a POD), but this is an estimate of the “true” value </a:t>
            </a:r>
          </a:p>
          <a:p>
            <a:pPr lvl="1"/>
            <a:r>
              <a:rPr lang="en-US" sz="2000" dirty="0"/>
              <a:t>We are uncertain about what the true value is</a:t>
            </a:r>
          </a:p>
          <a:p>
            <a:r>
              <a:rPr lang="en-US" sz="2000" dirty="0"/>
              <a:t>Parameter uncertainty – mathematical models can quantitatively estimate how uncertain we are about the value of a parameter (or provide the range of the parameter)</a:t>
            </a:r>
          </a:p>
          <a:p>
            <a:r>
              <a:rPr lang="en-US" sz="2000" dirty="0"/>
              <a:t>Model uncertainty – we may be using the wrong model (always true)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1661861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19050"/>
            <a:ext cx="8763000" cy="857250"/>
          </a:xfrm>
        </p:spPr>
        <p:txBody>
          <a:bodyPr/>
          <a:lstStyle/>
          <a:p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Consequences of </a:t>
            </a:r>
            <a:r>
              <a:rPr lang="en-US" sz="32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Vivo 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Uncertainty for NAM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4248150"/>
          </a:xfrm>
        </p:spPr>
        <p:txBody>
          <a:bodyPr/>
          <a:lstStyle/>
          <a:p>
            <a:r>
              <a:rPr lang="en-US" dirty="0"/>
              <a:t>Models can be built 2 ways</a:t>
            </a:r>
          </a:p>
          <a:p>
            <a:pPr lvl="1"/>
            <a:r>
              <a:rPr lang="en-US" dirty="0"/>
              <a:t>“</a:t>
            </a:r>
            <a:r>
              <a:rPr lang="en-US" i="1" dirty="0"/>
              <a:t>Ab initio</a:t>
            </a:r>
            <a:r>
              <a:rPr lang="en-US" dirty="0"/>
              <a:t>” – start from first principles (IVIVE)</a:t>
            </a:r>
          </a:p>
          <a:p>
            <a:pPr lvl="1"/>
            <a:r>
              <a:rPr lang="en-US" dirty="0"/>
              <a:t>By analogy – QSAR, read-across</a:t>
            </a:r>
          </a:p>
          <a:p>
            <a:r>
              <a:rPr lang="en-US" dirty="0"/>
              <a:t>In both cases, NAM models will be evaluated against the (noisy) </a:t>
            </a:r>
            <a:r>
              <a:rPr lang="en-US" i="1" dirty="0"/>
              <a:t>in vivo </a:t>
            </a:r>
            <a:r>
              <a:rPr lang="en-US" dirty="0"/>
              <a:t>data</a:t>
            </a:r>
          </a:p>
          <a:p>
            <a:r>
              <a:rPr lang="en-US" dirty="0"/>
              <a:t>Analogy models will also be built using the (noisy) </a:t>
            </a:r>
            <a:r>
              <a:rPr lang="en-US" i="1" dirty="0"/>
              <a:t>in vivo </a:t>
            </a:r>
            <a:r>
              <a:rPr lang="en-US" dirty="0"/>
              <a:t>data</a:t>
            </a:r>
          </a:p>
          <a:p>
            <a:r>
              <a:rPr lang="en-US" dirty="0"/>
              <a:t>Uncertainty in the evaluation data will lead to uncertainty in the model and our estimate of its quality</a:t>
            </a:r>
          </a:p>
        </p:txBody>
      </p:sp>
    </p:spTree>
    <p:extLst>
      <p:ext uri="{BB962C8B-B14F-4D97-AF65-F5344CB8AC3E}">
        <p14:creationId xmlns:p14="http://schemas.microsoft.com/office/powerpoint/2010/main" val="2641018416"/>
      </p:ext>
    </p:extLst>
  </p:cSld>
  <p:clrMapOvr>
    <a:masterClrMapping/>
  </p:clrMapOvr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EsriMapsInfo xmlns="ESRI.ArcGIS.Mapping.OfficeIntegration.PowerPointInfo">
  <Version>Version1</Version>
  <RequiresSignIn>False</RequiresSignIn>
</EsriMapsInfo>
</file>

<file path=customXml/item15.xml><?xml version="1.0" encoding="utf-8"?>
<EsriMapsInfo xmlns="ESRI.ArcGIS.Mapping.OfficeIntegration.PowerPointInfo">
  <Version>Version1</Version>
  <RequiresSignIn>False</RequiresSignIn>
</EsriMapsInfo>
</file>

<file path=customXml/item16.xml><?xml version="1.0" encoding="utf-8"?>
<EsriMapsInfo xmlns="ESRI.ArcGIS.Mapping.OfficeIntegration.PowerPointInfo">
  <Version>Version1</Version>
  <RequiresSignIn>False</RequiresSignIn>
</EsriMapsInfo>
</file>

<file path=customXml/item17.xml><?xml version="1.0" encoding="utf-8"?>
<EsriMapsInfo xmlns="ESRI.ArcGIS.Mapping.OfficeIntegration.PowerPointInfo">
  <Version>Version1</Version>
  <RequiresSignIn>False</RequiresSignIn>
</EsriMapsInfo>
</file>

<file path=customXml/item18.xml><?xml version="1.0" encoding="utf-8"?>
<EsriMapsInfo xmlns="ESRI.ArcGIS.Mapping.OfficeIntegration.PowerPointInfo">
  <Version>Version1</Version>
  <RequiresSignIn>False</RequiresSignIn>
</EsriMapsInfo>
</file>

<file path=customXml/item19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20.xml><?xml version="1.0" encoding="utf-8"?>
<EsriMapsInfo xmlns="ESRI.ArcGIS.Mapping.OfficeIntegration.PowerPointInfo">
  <Version>Version1</Version>
  <RequiresSignIn>False</RequiresSignIn>
</EsriMapsInfo>
</file>

<file path=customXml/item21.xml><?xml version="1.0" encoding="utf-8"?>
<EsriMapsInfo xmlns="ESRI.ArcGIS.Mapping.OfficeIntegration.PowerPointInfo">
  <Version>Version1</Version>
  <RequiresSignIn>False</RequiresSignIn>
</EsriMapsInfo>
</file>

<file path=customXml/item22.xml><?xml version="1.0" encoding="utf-8"?>
<EsriMapsInfo xmlns="ESRI.ArcGIS.Mapping.OfficeIntegration.PowerPointInfo">
  <Version>Version1</Version>
  <RequiresSignIn>False</RequiresSignIn>
</EsriMapsInfo>
</file>

<file path=customXml/item23.xml><?xml version="1.0" encoding="utf-8"?>
<EsriMapsInfo xmlns="ESRI.ArcGIS.Mapping.OfficeIntegration.PowerPointInfo">
  <Version>Version1</Version>
  <RequiresSignIn>False</RequiresSignIn>
</EsriMapsInfo>
</file>

<file path=customXml/item24.xml><?xml version="1.0" encoding="utf-8"?>
<EsriMapsInfo xmlns="ESRI.ArcGIS.Mapping.OfficeIntegration.PowerPointInfo">
  <Version>Version1</Version>
  <RequiresSignIn>False</RequiresSignIn>
</EsriMapsInfo>
</file>

<file path=customXml/item25.xml><?xml version="1.0" encoding="utf-8"?>
<EsriMapsInfo xmlns="ESRI.ArcGIS.Mapping.OfficeIntegration.PowerPointInfo">
  <Version>Version1</Version>
  <RequiresSignIn>False</RequiresSignIn>
</EsriMapsInfo>
</file>

<file path=customXml/item26.xml><?xml version="1.0" encoding="utf-8"?>
<EsriMapsInfo xmlns="ESRI.ArcGIS.Mapping.OfficeIntegration.PowerPointInfo">
  <Version>Version1</Version>
  <RequiresSignIn>False</RequiresSignIn>
</EsriMapsInfo>
</file>

<file path=customXml/item27.xml><?xml version="1.0" encoding="utf-8"?>
<EsriMapsInfo xmlns="ESRI.ArcGIS.Mapping.OfficeIntegration.PowerPointInfo">
  <Version>Version1</Version>
  <RequiresSignIn>False</RequiresSignIn>
</EsriMapsInfo>
</file>

<file path=customXml/item28.xml><?xml version="1.0" encoding="utf-8"?>
<EsriMapsInfo xmlns="ESRI.ArcGIS.Mapping.OfficeIntegration.PowerPointInfo">
  <Version>Version1</Version>
  <RequiresSignIn>False</RequiresSignIn>
</EsriMapsInfo>
</file>

<file path=customXml/item29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30.xml><?xml version="1.0" encoding="utf-8"?>
<EsriMapsInfo xmlns="ESRI.ArcGIS.Mapping.OfficeIntegration.PowerPointInfo">
  <Version>Version1</Version>
  <RequiresSignIn>False</RequiresSignIn>
</EsriMapsInfo>
</file>

<file path=customXml/item31.xml><?xml version="1.0" encoding="utf-8"?>
<EsriMapsInfo xmlns="ESRI.ArcGIS.Mapping.OfficeIntegration.PowerPointInfo">
  <Version>Version1</Version>
  <RequiresSignIn>False</RequiresSignIn>
</EsriMapsInfo>
</file>

<file path=customXml/item32.xml><?xml version="1.0" encoding="utf-8"?>
<EsriMapsInfo xmlns="ESRI.ArcGIS.Mapping.OfficeIntegration.PowerPointInfo">
  <Version>Version1</Version>
  <RequiresSignIn>False</RequiresSignIn>
</EsriMapsInfo>
</file>

<file path=customXml/item33.xml><?xml version="1.0" encoding="utf-8"?>
<EsriMapsInfo xmlns="ESRI.ArcGIS.Mapping.OfficeIntegration.PowerPointInfo">
  <Version>Version1</Version>
  <RequiresSignIn>False</RequiresSignIn>
</EsriMapsInfo>
</file>

<file path=customXml/item34.xml><?xml version="1.0" encoding="utf-8"?>
<EsriMapsInfo xmlns="ESRI.ArcGIS.Mapping.OfficeIntegration.PowerPointInfo">
  <Version>Version1</Version>
  <RequiresSignIn>False</RequiresSignIn>
</EsriMapsInfo>
</file>

<file path=customXml/item35.xml><?xml version="1.0" encoding="utf-8"?>
<EsriMapsInfo xmlns="ESRI.ArcGIS.Mapping.OfficeIntegration.PowerPointInfo">
  <Version>Version1</Version>
  <RequiresSignIn>False</RequiresSignIn>
</EsriMapsInfo>
</file>

<file path=customXml/item36.xml><?xml version="1.0" encoding="utf-8"?>
<EsriMapsInfo xmlns="ESRI.ArcGIS.Mapping.OfficeIntegration.PowerPointInfo">
  <Version>Version1</Version>
  <RequiresSignIn>False</RequiresSignIn>
</EsriMapsInfo>
</file>

<file path=customXml/item37.xml><?xml version="1.0" encoding="utf-8"?>
<EsriMapsInfo xmlns="ESRI.ArcGIS.Mapping.OfficeIntegration.PowerPointInfo">
  <Version>Version1</Version>
  <RequiresSignIn>False</RequiresSignIn>
</EsriMapsInfo>
</file>

<file path=customXml/item38.xml><?xml version="1.0" encoding="utf-8"?>
<EsriMapsInfo xmlns="ESRI.ArcGIS.Mapping.OfficeIntegration.PowerPointInfo">
  <Version>Version1</Version>
  <RequiresSignIn>False</RequiresSignIn>
</EsriMapsInfo>
</file>

<file path=customXml/item39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40.xml><?xml version="1.0" encoding="utf-8"?>
<EsriMapsInfo xmlns="ESRI.ArcGIS.Mapping.OfficeIntegration.PowerPointInfo">
  <Version>Version1</Version>
  <RequiresSignIn>False</RequiresSignIn>
</EsriMapsInfo>
</file>

<file path=customXml/item41.xml><?xml version="1.0" encoding="utf-8"?>
<EsriMapsInfo xmlns="ESRI.ArcGIS.Mapping.OfficeIntegration.PowerPointInfo">
  <Version>Version1</Version>
  <RequiresSignIn>False</RequiresSignIn>
</EsriMapsInfo>
</file>

<file path=customXml/item42.xml><?xml version="1.0" encoding="utf-8"?>
<EsriMapsInfo xmlns="ESRI.ArcGIS.Mapping.OfficeIntegration.PowerPointInfo">
  <Version>Version1</Version>
  <RequiresSignIn>False</RequiresSignIn>
</EsriMapsInfo>
</file>

<file path=customXml/item43.xml><?xml version="1.0" encoding="utf-8"?>
<EsriMapsInfo xmlns="ESRI.ArcGIS.Mapping.OfficeIntegration.PowerPointInfo">
  <Version>Version1</Version>
  <RequiresSignIn>False</RequiresSignIn>
</EsriMapsInfo>
</file>

<file path=customXml/item44.xml><?xml version="1.0" encoding="utf-8"?>
<EsriMapsInfo xmlns="ESRI.ArcGIS.Mapping.OfficeIntegration.PowerPointInfo">
  <Version>Version1</Version>
  <RequiresSignIn>False</RequiresSignIn>
</EsriMapsInfo>
</file>

<file path=customXml/item45.xml><?xml version="1.0" encoding="utf-8"?>
<EsriMapsInfo xmlns="ESRI.ArcGIS.Mapping.OfficeIntegration.PowerPointInfo">
  <Version>Version1</Version>
  <RequiresSignIn>False</RequiresSignIn>
</EsriMapsInfo>
</file>

<file path=customXml/item46.xml><?xml version="1.0" encoding="utf-8"?>
<EsriMapsInfo xmlns="ESRI.ArcGIS.Mapping.OfficeIntegration.PowerPointInfo">
  <Version>Version1</Version>
  <RequiresSignIn>False</RequiresSignIn>
</EsriMapsInfo>
</file>

<file path=customXml/item47.xml><?xml version="1.0" encoding="utf-8"?>
<EsriMapsInfo xmlns="ESRI.ArcGIS.Mapping.OfficeIntegration.PowerPointInfo">
  <Version>Version1</Version>
  <RequiresSignIn>False</RequiresSignIn>
</EsriMapsInfo>
</file>

<file path=customXml/item48.xml><?xml version="1.0" encoding="utf-8"?>
<EsriMapsInfo xmlns="ESRI.ArcGIS.Mapping.OfficeIntegration.PowerPointInfo">
  <Version>Version1</Version>
  <RequiresSignIn>False</RequiresSignIn>
</EsriMapsInfo>
</file>

<file path=customXml/item49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50.xml><?xml version="1.0" encoding="utf-8"?>
<EsriMapsInfo xmlns="ESRI.ArcGIS.Mapping.OfficeIntegration.PowerPointInfo">
  <Version>Version1</Version>
  <RequiresSignIn>False</RequiresSignIn>
</EsriMapsInfo>
</file>

<file path=customXml/item51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E29D11DB-EC5A-454C-B9DD-D5DC2B692406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4F750C5A-4F4D-4C94-A1A2-F816CEFCD72E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3C163C6F-60E4-4109-BFC0-DDE1CBC6330E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0858CECA-4567-4D2C-AC70-6E14A6F96D0C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929EB5B1-809C-43A2-892B-95E2FB130C9F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01822FCA-3C53-4729-BADE-CCB7E3D0D012}">
  <ds:schemaRefs>
    <ds:schemaRef ds:uri="ESRI.ArcGIS.Mapping.OfficeIntegration.PowerPointInfo"/>
  </ds:schemaRefs>
</ds:datastoreItem>
</file>

<file path=customXml/itemProps15.xml><?xml version="1.0" encoding="utf-8"?>
<ds:datastoreItem xmlns:ds="http://schemas.openxmlformats.org/officeDocument/2006/customXml" ds:itemID="{F296BDA3-A157-4A48-8E65-CD06F3420D74}">
  <ds:schemaRefs>
    <ds:schemaRef ds:uri="ESRI.ArcGIS.Mapping.OfficeIntegration.PowerPointInfo"/>
  </ds:schemaRefs>
</ds:datastoreItem>
</file>

<file path=customXml/itemProps16.xml><?xml version="1.0" encoding="utf-8"?>
<ds:datastoreItem xmlns:ds="http://schemas.openxmlformats.org/officeDocument/2006/customXml" ds:itemID="{82D1882F-611F-4C3F-8E6D-D21DD5FE4C36}">
  <ds:schemaRefs>
    <ds:schemaRef ds:uri="ESRI.ArcGIS.Mapping.OfficeIntegration.PowerPointInfo"/>
  </ds:schemaRefs>
</ds:datastoreItem>
</file>

<file path=customXml/itemProps17.xml><?xml version="1.0" encoding="utf-8"?>
<ds:datastoreItem xmlns:ds="http://schemas.openxmlformats.org/officeDocument/2006/customXml" ds:itemID="{47643425-FF55-40BA-A517-EC85015D1DAB}">
  <ds:schemaRefs>
    <ds:schemaRef ds:uri="ESRI.ArcGIS.Mapping.OfficeIntegration.PowerPointInfo"/>
  </ds:schemaRefs>
</ds:datastoreItem>
</file>

<file path=customXml/itemProps18.xml><?xml version="1.0" encoding="utf-8"?>
<ds:datastoreItem xmlns:ds="http://schemas.openxmlformats.org/officeDocument/2006/customXml" ds:itemID="{527180F5-BFDB-4B9E-9BD7-F5FEFF8A35F9}">
  <ds:schemaRefs>
    <ds:schemaRef ds:uri="ESRI.ArcGIS.Mapping.OfficeIntegration.PowerPointInfo"/>
  </ds:schemaRefs>
</ds:datastoreItem>
</file>

<file path=customXml/itemProps19.xml><?xml version="1.0" encoding="utf-8"?>
<ds:datastoreItem xmlns:ds="http://schemas.openxmlformats.org/officeDocument/2006/customXml" ds:itemID="{76440541-4D90-4A16-9460-79FA96508AEA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82596D35-CC43-47C9-9965-CE8346A00D9B}">
  <ds:schemaRefs>
    <ds:schemaRef ds:uri="ESRI.ArcGIS.Mapping.OfficeIntegration.PowerPointInfo"/>
  </ds:schemaRefs>
</ds:datastoreItem>
</file>

<file path=customXml/itemProps20.xml><?xml version="1.0" encoding="utf-8"?>
<ds:datastoreItem xmlns:ds="http://schemas.openxmlformats.org/officeDocument/2006/customXml" ds:itemID="{928933F4-24AF-46A4-B181-FAC00CC7D8DA}">
  <ds:schemaRefs>
    <ds:schemaRef ds:uri="ESRI.ArcGIS.Mapping.OfficeIntegration.PowerPointInfo"/>
  </ds:schemaRefs>
</ds:datastoreItem>
</file>

<file path=customXml/itemProps21.xml><?xml version="1.0" encoding="utf-8"?>
<ds:datastoreItem xmlns:ds="http://schemas.openxmlformats.org/officeDocument/2006/customXml" ds:itemID="{A3419F56-3FA0-4A1A-83D5-A1E060F342A3}">
  <ds:schemaRefs>
    <ds:schemaRef ds:uri="ESRI.ArcGIS.Mapping.OfficeIntegration.PowerPointInfo"/>
  </ds:schemaRefs>
</ds:datastoreItem>
</file>

<file path=customXml/itemProps22.xml><?xml version="1.0" encoding="utf-8"?>
<ds:datastoreItem xmlns:ds="http://schemas.openxmlformats.org/officeDocument/2006/customXml" ds:itemID="{9BFE25A7-1B8C-4B3B-955C-F557DFEE14E1}">
  <ds:schemaRefs>
    <ds:schemaRef ds:uri="ESRI.ArcGIS.Mapping.OfficeIntegration.PowerPointInfo"/>
  </ds:schemaRefs>
</ds:datastoreItem>
</file>

<file path=customXml/itemProps23.xml><?xml version="1.0" encoding="utf-8"?>
<ds:datastoreItem xmlns:ds="http://schemas.openxmlformats.org/officeDocument/2006/customXml" ds:itemID="{6DACA2DC-80C6-425B-8736-0C0262BAEAF4}">
  <ds:schemaRefs>
    <ds:schemaRef ds:uri="ESRI.ArcGIS.Mapping.OfficeIntegration.PowerPointInfo"/>
  </ds:schemaRefs>
</ds:datastoreItem>
</file>

<file path=customXml/itemProps24.xml><?xml version="1.0" encoding="utf-8"?>
<ds:datastoreItem xmlns:ds="http://schemas.openxmlformats.org/officeDocument/2006/customXml" ds:itemID="{F8E81216-C8A8-4319-BBA2-7727E7200622}">
  <ds:schemaRefs>
    <ds:schemaRef ds:uri="ESRI.ArcGIS.Mapping.OfficeIntegration.PowerPointInfo"/>
  </ds:schemaRefs>
</ds:datastoreItem>
</file>

<file path=customXml/itemProps25.xml><?xml version="1.0" encoding="utf-8"?>
<ds:datastoreItem xmlns:ds="http://schemas.openxmlformats.org/officeDocument/2006/customXml" ds:itemID="{6CE158C6-5FFF-45F3-A83D-D8D9D6DBFBB8}">
  <ds:schemaRefs>
    <ds:schemaRef ds:uri="ESRI.ArcGIS.Mapping.OfficeIntegration.PowerPointInfo"/>
  </ds:schemaRefs>
</ds:datastoreItem>
</file>

<file path=customXml/itemProps26.xml><?xml version="1.0" encoding="utf-8"?>
<ds:datastoreItem xmlns:ds="http://schemas.openxmlformats.org/officeDocument/2006/customXml" ds:itemID="{AF39D6C2-9C80-4381-8ABA-ACD660F2CC41}">
  <ds:schemaRefs>
    <ds:schemaRef ds:uri="ESRI.ArcGIS.Mapping.OfficeIntegration.PowerPointInfo"/>
  </ds:schemaRefs>
</ds:datastoreItem>
</file>

<file path=customXml/itemProps27.xml><?xml version="1.0" encoding="utf-8"?>
<ds:datastoreItem xmlns:ds="http://schemas.openxmlformats.org/officeDocument/2006/customXml" ds:itemID="{7BCDA469-C6A9-4482-BD98-F577ED516C25}">
  <ds:schemaRefs>
    <ds:schemaRef ds:uri="ESRI.ArcGIS.Mapping.OfficeIntegration.PowerPointInfo"/>
  </ds:schemaRefs>
</ds:datastoreItem>
</file>

<file path=customXml/itemProps28.xml><?xml version="1.0" encoding="utf-8"?>
<ds:datastoreItem xmlns:ds="http://schemas.openxmlformats.org/officeDocument/2006/customXml" ds:itemID="{7B387204-8A3A-4D73-91FD-9F5B6CC47B84}">
  <ds:schemaRefs>
    <ds:schemaRef ds:uri="ESRI.ArcGIS.Mapping.OfficeIntegration.PowerPointInfo"/>
  </ds:schemaRefs>
</ds:datastoreItem>
</file>

<file path=customXml/itemProps29.xml><?xml version="1.0" encoding="utf-8"?>
<ds:datastoreItem xmlns:ds="http://schemas.openxmlformats.org/officeDocument/2006/customXml" ds:itemID="{E69E37DA-C379-4EA5-9C69-E920CFA2CE91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DAA06228-CD2A-43E9-A729-824CC54FA9EF}">
  <ds:schemaRefs>
    <ds:schemaRef ds:uri="ESRI.ArcGIS.Mapping.OfficeIntegration.PowerPointInfo"/>
  </ds:schemaRefs>
</ds:datastoreItem>
</file>

<file path=customXml/itemProps30.xml><?xml version="1.0" encoding="utf-8"?>
<ds:datastoreItem xmlns:ds="http://schemas.openxmlformats.org/officeDocument/2006/customXml" ds:itemID="{D3A4E25E-AA6E-4B01-ADD7-6D0B313D4DCC}">
  <ds:schemaRefs>
    <ds:schemaRef ds:uri="ESRI.ArcGIS.Mapping.OfficeIntegration.PowerPointInfo"/>
  </ds:schemaRefs>
</ds:datastoreItem>
</file>

<file path=customXml/itemProps31.xml><?xml version="1.0" encoding="utf-8"?>
<ds:datastoreItem xmlns:ds="http://schemas.openxmlformats.org/officeDocument/2006/customXml" ds:itemID="{57D78996-0411-4379-87E3-4CE4FB2DD186}">
  <ds:schemaRefs>
    <ds:schemaRef ds:uri="ESRI.ArcGIS.Mapping.OfficeIntegration.PowerPointInfo"/>
  </ds:schemaRefs>
</ds:datastoreItem>
</file>

<file path=customXml/itemProps32.xml><?xml version="1.0" encoding="utf-8"?>
<ds:datastoreItem xmlns:ds="http://schemas.openxmlformats.org/officeDocument/2006/customXml" ds:itemID="{5D8CFEA8-3A1C-404A-93AF-F1D2D6BA00BD}">
  <ds:schemaRefs>
    <ds:schemaRef ds:uri="ESRI.ArcGIS.Mapping.OfficeIntegration.PowerPointInfo"/>
  </ds:schemaRefs>
</ds:datastoreItem>
</file>

<file path=customXml/itemProps33.xml><?xml version="1.0" encoding="utf-8"?>
<ds:datastoreItem xmlns:ds="http://schemas.openxmlformats.org/officeDocument/2006/customXml" ds:itemID="{DB8811C3-252C-47A2-9384-003C93AE88A3}">
  <ds:schemaRefs>
    <ds:schemaRef ds:uri="ESRI.ArcGIS.Mapping.OfficeIntegration.PowerPointInfo"/>
  </ds:schemaRefs>
</ds:datastoreItem>
</file>

<file path=customXml/itemProps34.xml><?xml version="1.0" encoding="utf-8"?>
<ds:datastoreItem xmlns:ds="http://schemas.openxmlformats.org/officeDocument/2006/customXml" ds:itemID="{BAB16C31-595A-4396-A634-AC72D4B64538}">
  <ds:schemaRefs>
    <ds:schemaRef ds:uri="ESRI.ArcGIS.Mapping.OfficeIntegration.PowerPointInfo"/>
  </ds:schemaRefs>
</ds:datastoreItem>
</file>

<file path=customXml/itemProps35.xml><?xml version="1.0" encoding="utf-8"?>
<ds:datastoreItem xmlns:ds="http://schemas.openxmlformats.org/officeDocument/2006/customXml" ds:itemID="{FA5C71B4-DC7A-44ED-A8C2-0F425E5C6F1C}">
  <ds:schemaRefs>
    <ds:schemaRef ds:uri="ESRI.ArcGIS.Mapping.OfficeIntegration.PowerPointInfo"/>
  </ds:schemaRefs>
</ds:datastoreItem>
</file>

<file path=customXml/itemProps36.xml><?xml version="1.0" encoding="utf-8"?>
<ds:datastoreItem xmlns:ds="http://schemas.openxmlformats.org/officeDocument/2006/customXml" ds:itemID="{8D8058E5-3967-45B9-8F2D-A5AD738D4AD1}">
  <ds:schemaRefs>
    <ds:schemaRef ds:uri="ESRI.ArcGIS.Mapping.OfficeIntegration.PowerPointInfo"/>
  </ds:schemaRefs>
</ds:datastoreItem>
</file>

<file path=customXml/itemProps37.xml><?xml version="1.0" encoding="utf-8"?>
<ds:datastoreItem xmlns:ds="http://schemas.openxmlformats.org/officeDocument/2006/customXml" ds:itemID="{3EB7F979-673F-487A-92CB-CBCF4851D8C7}">
  <ds:schemaRefs>
    <ds:schemaRef ds:uri="ESRI.ArcGIS.Mapping.OfficeIntegration.PowerPointInfo"/>
  </ds:schemaRefs>
</ds:datastoreItem>
</file>

<file path=customXml/itemProps38.xml><?xml version="1.0" encoding="utf-8"?>
<ds:datastoreItem xmlns:ds="http://schemas.openxmlformats.org/officeDocument/2006/customXml" ds:itemID="{E3E6B383-1359-4782-A4CF-A4C9583B04D6}">
  <ds:schemaRefs>
    <ds:schemaRef ds:uri="ESRI.ArcGIS.Mapping.OfficeIntegration.PowerPointInfo"/>
  </ds:schemaRefs>
</ds:datastoreItem>
</file>

<file path=customXml/itemProps39.xml><?xml version="1.0" encoding="utf-8"?>
<ds:datastoreItem xmlns:ds="http://schemas.openxmlformats.org/officeDocument/2006/customXml" ds:itemID="{E61BA428-6EC6-4657-9151-3CBE320F87E1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FA2C1020-8B37-4DE7-82D2-09C1FD9D04FB}">
  <ds:schemaRefs>
    <ds:schemaRef ds:uri="ESRI.ArcGIS.Mapping.OfficeIntegration.PowerPointInfo"/>
  </ds:schemaRefs>
</ds:datastoreItem>
</file>

<file path=customXml/itemProps40.xml><?xml version="1.0" encoding="utf-8"?>
<ds:datastoreItem xmlns:ds="http://schemas.openxmlformats.org/officeDocument/2006/customXml" ds:itemID="{15C4B6DD-D1FD-4B58-AD5C-27ED25BFA353}">
  <ds:schemaRefs>
    <ds:schemaRef ds:uri="ESRI.ArcGIS.Mapping.OfficeIntegration.PowerPointInfo"/>
  </ds:schemaRefs>
</ds:datastoreItem>
</file>

<file path=customXml/itemProps41.xml><?xml version="1.0" encoding="utf-8"?>
<ds:datastoreItem xmlns:ds="http://schemas.openxmlformats.org/officeDocument/2006/customXml" ds:itemID="{72221B28-5E66-4969-8FB8-8FE9854FD14B}">
  <ds:schemaRefs>
    <ds:schemaRef ds:uri="ESRI.ArcGIS.Mapping.OfficeIntegration.PowerPointInfo"/>
  </ds:schemaRefs>
</ds:datastoreItem>
</file>

<file path=customXml/itemProps42.xml><?xml version="1.0" encoding="utf-8"?>
<ds:datastoreItem xmlns:ds="http://schemas.openxmlformats.org/officeDocument/2006/customXml" ds:itemID="{3D68479E-7327-48A6-B523-565342F672F6}">
  <ds:schemaRefs>
    <ds:schemaRef ds:uri="ESRI.ArcGIS.Mapping.OfficeIntegration.PowerPointInfo"/>
  </ds:schemaRefs>
</ds:datastoreItem>
</file>

<file path=customXml/itemProps43.xml><?xml version="1.0" encoding="utf-8"?>
<ds:datastoreItem xmlns:ds="http://schemas.openxmlformats.org/officeDocument/2006/customXml" ds:itemID="{FC0B936D-1C74-49FF-8FA5-A831B8538EBA}">
  <ds:schemaRefs>
    <ds:schemaRef ds:uri="ESRI.ArcGIS.Mapping.OfficeIntegration.PowerPointInfo"/>
  </ds:schemaRefs>
</ds:datastoreItem>
</file>

<file path=customXml/itemProps44.xml><?xml version="1.0" encoding="utf-8"?>
<ds:datastoreItem xmlns:ds="http://schemas.openxmlformats.org/officeDocument/2006/customXml" ds:itemID="{3F874014-C682-4280-9191-CD22A2C83B86}">
  <ds:schemaRefs>
    <ds:schemaRef ds:uri="ESRI.ArcGIS.Mapping.OfficeIntegration.PowerPointInfo"/>
  </ds:schemaRefs>
</ds:datastoreItem>
</file>

<file path=customXml/itemProps45.xml><?xml version="1.0" encoding="utf-8"?>
<ds:datastoreItem xmlns:ds="http://schemas.openxmlformats.org/officeDocument/2006/customXml" ds:itemID="{212CA4EA-DCFB-4F1D-9BD3-6E3F6C8C606E}">
  <ds:schemaRefs>
    <ds:schemaRef ds:uri="ESRI.ArcGIS.Mapping.OfficeIntegration.PowerPointInfo"/>
  </ds:schemaRefs>
</ds:datastoreItem>
</file>

<file path=customXml/itemProps46.xml><?xml version="1.0" encoding="utf-8"?>
<ds:datastoreItem xmlns:ds="http://schemas.openxmlformats.org/officeDocument/2006/customXml" ds:itemID="{B4080F02-8AFA-4C15-AB50-F3A4C180E16C}">
  <ds:schemaRefs>
    <ds:schemaRef ds:uri="ESRI.ArcGIS.Mapping.OfficeIntegration.PowerPointInfo"/>
  </ds:schemaRefs>
</ds:datastoreItem>
</file>

<file path=customXml/itemProps47.xml><?xml version="1.0" encoding="utf-8"?>
<ds:datastoreItem xmlns:ds="http://schemas.openxmlformats.org/officeDocument/2006/customXml" ds:itemID="{3539B06D-095F-467E-9E4B-AD4B6ADA4A55}">
  <ds:schemaRefs>
    <ds:schemaRef ds:uri="ESRI.ArcGIS.Mapping.OfficeIntegration.PowerPointInfo"/>
  </ds:schemaRefs>
</ds:datastoreItem>
</file>

<file path=customXml/itemProps48.xml><?xml version="1.0" encoding="utf-8"?>
<ds:datastoreItem xmlns:ds="http://schemas.openxmlformats.org/officeDocument/2006/customXml" ds:itemID="{0D94BD5D-AF42-4070-A7FE-835E1FCC471E}">
  <ds:schemaRefs>
    <ds:schemaRef ds:uri="ESRI.ArcGIS.Mapping.OfficeIntegration.PowerPointInfo"/>
  </ds:schemaRefs>
</ds:datastoreItem>
</file>

<file path=customXml/itemProps49.xml><?xml version="1.0" encoding="utf-8"?>
<ds:datastoreItem xmlns:ds="http://schemas.openxmlformats.org/officeDocument/2006/customXml" ds:itemID="{12DB03BD-3DB9-416F-A5F7-34156ACC7597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AB12BC35-D57C-4CE0-8B0A-FFB0B341F709}">
  <ds:schemaRefs>
    <ds:schemaRef ds:uri="ESRI.ArcGIS.Mapping.OfficeIntegration.PowerPointInfo"/>
  </ds:schemaRefs>
</ds:datastoreItem>
</file>

<file path=customXml/itemProps50.xml><?xml version="1.0" encoding="utf-8"?>
<ds:datastoreItem xmlns:ds="http://schemas.openxmlformats.org/officeDocument/2006/customXml" ds:itemID="{D2F350CC-B83D-4C98-85D1-0C0E3DF0A9EE}">
  <ds:schemaRefs>
    <ds:schemaRef ds:uri="ESRI.ArcGIS.Mapping.OfficeIntegration.PowerPointInfo"/>
  </ds:schemaRefs>
</ds:datastoreItem>
</file>

<file path=customXml/itemProps51.xml><?xml version="1.0" encoding="utf-8"?>
<ds:datastoreItem xmlns:ds="http://schemas.openxmlformats.org/officeDocument/2006/customXml" ds:itemID="{A0941A9B-FB08-4289-8AAD-89E58D50C3AD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DBEC78FE-8199-451D-8E94-B32AAC680F8C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B6B6FD04-9944-44BC-8028-3892C561B2EA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CC41D96B-CEDA-430F-94D1-8EC588901184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D58496E2-CACB-4C1B-9618-71EA26CA23E3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6103</TotalTime>
  <Words>2236</Words>
  <Application>Microsoft Office PowerPoint</Application>
  <PresentationFormat>On-screen Show (16:9)</PresentationFormat>
  <Paragraphs>415</Paragraphs>
  <Slides>36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36</vt:i4>
      </vt:variant>
    </vt:vector>
  </HeadingPairs>
  <TitlesOfParts>
    <vt:vector size="47" baseType="lpstr">
      <vt:lpstr>ＭＳ Ｐゴシック</vt:lpstr>
      <vt:lpstr>ＭＳ Ｐゴシック</vt:lpstr>
      <vt:lpstr>Arial</vt:lpstr>
      <vt:lpstr>Arial Black</vt:lpstr>
      <vt:lpstr>Calibri</vt:lpstr>
      <vt:lpstr>Calibri Light</vt:lpstr>
      <vt:lpstr>Symbol</vt:lpstr>
      <vt:lpstr>Times New Roman</vt:lpstr>
      <vt:lpstr>1_Default Design</vt:lpstr>
      <vt:lpstr>Custom Design</vt:lpstr>
      <vt:lpstr>2_Default Design</vt:lpstr>
      <vt:lpstr>Characterization of Uncertainty in In Silico,  In Vitro assay, and High-Throughput Toxicokinetics Data and Their Combination,  and Comparison with In Vivo Data Uncertainties</vt:lpstr>
      <vt:lpstr>Conflict of Interest Statement</vt:lpstr>
      <vt:lpstr>Outline</vt:lpstr>
      <vt:lpstr>Alternative Chemical Risk Assessment Methods </vt:lpstr>
      <vt:lpstr>Need for New Uncertainty Quantification Methods </vt:lpstr>
      <vt:lpstr>Uncertainty and Variability of In Vivo Data</vt:lpstr>
      <vt:lpstr>What is the Goal?</vt:lpstr>
      <vt:lpstr>Some (Eccentric) Definitions</vt:lpstr>
      <vt:lpstr>Consequences of In Vivo Uncertainty for NAM</vt:lpstr>
      <vt:lpstr>Understanding Uncertainty in Traditional Animal Data</vt:lpstr>
      <vt:lpstr>PowerPoint Presentation</vt:lpstr>
      <vt:lpstr>Example 2 of In Vivo Variability</vt:lpstr>
      <vt:lpstr>Example 3 of In Vivo Variability</vt:lpstr>
      <vt:lpstr>Sources of Uncertainty / Variability In Vivo (and In Vitro)</vt:lpstr>
      <vt:lpstr>Ab Initio NAM – IVIVE</vt:lpstr>
      <vt:lpstr>In Vitro POD Data Generation</vt:lpstr>
      <vt:lpstr>Issues for Uncertainty in In Vitro Data</vt:lpstr>
      <vt:lpstr>In Vitro Assays Have False Positives and Negatives</vt:lpstr>
      <vt:lpstr>Variability and Uncertainty In Vitro</vt:lpstr>
      <vt:lpstr>Most Activity Comes at High Doses / Concentrations</vt:lpstr>
      <vt:lpstr>Most chemicals display a “burst” of potentially non-selective bioactivity near cytotoxity concentration</vt:lpstr>
      <vt:lpstr>Schematic Explanation of the Burst</vt:lpstr>
      <vt:lpstr>Heatmap of Stress and Cytotoxicity Assays</vt:lpstr>
      <vt:lpstr>Quantitative Estimates from In Vitro Data</vt:lpstr>
      <vt:lpstr>Estimating Parameter Uncertainty in In Vitro Data</vt:lpstr>
      <vt:lpstr>Bootstrap Example Curves</vt:lpstr>
      <vt:lpstr>Details of Generating Confidence Intervals</vt:lpstr>
      <vt:lpstr>In Vitro PK Data Generation</vt:lpstr>
      <vt:lpstr>In Vitro PK Uncertainties</vt:lpstr>
      <vt:lpstr>Ab Initio Test: Can We Predict In Vivo POD?</vt:lpstr>
      <vt:lpstr>Reasoning By Analogy: PODs from QSAR</vt:lpstr>
      <vt:lpstr>Typical Analog Approach</vt:lpstr>
      <vt:lpstr>Example Results: LOAEL model</vt:lpstr>
      <vt:lpstr>Ab Initio Model vs. Analogy: Model Uncertainty </vt:lpstr>
      <vt:lpstr>Given all the Uncertainty, is Modeling Futile?</vt:lpstr>
      <vt:lpstr>Summary</vt:lpstr>
    </vt:vector>
  </TitlesOfParts>
  <Company>SOT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Richard Judson</dc:creator>
  <cp:lastModifiedBy>Judson, Richard</cp:lastModifiedBy>
  <cp:revision>127</cp:revision>
  <cp:lastPrinted>2017-10-06T18:33:20Z</cp:lastPrinted>
  <dcterms:created xsi:type="dcterms:W3CDTF">2002-06-27T19:28:24Z</dcterms:created>
  <dcterms:modified xsi:type="dcterms:W3CDTF">2018-01-19T19:25:19Z</dcterms:modified>
</cp:coreProperties>
</file>