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m4a" ContentType="audio/mp4"/>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s/slide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notesSlides/notesSlide24.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7"/>
  </p:notesMasterIdLst>
  <p:sldIdLst>
    <p:sldId id="257" r:id="rId2"/>
    <p:sldId id="260" r:id="rId3"/>
    <p:sldId id="261" r:id="rId4"/>
    <p:sldId id="302" r:id="rId5"/>
    <p:sldId id="287" r:id="rId6"/>
    <p:sldId id="297" r:id="rId7"/>
    <p:sldId id="278" r:id="rId8"/>
    <p:sldId id="280" r:id="rId9"/>
    <p:sldId id="265" r:id="rId10"/>
    <p:sldId id="289" r:id="rId11"/>
    <p:sldId id="266" r:id="rId12"/>
    <p:sldId id="290" r:id="rId13"/>
    <p:sldId id="267" r:id="rId14"/>
    <p:sldId id="291" r:id="rId15"/>
    <p:sldId id="283" r:id="rId16"/>
    <p:sldId id="292" r:id="rId17"/>
    <p:sldId id="298" r:id="rId18"/>
    <p:sldId id="281" r:id="rId19"/>
    <p:sldId id="294" r:id="rId20"/>
    <p:sldId id="300" r:id="rId21"/>
    <p:sldId id="299" r:id="rId22"/>
    <p:sldId id="269" r:id="rId23"/>
    <p:sldId id="301" r:id="rId24"/>
    <p:sldId id="285" r:id="rId25"/>
    <p:sldId id="27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E00"/>
    <a:srgbClr val="73FDD6"/>
    <a:srgbClr val="F2B701"/>
    <a:srgbClr val="00D31C"/>
    <a:srgbClr val="FF6B9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84"/>
    <p:restoredTop sz="90955"/>
  </p:normalViewPr>
  <p:slideViewPr>
    <p:cSldViewPr snapToGrid="0" snapToObjects="1">
      <p:cViewPr>
        <p:scale>
          <a:sx n="100" d="100"/>
          <a:sy n="100" d="100"/>
        </p:scale>
        <p:origin x="848" y="32"/>
      </p:cViewPr>
      <p:guideLst/>
    </p:cSldViewPr>
  </p:slideViewPr>
  <p:outlineViewPr>
    <p:cViewPr>
      <p:scale>
        <a:sx n="33" d="100"/>
        <a:sy n="33" d="100"/>
      </p:scale>
      <p:origin x="0" y="-27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21" Type="http://schemas.openxmlformats.org/officeDocument/2006/relationships/slide" Target="slides/slide20.xml"/><Relationship Id="rId3" Type="http://schemas.openxmlformats.org/officeDocument/2006/relationships/slide" Target="slides/slide2.xml"/><Relationship Id="rId34" Type="http://schemas.openxmlformats.org/officeDocument/2006/relationships/customXml" Target="../customXml/item3.xml"/><Relationship Id="rId25" Type="http://schemas.openxmlformats.org/officeDocument/2006/relationships/slide" Target="slides/slide24.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33" Type="http://schemas.openxmlformats.org/officeDocument/2006/relationships/customXml" Target="../customXml/item2.xml"/><Relationship Id="rId20" Type="http://schemas.openxmlformats.org/officeDocument/2006/relationships/slide" Target="slides/slide19.xml"/><Relationship Id="rId29" Type="http://schemas.openxmlformats.org/officeDocument/2006/relationships/viewProps" Target="viewProps.xml"/><Relationship Id="rId16" Type="http://schemas.openxmlformats.org/officeDocument/2006/relationships/slide" Target="slides/slide15.xml"/><Relationship Id="rId2" Type="http://schemas.openxmlformats.org/officeDocument/2006/relationships/slide" Target="slides/slide1.xml"/><Relationship Id="rId24" Type="http://schemas.openxmlformats.org/officeDocument/2006/relationships/slide" Target="slides/slide23.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32" Type="http://schemas.openxmlformats.org/officeDocument/2006/relationships/customXml" Target="../customXml/item1.xml"/><Relationship Id="rId23" Type="http://schemas.openxmlformats.org/officeDocument/2006/relationships/slide" Target="slides/slide22.xml"/><Relationship Id="rId28" Type="http://schemas.openxmlformats.org/officeDocument/2006/relationships/presProps" Target="presProps.xml"/><Relationship Id="rId15" Type="http://schemas.openxmlformats.org/officeDocument/2006/relationships/slide" Target="slides/slide14.xml"/><Relationship Id="rId5" Type="http://schemas.openxmlformats.org/officeDocument/2006/relationships/slide" Target="slides/slide4.xml"/><Relationship Id="rId3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9" Type="http://schemas.openxmlformats.org/officeDocument/2006/relationships/slide" Target="slides/slide8.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14" Type="http://schemas.openxmlformats.org/officeDocument/2006/relationships/slide" Target="slides/slide13.xml"/><Relationship Id="rId4" Type="http://schemas.openxmlformats.org/officeDocument/2006/relationships/slide" Target="slides/slide3.xml"/><Relationship Id="rId35" Type="http://schemas.openxmlformats.org/officeDocument/2006/relationships/customXml" Target="../customXml/item4.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B72D6-DA50-6B42-97C5-D8D514007686}" type="datetimeFigureOut">
              <a:rPr lang="en-US" smtClean="0"/>
              <a:t>3/27/19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B4BA37-7F0D-E34D-8914-6368D46B7093}" type="slidenum">
              <a:rPr lang="en-US" smtClean="0"/>
              <a:t>‹#›</a:t>
            </a:fld>
            <a:endParaRPr lang="en-US"/>
          </a:p>
        </p:txBody>
      </p:sp>
    </p:spTree>
    <p:extLst>
      <p:ext uri="{BB962C8B-B14F-4D97-AF65-F5344CB8AC3E}">
        <p14:creationId xmlns:p14="http://schemas.microsoft.com/office/powerpoint/2010/main" val="909467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1" Type="http://schemas.openxmlformats.org/officeDocument/2006/relationships/hyperlink" Target="https://openclipart.org/detail/303136/plastic-shopping-bag" TargetMode="External"/><Relationship Id="rId12" Type="http://schemas.openxmlformats.org/officeDocument/2006/relationships/hyperlink" Target="https://www.kisscc0.com/clipart/car-a-rubber-tire-download-duesi-tire-12zmst/" TargetMode="External"/><Relationship Id="rId13" Type="http://schemas.openxmlformats.org/officeDocument/2006/relationships/hyperlink" Target="https://www.pinterest.com/pin/119626933828969334/" TargetMode="External"/><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requestreduce.org/categories/images-of-fish-clipart.html" TargetMode="External"/><Relationship Id="rId4" Type="http://schemas.openxmlformats.org/officeDocument/2006/relationships/hyperlink" Target="https://www.mycutegraphics.com/graphics/letter/octopus.html" TargetMode="External"/><Relationship Id="rId5" Type="http://schemas.openxmlformats.org/officeDocument/2006/relationships/hyperlink" Target="https://clipartpng.com/?1439,starfish-png-clip-art" TargetMode="External"/><Relationship Id="rId6" Type="http://schemas.openxmlformats.org/officeDocument/2006/relationships/hyperlink" Target="https://gallery.yopriceville.com/Free-Clipart-Pictures/Summer-Vacation-PNG/Sea_Shell_PNG_Clip_Art_Image" TargetMode="External"/><Relationship Id="rId7" Type="http://schemas.openxmlformats.org/officeDocument/2006/relationships/hyperlink" Target="http://www.clipartpanda.com/categories/crab-clip-art-cartoon" TargetMode="External"/><Relationship Id="rId8" Type="http://schemas.openxmlformats.org/officeDocument/2006/relationships/hyperlink" Target="http://worldartsme.com/coral-free-clipart.html#gal_post_52417_coral-free-clipart-1.jpg" TargetMode="External"/><Relationship Id="rId9" Type="http://schemas.openxmlformats.org/officeDocument/2006/relationships/hyperlink" Target="http://clipart-library.com/seaweed-cliparts.html" TargetMode="External"/><Relationship Id="rId10" Type="http://schemas.openxmlformats.org/officeDocument/2006/relationships/hyperlink" Target="https://www.kisscc0.com/clipart/plastic-bag-fizzy-drinks-plastic-bottle-water-bott-3v81ct/" TargetMode="External"/></Relationships>
</file>

<file path=ppt/notesSlides/_rels/notesSlide4.xml.rels><?xml version="1.0" encoding="UTF-8" standalone="yes"?>
<Relationships xmlns="http://schemas.openxmlformats.org/package/2006/relationships"><Relationship Id="rId11" Type="http://schemas.openxmlformats.org/officeDocument/2006/relationships/hyperlink" Target="https://openclipart.org/detail/303136/plastic-shopping-bag" TargetMode="External"/><Relationship Id="rId12" Type="http://schemas.openxmlformats.org/officeDocument/2006/relationships/hyperlink" Target="https://www.kisscc0.com/clipart/car-a-rubber-tire-download-duesi-tire-12zmst/" TargetMode="External"/><Relationship Id="rId13" Type="http://schemas.openxmlformats.org/officeDocument/2006/relationships/hyperlink" Target="https://www.pinterest.com/pin/119626933828969334/" TargetMode="External"/><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requestreduce.org/categories/images-of-fish-clipart.html" TargetMode="External"/><Relationship Id="rId4" Type="http://schemas.openxmlformats.org/officeDocument/2006/relationships/hyperlink" Target="https://www.mycutegraphics.com/graphics/letter/octopus.html" TargetMode="External"/><Relationship Id="rId5" Type="http://schemas.openxmlformats.org/officeDocument/2006/relationships/hyperlink" Target="https://clipartpng.com/?1439,starfish-png-clip-art" TargetMode="External"/><Relationship Id="rId6" Type="http://schemas.openxmlformats.org/officeDocument/2006/relationships/hyperlink" Target="https://gallery.yopriceville.com/Free-Clipart-Pictures/Summer-Vacation-PNG/Sea_Shell_PNG_Clip_Art_Image" TargetMode="External"/><Relationship Id="rId7" Type="http://schemas.openxmlformats.org/officeDocument/2006/relationships/hyperlink" Target="http://www.clipartpanda.com/categories/crab-clip-art-cartoon" TargetMode="External"/><Relationship Id="rId8" Type="http://schemas.openxmlformats.org/officeDocument/2006/relationships/hyperlink" Target="http://worldartsme.com/coral-free-clipart.html#gal_post_52417_coral-free-clipart-1.jpg" TargetMode="External"/><Relationship Id="rId9" Type="http://schemas.openxmlformats.org/officeDocument/2006/relationships/hyperlink" Target="http://clipart-library.com/seaweed-cliparts.html" TargetMode="External"/><Relationship Id="rId10" Type="http://schemas.openxmlformats.org/officeDocument/2006/relationships/hyperlink" Target="https://www.kisscc0.com/clipart/plastic-bag-fizzy-drinks-plastic-bottle-water-bott-3v81c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http://</a:t>
            </a:r>
            <a:r>
              <a:rPr lang="en-US" baseline="0" dirty="0" err="1" smtClean="0"/>
              <a:t>www.infrastructurene.ws</a:t>
            </a:r>
            <a:r>
              <a:rPr lang="en-US" baseline="0" dirty="0" smtClean="0"/>
              <a:t>/2018/03/22/plastic-biggest-ocean-waste-offender-report/</a:t>
            </a: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a:t>
            </a:fld>
            <a:endParaRPr lang="en-US"/>
          </a:p>
        </p:txBody>
      </p:sp>
    </p:spTree>
    <p:extLst>
      <p:ext uri="{BB962C8B-B14F-4D97-AF65-F5344CB8AC3E}">
        <p14:creationId xmlns:p14="http://schemas.microsoft.com/office/powerpoint/2010/main" val="763311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 apple is gone in </a:t>
            </a:r>
            <a:r>
              <a:rPr lang="en-US" dirty="0" smtClean="0"/>
              <a:t>2 Months!</a:t>
            </a:r>
          </a:p>
          <a:p>
            <a:endParaRPr lang="en-US" dirty="0" smtClean="0"/>
          </a:p>
          <a:p>
            <a:r>
              <a:rPr lang="en-US" dirty="0" smtClean="0"/>
              <a:t>Source: http://clipart-</a:t>
            </a:r>
            <a:r>
              <a:rPr lang="en-US" dirty="0" err="1" smtClean="0"/>
              <a:t>library.com</a:t>
            </a:r>
            <a:r>
              <a:rPr lang="en-US" dirty="0" smtClean="0"/>
              <a:t>/birthday-cliparts-number-2.html</a:t>
            </a: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10</a:t>
            </a:fld>
            <a:endParaRPr lang="en-US"/>
          </a:p>
        </p:txBody>
      </p:sp>
    </p:spTree>
    <p:extLst>
      <p:ext uri="{BB962C8B-B14F-4D97-AF65-F5344CB8AC3E}">
        <p14:creationId xmlns:p14="http://schemas.microsoft.com/office/powerpoint/2010/main" val="961987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long ‘till a plastic bag breaks down? </a:t>
            </a:r>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11</a:t>
            </a:fld>
            <a:endParaRPr lang="en-US"/>
          </a:p>
        </p:txBody>
      </p:sp>
    </p:spTree>
    <p:extLst>
      <p:ext uri="{BB962C8B-B14F-4D97-AF65-F5344CB8AC3E}">
        <p14:creationId xmlns:p14="http://schemas.microsoft.com/office/powerpoint/2010/main" val="1172446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 anywhere</a:t>
            </a:r>
            <a:r>
              <a:rPr lang="en-US" baseline="0" dirty="0" smtClean="0"/>
              <a:t> from 20-1000 </a:t>
            </a:r>
            <a:r>
              <a:rPr lang="en-US" dirty="0" smtClean="0"/>
              <a:t>years for a plastic bag to break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12</a:t>
            </a:fld>
            <a:endParaRPr lang="en-US"/>
          </a:p>
        </p:txBody>
      </p:sp>
    </p:spTree>
    <p:extLst>
      <p:ext uri="{BB962C8B-B14F-4D97-AF65-F5344CB8AC3E}">
        <p14:creationId xmlns:p14="http://schemas.microsoft.com/office/powerpoint/2010/main" val="302034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long ‘till a plastic bottle is gone? </a:t>
            </a:r>
          </a:p>
        </p:txBody>
      </p:sp>
      <p:sp>
        <p:nvSpPr>
          <p:cNvPr id="4" name="Slide Number Placeholder 3"/>
          <p:cNvSpPr>
            <a:spLocks noGrp="1"/>
          </p:cNvSpPr>
          <p:nvPr>
            <p:ph type="sldNum" sz="quarter" idx="10"/>
          </p:nvPr>
        </p:nvSpPr>
        <p:spPr/>
        <p:txBody>
          <a:bodyPr/>
          <a:lstStyle/>
          <a:p>
            <a:fld id="{08B4BA37-7F0D-E34D-8914-6368D46B7093}" type="slidenum">
              <a:rPr lang="en-US" smtClean="0"/>
              <a:t>13</a:t>
            </a:fld>
            <a:endParaRPr lang="en-US"/>
          </a:p>
        </p:txBody>
      </p:sp>
    </p:spTree>
    <p:extLst>
      <p:ext uri="{BB962C8B-B14F-4D97-AF65-F5344CB8AC3E}">
        <p14:creationId xmlns:p14="http://schemas.microsoft.com/office/powerpoint/2010/main" val="1547304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 450 years for a plastic bottle to break down!</a:t>
            </a:r>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14</a:t>
            </a:fld>
            <a:endParaRPr lang="en-US"/>
          </a:p>
        </p:txBody>
      </p:sp>
    </p:spTree>
    <p:extLst>
      <p:ext uri="{BB962C8B-B14F-4D97-AF65-F5344CB8AC3E}">
        <p14:creationId xmlns:p14="http://schemas.microsoft.com/office/powerpoint/2010/main" val="30518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long ‘till a glass bottle is gone? </a:t>
            </a: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15</a:t>
            </a:fld>
            <a:endParaRPr lang="en-US"/>
          </a:p>
        </p:txBody>
      </p:sp>
    </p:spTree>
    <p:extLst>
      <p:ext uri="{BB962C8B-B14F-4D97-AF65-F5344CB8AC3E}">
        <p14:creationId xmlns:p14="http://schemas.microsoft.com/office/powerpoint/2010/main" val="498687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 one *million* years for a glass bottle to break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16</a:t>
            </a:fld>
            <a:endParaRPr lang="en-US"/>
          </a:p>
        </p:txBody>
      </p:sp>
    </p:spTree>
    <p:extLst>
      <p:ext uri="{BB962C8B-B14F-4D97-AF65-F5344CB8AC3E}">
        <p14:creationId xmlns:p14="http://schemas.microsoft.com/office/powerpoint/2010/main" val="557658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Introduce the Activity: </a:t>
            </a:r>
          </a:p>
          <a:p>
            <a:r>
              <a:rPr lang="en-US" sz="1200" i="1" kern="1200" dirty="0" smtClean="0">
                <a:solidFill>
                  <a:schemeClr val="tx1"/>
                </a:solidFill>
                <a:effectLst/>
                <a:latin typeface="+mn-lt"/>
                <a:ea typeface="+mn-ea"/>
                <a:cs typeface="+mn-cs"/>
              </a:rPr>
              <a:t>If trash doesn't end up in our trash cans, it can end up in our waterways and oceans. In each of these pictures, there is a piece of trash that doesn’t belong. Can you find the item that doesn’t belong?</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in this picture doesn’t belong?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Answer: The green plastic bottle.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http://</a:t>
            </a:r>
            <a:r>
              <a:rPr lang="en-US" baseline="0" dirty="0" err="1" smtClean="0"/>
              <a:t>www.infrastructurene.ws</a:t>
            </a:r>
            <a:r>
              <a:rPr lang="en-US" baseline="0" dirty="0" smtClean="0"/>
              <a:t>/2018/03/22/plastic-biggest-ocean-waste-offender-report</a:t>
            </a:r>
            <a:endParaRPr lang="en-US" dirty="0" smtClean="0"/>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17</a:t>
            </a:fld>
            <a:endParaRPr lang="en-US"/>
          </a:p>
        </p:txBody>
      </p:sp>
    </p:spTree>
    <p:extLst>
      <p:ext uri="{BB962C8B-B14F-4D97-AF65-F5344CB8AC3E}">
        <p14:creationId xmlns:p14="http://schemas.microsoft.com/office/powerpoint/2010/main" val="1993136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 The plastic</a:t>
            </a:r>
            <a:r>
              <a:rPr lang="en-US" baseline="0" dirty="0" smtClean="0"/>
              <a:t> bag!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dirty="0" smtClean="0"/>
              <a:t>https://</a:t>
            </a:r>
            <a:r>
              <a:rPr lang="en-US" dirty="0" err="1" smtClean="0"/>
              <a:t>washedashore.org</a:t>
            </a:r>
            <a:r>
              <a:rPr lang="en-US" dirty="0" smtClean="0"/>
              <a:t>/marine-debris/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18</a:t>
            </a:fld>
            <a:endParaRPr lang="en-US"/>
          </a:p>
        </p:txBody>
      </p:sp>
    </p:spTree>
    <p:extLst>
      <p:ext uri="{BB962C8B-B14F-4D97-AF65-F5344CB8AC3E}">
        <p14:creationId xmlns:p14="http://schemas.microsoft.com/office/powerpoint/2010/main" val="155756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Answer: Fishing net!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https://</a:t>
            </a:r>
            <a:r>
              <a:rPr lang="en-US" baseline="0" dirty="0" err="1" smtClean="0"/>
              <a:t>us.whales.org</a:t>
            </a:r>
            <a:r>
              <a:rPr lang="en-US" baseline="0" dirty="0" smtClean="0"/>
              <a:t>/issues/man-made-marine-debris</a:t>
            </a: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19</a:t>
            </a:fld>
            <a:endParaRPr lang="en-US"/>
          </a:p>
        </p:txBody>
      </p:sp>
    </p:spTree>
    <p:extLst>
      <p:ext uri="{BB962C8B-B14F-4D97-AF65-F5344CB8AC3E}">
        <p14:creationId xmlns:p14="http://schemas.microsoft.com/office/powerpoint/2010/main" val="1717825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will learn about trash in our waterways, also how to prevent</a:t>
            </a:r>
            <a:r>
              <a:rPr lang="en-US" baseline="0" dirty="0" smtClean="0"/>
              <a:t> it</a:t>
            </a:r>
            <a:r>
              <a:rPr lang="en-US" dirty="0" smtClean="0"/>
              <a:t>. Aquatic trash kind of trash that has made its way to our oceans, rivers, lakes, and other water</a:t>
            </a:r>
            <a:r>
              <a:rPr lang="en-US" baseline="0" dirty="0" smtClean="0"/>
              <a:t> sources - </a:t>
            </a:r>
            <a:r>
              <a:rPr lang="en-US" dirty="0" smtClean="0"/>
              <a:t> such as plastic bags, bottles, or other kinds of litter. Our</a:t>
            </a:r>
            <a:r>
              <a:rPr lang="en-US" baseline="0" dirty="0" smtClean="0"/>
              <a:t> goal is to have TRASH FREE WATERS. </a:t>
            </a:r>
            <a:endParaRPr lang="en-US" dirty="0" smtClean="0"/>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Sources: http://</a:t>
            </a:r>
            <a:r>
              <a:rPr lang="en-US" baseline="0" dirty="0" err="1" smtClean="0"/>
              <a:t>thankyouocean.org</a:t>
            </a:r>
            <a:r>
              <a:rPr lang="en-US" baseline="0" dirty="0" smtClean="0"/>
              <a:t>/threats/marine-debris/</a:t>
            </a:r>
          </a:p>
          <a:p>
            <a:pPr marL="0" indent="0">
              <a:buNone/>
            </a:pP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2</a:t>
            </a:fld>
            <a:endParaRPr lang="en-US"/>
          </a:p>
        </p:txBody>
      </p:sp>
    </p:spTree>
    <p:extLst>
      <p:ext uri="{BB962C8B-B14F-4D97-AF65-F5344CB8AC3E}">
        <p14:creationId xmlns:p14="http://schemas.microsoft.com/office/powerpoint/2010/main" val="845597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 The tire!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https://</a:t>
            </a:r>
            <a:r>
              <a:rPr lang="en-US" baseline="0" dirty="0" err="1" smtClean="0"/>
              <a:t>www.winknews.com</a:t>
            </a:r>
            <a:r>
              <a:rPr lang="en-US" baseline="0" dirty="0" smtClean="0"/>
              <a:t>/2015/05/18/divers-removing-thousands-of-tires-from-failed-ocean-reef/</a:t>
            </a: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20</a:t>
            </a:fld>
            <a:endParaRPr lang="en-US"/>
          </a:p>
        </p:txBody>
      </p:sp>
    </p:spTree>
    <p:extLst>
      <p:ext uri="{BB962C8B-B14F-4D97-AF65-F5344CB8AC3E}">
        <p14:creationId xmlns:p14="http://schemas.microsoft.com/office/powerpoint/2010/main" val="2019543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a:t>
            </a:r>
            <a:r>
              <a:rPr lang="en-US" baseline="0" dirty="0" smtClean="0"/>
              <a:t> The yogurt cup!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https://</a:t>
            </a:r>
            <a:r>
              <a:rPr lang="en-US" baseline="0" dirty="0" err="1" smtClean="0"/>
              <a:t>www.pacificwhale.org</a:t>
            </a:r>
            <a:r>
              <a:rPr lang="en-US" baseline="0" dirty="0" smtClean="0"/>
              <a:t>/conservation/marine-debris/</a:t>
            </a: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21</a:t>
            </a:fld>
            <a:endParaRPr lang="en-US"/>
          </a:p>
        </p:txBody>
      </p:sp>
    </p:spTree>
    <p:extLst>
      <p:ext uri="{BB962C8B-B14F-4D97-AF65-F5344CB8AC3E}">
        <p14:creationId xmlns:p14="http://schemas.microsoft.com/office/powerpoint/2010/main" val="93605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we help? These issues may seem huge and scary, but there are things all of us can do to help keep our oceans clean and our animals safe. Let’s brainstorm ways we can help. Why is there trash in the water? Why does it keep happening? What are steps you can take at school or at home to help?</a:t>
            </a:r>
          </a:p>
          <a:p>
            <a:endParaRPr lang="en-US" dirty="0" smtClean="0"/>
          </a:p>
          <a:p>
            <a:r>
              <a:rPr lang="en-US" dirty="0" smtClean="0"/>
              <a:t>Consider the 4 R’s. Refuse, Reduce, Reuse Recycle.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***Go with you parents and pick up three things and put them in a trash can.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https://</a:t>
            </a:r>
            <a:r>
              <a:rPr lang="en-US" baseline="0" dirty="0" err="1" smtClean="0"/>
              <a:t>www.videoblocks.com</a:t>
            </a:r>
            <a:r>
              <a:rPr lang="en-US" baseline="0" dirty="0" smtClean="0"/>
              <a:t>/video/picking-up-trash-in-park-r7cd_w9nxix15ycz5</a:t>
            </a:r>
            <a:endParaRPr lang="en-US" baseline="0" dirty="0"/>
          </a:p>
        </p:txBody>
      </p:sp>
      <p:sp>
        <p:nvSpPr>
          <p:cNvPr id="4" name="Slide Number Placeholder 3"/>
          <p:cNvSpPr>
            <a:spLocks noGrp="1"/>
          </p:cNvSpPr>
          <p:nvPr>
            <p:ph type="sldNum" sz="quarter" idx="10"/>
          </p:nvPr>
        </p:nvSpPr>
        <p:spPr/>
        <p:txBody>
          <a:bodyPr/>
          <a:lstStyle/>
          <a:p>
            <a:fld id="{08B4BA37-7F0D-E34D-8914-6368D46B7093}" type="slidenum">
              <a:rPr lang="en-US" smtClean="0"/>
              <a:t>22</a:t>
            </a:fld>
            <a:endParaRPr lang="en-US"/>
          </a:p>
        </p:txBody>
      </p:sp>
    </p:spTree>
    <p:extLst>
      <p:ext uri="{BB962C8B-B14F-4D97-AF65-F5344CB8AC3E}">
        <p14:creationId xmlns:p14="http://schemas.microsoft.com/office/powerpoint/2010/main" val="1946335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homework for the Preschool students will be to go home, and with their parents, safely, pick up 3 pieces of trash that they find around their home and throw them in the trash. This could be in their home, backyard, on their street, at their local park, or generally just somewhere trash shouldn’t be. Make sure they know to avoid sharp items and if it is “yucky” to use gloves or have the parent pick it up. Their job is to find 3 pieces of trash, check off the boxes, and write in the lines what the piece of trash they found was. </a:t>
            </a:r>
            <a:endParaRPr lang="en-US" baseline="0" dirty="0"/>
          </a:p>
        </p:txBody>
      </p:sp>
      <p:sp>
        <p:nvSpPr>
          <p:cNvPr id="4" name="Slide Number Placeholder 3"/>
          <p:cNvSpPr>
            <a:spLocks noGrp="1"/>
          </p:cNvSpPr>
          <p:nvPr>
            <p:ph type="sldNum" sz="quarter" idx="10"/>
          </p:nvPr>
        </p:nvSpPr>
        <p:spPr/>
        <p:txBody>
          <a:bodyPr/>
          <a:lstStyle/>
          <a:p>
            <a:fld id="{08B4BA37-7F0D-E34D-8914-6368D46B7093}" type="slidenum">
              <a:rPr lang="en-US" smtClean="0"/>
              <a:t>23</a:t>
            </a:fld>
            <a:endParaRPr lang="en-US"/>
          </a:p>
        </p:txBody>
      </p:sp>
    </p:spTree>
    <p:extLst>
      <p:ext uri="{BB962C8B-B14F-4D97-AF65-F5344CB8AC3E}">
        <p14:creationId xmlns:p14="http://schemas.microsoft.com/office/powerpoint/2010/main" val="1999028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If the students haven’t completely lost interest at this point, you can either facilitate this matching game, or give the kids copies to take home to do with their parents! Facilitate the Marine Match Up game. It is just a memorization matching game. The words underneath will go over the younger grades’ heads, so focus solely on the matching activity. The next few slides will have pictures of animals coming in contact with trash as suggested in activity.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HOW TO PLAY </a:t>
            </a:r>
            <a:r>
              <a:rPr lang="en-US" sz="1200" b="0" i="0" u="none" strike="noStrike" kern="1200" baseline="0" dirty="0" smtClean="0">
                <a:solidFill>
                  <a:schemeClr val="tx1"/>
                </a:solidFill>
                <a:latin typeface="+mn-lt"/>
                <a:ea typeface="+mn-ea"/>
                <a:cs typeface="+mn-cs"/>
              </a:rPr>
              <a:t>(FOR TWO PLAYERS)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1.) Cut out the squares and place them face down.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2.) Player 1 turns over two squares.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3.) If a match is revealed, the player gets to keep the two squares. For example, if the player reveals two Dolphins, he gets to keep the two squares. However, if the player reveals two animals which DO NOT match, then both squares are turned face down again and Player 2 takes a turn.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4.) When all the squares are gone, the player with the most number of squares wins.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24</a:t>
            </a:fld>
            <a:endParaRPr lang="en-US"/>
          </a:p>
        </p:txBody>
      </p:sp>
    </p:spTree>
    <p:extLst>
      <p:ext uri="{BB962C8B-B14F-4D97-AF65-F5344CB8AC3E}">
        <p14:creationId xmlns:p14="http://schemas.microsoft.com/office/powerpoint/2010/main" val="39124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 NOW: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Can you tell me what belongs in the water? What lives in the water and what doesn’t? What grows in the water and what doesn’t? What in this picture doesn’t belong?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Instructions: There is a print out version of this activity that you can pass out. Have them circle or color in the items the don’t belong. Once the students are done, you can flip to the next slide to go over the answers.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effectLst/>
                <a:latin typeface="+mn-lt"/>
                <a:ea typeface="+mn-ea"/>
                <a:cs typeface="+mn-cs"/>
              </a:rPr>
              <a:t>Fish: </a:t>
            </a:r>
            <a:r>
              <a:rPr lang="en-US" sz="1200" u="sng" kern="1200" dirty="0" smtClean="0">
                <a:solidFill>
                  <a:schemeClr val="tx1"/>
                </a:solidFill>
                <a:effectLst/>
                <a:latin typeface="+mn-lt"/>
                <a:ea typeface="+mn-ea"/>
                <a:cs typeface="+mn-cs"/>
                <a:hlinkClick r:id="rId3"/>
              </a:rPr>
              <a:t>https://requestreduce.org/categories/images-of-fish-clipart.html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Octopus: </a:t>
            </a:r>
            <a:r>
              <a:rPr lang="en-US" sz="1200" u="sng" kern="1200" dirty="0" smtClean="0">
                <a:solidFill>
                  <a:schemeClr val="tx1"/>
                </a:solidFill>
                <a:effectLst/>
                <a:latin typeface="+mn-lt"/>
                <a:ea typeface="+mn-ea"/>
                <a:cs typeface="+mn-cs"/>
                <a:hlinkClick r:id="rId4"/>
              </a:rPr>
              <a:t>https://www.mycutegraphics.com/graphics/letter/octopus.html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Starfish: </a:t>
            </a:r>
            <a:r>
              <a:rPr lang="en-US" sz="1200" u="sng" kern="1200" dirty="0" smtClean="0">
                <a:solidFill>
                  <a:schemeClr val="tx1"/>
                </a:solidFill>
                <a:effectLst/>
                <a:latin typeface="+mn-lt"/>
                <a:ea typeface="+mn-ea"/>
                <a:cs typeface="+mn-cs"/>
                <a:hlinkClick r:id="rId5"/>
              </a:rPr>
              <a:t>https://clipartpng.com/?1439,starfish-png-clip-art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Shell: </a:t>
            </a:r>
            <a:r>
              <a:rPr lang="en-US" sz="1200" u="sng" kern="1200" dirty="0" smtClean="0">
                <a:solidFill>
                  <a:schemeClr val="tx1"/>
                </a:solidFill>
                <a:effectLst/>
                <a:latin typeface="+mn-lt"/>
                <a:ea typeface="+mn-ea"/>
                <a:cs typeface="+mn-cs"/>
                <a:hlinkClick r:id="rId6"/>
              </a:rPr>
              <a:t>https://gallery.yopriceville.com/Free-Clipart-Pictures/Summer-Vacation-PNG/Sea_Shell_PNG_Clip_Art_Image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Crab: </a:t>
            </a:r>
            <a:r>
              <a:rPr lang="en-US" sz="1200" u="sng" kern="1200" dirty="0" smtClean="0">
                <a:solidFill>
                  <a:schemeClr val="tx1"/>
                </a:solidFill>
                <a:effectLst/>
                <a:latin typeface="+mn-lt"/>
                <a:ea typeface="+mn-ea"/>
                <a:cs typeface="+mn-cs"/>
                <a:hlinkClick r:id="rId7"/>
              </a:rPr>
              <a:t>http://www.clipartpanda.com/categories/crab-clip-art-cartoon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Coral: </a:t>
            </a:r>
            <a:r>
              <a:rPr lang="en-US" sz="1200" u="sng" kern="1200" dirty="0" smtClean="0">
                <a:solidFill>
                  <a:schemeClr val="tx1"/>
                </a:solidFill>
                <a:effectLst/>
                <a:latin typeface="+mn-lt"/>
                <a:ea typeface="+mn-ea"/>
                <a:cs typeface="+mn-cs"/>
                <a:hlinkClick r:id="rId8"/>
              </a:rPr>
              <a:t>http://worldartsme.com/coral-free-clipart.html#gal_post_52417_coral-free-clipart-1.jpg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Seaweed: </a:t>
            </a:r>
            <a:r>
              <a:rPr lang="en-US" sz="1200" u="sng" kern="1200" dirty="0" smtClean="0">
                <a:solidFill>
                  <a:schemeClr val="tx1"/>
                </a:solidFill>
                <a:effectLst/>
                <a:latin typeface="+mn-lt"/>
                <a:ea typeface="+mn-ea"/>
                <a:cs typeface="+mn-cs"/>
                <a:hlinkClick r:id="rId9"/>
              </a:rPr>
              <a:t>http://clipart-library.com/seaweed-cliparts.html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Bottle: </a:t>
            </a:r>
            <a:r>
              <a:rPr lang="en-US" sz="1200" u="sng" kern="1200" dirty="0" smtClean="0">
                <a:solidFill>
                  <a:schemeClr val="tx1"/>
                </a:solidFill>
                <a:effectLst/>
                <a:latin typeface="+mn-lt"/>
                <a:ea typeface="+mn-ea"/>
                <a:cs typeface="+mn-cs"/>
                <a:hlinkClick r:id="rId10"/>
              </a:rPr>
              <a:t>https://www.kisscc0.com/clipart/plastic-bag-fizzy-drinks-plastic-bottle-water-bott-3v81ct/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Bag: </a:t>
            </a:r>
            <a:r>
              <a:rPr lang="en-US" sz="1200" u="sng" kern="1200" dirty="0" smtClean="0">
                <a:solidFill>
                  <a:schemeClr val="tx1"/>
                </a:solidFill>
                <a:effectLst/>
                <a:latin typeface="+mn-lt"/>
                <a:ea typeface="+mn-ea"/>
                <a:cs typeface="+mn-cs"/>
                <a:hlinkClick r:id="rId11"/>
              </a:rPr>
              <a:t>https://openclipart.org/detail/303136/plastic-shopping-bag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Tire: </a:t>
            </a:r>
            <a:r>
              <a:rPr lang="en-US" sz="1200" u="sng" kern="1200" dirty="0" smtClean="0">
                <a:solidFill>
                  <a:schemeClr val="tx1"/>
                </a:solidFill>
                <a:effectLst/>
                <a:latin typeface="+mn-lt"/>
                <a:ea typeface="+mn-ea"/>
                <a:cs typeface="+mn-cs"/>
                <a:hlinkClick r:id="rId12"/>
              </a:rPr>
              <a:t>https://www.kisscc0.com/clipart/car-a-rubber-tire-download-duesi-tire-12zmst/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Fishing Net: https://</a:t>
            </a:r>
            <a:r>
              <a:rPr lang="en-US" sz="1200" kern="1200" dirty="0" err="1" smtClean="0">
                <a:solidFill>
                  <a:schemeClr val="tx1"/>
                </a:solidFill>
                <a:effectLst/>
                <a:latin typeface="+mn-lt"/>
                <a:ea typeface="+mn-ea"/>
                <a:cs typeface="+mn-cs"/>
              </a:rPr>
              <a:t>clipart.wpblink.com</a:t>
            </a:r>
            <a:r>
              <a:rPr lang="en-US" sz="1200" kern="1200" dirty="0" smtClean="0">
                <a:solidFill>
                  <a:schemeClr val="tx1"/>
                </a:solidFill>
                <a:effectLst/>
                <a:latin typeface="+mn-lt"/>
                <a:ea typeface="+mn-ea"/>
                <a:cs typeface="+mn-cs"/>
              </a:rPr>
              <a:t>/wallpaper-4864769</a:t>
            </a:r>
          </a:p>
          <a:p>
            <a:r>
              <a:rPr lang="en-US" sz="1200" kern="1200" dirty="0" smtClean="0">
                <a:solidFill>
                  <a:schemeClr val="tx1"/>
                </a:solidFill>
                <a:effectLst/>
                <a:latin typeface="+mn-lt"/>
                <a:ea typeface="+mn-ea"/>
                <a:cs typeface="+mn-cs"/>
              </a:rPr>
              <a:t>Jellyfish: </a:t>
            </a:r>
            <a:r>
              <a:rPr lang="en-US" sz="1200" u="sng" kern="1200" dirty="0" smtClean="0">
                <a:solidFill>
                  <a:schemeClr val="tx1"/>
                </a:solidFill>
                <a:effectLst/>
                <a:latin typeface="+mn-lt"/>
                <a:ea typeface="+mn-ea"/>
                <a:cs typeface="+mn-cs"/>
                <a:hlinkClick r:id="rId13"/>
              </a:rPr>
              <a:t>https://www.pinterest.com/pin/119626933828969334/</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Sand: http://clipart-</a:t>
            </a:r>
            <a:r>
              <a:rPr lang="en-US" sz="1200" kern="1200" dirty="0" err="1" smtClean="0">
                <a:solidFill>
                  <a:schemeClr val="tx1"/>
                </a:solidFill>
                <a:effectLst/>
                <a:latin typeface="+mn-lt"/>
                <a:ea typeface="+mn-ea"/>
                <a:cs typeface="+mn-cs"/>
              </a:rPr>
              <a:t>library.com</a:t>
            </a:r>
            <a:r>
              <a:rPr lang="en-US" sz="1200" kern="1200" dirty="0" smtClean="0">
                <a:solidFill>
                  <a:schemeClr val="tx1"/>
                </a:solidFill>
                <a:effectLst/>
                <a:latin typeface="+mn-lt"/>
                <a:ea typeface="+mn-ea"/>
                <a:cs typeface="+mn-cs"/>
              </a:rPr>
              <a:t>/beach-sand-</a:t>
            </a:r>
            <a:r>
              <a:rPr lang="en-US" sz="1200" kern="1200" dirty="0" err="1" smtClean="0">
                <a:solidFill>
                  <a:schemeClr val="tx1"/>
                </a:solidFill>
                <a:effectLst/>
                <a:latin typeface="+mn-lt"/>
                <a:ea typeface="+mn-ea"/>
                <a:cs typeface="+mn-cs"/>
              </a:rPr>
              <a:t>cliparts.html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3</a:t>
            </a:fld>
            <a:endParaRPr lang="en-US"/>
          </a:p>
        </p:txBody>
      </p:sp>
    </p:spTree>
    <p:extLst>
      <p:ext uri="{BB962C8B-B14F-4D97-AF65-F5344CB8AC3E}">
        <p14:creationId xmlns:p14="http://schemas.microsoft.com/office/powerpoint/2010/main" val="98819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 NOW: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Answers.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FOLLOW UP: How do you think that these items got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effectLst/>
                <a:latin typeface="+mn-lt"/>
                <a:ea typeface="+mn-ea"/>
                <a:cs typeface="+mn-cs"/>
              </a:rPr>
              <a:t>Fish: </a:t>
            </a:r>
            <a:r>
              <a:rPr lang="en-US" sz="1200" u="sng" kern="1200" dirty="0" smtClean="0">
                <a:solidFill>
                  <a:schemeClr val="tx1"/>
                </a:solidFill>
                <a:effectLst/>
                <a:latin typeface="+mn-lt"/>
                <a:ea typeface="+mn-ea"/>
                <a:cs typeface="+mn-cs"/>
                <a:hlinkClick r:id="rId3"/>
              </a:rPr>
              <a:t>https://requestreduce.org/categories/images-of-fish-clipart.html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Octopus: </a:t>
            </a:r>
            <a:r>
              <a:rPr lang="en-US" sz="1200" u="sng" kern="1200" dirty="0" smtClean="0">
                <a:solidFill>
                  <a:schemeClr val="tx1"/>
                </a:solidFill>
                <a:effectLst/>
                <a:latin typeface="+mn-lt"/>
                <a:ea typeface="+mn-ea"/>
                <a:cs typeface="+mn-cs"/>
                <a:hlinkClick r:id="rId4"/>
              </a:rPr>
              <a:t>https://www.mycutegraphics.com/graphics/letter/octopus.html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Starfish: </a:t>
            </a:r>
            <a:r>
              <a:rPr lang="en-US" sz="1200" u="sng" kern="1200" dirty="0" smtClean="0">
                <a:solidFill>
                  <a:schemeClr val="tx1"/>
                </a:solidFill>
                <a:effectLst/>
                <a:latin typeface="+mn-lt"/>
                <a:ea typeface="+mn-ea"/>
                <a:cs typeface="+mn-cs"/>
                <a:hlinkClick r:id="rId5"/>
              </a:rPr>
              <a:t>https://clipartpng.com/?1439,starfish-png-clip-art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Shell: </a:t>
            </a:r>
            <a:r>
              <a:rPr lang="en-US" sz="1200" u="sng" kern="1200" dirty="0" smtClean="0">
                <a:solidFill>
                  <a:schemeClr val="tx1"/>
                </a:solidFill>
                <a:effectLst/>
                <a:latin typeface="+mn-lt"/>
                <a:ea typeface="+mn-ea"/>
                <a:cs typeface="+mn-cs"/>
                <a:hlinkClick r:id="rId6"/>
              </a:rPr>
              <a:t>https://gallery.yopriceville.com/Free-Clipart-Pictures/Summer-Vacation-PNG/Sea_Shell_PNG_Clip_Art_Image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Crab: </a:t>
            </a:r>
            <a:r>
              <a:rPr lang="en-US" sz="1200" u="sng" kern="1200" dirty="0" smtClean="0">
                <a:solidFill>
                  <a:schemeClr val="tx1"/>
                </a:solidFill>
                <a:effectLst/>
                <a:latin typeface="+mn-lt"/>
                <a:ea typeface="+mn-ea"/>
                <a:cs typeface="+mn-cs"/>
                <a:hlinkClick r:id="rId7"/>
              </a:rPr>
              <a:t>http://www.clipartpanda.com/categories/crab-clip-art-cartoon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Coral: </a:t>
            </a:r>
            <a:r>
              <a:rPr lang="en-US" sz="1200" u="sng" kern="1200" dirty="0" smtClean="0">
                <a:solidFill>
                  <a:schemeClr val="tx1"/>
                </a:solidFill>
                <a:effectLst/>
                <a:latin typeface="+mn-lt"/>
                <a:ea typeface="+mn-ea"/>
                <a:cs typeface="+mn-cs"/>
                <a:hlinkClick r:id="rId8"/>
              </a:rPr>
              <a:t>http://worldartsme.com/coral-free-clipart.html#gal_post_52417_coral-free-clipart-1.jpg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Seaweed: </a:t>
            </a:r>
            <a:r>
              <a:rPr lang="en-US" sz="1200" u="sng" kern="1200" dirty="0" smtClean="0">
                <a:solidFill>
                  <a:schemeClr val="tx1"/>
                </a:solidFill>
                <a:effectLst/>
                <a:latin typeface="+mn-lt"/>
                <a:ea typeface="+mn-ea"/>
                <a:cs typeface="+mn-cs"/>
                <a:hlinkClick r:id="rId9"/>
              </a:rPr>
              <a:t>http://clipart-library.com/seaweed-cliparts.html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Bottle: </a:t>
            </a:r>
            <a:r>
              <a:rPr lang="en-US" sz="1200" u="sng" kern="1200" dirty="0" smtClean="0">
                <a:solidFill>
                  <a:schemeClr val="tx1"/>
                </a:solidFill>
                <a:effectLst/>
                <a:latin typeface="+mn-lt"/>
                <a:ea typeface="+mn-ea"/>
                <a:cs typeface="+mn-cs"/>
                <a:hlinkClick r:id="rId10"/>
              </a:rPr>
              <a:t>https://www.kisscc0.com/clipart/plastic-bag-fizzy-drinks-plastic-bottle-water-bott-3v81ct/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Plastic Bag: </a:t>
            </a:r>
            <a:r>
              <a:rPr lang="en-US" sz="1200" u="sng" kern="1200" dirty="0" smtClean="0">
                <a:solidFill>
                  <a:schemeClr val="tx1"/>
                </a:solidFill>
                <a:effectLst/>
                <a:latin typeface="+mn-lt"/>
                <a:ea typeface="+mn-ea"/>
                <a:cs typeface="+mn-cs"/>
                <a:hlinkClick r:id="rId11"/>
              </a:rPr>
              <a:t>https://openclipart.org/detail/303136/plastic-shopping-bag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Tire: </a:t>
            </a:r>
            <a:r>
              <a:rPr lang="en-US" sz="1200" u="sng" kern="1200" dirty="0" smtClean="0">
                <a:solidFill>
                  <a:schemeClr val="tx1"/>
                </a:solidFill>
                <a:effectLst/>
                <a:latin typeface="+mn-lt"/>
                <a:ea typeface="+mn-ea"/>
                <a:cs typeface="+mn-cs"/>
                <a:hlinkClick r:id="rId12"/>
              </a:rPr>
              <a:t>https://www.kisscc0.com/clipart/car-a-rubber-tire-download-duesi-tire-12zmst/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Fishing Net: https://</a:t>
            </a:r>
            <a:r>
              <a:rPr lang="en-US" sz="1200" kern="1200" dirty="0" err="1" smtClean="0">
                <a:solidFill>
                  <a:schemeClr val="tx1"/>
                </a:solidFill>
                <a:effectLst/>
                <a:latin typeface="+mn-lt"/>
                <a:ea typeface="+mn-ea"/>
                <a:cs typeface="+mn-cs"/>
              </a:rPr>
              <a:t>clipart.wpblink.com</a:t>
            </a:r>
            <a:r>
              <a:rPr lang="en-US" sz="1200" kern="1200" dirty="0" smtClean="0">
                <a:solidFill>
                  <a:schemeClr val="tx1"/>
                </a:solidFill>
                <a:effectLst/>
                <a:latin typeface="+mn-lt"/>
                <a:ea typeface="+mn-ea"/>
                <a:cs typeface="+mn-cs"/>
              </a:rPr>
              <a:t>/wallpaper-4864769</a:t>
            </a:r>
          </a:p>
          <a:p>
            <a:r>
              <a:rPr lang="en-US" sz="1200" kern="1200" dirty="0" smtClean="0">
                <a:solidFill>
                  <a:schemeClr val="tx1"/>
                </a:solidFill>
                <a:effectLst/>
                <a:latin typeface="+mn-lt"/>
                <a:ea typeface="+mn-ea"/>
                <a:cs typeface="+mn-cs"/>
              </a:rPr>
              <a:t>Jellyfish: </a:t>
            </a:r>
            <a:r>
              <a:rPr lang="en-US" sz="1200" u="sng" kern="1200" dirty="0" smtClean="0">
                <a:solidFill>
                  <a:schemeClr val="tx1"/>
                </a:solidFill>
                <a:effectLst/>
                <a:latin typeface="+mn-lt"/>
                <a:ea typeface="+mn-ea"/>
                <a:cs typeface="+mn-cs"/>
                <a:hlinkClick r:id="rId13"/>
              </a:rPr>
              <a:t>https://www.pinterest.com/pin/119626933828969334/</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Sand: http://clipart-</a:t>
            </a:r>
            <a:r>
              <a:rPr lang="en-US" sz="1200" kern="1200" dirty="0" err="1" smtClean="0">
                <a:solidFill>
                  <a:schemeClr val="tx1"/>
                </a:solidFill>
                <a:effectLst/>
                <a:latin typeface="+mn-lt"/>
                <a:ea typeface="+mn-ea"/>
                <a:cs typeface="+mn-cs"/>
              </a:rPr>
              <a:t>library.com</a:t>
            </a:r>
            <a:r>
              <a:rPr lang="en-US" sz="1200" kern="1200" dirty="0" smtClean="0">
                <a:solidFill>
                  <a:schemeClr val="tx1"/>
                </a:solidFill>
                <a:effectLst/>
                <a:latin typeface="+mn-lt"/>
                <a:ea typeface="+mn-ea"/>
                <a:cs typeface="+mn-cs"/>
              </a:rPr>
              <a:t>/beach-sand-</a:t>
            </a:r>
            <a:r>
              <a:rPr lang="en-US" sz="1200" kern="1200" dirty="0" err="1" smtClean="0">
                <a:solidFill>
                  <a:schemeClr val="tx1"/>
                </a:solidFill>
                <a:effectLst/>
                <a:latin typeface="+mn-lt"/>
                <a:ea typeface="+mn-ea"/>
                <a:cs typeface="+mn-cs"/>
              </a:rPr>
              <a:t>cliparts.html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4</a:t>
            </a:fld>
            <a:endParaRPr lang="en-US"/>
          </a:p>
        </p:txBody>
      </p:sp>
    </p:spTree>
    <p:extLst>
      <p:ext uri="{BB962C8B-B14F-4D97-AF65-F5344CB8AC3E}">
        <p14:creationId xmlns:p14="http://schemas.microsoft.com/office/powerpoint/2010/main" val="113463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Discussion Questions: </a:t>
            </a:r>
          </a:p>
          <a:p>
            <a:pPr marL="0" indent="0">
              <a:buNone/>
            </a:pPr>
            <a:endParaRPr lang="en-US" baseline="0" dirty="0" smtClean="0"/>
          </a:p>
          <a:p>
            <a:pPr marL="228600" indent="-228600">
              <a:buAutoNum type="arabicParenR"/>
            </a:pPr>
            <a:r>
              <a:rPr lang="en-US" baseline="0" dirty="0" smtClean="0"/>
              <a:t>What is trash in our waterways? </a:t>
            </a:r>
          </a:p>
          <a:p>
            <a:pPr marL="228600" indent="-228600">
              <a:buAutoNum type="arabicParenR"/>
            </a:pPr>
            <a:r>
              <a:rPr lang="en-US" baseline="0" dirty="0" smtClean="0"/>
              <a:t>How does this impact our water and beaches?</a:t>
            </a:r>
          </a:p>
          <a:p>
            <a:pPr marL="0" indent="0">
              <a:buNone/>
            </a:pPr>
            <a:endParaRPr lang="en-US" baseline="0" dirty="0" smtClean="0"/>
          </a:p>
          <a:p>
            <a:pPr marL="0" indent="0">
              <a:buNone/>
            </a:pPr>
            <a:r>
              <a:rPr lang="en-US" baseline="0" dirty="0" smtClean="0"/>
              <a:t>Sources: </a:t>
            </a:r>
          </a:p>
          <a:p>
            <a:pPr marL="0" indent="0">
              <a:buNone/>
            </a:pPr>
            <a:r>
              <a:rPr lang="en-US" baseline="0" dirty="0" smtClean="0"/>
              <a:t>Ocean: http://clipart-</a:t>
            </a:r>
            <a:r>
              <a:rPr lang="en-US" baseline="0" dirty="0" err="1" smtClean="0"/>
              <a:t>library.com</a:t>
            </a:r>
            <a:r>
              <a:rPr lang="en-US" baseline="0" dirty="0" smtClean="0"/>
              <a:t>/waves-</a:t>
            </a:r>
            <a:r>
              <a:rPr lang="en-US" baseline="0" dirty="0" err="1" smtClean="0"/>
              <a:t>cliparts</a:t>
            </a:r>
            <a:r>
              <a:rPr lang="en-US" baseline="0" dirty="0" smtClean="0"/>
              <a:t>-</a:t>
            </a:r>
            <a:r>
              <a:rPr lang="en-US" baseline="0" dirty="0" err="1" smtClean="0"/>
              <a:t>transparent.html</a:t>
            </a: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5</a:t>
            </a:fld>
            <a:endParaRPr lang="en-US"/>
          </a:p>
        </p:txBody>
      </p:sp>
    </p:spTree>
    <p:extLst>
      <p:ext uri="{BB962C8B-B14F-4D97-AF65-F5344CB8AC3E}">
        <p14:creationId xmlns:p14="http://schemas.microsoft.com/office/powerpoint/2010/main" val="1048838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Answer: Plastic and other garbage can enter our water ways and pollute our ocean! </a:t>
            </a:r>
          </a:p>
          <a:p>
            <a:pPr marL="0" indent="0">
              <a:buNone/>
            </a:pPr>
            <a:endParaRPr lang="en-US" baseline="0" dirty="0" smtClean="0"/>
          </a:p>
          <a:p>
            <a:pPr marL="0" indent="0">
              <a:buNone/>
            </a:pPr>
            <a:r>
              <a:rPr lang="en-US" baseline="0" dirty="0" smtClean="0"/>
              <a:t>Sources: </a:t>
            </a:r>
          </a:p>
          <a:p>
            <a:pPr marL="0" indent="0">
              <a:buNone/>
            </a:pPr>
            <a:r>
              <a:rPr lang="en-US" baseline="0" dirty="0" smtClean="0"/>
              <a:t>Ocean: http://clipart-</a:t>
            </a:r>
            <a:r>
              <a:rPr lang="en-US" baseline="0" dirty="0" err="1" smtClean="0"/>
              <a:t>library.com</a:t>
            </a:r>
            <a:r>
              <a:rPr lang="en-US" baseline="0" dirty="0" smtClean="0"/>
              <a:t>/waves-</a:t>
            </a:r>
            <a:r>
              <a:rPr lang="en-US" baseline="0" dirty="0" err="1" smtClean="0"/>
              <a:t>cliparts</a:t>
            </a:r>
            <a:r>
              <a:rPr lang="en-US" baseline="0" dirty="0" smtClean="0"/>
              <a:t>-</a:t>
            </a:r>
            <a:r>
              <a:rPr lang="en-US" baseline="0" dirty="0" err="1" smtClean="0"/>
              <a:t>transparent.html</a:t>
            </a:r>
            <a:endParaRPr lang="en-US" baseline="0" dirty="0" smtClean="0"/>
          </a:p>
          <a:p>
            <a:pPr marL="0" indent="0">
              <a:buNone/>
            </a:pPr>
            <a:r>
              <a:rPr lang="en-US" dirty="0" smtClean="0"/>
              <a:t>https://</a:t>
            </a:r>
            <a:r>
              <a:rPr lang="en-US" dirty="0" err="1" smtClean="0"/>
              <a:t>etownpubliclibrary.org</a:t>
            </a:r>
            <a:r>
              <a:rPr lang="en-US" dirty="0" smtClean="0"/>
              <a:t>/event/wild-</a:t>
            </a:r>
            <a:r>
              <a:rPr lang="en-US" dirty="0" err="1" smtClean="0"/>
              <a:t>wednesday</a:t>
            </a:r>
            <a:r>
              <a:rPr lang="en-US" dirty="0" smtClean="0"/>
              <a:t>-copy-copy-copy/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pluspng.com</a:t>
            </a:r>
            <a:r>
              <a:rPr lang="en-US" dirty="0" smtClean="0"/>
              <a:t>/plastic-bottles-png-170.html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yocartdelivery.com</a:t>
            </a:r>
            <a:r>
              <a:rPr lang="en-US" dirty="0" smtClean="0"/>
              <a:t>/products/capri-sun-pacific-cooler-6oz</a:t>
            </a:r>
          </a:p>
          <a:p>
            <a:pPr marL="0" indent="0">
              <a:buNone/>
            </a:pP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6</a:t>
            </a:fld>
            <a:endParaRPr lang="en-US"/>
          </a:p>
        </p:txBody>
      </p:sp>
    </p:spTree>
    <p:extLst>
      <p:ext uri="{BB962C8B-B14F-4D97-AF65-F5344CB8AC3E}">
        <p14:creationId xmlns:p14="http://schemas.microsoft.com/office/powerpoint/2010/main" val="9246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Waste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Trash</a:t>
            </a:r>
            <a:r>
              <a:rPr lang="en-US" baseline="0" dirty="0" smtClean="0"/>
              <a:t> in our waterways </a:t>
            </a:r>
            <a:r>
              <a:rPr lang="mr-IN" baseline="0" dirty="0" smtClean="0"/>
              <a:t>–</a:t>
            </a:r>
            <a:r>
              <a:rPr lang="en-US" baseline="0" dirty="0" smtClean="0"/>
              <a:t> </a:t>
            </a:r>
            <a:r>
              <a:rPr lang="en-US" dirty="0" smtClean="0"/>
              <a:t>TRASH FREE WATERs</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Reduce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r>
              <a:rPr lang="en-US" dirty="0" smtClean="0"/>
              <a:t>For today’s lesson, we will learn the following key words. Accumulate: to build up over time.</a:t>
            </a:r>
            <a:r>
              <a:rPr lang="en-US" baseline="0" dirty="0" smtClean="0"/>
              <a:t> </a:t>
            </a:r>
            <a:r>
              <a:rPr lang="en-US" dirty="0" smtClean="0"/>
              <a:t>Marine Debris: any piece of solid trash that enters the marine environment. Pollution: contamination to air, water, or soil by things that are harmful to living things. It can happen in nature, like by a volcanic eruption, or by humans, like smoke from factories.</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a:t>
            </a:r>
            <a:r>
              <a:rPr lang="en-US" dirty="0" smtClean="0"/>
              <a:t>https://www2.padi.com/blog/2016/09/27/truth-about-great-pacific-garbage-patch/</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7</a:t>
            </a:fld>
            <a:endParaRPr lang="en-US"/>
          </a:p>
        </p:txBody>
      </p:sp>
    </p:spTree>
    <p:extLst>
      <p:ext uri="{BB962C8B-B14F-4D97-AF65-F5344CB8AC3E}">
        <p14:creationId xmlns:p14="http://schemas.microsoft.com/office/powerpoint/2010/main" val="241464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4 </a:t>
            </a:r>
            <a:r>
              <a:rPr lang="en-US" dirty="0" err="1" smtClean="0"/>
              <a:t>Rs</a:t>
            </a:r>
            <a:r>
              <a:rPr lang="en-US" dirty="0" smtClean="0"/>
              <a:t>: Today, we are going to learn about plastics, trash, and our big waste problem. Have you ever seen trash that isn’t in trash cans? Where? Trash can accidentally flow into our streams, rivers, and oceans, which upsets our animal friends. Some</a:t>
            </a:r>
            <a:r>
              <a:rPr lang="en-US" baseline="0" dirty="0" smtClean="0"/>
              <a:t> </a:t>
            </a:r>
            <a:r>
              <a:rPr lang="en-US" dirty="0" smtClean="0"/>
              <a:t>times, trash can leak nasty chemicals into the soil. It’s important to follow the four </a:t>
            </a:r>
            <a:r>
              <a:rPr lang="en-US" dirty="0" err="1" smtClean="0"/>
              <a:t>Rs</a:t>
            </a:r>
            <a:r>
              <a:rPr lang="en-US" dirty="0" smtClean="0"/>
              <a:t> – refuse, reduce, reuse, and recycle – as much as we can.</a:t>
            </a:r>
          </a:p>
          <a:p>
            <a:endParaRPr lang="en-US" dirty="0" smtClean="0"/>
          </a:p>
          <a:p>
            <a:r>
              <a:rPr lang="en-US" dirty="0" smtClean="0"/>
              <a:t>Refuse means that you can choose not to use or buy something in the first place!</a:t>
            </a:r>
          </a:p>
          <a:p>
            <a:endParaRPr lang="en-US" dirty="0" smtClean="0"/>
          </a:p>
          <a:p>
            <a:r>
              <a:rPr lang="en-US" dirty="0" smtClean="0"/>
              <a:t>Reduce means using less stuff in general.</a:t>
            </a:r>
          </a:p>
          <a:p>
            <a:endParaRPr lang="en-US" dirty="0" smtClean="0"/>
          </a:p>
          <a:p>
            <a:r>
              <a:rPr lang="en-US" dirty="0" smtClean="0"/>
              <a:t>Reuse means trying to use something until it can’t be used any more.</a:t>
            </a:r>
          </a:p>
          <a:p>
            <a:endParaRPr lang="en-US" dirty="0" smtClean="0"/>
          </a:p>
          <a:p>
            <a:r>
              <a:rPr lang="en-US" dirty="0" smtClean="0"/>
              <a:t>Recycle means properly disposing of plastics, metals, and other recyclable materials so they can be made into other things.</a:t>
            </a:r>
          </a:p>
          <a:p>
            <a:endParaRPr lang="en-US" dirty="0" smtClean="0"/>
          </a:p>
          <a:p>
            <a:r>
              <a:rPr lang="en-US" dirty="0" smtClean="0"/>
              <a:t>8 million metric tons of garbage end up in the ocean every year. This is the same as a garbage truck dumping its trash into the ocean every minute of every day for a whole year! Almost all of this trash, 88%, is plastic. Plastics don’t break down, or biodegrade, like apples or other products, but instead break into tinier and tinier pieces that can stick around for thousands of years! Litter is ugly, can hurt animals, and costs people billions of dollars every year. Let’s play a game called “how long </a:t>
            </a:r>
            <a:r>
              <a:rPr lang="en-US" dirty="0" err="1" smtClean="0"/>
              <a:t>til</a:t>
            </a:r>
            <a:r>
              <a:rPr lang="en-US" dirty="0" smtClean="0"/>
              <a:t> it’s gone?”</a:t>
            </a:r>
          </a:p>
          <a:p>
            <a:endParaRPr lang="en-US" baseline="0" dirty="0" smtClean="0"/>
          </a:p>
        </p:txBody>
      </p:sp>
      <p:sp>
        <p:nvSpPr>
          <p:cNvPr id="4" name="Slide Number Placeholder 3"/>
          <p:cNvSpPr>
            <a:spLocks noGrp="1"/>
          </p:cNvSpPr>
          <p:nvPr>
            <p:ph type="sldNum" sz="quarter" idx="10"/>
          </p:nvPr>
        </p:nvSpPr>
        <p:spPr/>
        <p:txBody>
          <a:bodyPr/>
          <a:lstStyle/>
          <a:p>
            <a:fld id="{08B4BA37-7F0D-E34D-8914-6368D46B7093}" type="slidenum">
              <a:rPr lang="en-US" smtClean="0"/>
              <a:t>8</a:t>
            </a:fld>
            <a:endParaRPr lang="en-US"/>
          </a:p>
        </p:txBody>
      </p:sp>
    </p:spTree>
    <p:extLst>
      <p:ext uri="{BB962C8B-B14F-4D97-AF65-F5344CB8AC3E}">
        <p14:creationId xmlns:p14="http://schemas.microsoft.com/office/powerpoint/2010/main" val="1384191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Have you seen trash that isn’t in trash cans? Where? Trash can accidentally flow into our streams, rivers, and oceans, which upsets our animal friends. It can also take a REALLLY</a:t>
            </a:r>
            <a:r>
              <a:rPr lang="en-US" sz="1200" i="1" kern="1200" baseline="0" dirty="0" smtClean="0">
                <a:solidFill>
                  <a:schemeClr val="tx1"/>
                </a:solidFill>
                <a:effectLst/>
                <a:latin typeface="+mn-lt"/>
                <a:ea typeface="+mn-ea"/>
                <a:cs typeface="+mn-cs"/>
              </a:rPr>
              <a:t> long time to decompose, or go away. </a:t>
            </a:r>
            <a:r>
              <a:rPr lang="en-US" sz="1200" i="1" kern="1200" dirty="0" smtClean="0">
                <a:solidFill>
                  <a:schemeClr val="tx1"/>
                </a:solidFill>
                <a:effectLst/>
                <a:latin typeface="+mn-lt"/>
                <a:ea typeface="+mn-ea"/>
                <a:cs typeface="+mn-cs"/>
              </a:rPr>
              <a:t>8 million metric tons of garbage enter the world’s oceans each year. This is the equivalent to a garbage truck unloading its contents into the ocean every minute of every day for the entire year. 88% of this garbage entering the ocean is made up of plastic. Plastics are especially frightening because they do not biodegrade like apples and other products but instead break into smaller and smaller pieces persisting in the environment for thousands of years. Litter on land is ugly, harmful to animals and their habitats, and cost humans billions of dollars annually.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play a game called “how long ‘til it’s gone!” </a:t>
            </a:r>
            <a:r>
              <a:rPr lang="en-US" sz="1200" kern="1200" dirty="0" smtClean="0">
                <a:solidFill>
                  <a:schemeClr val="tx1"/>
                </a:solidFill>
                <a:effectLst/>
                <a:latin typeface="+mn-lt"/>
                <a:ea typeface="+mn-ea"/>
                <a:cs typeface="+mn-cs"/>
              </a:rPr>
              <a:t>(On PowerPoint)</a:t>
            </a:r>
          </a:p>
          <a:p>
            <a:endParaRPr lang="en-US" dirty="0" smtClean="0"/>
          </a:p>
          <a:p>
            <a:r>
              <a:rPr lang="en-US" dirty="0" smtClean="0"/>
              <a:t>How long until an apple</a:t>
            </a:r>
            <a:r>
              <a:rPr lang="en-US" baseline="0" dirty="0" smtClean="0"/>
              <a:t> is gone?</a:t>
            </a:r>
          </a:p>
          <a:p>
            <a:endParaRPr lang="en-US" baseline="0" dirty="0" smtClean="0"/>
          </a:p>
          <a:p>
            <a:r>
              <a:rPr lang="en-US" baseline="0" dirty="0" smtClean="0"/>
              <a:t>Source: </a:t>
            </a:r>
            <a:r>
              <a:rPr lang="en-US" dirty="0" smtClean="0"/>
              <a:t>http://</a:t>
            </a:r>
            <a:r>
              <a:rPr lang="en-US" dirty="0" err="1" smtClean="0"/>
              <a:t>worldartsme.com</a:t>
            </a:r>
            <a:r>
              <a:rPr lang="en-US" dirty="0" smtClean="0"/>
              <a:t>/free-apple-clipart.html#gal_post_13723_free-apple-clipart-1.jpg</a:t>
            </a:r>
            <a:endParaRPr lang="en-US" dirty="0"/>
          </a:p>
        </p:txBody>
      </p:sp>
      <p:sp>
        <p:nvSpPr>
          <p:cNvPr id="4" name="Slide Number Placeholder 3"/>
          <p:cNvSpPr>
            <a:spLocks noGrp="1"/>
          </p:cNvSpPr>
          <p:nvPr>
            <p:ph type="sldNum" sz="quarter" idx="10"/>
          </p:nvPr>
        </p:nvSpPr>
        <p:spPr/>
        <p:txBody>
          <a:bodyPr/>
          <a:lstStyle/>
          <a:p>
            <a:fld id="{08B4BA37-7F0D-E34D-8914-6368D46B7093}" type="slidenum">
              <a:rPr lang="en-US" smtClean="0"/>
              <a:t>9</a:t>
            </a:fld>
            <a:endParaRPr lang="en-US"/>
          </a:p>
        </p:txBody>
      </p:sp>
    </p:spTree>
    <p:extLst>
      <p:ext uri="{BB962C8B-B14F-4D97-AF65-F5344CB8AC3E}">
        <p14:creationId xmlns:p14="http://schemas.microsoft.com/office/powerpoint/2010/main" val="166136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65675A4-0EC6-4043-8D2D-1C5A8D3A22A0}"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220054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675A4-0EC6-4043-8D2D-1C5A8D3A22A0}"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178099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675A4-0EC6-4043-8D2D-1C5A8D3A22A0}"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186893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5675A4-0EC6-4043-8D2D-1C5A8D3A22A0}"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48090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5675A4-0EC6-4043-8D2D-1C5A8D3A22A0}"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160510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65675A4-0EC6-4043-8D2D-1C5A8D3A22A0}"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271354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5675A4-0EC6-4043-8D2D-1C5A8D3A22A0}" type="datetimeFigureOut">
              <a:rPr lang="en-US" smtClean="0"/>
              <a:t>3/27/19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1539281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65675A4-0EC6-4043-8D2D-1C5A8D3A22A0}" type="datetimeFigureOut">
              <a:rPr lang="en-US" smtClean="0"/>
              <a:t>3/27/19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212422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675A4-0EC6-4043-8D2D-1C5A8D3A22A0}" type="datetimeFigureOut">
              <a:rPr lang="en-US" smtClean="0"/>
              <a:t>3/27/19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209988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675A4-0EC6-4043-8D2D-1C5A8D3A22A0}"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95972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675A4-0EC6-4043-8D2D-1C5A8D3A22A0}"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7B111-8644-E849-802D-7998976561FA}" type="slidenum">
              <a:rPr lang="en-US" smtClean="0"/>
              <a:t>‹#›</a:t>
            </a:fld>
            <a:endParaRPr lang="en-US"/>
          </a:p>
        </p:txBody>
      </p:sp>
    </p:spTree>
    <p:extLst>
      <p:ext uri="{BB962C8B-B14F-4D97-AF65-F5344CB8AC3E}">
        <p14:creationId xmlns:p14="http://schemas.microsoft.com/office/powerpoint/2010/main" val="4174455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675A4-0EC6-4043-8D2D-1C5A8D3A22A0}" type="datetimeFigureOut">
              <a:rPr lang="en-US" smtClean="0"/>
              <a:t>3/27/19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7B111-8644-E849-802D-7998976561FA}" type="slidenum">
              <a:rPr lang="en-US" smtClean="0"/>
              <a:t>‹#›</a:t>
            </a:fld>
            <a:endParaRPr lang="en-US"/>
          </a:p>
        </p:txBody>
      </p:sp>
    </p:spTree>
    <p:extLst>
      <p:ext uri="{BB962C8B-B14F-4D97-AF65-F5344CB8AC3E}">
        <p14:creationId xmlns:p14="http://schemas.microsoft.com/office/powerpoint/2010/main" val="2673145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18.png"/><Relationship Id="rId6" Type="http://schemas.openxmlformats.org/officeDocument/2006/relationships/image" Target="../media/image28.png"/><Relationship Id="rId1" Type="http://schemas.microsoft.com/office/2007/relationships/media" Target="../media/media2.m4a"/><Relationship Id="rId2" Type="http://schemas.openxmlformats.org/officeDocument/2006/relationships/audio" Target="../media/media2.m4a"/></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3.xml"/><Relationship Id="rId5" Type="http://schemas.openxmlformats.org/officeDocument/2006/relationships/image" Target="../media/image18.png"/><Relationship Id="rId6" Type="http://schemas.openxmlformats.org/officeDocument/2006/relationships/image" Target="../media/image30.jpeg"/><Relationship Id="rId7" Type="http://schemas.openxmlformats.org/officeDocument/2006/relationships/image" Target="../media/image20.png"/><Relationship Id="rId1" Type="http://schemas.microsoft.com/office/2007/relationships/media" Target="../media/media3.m4a"/><Relationship Id="rId2" Type="http://schemas.openxmlformats.org/officeDocument/2006/relationships/audio" Target="../media/media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4.xml"/><Relationship Id="rId5" Type="http://schemas.openxmlformats.org/officeDocument/2006/relationships/image" Target="../media/image18.png"/><Relationship Id="rId1" Type="http://schemas.microsoft.com/office/2007/relationships/media" Target="../media/media3.m4a"/><Relationship Id="rId2" Type="http://schemas.openxmlformats.org/officeDocument/2006/relationships/audio" Target="../media/media3.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5.xml"/><Relationship Id="rId5" Type="http://schemas.openxmlformats.org/officeDocument/2006/relationships/image" Target="../media/image18.png"/><Relationship Id="rId6" Type="http://schemas.openxmlformats.org/officeDocument/2006/relationships/image" Target="../media/image31.jpg"/><Relationship Id="rId1" Type="http://schemas.microsoft.com/office/2007/relationships/media" Target="../media/media3.m4a"/><Relationship Id="rId2" Type="http://schemas.openxmlformats.org/officeDocument/2006/relationships/audio" Target="../media/media3.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6.xml"/><Relationship Id="rId5" Type="http://schemas.openxmlformats.org/officeDocument/2006/relationships/image" Target="../media/image18.png"/><Relationship Id="rId1" Type="http://schemas.microsoft.com/office/2007/relationships/media" Target="../media/media3.m4a"/><Relationship Id="rId2" Type="http://schemas.openxmlformats.org/officeDocument/2006/relationships/audio" Target="../media/media3.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7.xml"/><Relationship Id="rId5" Type="http://schemas.openxmlformats.org/officeDocument/2006/relationships/image" Target="../media/image18.png"/><Relationship Id="rId6" Type="http://schemas.openxmlformats.org/officeDocument/2006/relationships/image" Target="../media/image2.jpeg"/><Relationship Id="rId1" Type="http://schemas.microsoft.com/office/2007/relationships/media" Target="../media/media3.m4a"/><Relationship Id="rId2" Type="http://schemas.openxmlformats.org/officeDocument/2006/relationships/audio" Target="../media/media3.m4a"/></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hyperlink" Target="https://www.epa.gov/education" TargetMode="External"/><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3.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4.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7.png"/><Relationship Id="rId15" Type="http://schemas.openxmlformats.org/officeDocument/2006/relationships/image" Target="../media/image5.png"/><Relationship Id="rId16"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xml"/><Relationship Id="rId5" Type="http://schemas.openxmlformats.org/officeDocument/2006/relationships/image" Target="../media/image18.png"/><Relationship Id="rId6" Type="http://schemas.openxmlformats.org/officeDocument/2006/relationships/image" Target="../media/image19.png"/><Relationship Id="rId1" Type="http://schemas.microsoft.com/office/2007/relationships/media" Target="../media/media1.m4a"/><Relationship Id="rId2" Type="http://schemas.openxmlformats.org/officeDocument/2006/relationships/audio" Target="../media/media1.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10.png"/><Relationship Id="rId10" Type="http://schemas.openxmlformats.org/officeDocument/2006/relationships/image" Target="../media/image22.png"/><Relationship Id="rId1" Type="http://schemas.microsoft.com/office/2007/relationships/media" Target="../media/media1.m4a"/><Relationship Id="rId2" Type="http://schemas.openxmlformats.org/officeDocument/2006/relationships/audio" Target="../media/media1.m4a"/></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18.png"/><Relationship Id="rId6" Type="http://schemas.openxmlformats.org/officeDocument/2006/relationships/image" Target="../media/image26.jpg"/><Relationship Id="rId7" Type="http://schemas.openxmlformats.org/officeDocument/2006/relationships/image" Target="../media/image27.gif"/><Relationship Id="rId1" Type="http://schemas.microsoft.com/office/2007/relationships/media" Target="../media/media2.m4a"/><Relationship Id="rId2" Type="http://schemas.openxmlformats.org/officeDocument/2006/relationships/audio" Target="../media/media2.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extBox 3"/>
          <p:cNvSpPr txBox="1"/>
          <p:nvPr/>
        </p:nvSpPr>
        <p:spPr>
          <a:xfrm>
            <a:off x="287748" y="4488329"/>
            <a:ext cx="7709096" cy="1261884"/>
          </a:xfrm>
          <a:prstGeom prst="rect">
            <a:avLst/>
          </a:prstGeom>
          <a:noFill/>
        </p:spPr>
        <p:txBody>
          <a:bodyPr wrap="square" rtlCol="0">
            <a:spAutoFit/>
          </a:bodyPr>
          <a:lstStyle/>
          <a:p>
            <a:r>
              <a:rPr lang="en-US" sz="3200" b="1" dirty="0" smtClean="0">
                <a:latin typeface="Avenir Book" charset="0"/>
                <a:ea typeface="Avenir Book" charset="0"/>
                <a:cs typeface="Avenir Book" charset="0"/>
              </a:rPr>
              <a:t>Preschool</a:t>
            </a:r>
            <a:endParaRPr lang="en-US" sz="3200" b="1" dirty="0">
              <a:latin typeface="Avenir Book" charset="0"/>
              <a:ea typeface="Avenir Book" charset="0"/>
              <a:cs typeface="Avenir Book" charset="0"/>
            </a:endParaRPr>
          </a:p>
          <a:p>
            <a:r>
              <a:rPr lang="en-US" sz="4400" b="1" dirty="0" smtClean="0">
                <a:latin typeface="Avenir Book" charset="0"/>
                <a:ea typeface="Avenir Book" charset="0"/>
                <a:cs typeface="Avenir Book" charset="0"/>
              </a:rPr>
              <a:t>Marine Debris</a:t>
            </a:r>
            <a:endParaRPr lang="en-US" sz="4400" b="1" dirty="0">
              <a:latin typeface="Avenir Book" charset="0"/>
              <a:ea typeface="Avenir Book" charset="0"/>
              <a:cs typeface="Avenir Book" charset="0"/>
            </a:endParaRPr>
          </a:p>
        </p:txBody>
      </p:sp>
      <p:sp>
        <p:nvSpPr>
          <p:cNvPr id="5" name="TextBox 4"/>
          <p:cNvSpPr txBox="1"/>
          <p:nvPr/>
        </p:nvSpPr>
        <p:spPr>
          <a:xfrm>
            <a:off x="287748" y="5684442"/>
            <a:ext cx="5894364" cy="707886"/>
          </a:xfrm>
          <a:prstGeom prst="rect">
            <a:avLst/>
          </a:prstGeom>
          <a:noFill/>
        </p:spPr>
        <p:txBody>
          <a:bodyPr wrap="square" rtlCol="0">
            <a:spAutoFit/>
          </a:bodyPr>
          <a:lstStyle/>
          <a:p>
            <a:r>
              <a:rPr lang="en-US" sz="2000" b="1" dirty="0" smtClean="0">
                <a:latin typeface="Avenir Book" charset="0"/>
                <a:ea typeface="Avenir Book" charset="0"/>
                <a:cs typeface="Avenir Book" charset="0"/>
              </a:rPr>
              <a:t>Learn what we can do to keep our waterways clean. </a:t>
            </a:r>
            <a:endParaRPr lang="en-US" sz="2000" b="1" dirty="0">
              <a:latin typeface="Avenir Book" charset="0"/>
              <a:ea typeface="Avenir Book" charset="0"/>
              <a:cs typeface="Avenir Book" charset="0"/>
            </a:endParaRPr>
          </a:p>
        </p:txBody>
      </p:sp>
      <p:pic>
        <p:nvPicPr>
          <p:cNvPr id="6" name="Picture 5"/>
          <p:cNvPicPr>
            <a:picLocks noChangeAspect="1"/>
          </p:cNvPicPr>
          <p:nvPr/>
        </p:nvPicPr>
        <p:blipFill>
          <a:blip r:embed="rId3"/>
          <a:stretch>
            <a:fillRect/>
          </a:stretch>
        </p:blipFill>
        <p:spPr>
          <a:xfrm>
            <a:off x="7216885" y="5887517"/>
            <a:ext cx="833856" cy="810032"/>
          </a:xfrm>
          <a:prstGeom prst="rect">
            <a:avLst/>
          </a:prstGeom>
        </p:spPr>
      </p:pic>
      <p:sp>
        <p:nvSpPr>
          <p:cNvPr id="8" name="Rectangle 7"/>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1030" name="Picture 6" descr="lastic biggest ocean waste offender â Re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167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871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extBox 3"/>
          <p:cNvSpPr txBox="1"/>
          <p:nvPr/>
        </p:nvSpPr>
        <p:spPr>
          <a:xfrm>
            <a:off x="1267858" y="501134"/>
            <a:ext cx="6922534" cy="769441"/>
          </a:xfrm>
          <a:prstGeom prst="rect">
            <a:avLst/>
          </a:prstGeom>
          <a:noFill/>
        </p:spPr>
        <p:txBody>
          <a:bodyPr wrap="square" rtlCol="0">
            <a:spAutoFit/>
          </a:bodyPr>
          <a:lstStyle/>
          <a:p>
            <a:pPr algn="ctr"/>
            <a:r>
              <a:rPr lang="en-US" sz="4400" b="1" dirty="0" smtClean="0">
                <a:latin typeface="Helvetica" charset="0"/>
                <a:ea typeface="Helvetica" charset="0"/>
                <a:cs typeface="Helvetica" charset="0"/>
              </a:rPr>
              <a:t>How long ‘til its gone?</a:t>
            </a:r>
            <a:endParaRPr lang="en-US" sz="4400" b="1" dirty="0">
              <a:latin typeface="Helvetica" charset="0"/>
              <a:ea typeface="Helvetica" charset="0"/>
              <a:cs typeface="Helvetica"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66" y="6191843"/>
            <a:ext cx="646666" cy="646666"/>
          </a:xfrm>
          <a:prstGeom prst="rect">
            <a:avLst/>
          </a:prstGeom>
        </p:spPr>
      </p:pic>
      <p:sp>
        <p:nvSpPr>
          <p:cNvPr id="8" name="TextBox 7"/>
          <p:cNvSpPr txBox="1"/>
          <p:nvPr/>
        </p:nvSpPr>
        <p:spPr>
          <a:xfrm>
            <a:off x="805532" y="6330510"/>
            <a:ext cx="1848291" cy="369332"/>
          </a:xfrm>
          <a:prstGeom prst="rect">
            <a:avLst/>
          </a:prstGeom>
          <a:noFill/>
        </p:spPr>
        <p:txBody>
          <a:bodyPr wrap="square" rtlCol="0">
            <a:spAutoFit/>
          </a:bodyPr>
          <a:lstStyle/>
          <a:p>
            <a:r>
              <a:rPr lang="en-US">
                <a:latin typeface="Avenir Book" charset="0"/>
                <a:ea typeface="Avenir Book" charset="0"/>
                <a:cs typeface="Avenir Book" charset="0"/>
              </a:rPr>
              <a:t>Click for audio.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9093" y="1270575"/>
            <a:ext cx="3039488" cy="4828784"/>
          </a:xfrm>
          <a:prstGeom prst="rect">
            <a:avLst/>
          </a:prstGeom>
        </p:spPr>
      </p:pic>
      <p:sp>
        <p:nvSpPr>
          <p:cNvPr id="3" name="TextBox 2"/>
          <p:cNvSpPr txBox="1"/>
          <p:nvPr/>
        </p:nvSpPr>
        <p:spPr>
          <a:xfrm>
            <a:off x="3558494" y="5837900"/>
            <a:ext cx="1800686" cy="707886"/>
          </a:xfrm>
          <a:prstGeom prst="rect">
            <a:avLst/>
          </a:prstGeom>
          <a:noFill/>
        </p:spPr>
        <p:txBody>
          <a:bodyPr wrap="none" rtlCol="0">
            <a:spAutoFit/>
          </a:bodyPr>
          <a:lstStyle/>
          <a:p>
            <a:r>
              <a:rPr lang="en-US" sz="4000" dirty="0" smtClean="0"/>
              <a:t>Months</a:t>
            </a:r>
            <a:endParaRPr lang="en-US" sz="4000" dirty="0"/>
          </a:p>
        </p:txBody>
      </p:sp>
    </p:spTree>
    <p:extLst>
      <p:ext uri="{BB962C8B-B14F-4D97-AF65-F5344CB8AC3E}">
        <p14:creationId xmlns:p14="http://schemas.microsoft.com/office/powerpoint/2010/main" val="1892122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extBox 3"/>
          <p:cNvSpPr txBox="1"/>
          <p:nvPr/>
        </p:nvSpPr>
        <p:spPr>
          <a:xfrm>
            <a:off x="1189074" y="467883"/>
            <a:ext cx="6922534" cy="769441"/>
          </a:xfrm>
          <a:prstGeom prst="rect">
            <a:avLst/>
          </a:prstGeom>
          <a:noFill/>
        </p:spPr>
        <p:txBody>
          <a:bodyPr wrap="square" rtlCol="0">
            <a:spAutoFit/>
          </a:bodyPr>
          <a:lstStyle/>
          <a:p>
            <a:r>
              <a:rPr lang="en-US" sz="4400" b="1" dirty="0" smtClean="0">
                <a:latin typeface="Helvetica" charset="0"/>
                <a:ea typeface="Helvetica" charset="0"/>
                <a:cs typeface="Helvetica" charset="0"/>
              </a:rPr>
              <a:t>How long ‘til its gone?</a:t>
            </a:r>
            <a:endParaRPr lang="en-US" sz="4400" b="1" dirty="0">
              <a:latin typeface="Helvetica" charset="0"/>
              <a:ea typeface="Helvetica" charset="0"/>
              <a:cs typeface="Helvetica" charset="0"/>
            </a:endParaRPr>
          </a:p>
        </p:txBody>
      </p:sp>
      <p:pic>
        <p:nvPicPr>
          <p:cNvPr id="5" name="Picture 4"/>
          <p:cNvPicPr>
            <a:picLocks noChangeAspect="1"/>
          </p:cNvPicPr>
          <p:nvPr/>
        </p:nvPicPr>
        <p:blipFill>
          <a:blip r:embed="rId3"/>
          <a:stretch>
            <a:fillRect/>
          </a:stretch>
        </p:blipFill>
        <p:spPr>
          <a:xfrm>
            <a:off x="939513" y="1393059"/>
            <a:ext cx="7421656" cy="4984695"/>
          </a:xfrm>
          <a:prstGeom prst="rect">
            <a:avLst/>
          </a:prstGeom>
        </p:spPr>
      </p:pic>
      <p:sp>
        <p:nvSpPr>
          <p:cNvPr id="2" name="Right Arrow 1"/>
          <p:cNvSpPr/>
          <p:nvPr/>
        </p:nvSpPr>
        <p:spPr>
          <a:xfrm>
            <a:off x="3068877" y="5110619"/>
            <a:ext cx="1741117" cy="76408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86372">
            <a:off x="7370980" y="178384"/>
            <a:ext cx="1519910" cy="1967709"/>
          </a:xfrm>
          <a:prstGeom prst="rect">
            <a:avLst/>
          </a:prstGeom>
        </p:spPr>
      </p:pic>
    </p:spTree>
    <p:extLst>
      <p:ext uri="{BB962C8B-B14F-4D97-AF65-F5344CB8AC3E}">
        <p14:creationId xmlns:p14="http://schemas.microsoft.com/office/powerpoint/2010/main" val="419852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extBox 3"/>
          <p:cNvSpPr txBox="1"/>
          <p:nvPr/>
        </p:nvSpPr>
        <p:spPr>
          <a:xfrm>
            <a:off x="1189074" y="467883"/>
            <a:ext cx="6922534" cy="769441"/>
          </a:xfrm>
          <a:prstGeom prst="rect">
            <a:avLst/>
          </a:prstGeom>
          <a:noFill/>
        </p:spPr>
        <p:txBody>
          <a:bodyPr wrap="square" rtlCol="0">
            <a:spAutoFit/>
          </a:bodyPr>
          <a:lstStyle/>
          <a:p>
            <a:pPr algn="ctr"/>
            <a:r>
              <a:rPr lang="en-US" sz="4400" b="1" dirty="0" smtClean="0">
                <a:latin typeface="Helvetica" charset="0"/>
                <a:ea typeface="Helvetica" charset="0"/>
                <a:cs typeface="Helvetica" charset="0"/>
              </a:rPr>
              <a:t>How long ‘til its gone?</a:t>
            </a:r>
            <a:endParaRPr lang="en-US" sz="4400" b="1" dirty="0">
              <a:latin typeface="Helvetica" charset="0"/>
              <a:ea typeface="Helvetica" charset="0"/>
              <a:cs typeface="Helvetica"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5563">
            <a:off x="1552337" y="2003203"/>
            <a:ext cx="2350587" cy="3615618"/>
          </a:xfrm>
          <a:prstGeom prst="rect">
            <a:avLst/>
          </a:prstGeom>
        </p:spPr>
      </p:pic>
      <p:sp>
        <p:nvSpPr>
          <p:cNvPr id="5" name="Rectangle 4"/>
          <p:cNvSpPr/>
          <p:nvPr/>
        </p:nvSpPr>
        <p:spPr>
          <a:xfrm>
            <a:off x="3322757" y="662424"/>
            <a:ext cx="5211642" cy="6093976"/>
          </a:xfrm>
          <a:prstGeom prst="rect">
            <a:avLst/>
          </a:prstGeom>
          <a:noFill/>
        </p:spPr>
        <p:txBody>
          <a:bodyPr wrap="square" lIns="91440" tIns="45720" rIns="91440" bIns="45720">
            <a:spAutoFit/>
          </a:bodyPr>
          <a:lstStyle/>
          <a:p>
            <a:pPr algn="ctr"/>
            <a:r>
              <a:rPr lang="en-US" sz="39000" b="1" cap="none" spc="0" dirty="0" smtClean="0">
                <a:ln w="114300">
                  <a:solidFill>
                    <a:schemeClr val="tx1"/>
                  </a:solidFill>
                  <a:prstDash val="solid"/>
                </a:ln>
                <a:solidFill>
                  <a:schemeClr val="accent2">
                    <a:lumMod val="60000"/>
                    <a:lumOff val="40000"/>
                  </a:schemeClr>
                </a:solidFill>
                <a:effectLst/>
              </a:rPr>
              <a:t>0</a:t>
            </a:r>
            <a:r>
              <a:rPr lang="en-US" sz="25000" b="1" cap="none" spc="0" dirty="0" smtClean="0">
                <a:ln w="114300">
                  <a:solidFill>
                    <a:schemeClr val="tx1"/>
                  </a:solidFill>
                  <a:prstDash val="solid"/>
                </a:ln>
                <a:solidFill>
                  <a:schemeClr val="accent2">
                    <a:lumMod val="60000"/>
                    <a:lumOff val="40000"/>
                  </a:schemeClr>
                </a:solidFill>
                <a:effectLst/>
              </a:rPr>
              <a:t>+</a:t>
            </a:r>
            <a:endParaRPr lang="en-US" sz="25000" b="1" cap="none" spc="0" dirty="0">
              <a:ln w="114300">
                <a:solidFill>
                  <a:schemeClr val="tx1"/>
                </a:solidFill>
                <a:prstDash val="solid"/>
              </a:ln>
              <a:solidFill>
                <a:schemeClr val="accent2">
                  <a:lumMod val="60000"/>
                  <a:lumOff val="40000"/>
                </a:schemeClr>
              </a:solidFill>
              <a:effectLst/>
            </a:endParaRPr>
          </a:p>
        </p:txBody>
      </p:sp>
      <p:sp>
        <p:nvSpPr>
          <p:cNvPr id="6" name="TextBox 5"/>
          <p:cNvSpPr txBox="1"/>
          <p:nvPr/>
        </p:nvSpPr>
        <p:spPr>
          <a:xfrm>
            <a:off x="3832963" y="5830398"/>
            <a:ext cx="2254685" cy="707886"/>
          </a:xfrm>
          <a:prstGeom prst="rect">
            <a:avLst/>
          </a:prstGeom>
          <a:noFill/>
        </p:spPr>
        <p:txBody>
          <a:bodyPr wrap="square" rtlCol="0">
            <a:spAutoFit/>
          </a:bodyPr>
          <a:lstStyle/>
          <a:p>
            <a:r>
              <a:rPr lang="en-US" sz="4000" dirty="0" smtClean="0"/>
              <a:t>Years</a:t>
            </a:r>
            <a:endParaRPr lang="en-US" sz="4000" dirty="0"/>
          </a:p>
        </p:txBody>
      </p:sp>
    </p:spTree>
    <p:extLst>
      <p:ext uri="{BB962C8B-B14F-4D97-AF65-F5344CB8AC3E}">
        <p14:creationId xmlns:p14="http://schemas.microsoft.com/office/powerpoint/2010/main" val="1257944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787" y="-88609"/>
            <a:ext cx="7588675" cy="1325563"/>
          </a:xfrm>
        </p:spPr>
        <p:txBody>
          <a:bodyPr/>
          <a:lstStyle/>
          <a:p>
            <a:r>
              <a:rPr lang="en-US" dirty="0" smtClean="0">
                <a:latin typeface="Avenir Book" charset="0"/>
                <a:ea typeface="Avenir Book" charset="0"/>
                <a:cs typeface="Avenir Book" charset="0"/>
              </a:rPr>
              <a:t>How long </a:t>
            </a:r>
            <a:r>
              <a:rPr lang="en-US" smtClean="0">
                <a:latin typeface="Avenir Book" charset="0"/>
                <a:ea typeface="Avenir Book" charset="0"/>
                <a:cs typeface="Avenir Book" charset="0"/>
              </a:rPr>
              <a:t>‘til its gone?</a:t>
            </a:r>
            <a:endParaRPr lang="en-US" dirty="0">
              <a:solidFill>
                <a:schemeClr val="tx1"/>
              </a:solidFill>
              <a:latin typeface="Avenir Book" charset="0"/>
              <a:ea typeface="Avenir Book" charset="0"/>
              <a:cs typeface="Avenir Book"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7971" y="5959860"/>
            <a:ext cx="812800" cy="812800"/>
          </a:xfrm>
          <a:prstGeom prst="rect">
            <a:avLst/>
          </a:prstGeom>
        </p:spPr>
      </p:pic>
      <p:sp>
        <p:nvSpPr>
          <p:cNvPr id="13" name="TextBox 12"/>
          <p:cNvSpPr txBox="1"/>
          <p:nvPr/>
        </p:nvSpPr>
        <p:spPr>
          <a:xfrm>
            <a:off x="1120771" y="6287102"/>
            <a:ext cx="1848291" cy="369332"/>
          </a:xfrm>
          <a:prstGeom prst="rect">
            <a:avLst/>
          </a:prstGeom>
          <a:noFill/>
        </p:spPr>
        <p:txBody>
          <a:bodyPr wrap="square" rtlCol="0">
            <a:spAutoFit/>
          </a:bodyPr>
          <a:lstStyle/>
          <a:p>
            <a:r>
              <a:rPr lang="en-US">
                <a:latin typeface="Avenir Book" charset="0"/>
                <a:ea typeface="Avenir Book" charset="0"/>
                <a:cs typeface="Avenir Book" charset="0"/>
              </a:rPr>
              <a:t>Click for audio. </a:t>
            </a:r>
          </a:p>
        </p:txBody>
      </p:sp>
      <p:pic>
        <p:nvPicPr>
          <p:cNvPr id="8" name="Picture 2" descr="mage result for plastic water bottle in ocean"/>
          <p:cNvPicPr>
            <a:picLocks noChangeAspect="1" noChangeArrowheads="1"/>
          </p:cNvPicPr>
          <p:nvPr/>
        </p:nvPicPr>
        <p:blipFill rotWithShape="1">
          <a:blip r:embed="rId6">
            <a:extLst>
              <a:ext uri="{28A0092B-C50C-407E-A947-70E740481C1C}">
                <a14:useLocalDpi xmlns:a14="http://schemas.microsoft.com/office/drawing/2010/main" val="0"/>
              </a:ext>
            </a:extLst>
          </a:blip>
          <a:srcRect l="156" t="16324" r="-156" b="12855"/>
          <a:stretch/>
        </p:blipFill>
        <p:spPr bwMode="auto">
          <a:xfrm>
            <a:off x="496657" y="1841560"/>
            <a:ext cx="8047381" cy="3799482"/>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1566815" y="4051444"/>
            <a:ext cx="1402247" cy="76408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b="13928"/>
          <a:stretch/>
        </p:blipFill>
        <p:spPr>
          <a:xfrm rot="20011141">
            <a:off x="5940257" y="46982"/>
            <a:ext cx="3429151" cy="2951519"/>
          </a:xfrm>
          <a:prstGeom prst="rect">
            <a:avLst/>
          </a:prstGeom>
        </p:spPr>
      </p:pic>
    </p:spTree>
    <p:extLst>
      <p:ext uri="{BB962C8B-B14F-4D97-AF65-F5344CB8AC3E}">
        <p14:creationId xmlns:p14="http://schemas.microsoft.com/office/powerpoint/2010/main" val="450675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787" y="-88609"/>
            <a:ext cx="7588675" cy="1325563"/>
          </a:xfrm>
        </p:spPr>
        <p:txBody>
          <a:bodyPr/>
          <a:lstStyle/>
          <a:p>
            <a:r>
              <a:rPr lang="en-US" dirty="0" smtClean="0">
                <a:latin typeface="Avenir Book" charset="0"/>
                <a:ea typeface="Avenir Book" charset="0"/>
                <a:cs typeface="Avenir Book" charset="0"/>
              </a:rPr>
              <a:t>How long </a:t>
            </a:r>
            <a:r>
              <a:rPr lang="en-US" smtClean="0">
                <a:latin typeface="Avenir Book" charset="0"/>
                <a:ea typeface="Avenir Book" charset="0"/>
                <a:cs typeface="Avenir Book" charset="0"/>
              </a:rPr>
              <a:t>‘til its gone?</a:t>
            </a:r>
            <a:endParaRPr lang="en-US" dirty="0">
              <a:solidFill>
                <a:schemeClr val="tx1"/>
              </a:solidFill>
              <a:latin typeface="Avenir Book" charset="0"/>
              <a:ea typeface="Avenir Book" charset="0"/>
              <a:cs typeface="Avenir Book"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7971" y="5959860"/>
            <a:ext cx="812800" cy="812800"/>
          </a:xfrm>
          <a:prstGeom prst="rect">
            <a:avLst/>
          </a:prstGeom>
        </p:spPr>
      </p:pic>
      <p:sp>
        <p:nvSpPr>
          <p:cNvPr id="13" name="TextBox 12"/>
          <p:cNvSpPr txBox="1"/>
          <p:nvPr/>
        </p:nvSpPr>
        <p:spPr>
          <a:xfrm>
            <a:off x="1120771" y="6287102"/>
            <a:ext cx="1848291" cy="369332"/>
          </a:xfrm>
          <a:prstGeom prst="rect">
            <a:avLst/>
          </a:prstGeom>
          <a:noFill/>
        </p:spPr>
        <p:txBody>
          <a:bodyPr wrap="square" rtlCol="0">
            <a:spAutoFit/>
          </a:bodyPr>
          <a:lstStyle/>
          <a:p>
            <a:r>
              <a:rPr lang="en-US">
                <a:latin typeface="Avenir Book" charset="0"/>
                <a:ea typeface="Avenir Book" charset="0"/>
                <a:cs typeface="Avenir Book" charset="0"/>
              </a:rPr>
              <a:t>Click for audio. </a:t>
            </a:r>
          </a:p>
        </p:txBody>
      </p:sp>
      <p:sp>
        <p:nvSpPr>
          <p:cNvPr id="3" name="TextBox 2"/>
          <p:cNvSpPr txBox="1"/>
          <p:nvPr/>
        </p:nvSpPr>
        <p:spPr>
          <a:xfrm>
            <a:off x="196787" y="223904"/>
            <a:ext cx="8641976" cy="6247864"/>
          </a:xfrm>
          <a:prstGeom prst="rect">
            <a:avLst/>
          </a:prstGeom>
          <a:noFill/>
        </p:spPr>
        <p:txBody>
          <a:bodyPr wrap="square" rtlCol="0">
            <a:spAutoFit/>
          </a:bodyPr>
          <a:lstStyle/>
          <a:p>
            <a:pPr algn="ctr"/>
            <a:r>
              <a:rPr lang="en-US" sz="40000" b="1" dirty="0" smtClean="0">
                <a:ln w="114300">
                  <a:solidFill>
                    <a:schemeClr val="tx1"/>
                  </a:solidFill>
                  <a:prstDash val="solid"/>
                </a:ln>
                <a:solidFill>
                  <a:schemeClr val="accent2">
                    <a:lumMod val="60000"/>
                    <a:lumOff val="40000"/>
                  </a:schemeClr>
                </a:solidFill>
              </a:rPr>
              <a:t>450</a:t>
            </a:r>
            <a:endParaRPr lang="en-US" sz="40000" b="1" dirty="0">
              <a:ln w="114300">
                <a:solidFill>
                  <a:schemeClr val="tx1"/>
                </a:solidFill>
                <a:prstDash val="solid"/>
              </a:ln>
              <a:solidFill>
                <a:schemeClr val="accent2">
                  <a:lumMod val="60000"/>
                  <a:lumOff val="40000"/>
                </a:schemeClr>
              </a:solidFill>
            </a:endParaRPr>
          </a:p>
        </p:txBody>
      </p:sp>
      <p:sp>
        <p:nvSpPr>
          <p:cNvPr id="6" name="TextBox 5"/>
          <p:cNvSpPr txBox="1"/>
          <p:nvPr/>
        </p:nvSpPr>
        <p:spPr>
          <a:xfrm>
            <a:off x="3781862" y="5486883"/>
            <a:ext cx="2510118" cy="984885"/>
          </a:xfrm>
          <a:prstGeom prst="rect">
            <a:avLst/>
          </a:prstGeom>
          <a:noFill/>
        </p:spPr>
        <p:txBody>
          <a:bodyPr wrap="square" rtlCol="0">
            <a:spAutoFit/>
          </a:bodyPr>
          <a:lstStyle/>
          <a:p>
            <a:r>
              <a:rPr lang="en-US" sz="4000" dirty="0"/>
              <a:t>Years</a:t>
            </a:r>
          </a:p>
          <a:p>
            <a:endParaRPr lang="en-US" dirty="0"/>
          </a:p>
        </p:txBody>
      </p:sp>
    </p:spTree>
    <p:extLst>
      <p:ext uri="{BB962C8B-B14F-4D97-AF65-F5344CB8AC3E}">
        <p14:creationId xmlns:p14="http://schemas.microsoft.com/office/powerpoint/2010/main" val="1748466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787" y="-88609"/>
            <a:ext cx="7588675" cy="1325563"/>
          </a:xfrm>
        </p:spPr>
        <p:txBody>
          <a:bodyPr/>
          <a:lstStyle/>
          <a:p>
            <a:r>
              <a:rPr lang="en-US" dirty="0" smtClean="0">
                <a:latin typeface="Avenir Book" charset="0"/>
                <a:ea typeface="Avenir Book" charset="0"/>
                <a:cs typeface="Avenir Book" charset="0"/>
              </a:rPr>
              <a:t>How long ‘til its gone?</a:t>
            </a:r>
            <a:endParaRPr lang="en-US" dirty="0">
              <a:solidFill>
                <a:schemeClr val="tx1"/>
              </a:solidFill>
              <a:latin typeface="Avenir Book" charset="0"/>
              <a:ea typeface="Avenir Book" charset="0"/>
              <a:cs typeface="Avenir Book"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7971" y="5959860"/>
            <a:ext cx="812800" cy="812800"/>
          </a:xfrm>
          <a:prstGeom prst="rect">
            <a:avLst/>
          </a:prstGeom>
        </p:spPr>
      </p:pic>
      <p:sp>
        <p:nvSpPr>
          <p:cNvPr id="13" name="TextBox 12"/>
          <p:cNvSpPr txBox="1"/>
          <p:nvPr/>
        </p:nvSpPr>
        <p:spPr>
          <a:xfrm>
            <a:off x="1120771" y="6287102"/>
            <a:ext cx="1848291" cy="369332"/>
          </a:xfrm>
          <a:prstGeom prst="rect">
            <a:avLst/>
          </a:prstGeom>
          <a:noFill/>
        </p:spPr>
        <p:txBody>
          <a:bodyPr wrap="square" rtlCol="0">
            <a:spAutoFit/>
          </a:bodyPr>
          <a:lstStyle/>
          <a:p>
            <a:r>
              <a:rPr lang="en-US">
                <a:latin typeface="Avenir Book" charset="0"/>
                <a:ea typeface="Avenir Book" charset="0"/>
                <a:cs typeface="Avenir Book" charset="0"/>
              </a:rPr>
              <a:t>Click for audio. </a:t>
            </a:r>
          </a:p>
        </p:txBody>
      </p:sp>
      <p:pic>
        <p:nvPicPr>
          <p:cNvPr id="6" name="Content Placeholder 5"/>
          <p:cNvPicPr>
            <a:picLocks noChangeAspect="1"/>
          </p:cNvPicPr>
          <p:nvPr/>
        </p:nvPicPr>
        <p:blipFill>
          <a:blip r:embed="rId6"/>
          <a:stretch>
            <a:fillRect/>
          </a:stretch>
        </p:blipFill>
        <p:spPr>
          <a:xfrm>
            <a:off x="307971" y="1710658"/>
            <a:ext cx="8389994" cy="3775497"/>
          </a:xfrm>
          <a:prstGeom prst="rect">
            <a:avLst/>
          </a:prstGeom>
        </p:spPr>
      </p:pic>
      <p:sp>
        <p:nvSpPr>
          <p:cNvPr id="7" name="Right Arrow 6"/>
          <p:cNvSpPr/>
          <p:nvPr/>
        </p:nvSpPr>
        <p:spPr>
          <a:xfrm rot="10313229">
            <a:off x="4232930" y="2480392"/>
            <a:ext cx="1275942" cy="55358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
        <p:nvSpPr>
          <p:cNvPr id="8" name="Right Arrow 7"/>
          <p:cNvSpPr/>
          <p:nvPr/>
        </p:nvSpPr>
        <p:spPr>
          <a:xfrm rot="3058644">
            <a:off x="1174683" y="2765715"/>
            <a:ext cx="1032853" cy="58380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102272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915"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787" y="-88609"/>
            <a:ext cx="7588675" cy="1325563"/>
          </a:xfrm>
        </p:spPr>
        <p:txBody>
          <a:bodyPr/>
          <a:lstStyle/>
          <a:p>
            <a:r>
              <a:rPr lang="en-US" dirty="0" smtClean="0">
                <a:latin typeface="Avenir Book" charset="0"/>
                <a:ea typeface="Avenir Book" charset="0"/>
                <a:cs typeface="Avenir Book" charset="0"/>
              </a:rPr>
              <a:t>How long ‘til its gone?</a:t>
            </a:r>
            <a:endParaRPr lang="en-US" dirty="0">
              <a:solidFill>
                <a:schemeClr val="tx1"/>
              </a:solidFill>
              <a:latin typeface="Avenir Book" charset="0"/>
              <a:ea typeface="Avenir Book" charset="0"/>
              <a:cs typeface="Avenir Book"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7971" y="5959860"/>
            <a:ext cx="812800" cy="812800"/>
          </a:xfrm>
          <a:prstGeom prst="rect">
            <a:avLst/>
          </a:prstGeom>
        </p:spPr>
      </p:pic>
      <p:sp>
        <p:nvSpPr>
          <p:cNvPr id="13" name="TextBox 12"/>
          <p:cNvSpPr txBox="1"/>
          <p:nvPr/>
        </p:nvSpPr>
        <p:spPr>
          <a:xfrm>
            <a:off x="1120771" y="6287102"/>
            <a:ext cx="1848291" cy="369332"/>
          </a:xfrm>
          <a:prstGeom prst="rect">
            <a:avLst/>
          </a:prstGeom>
          <a:noFill/>
        </p:spPr>
        <p:txBody>
          <a:bodyPr wrap="square" rtlCol="0">
            <a:spAutoFit/>
          </a:bodyPr>
          <a:lstStyle/>
          <a:p>
            <a:r>
              <a:rPr lang="en-US">
                <a:latin typeface="Avenir Book" charset="0"/>
                <a:ea typeface="Avenir Book" charset="0"/>
                <a:cs typeface="Avenir Book" charset="0"/>
              </a:rPr>
              <a:t>Click for audio. </a:t>
            </a:r>
          </a:p>
        </p:txBody>
      </p:sp>
      <p:sp>
        <p:nvSpPr>
          <p:cNvPr id="3" name="Rectangle 2"/>
          <p:cNvSpPr/>
          <p:nvPr/>
        </p:nvSpPr>
        <p:spPr>
          <a:xfrm>
            <a:off x="485057" y="2393615"/>
            <a:ext cx="7997702" cy="2400657"/>
          </a:xfrm>
          <a:prstGeom prst="rect">
            <a:avLst/>
          </a:prstGeom>
        </p:spPr>
        <p:txBody>
          <a:bodyPr wrap="none">
            <a:spAutoFit/>
          </a:bodyPr>
          <a:lstStyle/>
          <a:p>
            <a:r>
              <a:rPr lang="en-US" sz="15000" b="1" dirty="0" smtClean="0">
                <a:ln w="76200">
                  <a:solidFill>
                    <a:schemeClr val="tx1"/>
                  </a:solidFill>
                  <a:prstDash val="solid"/>
                </a:ln>
                <a:solidFill>
                  <a:schemeClr val="accent2">
                    <a:lumMod val="60000"/>
                    <a:lumOff val="40000"/>
                  </a:schemeClr>
                </a:solidFill>
              </a:rPr>
              <a:t>1,000,000</a:t>
            </a:r>
            <a:endParaRPr lang="en-US" sz="15000" dirty="0">
              <a:ln w="76200">
                <a:solidFill>
                  <a:schemeClr val="tx1"/>
                </a:solidFill>
                <a:prstDash val="solid"/>
              </a:ln>
            </a:endParaRPr>
          </a:p>
        </p:txBody>
      </p:sp>
      <p:sp>
        <p:nvSpPr>
          <p:cNvPr id="5" name="TextBox 4"/>
          <p:cNvSpPr txBox="1"/>
          <p:nvPr/>
        </p:nvSpPr>
        <p:spPr>
          <a:xfrm>
            <a:off x="3783105" y="4832801"/>
            <a:ext cx="2097742" cy="707886"/>
          </a:xfrm>
          <a:prstGeom prst="rect">
            <a:avLst/>
          </a:prstGeom>
          <a:noFill/>
        </p:spPr>
        <p:txBody>
          <a:bodyPr wrap="square" rtlCol="0">
            <a:spAutoFit/>
          </a:bodyPr>
          <a:lstStyle/>
          <a:p>
            <a:r>
              <a:rPr lang="en-US" sz="4000" dirty="0"/>
              <a:t>Years</a:t>
            </a:r>
          </a:p>
        </p:txBody>
      </p:sp>
    </p:spTree>
    <p:extLst>
      <p:ext uri="{BB962C8B-B14F-4D97-AF65-F5344CB8AC3E}">
        <p14:creationId xmlns:p14="http://schemas.microsoft.com/office/powerpoint/2010/main" val="997941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787" y="-88609"/>
            <a:ext cx="8947213" cy="1325563"/>
          </a:xfrm>
        </p:spPr>
        <p:txBody>
          <a:bodyPr>
            <a:normAutofit/>
          </a:bodyPr>
          <a:lstStyle/>
          <a:p>
            <a:r>
              <a:rPr lang="en-US" sz="4000" dirty="0" smtClean="0">
                <a:latin typeface="Avenir Book" charset="0"/>
                <a:ea typeface="Avenir Book" charset="0"/>
                <a:cs typeface="Avenir Book" charset="0"/>
              </a:rPr>
              <a:t>What in this Picture Doesn’t Belong?</a:t>
            </a:r>
            <a:endParaRPr lang="en-US" sz="4000" dirty="0">
              <a:solidFill>
                <a:schemeClr val="tx1"/>
              </a:solidFill>
              <a:latin typeface="Avenir Book" charset="0"/>
              <a:ea typeface="Avenir Book" charset="0"/>
              <a:cs typeface="Avenir Book"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7971" y="5959860"/>
            <a:ext cx="812800" cy="812800"/>
          </a:xfrm>
          <a:prstGeom prst="rect">
            <a:avLst/>
          </a:prstGeom>
        </p:spPr>
      </p:pic>
      <p:sp>
        <p:nvSpPr>
          <p:cNvPr id="13" name="TextBox 12"/>
          <p:cNvSpPr txBox="1"/>
          <p:nvPr/>
        </p:nvSpPr>
        <p:spPr>
          <a:xfrm>
            <a:off x="1120771" y="6287102"/>
            <a:ext cx="1848291" cy="369332"/>
          </a:xfrm>
          <a:prstGeom prst="rect">
            <a:avLst/>
          </a:prstGeom>
          <a:noFill/>
        </p:spPr>
        <p:txBody>
          <a:bodyPr wrap="square" rtlCol="0">
            <a:spAutoFit/>
          </a:bodyPr>
          <a:lstStyle/>
          <a:p>
            <a:r>
              <a:rPr lang="en-US">
                <a:latin typeface="Avenir Book" charset="0"/>
                <a:ea typeface="Avenir Book" charset="0"/>
                <a:cs typeface="Avenir Book" charset="0"/>
              </a:rPr>
              <a:t>Click for audio. </a:t>
            </a:r>
          </a:p>
        </p:txBody>
      </p:sp>
      <p:pic>
        <p:nvPicPr>
          <p:cNvPr id="7" name="Picture 6" descr="lastic biggest ocean waste offender â Repo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1" y="1404230"/>
            <a:ext cx="8540238" cy="380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079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39621"/>
            <a:ext cx="7886700" cy="1325563"/>
          </a:xfrm>
        </p:spPr>
        <p:txBody>
          <a:bodyPr>
            <a:normAutofit/>
          </a:bodyPr>
          <a:lstStyle/>
          <a:p>
            <a:r>
              <a:rPr lang="en-US" sz="4000" dirty="0" smtClean="0"/>
              <a:t>What in this Picture Doesn’t Belong </a:t>
            </a:r>
            <a:endParaRPr lang="en-US" sz="4000" dirty="0"/>
          </a:p>
        </p:txBody>
      </p:sp>
      <p:pic>
        <p:nvPicPr>
          <p:cNvPr id="4" name="Picture 3"/>
          <p:cNvPicPr>
            <a:picLocks noChangeAspect="1"/>
          </p:cNvPicPr>
          <p:nvPr/>
        </p:nvPicPr>
        <p:blipFill>
          <a:blip r:embed="rId3"/>
          <a:stretch>
            <a:fillRect/>
          </a:stretch>
        </p:blipFill>
        <p:spPr>
          <a:xfrm>
            <a:off x="861172" y="1393059"/>
            <a:ext cx="7421656" cy="4984695"/>
          </a:xfrm>
          <a:prstGeom prst="rect">
            <a:avLst/>
          </a:prstGeom>
        </p:spPr>
      </p:pic>
    </p:spTree>
    <p:extLst>
      <p:ext uri="{BB962C8B-B14F-4D97-AF65-F5344CB8AC3E}">
        <p14:creationId xmlns:p14="http://schemas.microsoft.com/office/powerpoint/2010/main" val="1238533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39621"/>
            <a:ext cx="7886700" cy="1325563"/>
          </a:xfrm>
        </p:spPr>
        <p:txBody>
          <a:bodyPr>
            <a:normAutofit/>
          </a:bodyPr>
          <a:lstStyle/>
          <a:p>
            <a:r>
              <a:rPr lang="en-US" sz="4000" dirty="0"/>
              <a:t>What in this Picture Doesn’t Belong </a:t>
            </a:r>
          </a:p>
        </p:txBody>
      </p:sp>
      <p:pic>
        <p:nvPicPr>
          <p:cNvPr id="5" name="Picture 2" descr="mage result for marine deb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69" y="1299188"/>
            <a:ext cx="7365462" cy="4909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924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9390" y="93236"/>
            <a:ext cx="7886700" cy="1325563"/>
          </a:xfrm>
        </p:spPr>
        <p:txBody>
          <a:bodyPr>
            <a:noAutofit/>
          </a:bodyPr>
          <a:lstStyle/>
          <a:p>
            <a:r>
              <a:rPr lang="en-US" dirty="0">
                <a:latin typeface="Avenir Book" charset="0"/>
                <a:ea typeface="Avenir Book" charset="0"/>
                <a:cs typeface="Avenir Book" charset="0"/>
              </a:rPr>
              <a:t>Today you will learn</a:t>
            </a:r>
            <a:r>
              <a:rPr lang="mr-IN" dirty="0">
                <a:latin typeface="Avenir Book" charset="0"/>
                <a:ea typeface="Avenir Book" charset="0"/>
                <a:cs typeface="Avenir Book" charset="0"/>
              </a:rPr>
              <a:t>…</a:t>
            </a:r>
            <a:endParaRPr lang="en-US" sz="5400" b="1" dirty="0">
              <a:solidFill>
                <a:schemeClr val="tx1"/>
              </a:solidFill>
              <a:latin typeface="Avenir Book" charset="0"/>
              <a:ea typeface="Avenir Book" charset="0"/>
              <a:cs typeface="Avenir Book" charset="0"/>
            </a:endParaRPr>
          </a:p>
        </p:txBody>
      </p:sp>
      <p:pic>
        <p:nvPicPr>
          <p:cNvPr id="7" name="Picture 6"/>
          <p:cNvPicPr>
            <a:picLocks noChangeAspect="1"/>
          </p:cNvPicPr>
          <p:nvPr/>
        </p:nvPicPr>
        <p:blipFill>
          <a:blip r:embed="rId3"/>
          <a:stretch>
            <a:fillRect/>
          </a:stretch>
        </p:blipFill>
        <p:spPr>
          <a:xfrm>
            <a:off x="329390" y="1418799"/>
            <a:ext cx="8491609" cy="4537501"/>
          </a:xfrm>
          <a:prstGeom prst="rect">
            <a:avLst/>
          </a:prstGeom>
        </p:spPr>
      </p:pic>
    </p:spTree>
    <p:extLst>
      <p:ext uri="{BB962C8B-B14F-4D97-AF65-F5344CB8AC3E}">
        <p14:creationId xmlns:p14="http://schemas.microsoft.com/office/powerpoint/2010/main" val="1907134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39621"/>
            <a:ext cx="7886700" cy="1325563"/>
          </a:xfrm>
        </p:spPr>
        <p:txBody>
          <a:bodyPr>
            <a:normAutofit/>
          </a:bodyPr>
          <a:lstStyle/>
          <a:p>
            <a:r>
              <a:rPr lang="en-US" sz="4000" dirty="0"/>
              <a:t>What in this Picture Doesn’t Belong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05" y="1360715"/>
            <a:ext cx="7061789" cy="4929716"/>
          </a:xfrm>
          <a:prstGeom prst="rect">
            <a:avLst/>
          </a:prstGeom>
        </p:spPr>
      </p:pic>
    </p:spTree>
    <p:extLst>
      <p:ext uri="{BB962C8B-B14F-4D97-AF65-F5344CB8AC3E}">
        <p14:creationId xmlns:p14="http://schemas.microsoft.com/office/powerpoint/2010/main" val="16956701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39621"/>
            <a:ext cx="7886700" cy="1325563"/>
          </a:xfrm>
        </p:spPr>
        <p:txBody>
          <a:bodyPr>
            <a:normAutofit/>
          </a:bodyPr>
          <a:lstStyle/>
          <a:p>
            <a:r>
              <a:rPr lang="en-US" sz="4000" dirty="0"/>
              <a:t>What in this Picture Doesn’t Belong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28" y="2293256"/>
            <a:ext cx="8380743" cy="2418443"/>
          </a:xfrm>
          <a:prstGeom prst="rect">
            <a:avLst/>
          </a:prstGeom>
        </p:spPr>
      </p:pic>
    </p:spTree>
    <p:extLst>
      <p:ext uri="{BB962C8B-B14F-4D97-AF65-F5344CB8AC3E}">
        <p14:creationId xmlns:p14="http://schemas.microsoft.com/office/powerpoint/2010/main" val="1052217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4" y="1541059"/>
            <a:ext cx="8244114" cy="4637314"/>
          </a:xfrm>
          <a:prstGeom prst="rect">
            <a:avLst/>
          </a:prstGeom>
        </p:spPr>
      </p:pic>
      <p:sp>
        <p:nvSpPr>
          <p:cNvPr id="2" name="Title 1"/>
          <p:cNvSpPr>
            <a:spLocks noGrp="1"/>
          </p:cNvSpPr>
          <p:nvPr>
            <p:ph type="title"/>
          </p:nvPr>
        </p:nvSpPr>
        <p:spPr>
          <a:xfrm>
            <a:off x="1103290" y="215496"/>
            <a:ext cx="7886700" cy="1325563"/>
          </a:xfrm>
        </p:spPr>
        <p:txBody>
          <a:bodyPr>
            <a:normAutofit/>
          </a:bodyPr>
          <a:lstStyle/>
          <a:p>
            <a:pPr algn="r"/>
            <a:r>
              <a:rPr lang="en-US" sz="6000" dirty="0" smtClean="0">
                <a:solidFill>
                  <a:schemeClr val="tx1"/>
                </a:solidFill>
                <a:latin typeface="Avenir Book" charset="0"/>
                <a:ea typeface="Avenir Book" charset="0"/>
                <a:cs typeface="Avenir Book" charset="0"/>
              </a:rPr>
              <a:t>How Can we Help?</a:t>
            </a:r>
            <a:endParaRPr lang="en-US" sz="6000" dirty="0">
              <a:solidFill>
                <a:schemeClr val="tx1"/>
              </a:solidFill>
              <a:latin typeface="Avenir Book" charset="0"/>
              <a:ea typeface="Avenir Book" charset="0"/>
              <a:cs typeface="Avenir Book"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52735">
            <a:off x="-20939" y="600477"/>
            <a:ext cx="3005259" cy="2854996"/>
          </a:xfrm>
          <a:prstGeom prst="rect">
            <a:avLst/>
          </a:prstGeom>
        </p:spPr>
      </p:pic>
    </p:spTree>
    <p:extLst>
      <p:ext uri="{BB962C8B-B14F-4D97-AF65-F5344CB8AC3E}">
        <p14:creationId xmlns:p14="http://schemas.microsoft.com/office/powerpoint/2010/main" val="735293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5633" y="283355"/>
            <a:ext cx="7886700" cy="1325563"/>
          </a:xfrm>
        </p:spPr>
        <p:txBody>
          <a:bodyPr>
            <a:normAutofit/>
          </a:bodyPr>
          <a:lstStyle/>
          <a:p>
            <a:r>
              <a:rPr lang="en-US" sz="4000" dirty="0" smtClean="0">
                <a:solidFill>
                  <a:schemeClr val="tx1"/>
                </a:solidFill>
                <a:latin typeface="Avenir Book" charset="0"/>
                <a:ea typeface="Avenir Book" charset="0"/>
                <a:cs typeface="Avenir Book" charset="0"/>
              </a:rPr>
              <a:t>Homework!</a:t>
            </a:r>
            <a:endParaRPr lang="en-US" sz="4000" dirty="0">
              <a:solidFill>
                <a:schemeClr val="tx1"/>
              </a:solidFill>
              <a:latin typeface="Avenir Book" charset="0"/>
              <a:ea typeface="Avenir Book" charset="0"/>
              <a:cs typeface="Avenir Book"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400" y="169055"/>
            <a:ext cx="4927900" cy="6337300"/>
          </a:xfrm>
          <a:prstGeom prst="rect">
            <a:avLst/>
          </a:prstGeom>
        </p:spPr>
      </p:pic>
    </p:spTree>
    <p:extLst>
      <p:ext uri="{BB962C8B-B14F-4D97-AF65-F5344CB8AC3E}">
        <p14:creationId xmlns:p14="http://schemas.microsoft.com/office/powerpoint/2010/main" val="48417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895" y="290286"/>
            <a:ext cx="3761762" cy="2641600"/>
          </a:xfrm>
        </p:spPr>
        <p:txBody>
          <a:bodyPr>
            <a:normAutofit/>
          </a:bodyPr>
          <a:lstStyle/>
          <a:p>
            <a:r>
              <a:rPr lang="en-US" smtClean="0"/>
              <a:t>Additional Activity - Marine </a:t>
            </a:r>
            <a:r>
              <a:rPr lang="en-US" dirty="0" smtClean="0"/>
              <a:t/>
            </a:r>
            <a:br>
              <a:rPr lang="en-US" dirty="0" smtClean="0"/>
            </a:br>
            <a:r>
              <a:rPr lang="en-US" dirty="0" smtClean="0"/>
              <a:t>Match Up</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744" y="304800"/>
            <a:ext cx="4894639" cy="6302188"/>
          </a:xfrm>
          <a:prstGeom prst="rect">
            <a:avLst/>
          </a:prstGeom>
        </p:spPr>
      </p:pic>
    </p:spTree>
    <p:extLst>
      <p:ext uri="{BB962C8B-B14F-4D97-AF65-F5344CB8AC3E}">
        <p14:creationId xmlns:p14="http://schemas.microsoft.com/office/powerpoint/2010/main" val="1064118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3"/>
          <a:srcRect l="4566" t="3617" r="6218"/>
          <a:stretch/>
        </p:blipFill>
        <p:spPr>
          <a:xfrm>
            <a:off x="2524993" y="320128"/>
            <a:ext cx="3865484" cy="3226942"/>
          </a:xfrm>
          <a:prstGeom prst="rect">
            <a:avLst/>
          </a:prstGeom>
        </p:spPr>
      </p:pic>
      <p:sp>
        <p:nvSpPr>
          <p:cNvPr id="10" name="Title 3"/>
          <p:cNvSpPr txBox="1">
            <a:spLocks/>
          </p:cNvSpPr>
          <p:nvPr/>
        </p:nvSpPr>
        <p:spPr>
          <a:xfrm>
            <a:off x="664574" y="2046409"/>
            <a:ext cx="760387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Aharoni" panose="02010803020104030203" pitchFamily="2" charset="-79"/>
                <a:cs typeface="Aharoni" panose="02010803020104030203" pitchFamily="2" charset="-79"/>
              </a:rPr>
              <a:t>EcoLearn</a:t>
            </a:r>
          </a:p>
        </p:txBody>
      </p:sp>
      <p:sp>
        <p:nvSpPr>
          <p:cNvPr id="11" name="Subtitle 4"/>
          <p:cNvSpPr txBox="1">
            <a:spLocks/>
          </p:cNvSpPr>
          <p:nvPr/>
        </p:nvSpPr>
        <p:spPr>
          <a:xfrm>
            <a:off x="723360" y="4434009"/>
            <a:ext cx="73152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600" dirty="0"/>
              <a:t>Developed by the Environmental Protection Agency</a:t>
            </a:r>
          </a:p>
          <a:p>
            <a:pPr>
              <a:lnSpc>
                <a:spcPct val="100000"/>
              </a:lnSpc>
            </a:pPr>
            <a:r>
              <a:rPr lang="en-US" sz="1600" dirty="0"/>
              <a:t>With support from Department of State </a:t>
            </a:r>
          </a:p>
          <a:p>
            <a:pPr>
              <a:lnSpc>
                <a:spcPct val="100000"/>
              </a:lnSpc>
            </a:pPr>
            <a:r>
              <a:rPr lang="en-US" sz="1600" dirty="0"/>
              <a:t>Virtual Students of </a:t>
            </a:r>
            <a:r>
              <a:rPr lang="en-US" sz="1600" dirty="0" smtClean="0"/>
              <a:t>Federal </a:t>
            </a:r>
            <a:r>
              <a:rPr lang="en-US" sz="1600" dirty="0"/>
              <a:t>Service Interns </a:t>
            </a:r>
          </a:p>
          <a:p>
            <a:pPr>
              <a:lnSpc>
                <a:spcPct val="100000"/>
              </a:lnSpc>
            </a:pPr>
            <a:r>
              <a:rPr lang="en-US" sz="1600" dirty="0">
                <a:hlinkClick r:id="rId4"/>
              </a:rPr>
              <a:t>https://www.epa.gov/education</a:t>
            </a:r>
            <a:r>
              <a:rPr lang="en-US" sz="1600" dirty="0"/>
              <a:t> </a:t>
            </a:r>
          </a:p>
        </p:txBody>
      </p:sp>
      <p:sp>
        <p:nvSpPr>
          <p:cNvPr id="12" name="TextBox 11"/>
          <p:cNvSpPr txBox="1"/>
          <p:nvPr/>
        </p:nvSpPr>
        <p:spPr>
          <a:xfrm>
            <a:off x="2306786" y="5934670"/>
            <a:ext cx="4276357" cy="923330"/>
          </a:xfrm>
          <a:prstGeom prst="rect">
            <a:avLst/>
          </a:prstGeom>
          <a:noFill/>
        </p:spPr>
        <p:txBody>
          <a:bodyPr wrap="square" rtlCol="0" anchor="t">
            <a:spAutoFit/>
          </a:bodyPr>
          <a:lstStyle/>
          <a:p>
            <a:pPr algn="ctr"/>
            <a:r>
              <a:rPr lang="en-US" dirty="0"/>
              <a:t>For more information: </a:t>
            </a:r>
            <a:r>
              <a:rPr lang="en-US" dirty="0" err="1"/>
              <a:t>hanft.sally@epa.gov</a:t>
            </a:r>
            <a:r>
              <a:rPr lang="en-US" dirty="0"/>
              <a:t> or </a:t>
            </a:r>
            <a:r>
              <a:rPr lang="en-US" dirty="0" err="1"/>
              <a:t>salazar.viccy@epa.gov</a:t>
            </a:r>
            <a:r>
              <a:rPr lang="en-US" dirty="0"/>
              <a:t> </a:t>
            </a:r>
          </a:p>
          <a:p>
            <a:r>
              <a:rPr lang="en-US" dirty="0"/>
              <a:t> </a:t>
            </a:r>
          </a:p>
        </p:txBody>
      </p:sp>
    </p:spTree>
    <p:extLst>
      <p:ext uri="{BB962C8B-B14F-4D97-AF65-F5344CB8AC3E}">
        <p14:creationId xmlns:p14="http://schemas.microsoft.com/office/powerpoint/2010/main" val="41542040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 y="3926111"/>
            <a:ext cx="9144000" cy="2945799"/>
          </a:xfrm>
          <a:prstGeom prst="rect">
            <a:avLst/>
          </a:prstGeom>
        </p:spPr>
      </p:pic>
      <p:pic>
        <p:nvPicPr>
          <p:cNvPr id="15" name="Picture 14" descr="kisscc0-car-a-rubber-tire-download-duesi-tire-5b714fc30d6348.5898583515341526430548.png"/>
          <p:cNvPicPr/>
          <p:nvPr/>
        </p:nvPicPr>
        <p:blipFill>
          <a:blip r:embed="rId4">
            <a:extLst>
              <a:ext uri="{28A0092B-C50C-407E-A947-70E740481C1C}">
                <a14:useLocalDpi xmlns:a14="http://schemas.microsoft.com/office/drawing/2010/main" val="0"/>
              </a:ext>
            </a:extLst>
          </a:blip>
          <a:srcRect/>
          <a:stretch>
            <a:fillRect/>
          </a:stretch>
        </p:blipFill>
        <p:spPr bwMode="auto">
          <a:xfrm>
            <a:off x="-294479" y="3264388"/>
            <a:ext cx="2722245" cy="3875405"/>
          </a:xfrm>
          <a:prstGeom prst="rect">
            <a:avLst/>
          </a:prstGeom>
          <a:noFill/>
          <a:ln>
            <a:noFill/>
          </a:ln>
        </p:spPr>
      </p:pic>
      <p:pic>
        <p:nvPicPr>
          <p:cNvPr id="5" name="Picture 4" descr="289212.png"/>
          <p:cNvPicPr/>
          <p:nvPr/>
        </p:nvPicPr>
        <p:blipFill>
          <a:blip r:embed="rId5">
            <a:extLst>
              <a:ext uri="{28A0092B-C50C-407E-A947-70E740481C1C}">
                <a14:useLocalDpi xmlns:a14="http://schemas.microsoft.com/office/drawing/2010/main" val="0"/>
              </a:ext>
            </a:extLst>
          </a:blip>
          <a:srcRect/>
          <a:stretch>
            <a:fillRect/>
          </a:stretch>
        </p:blipFill>
        <p:spPr bwMode="auto">
          <a:xfrm rot="183402">
            <a:off x="681446" y="1282065"/>
            <a:ext cx="7918115" cy="5501706"/>
          </a:xfrm>
          <a:prstGeom prst="rect">
            <a:avLst/>
          </a:prstGeom>
          <a:noFill/>
          <a:ln>
            <a:noFill/>
          </a:ln>
        </p:spPr>
      </p:pic>
      <p:pic>
        <p:nvPicPr>
          <p:cNvPr id="9" name="Picture 8" descr="kisscc0-plastic-bag-fizzy-drinks-plastic-bottle-water-bott-pet-5b714395f15887.4692930315341495259886.png"/>
          <p:cNvPicPr/>
          <p:nvPr/>
        </p:nvPicPr>
        <p:blipFill>
          <a:blip r:embed="rId6">
            <a:extLst>
              <a:ext uri="{28A0092B-C50C-407E-A947-70E740481C1C}">
                <a14:useLocalDpi xmlns:a14="http://schemas.microsoft.com/office/drawing/2010/main" val="0"/>
              </a:ext>
            </a:extLst>
          </a:blip>
          <a:srcRect/>
          <a:stretch>
            <a:fillRect/>
          </a:stretch>
        </p:blipFill>
        <p:spPr bwMode="auto">
          <a:xfrm rot="21157587">
            <a:off x="1768827" y="4575338"/>
            <a:ext cx="1084580" cy="1786255"/>
          </a:xfrm>
          <a:prstGeom prst="rect">
            <a:avLst/>
          </a:prstGeom>
          <a:noFill/>
          <a:ln>
            <a:noFill/>
          </a:ln>
        </p:spPr>
      </p:pic>
      <p:pic>
        <p:nvPicPr>
          <p:cNvPr id="10" name="Picture 9" descr="a-fish-clipart-6.png"/>
          <p:cNvPicPr/>
          <p:nvPr/>
        </p:nvPicPr>
        <p:blipFill>
          <a:blip r:embed="rId7">
            <a:extLst>
              <a:ext uri="{28A0092B-C50C-407E-A947-70E740481C1C}">
                <a14:useLocalDpi xmlns:a14="http://schemas.microsoft.com/office/drawing/2010/main" val="0"/>
              </a:ext>
            </a:extLst>
          </a:blip>
          <a:srcRect/>
          <a:stretch>
            <a:fillRect/>
          </a:stretch>
        </p:blipFill>
        <p:spPr bwMode="auto">
          <a:xfrm>
            <a:off x="2677580" y="1910128"/>
            <a:ext cx="1948815" cy="1334770"/>
          </a:xfrm>
          <a:prstGeom prst="rect">
            <a:avLst/>
          </a:prstGeom>
          <a:noFill/>
          <a:ln>
            <a:noFill/>
          </a:ln>
        </p:spPr>
      </p:pic>
      <p:pic>
        <p:nvPicPr>
          <p:cNvPr id="11" name="Picture 10" descr="a-fish-clipart-6.png"/>
          <p:cNvPicPr/>
          <p:nvPr/>
        </p:nvPicPr>
        <p:blipFill>
          <a:blip r:embed="rId7">
            <a:extLst>
              <a:ext uri="{28A0092B-C50C-407E-A947-70E740481C1C}">
                <a14:useLocalDpi xmlns:a14="http://schemas.microsoft.com/office/drawing/2010/main" val="0"/>
              </a:ext>
            </a:extLst>
          </a:blip>
          <a:srcRect/>
          <a:stretch>
            <a:fillRect/>
          </a:stretch>
        </p:blipFill>
        <p:spPr bwMode="auto">
          <a:xfrm>
            <a:off x="4517807" y="2588851"/>
            <a:ext cx="1177608" cy="758099"/>
          </a:xfrm>
          <a:prstGeom prst="rect">
            <a:avLst/>
          </a:prstGeom>
          <a:noFill/>
          <a:ln>
            <a:noFill/>
          </a:ln>
        </p:spPr>
      </p:pic>
      <p:pic>
        <p:nvPicPr>
          <p:cNvPr id="12" name="Picture 11" descr="a-fish-clipart-6.png"/>
          <p:cNvPicPr/>
          <p:nvPr/>
        </p:nvPicPr>
        <p:blipFill>
          <a:blip r:embed="rId7">
            <a:extLst>
              <a:ext uri="{28A0092B-C50C-407E-A947-70E740481C1C}">
                <a14:useLocalDpi xmlns:a14="http://schemas.microsoft.com/office/drawing/2010/main" val="0"/>
              </a:ext>
            </a:extLst>
          </a:blip>
          <a:srcRect/>
          <a:stretch>
            <a:fillRect/>
          </a:stretch>
        </p:blipFill>
        <p:spPr bwMode="auto">
          <a:xfrm>
            <a:off x="3798251" y="3088368"/>
            <a:ext cx="974408" cy="682289"/>
          </a:xfrm>
          <a:prstGeom prst="rect">
            <a:avLst/>
          </a:prstGeom>
          <a:noFill/>
          <a:ln>
            <a:noFill/>
          </a:ln>
        </p:spPr>
      </p:pic>
      <p:pic>
        <p:nvPicPr>
          <p:cNvPr id="13" name="Picture 12" descr="octopus.png"/>
          <p:cNvPicPr/>
          <p:nvPr/>
        </p:nvPicPr>
        <p:blipFill>
          <a:blip r:embed="rId8">
            <a:extLst>
              <a:ext uri="{28A0092B-C50C-407E-A947-70E740481C1C}">
                <a14:useLocalDpi xmlns:a14="http://schemas.microsoft.com/office/drawing/2010/main" val="0"/>
              </a:ext>
            </a:extLst>
          </a:blip>
          <a:srcRect/>
          <a:stretch>
            <a:fillRect/>
          </a:stretch>
        </p:blipFill>
        <p:spPr bwMode="auto">
          <a:xfrm rot="364776">
            <a:off x="4937817" y="3280522"/>
            <a:ext cx="3912163" cy="3067479"/>
          </a:xfrm>
          <a:prstGeom prst="rect">
            <a:avLst/>
          </a:prstGeom>
          <a:noFill/>
          <a:ln>
            <a:noFill/>
          </a:ln>
        </p:spPr>
      </p:pic>
      <p:pic>
        <p:nvPicPr>
          <p:cNvPr id="14" name="Picture 13" descr="1528783507.png"/>
          <p:cNvPicPr/>
          <p:nvPr/>
        </p:nvPicPr>
        <p:blipFill>
          <a:blip r:embed="rId9">
            <a:extLst>
              <a:ext uri="{28A0092B-C50C-407E-A947-70E740481C1C}">
                <a14:useLocalDpi xmlns:a14="http://schemas.microsoft.com/office/drawing/2010/main" val="0"/>
              </a:ext>
            </a:extLst>
          </a:blip>
          <a:srcRect/>
          <a:stretch>
            <a:fillRect/>
          </a:stretch>
        </p:blipFill>
        <p:spPr bwMode="auto">
          <a:xfrm rot="11331124">
            <a:off x="5785573" y="493992"/>
            <a:ext cx="1059105" cy="1253746"/>
          </a:xfrm>
          <a:prstGeom prst="rect">
            <a:avLst/>
          </a:prstGeom>
          <a:noFill/>
          <a:ln>
            <a:noFill/>
          </a:ln>
        </p:spPr>
      </p:pic>
      <p:pic>
        <p:nvPicPr>
          <p:cNvPr id="16" name="Picture 15" descr="lays-classic.png"/>
          <p:cNvPicPr/>
          <p:nvPr/>
        </p:nvPicPr>
        <p:blipFill>
          <a:blip r:embed="rId10">
            <a:extLst>
              <a:ext uri="{28A0092B-C50C-407E-A947-70E740481C1C}">
                <a14:useLocalDpi xmlns:a14="http://schemas.microsoft.com/office/drawing/2010/main" val="0"/>
              </a:ext>
            </a:extLst>
          </a:blip>
          <a:srcRect/>
          <a:stretch>
            <a:fillRect/>
          </a:stretch>
        </p:blipFill>
        <p:spPr bwMode="auto">
          <a:xfrm rot="751572">
            <a:off x="6511111" y="5253058"/>
            <a:ext cx="942257" cy="1205653"/>
          </a:xfrm>
          <a:prstGeom prst="rect">
            <a:avLst/>
          </a:prstGeom>
          <a:noFill/>
          <a:ln>
            <a:noFill/>
          </a:ln>
        </p:spPr>
      </p:pic>
      <p:pic>
        <p:nvPicPr>
          <p:cNvPr id="17" name="Picture 16" descr="coral-free-clipart-1.jpg.png"/>
          <p:cNvPicPr/>
          <p:nvPr/>
        </p:nvPicPr>
        <p:blipFill>
          <a:blip r:embed="rId11">
            <a:extLst>
              <a:ext uri="{28A0092B-C50C-407E-A947-70E740481C1C}">
                <a14:useLocalDpi xmlns:a14="http://schemas.microsoft.com/office/drawing/2010/main" val="0"/>
              </a:ext>
            </a:extLst>
          </a:blip>
          <a:srcRect/>
          <a:stretch>
            <a:fillRect/>
          </a:stretch>
        </p:blipFill>
        <p:spPr bwMode="auto">
          <a:xfrm>
            <a:off x="2004157" y="3429513"/>
            <a:ext cx="3006646" cy="2769495"/>
          </a:xfrm>
          <a:prstGeom prst="rect">
            <a:avLst/>
          </a:prstGeom>
          <a:noFill/>
          <a:ln>
            <a:noFill/>
          </a:ln>
        </p:spPr>
      </p:pic>
      <p:pic>
        <p:nvPicPr>
          <p:cNvPr id="18" name="Picture 17" descr="crab-clip-art-crab-clipart-7.png"/>
          <p:cNvPicPr/>
          <p:nvPr/>
        </p:nvPicPr>
        <p:blipFill>
          <a:blip r:embed="rId12">
            <a:extLst>
              <a:ext uri="{28A0092B-C50C-407E-A947-70E740481C1C}">
                <a14:useLocalDpi xmlns:a14="http://schemas.microsoft.com/office/drawing/2010/main" val="0"/>
              </a:ext>
            </a:extLst>
          </a:blip>
          <a:srcRect/>
          <a:stretch>
            <a:fillRect/>
          </a:stretch>
        </p:blipFill>
        <p:spPr bwMode="auto">
          <a:xfrm rot="19240169">
            <a:off x="6989080" y="5239800"/>
            <a:ext cx="1926427" cy="1225382"/>
          </a:xfrm>
          <a:prstGeom prst="rect">
            <a:avLst/>
          </a:prstGeom>
          <a:noFill/>
          <a:ln>
            <a:noFill/>
          </a:ln>
        </p:spPr>
      </p:pic>
      <p:pic>
        <p:nvPicPr>
          <p:cNvPr id="19" name="Picture 18" descr="Starfish_PNG_Clip_Art-1439.png"/>
          <p:cNvPicPr/>
          <p:nvPr/>
        </p:nvPicPr>
        <p:blipFill>
          <a:blip r:embed="rId13">
            <a:extLst>
              <a:ext uri="{28A0092B-C50C-407E-A947-70E740481C1C}">
                <a14:useLocalDpi xmlns:a14="http://schemas.microsoft.com/office/drawing/2010/main" val="0"/>
              </a:ext>
            </a:extLst>
          </a:blip>
          <a:srcRect/>
          <a:stretch>
            <a:fillRect/>
          </a:stretch>
        </p:blipFill>
        <p:spPr bwMode="auto">
          <a:xfrm>
            <a:off x="4773807" y="5187080"/>
            <a:ext cx="1280148" cy="1177053"/>
          </a:xfrm>
          <a:prstGeom prst="rect">
            <a:avLst/>
          </a:prstGeom>
          <a:noFill/>
          <a:ln>
            <a:noFill/>
          </a:ln>
        </p:spPr>
      </p:pic>
      <p:pic>
        <p:nvPicPr>
          <p:cNvPr id="21" name="Picture 20" descr="Starfish_PNG_Clip_Art-1439.png"/>
          <p:cNvPicPr/>
          <p:nvPr/>
        </p:nvPicPr>
        <p:blipFill>
          <a:blip r:embed="rId13">
            <a:extLst>
              <a:ext uri="{28A0092B-C50C-407E-A947-70E740481C1C}">
                <a14:useLocalDpi xmlns:a14="http://schemas.microsoft.com/office/drawing/2010/main" val="0"/>
              </a:ext>
            </a:extLst>
          </a:blip>
          <a:srcRect/>
          <a:stretch>
            <a:fillRect/>
          </a:stretch>
        </p:blipFill>
        <p:spPr bwMode="auto">
          <a:xfrm>
            <a:off x="94235" y="3543027"/>
            <a:ext cx="1028675" cy="979782"/>
          </a:xfrm>
          <a:prstGeom prst="rect">
            <a:avLst/>
          </a:prstGeom>
          <a:noFill/>
          <a:ln>
            <a:noFill/>
          </a:ln>
        </p:spPr>
      </p:pic>
      <p:pic>
        <p:nvPicPr>
          <p:cNvPr id="22" name="Picture 21" descr="Sea_Shell_PNG_Clip_Art_Image.png"/>
          <p:cNvPicPr/>
          <p:nvPr/>
        </p:nvPicPr>
        <p:blipFill>
          <a:blip r:embed="rId14">
            <a:extLst>
              <a:ext uri="{28A0092B-C50C-407E-A947-70E740481C1C}">
                <a14:useLocalDpi xmlns:a14="http://schemas.microsoft.com/office/drawing/2010/main" val="0"/>
              </a:ext>
            </a:extLst>
          </a:blip>
          <a:srcRect/>
          <a:stretch>
            <a:fillRect/>
          </a:stretch>
        </p:blipFill>
        <p:spPr bwMode="auto">
          <a:xfrm rot="5118541" flipV="1">
            <a:off x="3903573" y="5174285"/>
            <a:ext cx="1367930" cy="976368"/>
          </a:xfrm>
          <a:prstGeom prst="rect">
            <a:avLst/>
          </a:prstGeom>
          <a:noFill/>
          <a:ln>
            <a:noFill/>
          </a:ln>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471023">
            <a:off x="6986713" y="469244"/>
            <a:ext cx="1515312" cy="1984337"/>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64338">
            <a:off x="539469" y="473359"/>
            <a:ext cx="1482405" cy="1941244"/>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318139">
            <a:off x="2870541" y="279272"/>
            <a:ext cx="955026" cy="1250629"/>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13983">
            <a:off x="4605624" y="1060017"/>
            <a:ext cx="955026" cy="1250629"/>
          </a:xfrm>
          <a:prstGeom prst="rect">
            <a:avLst/>
          </a:prstGeom>
        </p:spPr>
      </p:pic>
      <p:pic>
        <p:nvPicPr>
          <p:cNvPr id="35" name="Pictur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69375" y="1314554"/>
            <a:ext cx="594170" cy="1065905"/>
          </a:xfrm>
          <a:prstGeom prst="rect">
            <a:avLst/>
          </a:prstGeom>
        </p:spPr>
      </p:pic>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7052" y="2552738"/>
            <a:ext cx="429869" cy="771160"/>
          </a:xfrm>
          <a:prstGeom prst="rect">
            <a:avLst/>
          </a:prstGeom>
        </p:spPr>
      </p:pic>
      <p:pic>
        <p:nvPicPr>
          <p:cNvPr id="37" name="Picture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01066" y="2034773"/>
            <a:ext cx="413602" cy="741977"/>
          </a:xfrm>
          <a:prstGeom prst="rect">
            <a:avLst/>
          </a:prstGeom>
        </p:spPr>
      </p:pic>
    </p:spTree>
    <p:extLst>
      <p:ext uri="{BB962C8B-B14F-4D97-AF65-F5344CB8AC3E}">
        <p14:creationId xmlns:p14="http://schemas.microsoft.com/office/powerpoint/2010/main" val="75480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 y="3926111"/>
            <a:ext cx="9144000" cy="2945799"/>
          </a:xfrm>
          <a:prstGeom prst="rect">
            <a:avLst/>
          </a:prstGeom>
        </p:spPr>
      </p:pic>
      <p:pic>
        <p:nvPicPr>
          <p:cNvPr id="5" name="Picture 4" descr="289212.png"/>
          <p:cNvPicPr/>
          <p:nvPr/>
        </p:nvPicPr>
        <p:blipFill>
          <a:blip r:embed="rId4">
            <a:extLst>
              <a:ext uri="{28A0092B-C50C-407E-A947-70E740481C1C}">
                <a14:useLocalDpi xmlns:a14="http://schemas.microsoft.com/office/drawing/2010/main" val="0"/>
              </a:ext>
            </a:extLst>
          </a:blip>
          <a:srcRect/>
          <a:stretch>
            <a:fillRect/>
          </a:stretch>
        </p:blipFill>
        <p:spPr bwMode="auto">
          <a:xfrm rot="183402">
            <a:off x="681446" y="1282065"/>
            <a:ext cx="7918115" cy="5501706"/>
          </a:xfrm>
          <a:prstGeom prst="rect">
            <a:avLst/>
          </a:prstGeom>
          <a:noFill/>
          <a:ln>
            <a:noFill/>
          </a:ln>
        </p:spPr>
      </p:pic>
      <p:pic>
        <p:nvPicPr>
          <p:cNvPr id="10" name="Picture 9" descr="a-fish-clipart-6.png"/>
          <p:cNvPicPr/>
          <p:nvPr/>
        </p:nvPicPr>
        <p:blipFill>
          <a:blip r:embed="rId5">
            <a:extLst>
              <a:ext uri="{28A0092B-C50C-407E-A947-70E740481C1C}">
                <a14:useLocalDpi xmlns:a14="http://schemas.microsoft.com/office/drawing/2010/main" val="0"/>
              </a:ext>
            </a:extLst>
          </a:blip>
          <a:srcRect/>
          <a:stretch>
            <a:fillRect/>
          </a:stretch>
        </p:blipFill>
        <p:spPr bwMode="auto">
          <a:xfrm>
            <a:off x="2677580" y="1910128"/>
            <a:ext cx="1948815" cy="1334770"/>
          </a:xfrm>
          <a:prstGeom prst="rect">
            <a:avLst/>
          </a:prstGeom>
          <a:noFill/>
          <a:ln>
            <a:noFill/>
          </a:ln>
        </p:spPr>
      </p:pic>
      <p:pic>
        <p:nvPicPr>
          <p:cNvPr id="11" name="Picture 10" descr="a-fish-clipart-6.png"/>
          <p:cNvPicPr/>
          <p:nvPr/>
        </p:nvPicPr>
        <p:blipFill>
          <a:blip r:embed="rId5">
            <a:extLst>
              <a:ext uri="{28A0092B-C50C-407E-A947-70E740481C1C}">
                <a14:useLocalDpi xmlns:a14="http://schemas.microsoft.com/office/drawing/2010/main" val="0"/>
              </a:ext>
            </a:extLst>
          </a:blip>
          <a:srcRect/>
          <a:stretch>
            <a:fillRect/>
          </a:stretch>
        </p:blipFill>
        <p:spPr bwMode="auto">
          <a:xfrm>
            <a:off x="4517807" y="2588851"/>
            <a:ext cx="1177608" cy="758099"/>
          </a:xfrm>
          <a:prstGeom prst="rect">
            <a:avLst/>
          </a:prstGeom>
          <a:noFill/>
          <a:ln>
            <a:noFill/>
          </a:ln>
        </p:spPr>
      </p:pic>
      <p:pic>
        <p:nvPicPr>
          <p:cNvPr id="12" name="Picture 11" descr="a-fish-clipart-6.png"/>
          <p:cNvPicPr/>
          <p:nvPr/>
        </p:nvPicPr>
        <p:blipFill>
          <a:blip r:embed="rId5">
            <a:extLst>
              <a:ext uri="{28A0092B-C50C-407E-A947-70E740481C1C}">
                <a14:useLocalDpi xmlns:a14="http://schemas.microsoft.com/office/drawing/2010/main" val="0"/>
              </a:ext>
            </a:extLst>
          </a:blip>
          <a:srcRect/>
          <a:stretch>
            <a:fillRect/>
          </a:stretch>
        </p:blipFill>
        <p:spPr bwMode="auto">
          <a:xfrm>
            <a:off x="3798251" y="3088368"/>
            <a:ext cx="974408" cy="682289"/>
          </a:xfrm>
          <a:prstGeom prst="rect">
            <a:avLst/>
          </a:prstGeom>
          <a:noFill/>
          <a:ln>
            <a:noFill/>
          </a:ln>
        </p:spPr>
      </p:pic>
      <p:pic>
        <p:nvPicPr>
          <p:cNvPr id="13" name="Picture 12" descr="octopus.png"/>
          <p:cNvPicPr/>
          <p:nvPr/>
        </p:nvPicPr>
        <p:blipFill>
          <a:blip r:embed="rId6">
            <a:extLst>
              <a:ext uri="{28A0092B-C50C-407E-A947-70E740481C1C}">
                <a14:useLocalDpi xmlns:a14="http://schemas.microsoft.com/office/drawing/2010/main" val="0"/>
              </a:ext>
            </a:extLst>
          </a:blip>
          <a:srcRect/>
          <a:stretch>
            <a:fillRect/>
          </a:stretch>
        </p:blipFill>
        <p:spPr bwMode="auto">
          <a:xfrm rot="364776">
            <a:off x="4937817" y="3280522"/>
            <a:ext cx="3912163" cy="3067479"/>
          </a:xfrm>
          <a:prstGeom prst="rect">
            <a:avLst/>
          </a:prstGeom>
          <a:noFill/>
          <a:ln>
            <a:noFill/>
          </a:ln>
        </p:spPr>
      </p:pic>
      <p:pic>
        <p:nvPicPr>
          <p:cNvPr id="14" name="Picture 13" descr="1528783507.png"/>
          <p:cNvPicPr/>
          <p:nvPr/>
        </p:nvPicPr>
        <p:blipFill>
          <a:blip r:embed="rId7">
            <a:extLst>
              <a:ext uri="{28A0092B-C50C-407E-A947-70E740481C1C}">
                <a14:useLocalDpi xmlns:a14="http://schemas.microsoft.com/office/drawing/2010/main" val="0"/>
              </a:ext>
            </a:extLst>
          </a:blip>
          <a:srcRect/>
          <a:stretch>
            <a:fillRect/>
          </a:stretch>
        </p:blipFill>
        <p:spPr bwMode="auto">
          <a:xfrm rot="11331124">
            <a:off x="5785573" y="493992"/>
            <a:ext cx="1059105" cy="1253746"/>
          </a:xfrm>
          <a:prstGeom prst="rect">
            <a:avLst/>
          </a:prstGeom>
          <a:noFill/>
          <a:ln>
            <a:noFill/>
          </a:ln>
        </p:spPr>
      </p:pic>
      <p:pic>
        <p:nvPicPr>
          <p:cNvPr id="17" name="Picture 16" descr="coral-free-clipart-1.jpg.png"/>
          <p:cNvPicPr/>
          <p:nvPr/>
        </p:nvPicPr>
        <p:blipFill>
          <a:blip r:embed="rId8">
            <a:extLst>
              <a:ext uri="{28A0092B-C50C-407E-A947-70E740481C1C}">
                <a14:useLocalDpi xmlns:a14="http://schemas.microsoft.com/office/drawing/2010/main" val="0"/>
              </a:ext>
            </a:extLst>
          </a:blip>
          <a:srcRect/>
          <a:stretch>
            <a:fillRect/>
          </a:stretch>
        </p:blipFill>
        <p:spPr bwMode="auto">
          <a:xfrm>
            <a:off x="2004157" y="3429513"/>
            <a:ext cx="3006646" cy="2769495"/>
          </a:xfrm>
          <a:prstGeom prst="rect">
            <a:avLst/>
          </a:prstGeom>
          <a:noFill/>
          <a:ln>
            <a:noFill/>
          </a:ln>
        </p:spPr>
      </p:pic>
      <p:pic>
        <p:nvPicPr>
          <p:cNvPr id="18" name="Picture 17" descr="crab-clip-art-crab-clipart-7.png"/>
          <p:cNvPicPr/>
          <p:nvPr/>
        </p:nvPicPr>
        <p:blipFill>
          <a:blip r:embed="rId9">
            <a:extLst>
              <a:ext uri="{28A0092B-C50C-407E-A947-70E740481C1C}">
                <a14:useLocalDpi xmlns:a14="http://schemas.microsoft.com/office/drawing/2010/main" val="0"/>
              </a:ext>
            </a:extLst>
          </a:blip>
          <a:srcRect/>
          <a:stretch>
            <a:fillRect/>
          </a:stretch>
        </p:blipFill>
        <p:spPr bwMode="auto">
          <a:xfrm rot="19240169">
            <a:off x="6989080" y="5239800"/>
            <a:ext cx="1926427" cy="1225382"/>
          </a:xfrm>
          <a:prstGeom prst="rect">
            <a:avLst/>
          </a:prstGeom>
          <a:noFill/>
          <a:ln>
            <a:noFill/>
          </a:ln>
        </p:spPr>
      </p:pic>
      <p:pic>
        <p:nvPicPr>
          <p:cNvPr id="19" name="Picture 18" descr="Starfish_PNG_Clip_Art-1439.png"/>
          <p:cNvPicPr/>
          <p:nvPr/>
        </p:nvPicPr>
        <p:blipFill>
          <a:blip r:embed="rId10">
            <a:extLst>
              <a:ext uri="{28A0092B-C50C-407E-A947-70E740481C1C}">
                <a14:useLocalDpi xmlns:a14="http://schemas.microsoft.com/office/drawing/2010/main" val="0"/>
              </a:ext>
            </a:extLst>
          </a:blip>
          <a:srcRect/>
          <a:stretch>
            <a:fillRect/>
          </a:stretch>
        </p:blipFill>
        <p:spPr bwMode="auto">
          <a:xfrm>
            <a:off x="4773807" y="5187080"/>
            <a:ext cx="1280148" cy="1177053"/>
          </a:xfrm>
          <a:prstGeom prst="rect">
            <a:avLst/>
          </a:prstGeom>
          <a:noFill/>
          <a:ln>
            <a:noFill/>
          </a:ln>
        </p:spPr>
      </p:pic>
      <p:pic>
        <p:nvPicPr>
          <p:cNvPr id="21" name="Picture 20" descr="Starfish_PNG_Clip_Art-1439.png"/>
          <p:cNvPicPr/>
          <p:nvPr/>
        </p:nvPicPr>
        <p:blipFill>
          <a:blip r:embed="rId10">
            <a:extLst>
              <a:ext uri="{28A0092B-C50C-407E-A947-70E740481C1C}">
                <a14:useLocalDpi xmlns:a14="http://schemas.microsoft.com/office/drawing/2010/main" val="0"/>
              </a:ext>
            </a:extLst>
          </a:blip>
          <a:srcRect/>
          <a:stretch>
            <a:fillRect/>
          </a:stretch>
        </p:blipFill>
        <p:spPr bwMode="auto">
          <a:xfrm>
            <a:off x="94235" y="3543027"/>
            <a:ext cx="1028675" cy="979782"/>
          </a:xfrm>
          <a:prstGeom prst="rect">
            <a:avLst/>
          </a:prstGeom>
          <a:noFill/>
          <a:ln>
            <a:noFill/>
          </a:ln>
        </p:spPr>
      </p:pic>
      <p:pic>
        <p:nvPicPr>
          <p:cNvPr id="22" name="Picture 21" descr="Sea_Shell_PNG_Clip_Art_Image.png"/>
          <p:cNvPicPr/>
          <p:nvPr/>
        </p:nvPicPr>
        <p:blipFill>
          <a:blip r:embed="rId11">
            <a:extLst>
              <a:ext uri="{28A0092B-C50C-407E-A947-70E740481C1C}">
                <a14:useLocalDpi xmlns:a14="http://schemas.microsoft.com/office/drawing/2010/main" val="0"/>
              </a:ext>
            </a:extLst>
          </a:blip>
          <a:srcRect/>
          <a:stretch>
            <a:fillRect/>
          </a:stretch>
        </p:blipFill>
        <p:spPr bwMode="auto">
          <a:xfrm rot="5118541" flipV="1">
            <a:off x="3903573" y="5174285"/>
            <a:ext cx="1367930" cy="976368"/>
          </a:xfrm>
          <a:prstGeom prst="rect">
            <a:avLst/>
          </a:prstGeom>
          <a:noFill/>
          <a:ln>
            <a:noFill/>
          </a:ln>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71023">
            <a:off x="6986713" y="469244"/>
            <a:ext cx="1515312" cy="1984337"/>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064338">
            <a:off x="539469" y="473359"/>
            <a:ext cx="1482405" cy="1941244"/>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18139">
            <a:off x="2870541" y="279272"/>
            <a:ext cx="955026" cy="1250629"/>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13983">
            <a:off x="4605624" y="1060017"/>
            <a:ext cx="955026" cy="1250629"/>
          </a:xfrm>
          <a:prstGeom prst="rect">
            <a:avLst/>
          </a:prstGeom>
        </p:spPr>
      </p:pic>
      <p:pic>
        <p:nvPicPr>
          <p:cNvPr id="35" name="Pictur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69375" y="1314554"/>
            <a:ext cx="594170" cy="1065905"/>
          </a:xfrm>
          <a:prstGeom prst="rect">
            <a:avLst/>
          </a:prstGeom>
        </p:spPr>
      </p:pic>
      <p:pic>
        <p:nvPicPr>
          <p:cNvPr id="36" name="Picture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37052" y="2552738"/>
            <a:ext cx="429869" cy="771160"/>
          </a:xfrm>
          <a:prstGeom prst="rect">
            <a:avLst/>
          </a:prstGeom>
        </p:spPr>
      </p:pic>
      <p:pic>
        <p:nvPicPr>
          <p:cNvPr id="37" name="Picture 3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01066" y="2034773"/>
            <a:ext cx="413602" cy="741977"/>
          </a:xfrm>
          <a:prstGeom prst="rect">
            <a:avLst/>
          </a:prstGeom>
        </p:spPr>
      </p:pic>
      <p:sp>
        <p:nvSpPr>
          <p:cNvPr id="2" name="Donut 1"/>
          <p:cNvSpPr/>
          <p:nvPr/>
        </p:nvSpPr>
        <p:spPr>
          <a:xfrm>
            <a:off x="-420646" y="3334273"/>
            <a:ext cx="2828414" cy="3201186"/>
          </a:xfrm>
          <a:prstGeom prst="donut">
            <a:avLst>
              <a:gd name="adj" fmla="val 388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6">
                    <a:satMod val="175000"/>
                    <a:alpha val="40000"/>
                  </a:schemeClr>
                </a:glow>
              </a:effectLst>
            </a:endParaRPr>
          </a:p>
        </p:txBody>
      </p:sp>
      <p:sp>
        <p:nvSpPr>
          <p:cNvPr id="25" name="Donut 24"/>
          <p:cNvSpPr/>
          <p:nvPr/>
        </p:nvSpPr>
        <p:spPr>
          <a:xfrm>
            <a:off x="1313594" y="4416230"/>
            <a:ext cx="2058554" cy="2119229"/>
          </a:xfrm>
          <a:prstGeom prst="donut">
            <a:avLst>
              <a:gd name="adj" fmla="val 388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6">
                    <a:satMod val="175000"/>
                    <a:alpha val="40000"/>
                  </a:schemeClr>
                </a:glow>
              </a:effectLst>
            </a:endParaRPr>
          </a:p>
        </p:txBody>
      </p:sp>
      <p:pic>
        <p:nvPicPr>
          <p:cNvPr id="9" name="Picture 8" descr="kisscc0-plastic-bag-fizzy-drinks-plastic-bottle-water-bott-pet-5b714395f15887.4692930315341495259886.png"/>
          <p:cNvPicPr/>
          <p:nvPr/>
        </p:nvPicPr>
        <p:blipFill>
          <a:blip r:embed="rId14">
            <a:extLst>
              <a:ext uri="{28A0092B-C50C-407E-A947-70E740481C1C}">
                <a14:useLocalDpi xmlns:a14="http://schemas.microsoft.com/office/drawing/2010/main" val="0"/>
              </a:ext>
            </a:extLst>
          </a:blip>
          <a:srcRect/>
          <a:stretch>
            <a:fillRect/>
          </a:stretch>
        </p:blipFill>
        <p:spPr bwMode="auto">
          <a:xfrm rot="21157587">
            <a:off x="1768827" y="4575338"/>
            <a:ext cx="1084580" cy="1786255"/>
          </a:xfrm>
          <a:prstGeom prst="rect">
            <a:avLst/>
          </a:prstGeom>
          <a:noFill/>
          <a:ln>
            <a:noFill/>
          </a:ln>
        </p:spPr>
      </p:pic>
      <p:pic>
        <p:nvPicPr>
          <p:cNvPr id="15" name="Picture 14" descr="kisscc0-car-a-rubber-tire-download-duesi-tire-5b714fc30d6348.5898583515341526430548.png"/>
          <p:cNvPicPr/>
          <p:nvPr/>
        </p:nvPicPr>
        <p:blipFill>
          <a:blip r:embed="rId15">
            <a:extLst>
              <a:ext uri="{28A0092B-C50C-407E-A947-70E740481C1C}">
                <a14:useLocalDpi xmlns:a14="http://schemas.microsoft.com/office/drawing/2010/main" val="0"/>
              </a:ext>
            </a:extLst>
          </a:blip>
          <a:srcRect/>
          <a:stretch>
            <a:fillRect/>
          </a:stretch>
        </p:blipFill>
        <p:spPr bwMode="auto">
          <a:xfrm>
            <a:off x="-294479" y="3264388"/>
            <a:ext cx="2722245" cy="3875405"/>
          </a:xfrm>
          <a:prstGeom prst="rect">
            <a:avLst/>
          </a:prstGeom>
          <a:noFill/>
          <a:ln>
            <a:noFill/>
          </a:ln>
        </p:spPr>
      </p:pic>
      <p:sp>
        <p:nvSpPr>
          <p:cNvPr id="29" name="Donut 28"/>
          <p:cNvSpPr/>
          <p:nvPr/>
        </p:nvSpPr>
        <p:spPr>
          <a:xfrm>
            <a:off x="6129591" y="4934866"/>
            <a:ext cx="1768027" cy="1715378"/>
          </a:xfrm>
          <a:prstGeom prst="donut">
            <a:avLst>
              <a:gd name="adj" fmla="val 388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6">
                    <a:satMod val="175000"/>
                    <a:alpha val="40000"/>
                  </a:schemeClr>
                </a:glow>
              </a:effectLst>
            </a:endParaRPr>
          </a:p>
        </p:txBody>
      </p:sp>
      <p:pic>
        <p:nvPicPr>
          <p:cNvPr id="16" name="Picture 15" descr="lays-classic.png"/>
          <p:cNvPicPr/>
          <p:nvPr/>
        </p:nvPicPr>
        <p:blipFill>
          <a:blip r:embed="rId16">
            <a:extLst>
              <a:ext uri="{28A0092B-C50C-407E-A947-70E740481C1C}">
                <a14:useLocalDpi xmlns:a14="http://schemas.microsoft.com/office/drawing/2010/main" val="0"/>
              </a:ext>
            </a:extLst>
          </a:blip>
          <a:srcRect/>
          <a:stretch>
            <a:fillRect/>
          </a:stretch>
        </p:blipFill>
        <p:spPr bwMode="auto">
          <a:xfrm rot="751572">
            <a:off x="6511111" y="5253058"/>
            <a:ext cx="942257" cy="1205653"/>
          </a:xfrm>
          <a:prstGeom prst="rect">
            <a:avLst/>
          </a:prstGeom>
          <a:noFill/>
          <a:ln>
            <a:noFill/>
          </a:ln>
        </p:spPr>
      </p:pic>
      <p:sp>
        <p:nvSpPr>
          <p:cNvPr id="30" name="Donut 29"/>
          <p:cNvSpPr/>
          <p:nvPr/>
        </p:nvSpPr>
        <p:spPr>
          <a:xfrm>
            <a:off x="5369175" y="107173"/>
            <a:ext cx="1891899" cy="1937919"/>
          </a:xfrm>
          <a:prstGeom prst="donut">
            <a:avLst>
              <a:gd name="adj" fmla="val 3886"/>
            </a:avLst>
          </a:prstGeom>
          <a:solidFill>
            <a:srgbClr val="FFFF00"/>
          </a:solidFill>
          <a:ln>
            <a:solidFill>
              <a:srgbClr val="FF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18196244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8627" y="306787"/>
            <a:ext cx="7886700" cy="1325563"/>
          </a:xfrm>
        </p:spPr>
        <p:txBody>
          <a:bodyPr>
            <a:normAutofit/>
          </a:bodyPr>
          <a:lstStyle/>
          <a:p>
            <a:r>
              <a:rPr lang="en-US" b="1" dirty="0" smtClean="0">
                <a:latin typeface="Avenir Book" charset="0"/>
                <a:ea typeface="Avenir Book" charset="0"/>
                <a:cs typeface="Avenir Book" charset="0"/>
              </a:rPr>
              <a:t>Discuss</a:t>
            </a:r>
            <a:endParaRPr lang="en-US" b="1" dirty="0">
              <a:solidFill>
                <a:schemeClr val="tx1"/>
              </a:solidFill>
              <a:latin typeface="Avenir Book" charset="0"/>
              <a:ea typeface="Avenir Book" charset="0"/>
              <a:cs typeface="Avenir Book"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189" y="6296948"/>
            <a:ext cx="639940" cy="639940"/>
          </a:xfrm>
          <a:prstGeom prst="rect">
            <a:avLst/>
          </a:prstGeom>
        </p:spPr>
      </p:pic>
      <p:sp>
        <p:nvSpPr>
          <p:cNvPr id="8" name="TextBox 7"/>
          <p:cNvSpPr txBox="1"/>
          <p:nvPr/>
        </p:nvSpPr>
        <p:spPr>
          <a:xfrm>
            <a:off x="805262" y="6423804"/>
            <a:ext cx="1848291" cy="369332"/>
          </a:xfrm>
          <a:prstGeom prst="rect">
            <a:avLst/>
          </a:prstGeom>
          <a:noFill/>
        </p:spPr>
        <p:txBody>
          <a:bodyPr wrap="square" rtlCol="0">
            <a:spAutoFit/>
          </a:bodyPr>
          <a:lstStyle/>
          <a:p>
            <a:r>
              <a:rPr lang="en-US">
                <a:latin typeface="Avenir Book" charset="0"/>
                <a:ea typeface="Avenir Book" charset="0"/>
                <a:cs typeface="Avenir Book" charset="0"/>
              </a:rPr>
              <a:t>Click for audio.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488" y="3070267"/>
            <a:ext cx="9654488" cy="3792771"/>
          </a:xfrm>
          <a:prstGeom prst="rect">
            <a:avLst/>
          </a:prstGeom>
        </p:spPr>
      </p:pic>
    </p:spTree>
    <p:extLst>
      <p:ext uri="{BB962C8B-B14F-4D97-AF65-F5344CB8AC3E}">
        <p14:creationId xmlns:p14="http://schemas.microsoft.com/office/powerpoint/2010/main" val="1477503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8627" y="306787"/>
            <a:ext cx="7886700" cy="1325563"/>
          </a:xfrm>
        </p:spPr>
        <p:txBody>
          <a:bodyPr>
            <a:normAutofit/>
          </a:bodyPr>
          <a:lstStyle/>
          <a:p>
            <a:r>
              <a:rPr lang="en-US" b="1" dirty="0" smtClean="0">
                <a:latin typeface="Avenir Book" charset="0"/>
                <a:ea typeface="Avenir Book" charset="0"/>
                <a:cs typeface="Avenir Book" charset="0"/>
              </a:rPr>
              <a:t>Discuss</a:t>
            </a:r>
            <a:endParaRPr lang="en-US" b="1" dirty="0">
              <a:solidFill>
                <a:schemeClr val="tx1"/>
              </a:solidFill>
              <a:latin typeface="Avenir Book" charset="0"/>
              <a:ea typeface="Avenir Book" charset="0"/>
              <a:cs typeface="Avenir Book"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189" y="6296948"/>
            <a:ext cx="639940" cy="639940"/>
          </a:xfrm>
          <a:prstGeom prst="rect">
            <a:avLst/>
          </a:prstGeom>
        </p:spPr>
      </p:pic>
      <p:sp>
        <p:nvSpPr>
          <p:cNvPr id="8" name="TextBox 7"/>
          <p:cNvSpPr txBox="1"/>
          <p:nvPr/>
        </p:nvSpPr>
        <p:spPr>
          <a:xfrm>
            <a:off x="805262" y="6423804"/>
            <a:ext cx="1848291" cy="369332"/>
          </a:xfrm>
          <a:prstGeom prst="rect">
            <a:avLst/>
          </a:prstGeom>
          <a:noFill/>
        </p:spPr>
        <p:txBody>
          <a:bodyPr wrap="square" rtlCol="0">
            <a:spAutoFit/>
          </a:bodyPr>
          <a:lstStyle/>
          <a:p>
            <a:r>
              <a:rPr lang="en-US">
                <a:latin typeface="Avenir Book" charset="0"/>
                <a:ea typeface="Avenir Book" charset="0"/>
                <a:cs typeface="Avenir Book" charset="0"/>
              </a:rPr>
              <a:t>Click for audio.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488" y="3070267"/>
            <a:ext cx="9654488" cy="3792771"/>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13928"/>
          <a:stretch/>
        </p:blipFill>
        <p:spPr>
          <a:xfrm rot="5400000">
            <a:off x="6723797" y="5451747"/>
            <a:ext cx="1963954" cy="169040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55757">
            <a:off x="4072935" y="5048459"/>
            <a:ext cx="1930252" cy="193025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86372">
            <a:off x="1430675" y="4665534"/>
            <a:ext cx="1519910" cy="1967709"/>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9487" y="484964"/>
            <a:ext cx="2582169" cy="3281549"/>
          </a:xfrm>
          <a:prstGeom prst="rect">
            <a:avLst/>
          </a:prstGeom>
        </p:spPr>
      </p:pic>
    </p:spTree>
    <p:extLst>
      <p:ext uri="{BB962C8B-B14F-4D97-AF65-F5344CB8AC3E}">
        <p14:creationId xmlns:p14="http://schemas.microsoft.com/office/powerpoint/2010/main" val="936327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15"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accent4">
              <a:lumMod val="60000"/>
              <a:lumOff val="40000"/>
            </a:schemeClr>
          </a:solidFill>
          <a:ln>
            <a:noFill/>
          </a:ln>
          <a:effectLst/>
        </p:spPr>
      </p:sp>
      <p:sp>
        <p:nvSpPr>
          <p:cNvPr id="2" name="Title 1"/>
          <p:cNvSpPr>
            <a:spLocks noGrp="1"/>
          </p:cNvSpPr>
          <p:nvPr>
            <p:ph type="title"/>
          </p:nvPr>
        </p:nvSpPr>
        <p:spPr>
          <a:xfrm>
            <a:off x="144896" y="-340260"/>
            <a:ext cx="2863514" cy="1676603"/>
          </a:xfrm>
        </p:spPr>
        <p:txBody>
          <a:bodyPr vert="horz" lIns="91440" tIns="45720" rIns="91440" bIns="45720" rtlCol="0" anchor="ctr">
            <a:normAutofit/>
          </a:bodyPr>
          <a:lstStyle/>
          <a:p>
            <a:r>
              <a:rPr lang="en-US" b="1" dirty="0"/>
              <a:t>Keywords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90689"/>
            <a:ext cx="7849644" cy="38855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9465">
            <a:off x="5401392" y="228262"/>
            <a:ext cx="3609297" cy="250963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896" y="3855190"/>
            <a:ext cx="3160852" cy="3002810"/>
          </a:xfrm>
          <a:prstGeom prst="rect">
            <a:avLst/>
          </a:prstGeom>
        </p:spPr>
      </p:pic>
    </p:spTree>
    <p:extLst>
      <p:ext uri="{BB962C8B-B14F-4D97-AF65-F5344CB8AC3E}">
        <p14:creationId xmlns:p14="http://schemas.microsoft.com/office/powerpoint/2010/main" val="2293909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12" name="Title 1"/>
          <p:cNvSpPr txBox="1">
            <a:spLocks/>
          </p:cNvSpPr>
          <p:nvPr/>
        </p:nvSpPr>
        <p:spPr>
          <a:xfrm>
            <a:off x="329390" y="256448"/>
            <a:ext cx="7886700" cy="8485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Avenir Book" charset="0"/>
                <a:ea typeface="Avenir Book" charset="0"/>
                <a:cs typeface="Avenir Book" charset="0"/>
              </a:rPr>
              <a:t>The 4 R’s</a:t>
            </a:r>
            <a:endParaRPr lang="en-US" sz="5400" b="1" dirty="0">
              <a:latin typeface="Avenir Book" charset="0"/>
              <a:ea typeface="Avenir Book" charset="0"/>
              <a:cs typeface="Avenir Book"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538" y="1623136"/>
            <a:ext cx="4411028" cy="4190476"/>
          </a:xfrm>
          <a:prstGeom prst="rect">
            <a:avLst/>
          </a:prstGeom>
        </p:spPr>
      </p:pic>
      <p:sp>
        <p:nvSpPr>
          <p:cNvPr id="5" name="Rectangle 4"/>
          <p:cNvSpPr/>
          <p:nvPr/>
        </p:nvSpPr>
        <p:spPr>
          <a:xfrm>
            <a:off x="7060579" y="5028782"/>
            <a:ext cx="877164" cy="1569660"/>
          </a:xfrm>
          <a:prstGeom prst="rect">
            <a:avLst/>
          </a:prstGeom>
        </p:spPr>
        <p:txBody>
          <a:bodyPr wrap="none">
            <a:spAutoFit/>
          </a:bodyPr>
          <a:lstStyle/>
          <a:p>
            <a:pPr algn="ctr"/>
            <a:r>
              <a:rPr lang="en-US" sz="9600" b="1" dirty="0" smtClean="0">
                <a:ln w="28575">
                  <a:solidFill>
                    <a:schemeClr val="tx1"/>
                  </a:solidFill>
                  <a:prstDash val="solid"/>
                </a:ln>
                <a:solidFill>
                  <a:schemeClr val="accent5">
                    <a:lumMod val="75000"/>
                  </a:schemeClr>
                </a:solidFill>
              </a:rPr>
              <a:t>R</a:t>
            </a:r>
            <a:endParaRPr lang="en-US" sz="9600" b="1" dirty="0">
              <a:ln w="28575">
                <a:solidFill>
                  <a:schemeClr val="tx1"/>
                </a:solidFill>
                <a:prstDash val="solid"/>
              </a:ln>
              <a:solidFill>
                <a:schemeClr val="accent5">
                  <a:lumMod val="75000"/>
                </a:schemeClr>
              </a:solidFill>
            </a:endParaRPr>
          </a:p>
        </p:txBody>
      </p:sp>
      <p:sp>
        <p:nvSpPr>
          <p:cNvPr id="6" name="Rectangle 5"/>
          <p:cNvSpPr/>
          <p:nvPr/>
        </p:nvSpPr>
        <p:spPr>
          <a:xfrm>
            <a:off x="1180824" y="1116240"/>
            <a:ext cx="1329802" cy="1569660"/>
          </a:xfrm>
          <a:prstGeom prst="rect">
            <a:avLst/>
          </a:prstGeom>
        </p:spPr>
        <p:txBody>
          <a:bodyPr wrap="square">
            <a:spAutoFit/>
          </a:bodyPr>
          <a:lstStyle/>
          <a:p>
            <a:pPr algn="ctr"/>
            <a:r>
              <a:rPr lang="en-US" sz="9600" b="1" dirty="0" smtClean="0">
                <a:ln w="28575">
                  <a:solidFill>
                    <a:schemeClr val="tx1"/>
                  </a:solidFill>
                  <a:prstDash val="solid"/>
                </a:ln>
                <a:solidFill>
                  <a:schemeClr val="accent5">
                    <a:lumMod val="75000"/>
                  </a:schemeClr>
                </a:solidFill>
              </a:rPr>
              <a:t>R</a:t>
            </a:r>
            <a:endParaRPr lang="en-US" sz="9600" b="1" dirty="0">
              <a:ln w="28575">
                <a:solidFill>
                  <a:schemeClr val="tx1"/>
                </a:solidFill>
                <a:prstDash val="solid"/>
              </a:ln>
              <a:solidFill>
                <a:schemeClr val="accent5">
                  <a:lumMod val="75000"/>
                </a:schemeClr>
              </a:solidFill>
            </a:endParaRPr>
          </a:p>
        </p:txBody>
      </p:sp>
      <p:sp>
        <p:nvSpPr>
          <p:cNvPr id="7" name="Rectangle 6"/>
          <p:cNvSpPr/>
          <p:nvPr/>
        </p:nvSpPr>
        <p:spPr>
          <a:xfrm>
            <a:off x="7060579" y="1116240"/>
            <a:ext cx="877164" cy="1569660"/>
          </a:xfrm>
          <a:prstGeom prst="rect">
            <a:avLst/>
          </a:prstGeom>
        </p:spPr>
        <p:txBody>
          <a:bodyPr wrap="none">
            <a:spAutoFit/>
          </a:bodyPr>
          <a:lstStyle/>
          <a:p>
            <a:pPr algn="ctr"/>
            <a:r>
              <a:rPr lang="en-US" sz="9600" b="1" dirty="0" smtClean="0">
                <a:ln w="28575">
                  <a:solidFill>
                    <a:schemeClr val="tx1"/>
                  </a:solidFill>
                  <a:prstDash val="solid"/>
                </a:ln>
                <a:solidFill>
                  <a:schemeClr val="accent5">
                    <a:lumMod val="75000"/>
                  </a:schemeClr>
                </a:solidFill>
              </a:rPr>
              <a:t>R</a:t>
            </a:r>
            <a:endParaRPr lang="en-US" sz="9600" b="1" dirty="0">
              <a:ln w="28575">
                <a:solidFill>
                  <a:schemeClr val="tx1"/>
                </a:solidFill>
                <a:prstDash val="solid"/>
              </a:ln>
              <a:solidFill>
                <a:schemeClr val="accent5">
                  <a:lumMod val="75000"/>
                </a:schemeClr>
              </a:solidFill>
            </a:endParaRPr>
          </a:p>
        </p:txBody>
      </p:sp>
      <p:sp>
        <p:nvSpPr>
          <p:cNvPr id="8" name="Rectangle 7"/>
          <p:cNvSpPr/>
          <p:nvPr/>
        </p:nvSpPr>
        <p:spPr>
          <a:xfrm>
            <a:off x="1407143" y="5028782"/>
            <a:ext cx="877164" cy="1569660"/>
          </a:xfrm>
          <a:prstGeom prst="rect">
            <a:avLst/>
          </a:prstGeom>
        </p:spPr>
        <p:txBody>
          <a:bodyPr wrap="none">
            <a:spAutoFit/>
          </a:bodyPr>
          <a:lstStyle/>
          <a:p>
            <a:pPr algn="ctr"/>
            <a:r>
              <a:rPr lang="en-US" sz="9600" b="1" dirty="0" smtClean="0">
                <a:ln w="28575">
                  <a:solidFill>
                    <a:schemeClr val="tx1"/>
                  </a:solidFill>
                  <a:prstDash val="solid"/>
                </a:ln>
                <a:solidFill>
                  <a:schemeClr val="accent5">
                    <a:lumMod val="75000"/>
                  </a:schemeClr>
                </a:solidFill>
              </a:rPr>
              <a:t>R</a:t>
            </a:r>
            <a:endParaRPr lang="en-US" sz="9600" b="1" dirty="0">
              <a:ln w="28575">
                <a:solidFill>
                  <a:schemeClr val="tx1"/>
                </a:solidFill>
                <a:prstDash val="solid"/>
              </a:ln>
              <a:solidFill>
                <a:schemeClr val="accent5">
                  <a:lumMod val="75000"/>
                </a:schemeClr>
              </a:solidFill>
            </a:endParaRPr>
          </a:p>
        </p:txBody>
      </p:sp>
    </p:spTree>
    <p:extLst>
      <p:ext uri="{BB962C8B-B14F-4D97-AF65-F5344CB8AC3E}">
        <p14:creationId xmlns:p14="http://schemas.microsoft.com/office/powerpoint/2010/main" val="2142472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extBox 3"/>
          <p:cNvSpPr txBox="1"/>
          <p:nvPr/>
        </p:nvSpPr>
        <p:spPr>
          <a:xfrm>
            <a:off x="1267858" y="501134"/>
            <a:ext cx="6922534" cy="769441"/>
          </a:xfrm>
          <a:prstGeom prst="rect">
            <a:avLst/>
          </a:prstGeom>
          <a:noFill/>
        </p:spPr>
        <p:txBody>
          <a:bodyPr wrap="square" rtlCol="0">
            <a:spAutoFit/>
          </a:bodyPr>
          <a:lstStyle/>
          <a:p>
            <a:r>
              <a:rPr lang="en-US" sz="4400" b="1" dirty="0" smtClean="0">
                <a:latin typeface="Helvetica" charset="0"/>
                <a:ea typeface="Helvetica" charset="0"/>
                <a:cs typeface="Helvetica" charset="0"/>
              </a:rPr>
              <a:t>How long ‘til its gone?</a:t>
            </a:r>
            <a:endParaRPr lang="en-US" sz="4400" b="1" dirty="0">
              <a:latin typeface="Helvetica" charset="0"/>
              <a:ea typeface="Helvetica" charset="0"/>
              <a:cs typeface="Helvetica"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66" y="6191843"/>
            <a:ext cx="646666" cy="646666"/>
          </a:xfrm>
          <a:prstGeom prst="rect">
            <a:avLst/>
          </a:prstGeom>
        </p:spPr>
      </p:pic>
      <p:sp>
        <p:nvSpPr>
          <p:cNvPr id="8" name="TextBox 7"/>
          <p:cNvSpPr txBox="1"/>
          <p:nvPr/>
        </p:nvSpPr>
        <p:spPr>
          <a:xfrm>
            <a:off x="805532" y="6330510"/>
            <a:ext cx="1848291" cy="369332"/>
          </a:xfrm>
          <a:prstGeom prst="rect">
            <a:avLst/>
          </a:prstGeom>
          <a:noFill/>
        </p:spPr>
        <p:txBody>
          <a:bodyPr wrap="square" rtlCol="0">
            <a:spAutoFit/>
          </a:bodyPr>
          <a:lstStyle/>
          <a:p>
            <a:r>
              <a:rPr lang="en-US">
                <a:latin typeface="Avenir Book" charset="0"/>
                <a:ea typeface="Avenir Book" charset="0"/>
                <a:cs typeface="Avenir Book" charset="0"/>
              </a:rPr>
              <a:t>Click for audio. </a:t>
            </a:r>
          </a:p>
        </p:txBody>
      </p:sp>
      <p:pic>
        <p:nvPicPr>
          <p:cNvPr id="5" name="Content Placeholder 5"/>
          <p:cNvPicPr>
            <a:picLocks noChangeAspect="1"/>
          </p:cNvPicPr>
          <p:nvPr/>
        </p:nvPicPr>
        <p:blipFill>
          <a:blip r:embed="rId6"/>
          <a:stretch>
            <a:fillRect/>
          </a:stretch>
        </p:blipFill>
        <p:spPr>
          <a:xfrm>
            <a:off x="1267858" y="1570864"/>
            <a:ext cx="6693217" cy="4459356"/>
          </a:xfrm>
          <a:prstGeom prst="rect">
            <a:avLst/>
          </a:prstGeom>
        </p:spPr>
      </p:pic>
      <p:sp>
        <p:nvSpPr>
          <p:cNvPr id="6" name="Right Arrow 5"/>
          <p:cNvSpPr/>
          <p:nvPr/>
        </p:nvSpPr>
        <p:spPr>
          <a:xfrm>
            <a:off x="2015492" y="3673705"/>
            <a:ext cx="1741117" cy="764088"/>
          </a:xfrm>
          <a:prstGeom prst="rightArrow">
            <a:avLst/>
          </a:prstGeom>
          <a:solidFill>
            <a:srgbClr val="FFC000"/>
          </a:solidFill>
          <a:ln>
            <a:solidFill>
              <a:srgbClr val="F2B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20824">
            <a:off x="7183308" y="960194"/>
            <a:ext cx="1733790" cy="1863593"/>
          </a:xfrm>
          <a:prstGeom prst="rect">
            <a:avLst/>
          </a:prstGeom>
        </p:spPr>
      </p:pic>
    </p:spTree>
    <p:extLst>
      <p:ext uri="{BB962C8B-B14F-4D97-AF65-F5344CB8AC3E}">
        <p14:creationId xmlns:p14="http://schemas.microsoft.com/office/powerpoint/2010/main" val="143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02"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2019-11-08T13:51:03+00:00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36E5BC91-06BB-45D3-914E-5153250C6A93}"/>
</file>

<file path=customXml/itemProps2.xml><?xml version="1.0" encoding="utf-8"?>
<ds:datastoreItem xmlns:ds="http://schemas.openxmlformats.org/officeDocument/2006/customXml" ds:itemID="{7E926032-3A8E-4275-A349-B6FC6CDB9AB1}"/>
</file>

<file path=customXml/itemProps3.xml><?xml version="1.0" encoding="utf-8"?>
<ds:datastoreItem xmlns:ds="http://schemas.openxmlformats.org/officeDocument/2006/customXml" ds:itemID="{C4C853C0-943C-4989-A600-11D00079F284}"/>
</file>

<file path=customXml/itemProps4.xml><?xml version="1.0" encoding="utf-8"?>
<ds:datastoreItem xmlns:ds="http://schemas.openxmlformats.org/officeDocument/2006/customXml" ds:itemID="{2B5A12AA-3136-42C6-933A-E6D03241BCC8}"/>
</file>

<file path=docProps/app.xml><?xml version="1.0" encoding="utf-8"?>
<Properties xmlns="http://schemas.openxmlformats.org/officeDocument/2006/extended-properties" xmlns:vt="http://schemas.openxmlformats.org/officeDocument/2006/docPropsVTypes">
  <Template>Office Theme</Template>
  <TotalTime>8214</TotalTime>
  <Words>1734</Words>
  <Application>Microsoft Macintosh PowerPoint</Application>
  <PresentationFormat>On-screen Show (4:3)</PresentationFormat>
  <Paragraphs>207</Paragraphs>
  <Slides>25</Slides>
  <Notes>24</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Aharoni</vt:lpstr>
      <vt:lpstr>Avenir Book</vt:lpstr>
      <vt:lpstr>Calibri</vt:lpstr>
      <vt:lpstr>Calibri Light</vt:lpstr>
      <vt:lpstr>Helvetica</vt:lpstr>
      <vt:lpstr>Mangal</vt:lpstr>
      <vt:lpstr>Arial</vt:lpstr>
      <vt:lpstr>Office Theme</vt:lpstr>
      <vt:lpstr>PowerPoint Presentation</vt:lpstr>
      <vt:lpstr>Today you will learn…</vt:lpstr>
      <vt:lpstr>PowerPoint Presentation</vt:lpstr>
      <vt:lpstr>PowerPoint Presentation</vt:lpstr>
      <vt:lpstr>Discuss</vt:lpstr>
      <vt:lpstr>Discuss</vt:lpstr>
      <vt:lpstr>Keywords</vt:lpstr>
      <vt:lpstr>PowerPoint Presentation</vt:lpstr>
      <vt:lpstr>PowerPoint Presentation</vt:lpstr>
      <vt:lpstr>PowerPoint Presentation</vt:lpstr>
      <vt:lpstr>PowerPoint Presentation</vt:lpstr>
      <vt:lpstr>PowerPoint Presentation</vt:lpstr>
      <vt:lpstr>How long ‘til its gone?</vt:lpstr>
      <vt:lpstr>How long ‘til its gone?</vt:lpstr>
      <vt:lpstr>How long ‘til its gone?</vt:lpstr>
      <vt:lpstr>How long ‘til its gone?</vt:lpstr>
      <vt:lpstr>What in this Picture Doesn’t Belong?</vt:lpstr>
      <vt:lpstr>What in this Picture Doesn’t Belong </vt:lpstr>
      <vt:lpstr>What in this Picture Doesn’t Belong </vt:lpstr>
      <vt:lpstr>What in this Picture Doesn’t Belong </vt:lpstr>
      <vt:lpstr>What in this Picture Doesn’t Belong </vt:lpstr>
      <vt:lpstr>How Can we Help?</vt:lpstr>
      <vt:lpstr>Homework!</vt:lpstr>
      <vt:lpstr>Additional Activity - Marine  Match Up</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Devon Richardson</cp:lastModifiedBy>
  <cp:revision>111</cp:revision>
  <dcterms:created xsi:type="dcterms:W3CDTF">2016-11-16T17:19:51Z</dcterms:created>
  <dcterms:modified xsi:type="dcterms:W3CDTF">2019-03-27T12:34:21Z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