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6" r:id="rId2"/>
    <p:sldId id="257" r:id="rId3"/>
    <p:sldId id="266" r:id="rId4"/>
    <p:sldId id="258" r:id="rId5"/>
    <p:sldId id="264" r:id="rId6"/>
    <p:sldId id="259" r:id="rId7"/>
    <p:sldId id="265" r:id="rId8"/>
    <p:sldId id="260" r:id="rId9"/>
    <p:sldId id="261" r:id="rId10"/>
    <p:sldId id="262" r:id="rId11"/>
    <p:sldId id="263"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71"/>
    <p:restoredTop sz="89135"/>
  </p:normalViewPr>
  <p:slideViewPr>
    <p:cSldViewPr snapToGrid="0" snapToObjects="1">
      <p:cViewPr>
        <p:scale>
          <a:sx n="78" d="100"/>
          <a:sy n="78" d="100"/>
        </p:scale>
        <p:origin x="144" y="144"/>
      </p:cViewPr>
      <p:guideLst/>
    </p:cSldViewPr>
  </p:slideViewPr>
  <p:outlineViewPr>
    <p:cViewPr>
      <p:scale>
        <a:sx n="33" d="100"/>
        <a:sy n="33" d="100"/>
      </p:scale>
      <p:origin x="0" y="-1136"/>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AB5B2-8127-944D-801C-743AB892424F}" type="datetimeFigureOut">
              <a:rPr lang="en-US" smtClean="0"/>
              <a:t>11/3/2017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48405-BE14-B64E-80F5-937DF21AB993}" type="slidenum">
              <a:rPr lang="en-US" smtClean="0"/>
              <a:t>‹#›</a:t>
            </a:fld>
            <a:endParaRPr lang="en-US"/>
          </a:p>
        </p:txBody>
      </p:sp>
    </p:spTree>
    <p:extLst>
      <p:ext uri="{BB962C8B-B14F-4D97-AF65-F5344CB8AC3E}">
        <p14:creationId xmlns:p14="http://schemas.microsoft.com/office/powerpoint/2010/main" val="1171016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Source:http</a:t>
            </a:r>
            <a:r>
              <a:rPr lang="en-US" dirty="0"/>
              <a:t>://</a:t>
            </a:r>
            <a:r>
              <a:rPr lang="en-US" dirty="0" err="1"/>
              <a:t>media.therenewableplanet.com</a:t>
            </a:r>
            <a:r>
              <a:rPr lang="en-US" dirty="0"/>
              <a:t>/</a:t>
            </a:r>
            <a:r>
              <a:rPr lang="en-US" dirty="0" err="1"/>
              <a:t>blogphotos</a:t>
            </a:r>
            <a:r>
              <a:rPr lang="en-US" dirty="0"/>
              <a:t>/1004.199.157716.lake.jpg</a:t>
            </a:r>
          </a:p>
        </p:txBody>
      </p:sp>
      <p:sp>
        <p:nvSpPr>
          <p:cNvPr id="4" name="Slide Number Placeholder 3"/>
          <p:cNvSpPr>
            <a:spLocks noGrp="1"/>
          </p:cNvSpPr>
          <p:nvPr>
            <p:ph type="sldNum" sz="quarter" idx="10"/>
          </p:nvPr>
        </p:nvSpPr>
        <p:spPr/>
        <p:txBody>
          <a:bodyPr/>
          <a:lstStyle/>
          <a:p>
            <a:fld id="{2E748405-BE14-B64E-80F5-937DF21AB993}" type="slidenum">
              <a:rPr lang="en-US" smtClean="0"/>
              <a:t>1</a:t>
            </a:fld>
            <a:endParaRPr lang="en-US"/>
          </a:p>
        </p:txBody>
      </p:sp>
    </p:spTree>
    <p:extLst>
      <p:ext uri="{BB962C8B-B14F-4D97-AF65-F5344CB8AC3E}">
        <p14:creationId xmlns:p14="http://schemas.microsoft.com/office/powerpoint/2010/main" val="174014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cashmancuneo.net</a:t>
            </a:r>
            <a:r>
              <a:rPr lang="en-US" dirty="0"/>
              <a:t>/pictures/fc/chain2.jpg</a:t>
            </a:r>
          </a:p>
        </p:txBody>
      </p:sp>
      <p:sp>
        <p:nvSpPr>
          <p:cNvPr id="4" name="Slide Number Placeholder 3"/>
          <p:cNvSpPr>
            <a:spLocks noGrp="1"/>
          </p:cNvSpPr>
          <p:nvPr>
            <p:ph type="sldNum" sz="quarter" idx="10"/>
          </p:nvPr>
        </p:nvSpPr>
        <p:spPr/>
        <p:txBody>
          <a:bodyPr/>
          <a:lstStyle/>
          <a:p>
            <a:fld id="{2E748405-BE14-B64E-80F5-937DF21AB993}" type="slidenum">
              <a:rPr lang="en-US" smtClean="0"/>
              <a:t>2</a:t>
            </a:fld>
            <a:endParaRPr lang="en-US"/>
          </a:p>
        </p:txBody>
      </p:sp>
    </p:spTree>
    <p:extLst>
      <p:ext uri="{BB962C8B-B14F-4D97-AF65-F5344CB8AC3E}">
        <p14:creationId xmlns:p14="http://schemas.microsoft.com/office/powerpoint/2010/main" val="758214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 ecosystem includes all of the living things like plants, animals, and people in a given area. It also includes non-living things like weather, earth, water, sun, soil, and air. In an ecosystem, all of these living and non-living things interact with each other and depend on each other. For example, soil is not technically alive, but the plants rely on the soil to grow, and all life depends on the existence of plants. Another word for an ecosystem is a “habitat,” which is the natural environment in which something lives, including us! There are many kinds of ecosystems and habitats, all of which are unique. But today, we’ll focus on one major characteristic of all ecosystems: the food chain.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http://</a:t>
            </a:r>
            <a:r>
              <a:rPr lang="en-US" sz="1200" b="0" i="0" kern="1200" dirty="0" err="1">
                <a:solidFill>
                  <a:schemeClr val="tx1"/>
                </a:solidFill>
                <a:effectLst/>
                <a:latin typeface="+mn-lt"/>
                <a:ea typeface="+mn-ea"/>
                <a:cs typeface="+mn-cs"/>
              </a:rPr>
              <a:t>www.sparklebox.co.uk</a:t>
            </a:r>
            <a:r>
              <a:rPr lang="en-US" sz="1200" b="0" i="0" kern="1200" dirty="0">
                <a:solidFill>
                  <a:schemeClr val="tx1"/>
                </a:solidFill>
                <a:effectLst/>
                <a:latin typeface="+mn-lt"/>
                <a:ea typeface="+mn-ea"/>
                <a:cs typeface="+mn-cs"/>
              </a:rPr>
              <a:t>/previews/10301-10325/_</a:t>
            </a:r>
            <a:r>
              <a:rPr lang="en-US" sz="1200" b="0" i="0" kern="1200" dirty="0" err="1">
                <a:solidFill>
                  <a:schemeClr val="tx1"/>
                </a:solidFill>
                <a:effectLst/>
                <a:latin typeface="+mn-lt"/>
                <a:ea typeface="+mn-ea"/>
                <a:cs typeface="+mn-cs"/>
              </a:rPr>
              <a:t>wp_generated</a:t>
            </a:r>
            <a:r>
              <a:rPr lang="en-US" sz="1200" b="0" i="0" kern="1200" dirty="0">
                <a:solidFill>
                  <a:schemeClr val="tx1"/>
                </a:solidFill>
                <a:effectLst/>
                <a:latin typeface="+mn-lt"/>
                <a:ea typeface="+mn-ea"/>
                <a:cs typeface="+mn-cs"/>
              </a:rPr>
              <a:t>/pp642c1a3c_02.jpg</a:t>
            </a:r>
            <a:endParaRPr lang="en-US" sz="1200" dirty="0">
              <a:solidFill>
                <a:schemeClr val="bg1"/>
              </a:solidFill>
              <a:latin typeface="Avenir Book" charset="0"/>
              <a:ea typeface="Avenir Book" charset="0"/>
              <a:cs typeface="Avenir Book" charset="0"/>
            </a:endParaRPr>
          </a:p>
          <a:p>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4</a:t>
            </a:fld>
            <a:endParaRPr lang="en-US"/>
          </a:p>
        </p:txBody>
      </p:sp>
    </p:spTree>
    <p:extLst>
      <p:ext uri="{BB962C8B-B14F-4D97-AF65-F5344CB8AC3E}">
        <p14:creationId xmlns:p14="http://schemas.microsoft.com/office/powerpoint/2010/main" val="15382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https://userscontent2.emaze.com/images/166f4411-fd19-41be-9bbe-bfd2bb2c7ec4/4fd177fa-7b43-448d-a680-5893df50a833.jpg</a:t>
            </a:r>
          </a:p>
          <a:p>
            <a:endParaRPr lang="en-US" u="sng" dirty="0"/>
          </a:p>
          <a:p>
            <a:r>
              <a:rPr lang="en-US" sz="1200" b="0" i="0" u="sng" kern="1200" dirty="0">
                <a:solidFill>
                  <a:schemeClr val="tx1"/>
                </a:solidFill>
                <a:effectLst/>
                <a:latin typeface="+mn-lt"/>
                <a:ea typeface="+mn-ea"/>
                <a:cs typeface="+mn-cs"/>
              </a:rPr>
              <a:t>Introduce the project</a:t>
            </a:r>
            <a:r>
              <a:rPr lang="en-US" sz="1200" b="0" i="0" kern="1200" dirty="0">
                <a:solidFill>
                  <a:schemeClr val="tx1"/>
                </a:solidFill>
                <a:effectLst/>
                <a:latin typeface="+mn-lt"/>
                <a:ea typeface="+mn-ea"/>
                <a:cs typeface="+mn-cs"/>
              </a:rPr>
              <a:t>: An important part of ecosystem is the food chain. Animals have to eat to survive, just like we do. The food chain shows us which animals eat what things inside their habitats. </a:t>
            </a:r>
            <a:r>
              <a:rPr lang="en-US" sz="1200" b="0" i="0" u="sng" kern="1200" dirty="0">
                <a:solidFill>
                  <a:schemeClr val="tx1"/>
                </a:solidFill>
                <a:effectLst/>
                <a:latin typeface="+mn-lt"/>
                <a:ea typeface="+mn-ea"/>
                <a:cs typeface="+mn-cs"/>
              </a:rPr>
              <a:t>Provide an example</a:t>
            </a:r>
            <a:r>
              <a:rPr lang="en-US" sz="1200" b="0" i="0" kern="1200" dirty="0">
                <a:solidFill>
                  <a:schemeClr val="tx1"/>
                </a:solidFill>
                <a:effectLst/>
                <a:latin typeface="+mn-lt"/>
                <a:ea typeface="+mn-ea"/>
                <a:cs typeface="+mn-cs"/>
              </a:rPr>
              <a:t>: Let’s look at a lion, for example. The lion lives in the grasslands, which have flat, grassy spaces. In his ecosystem, the lion is at the top of the food chain, which means nothing eats him. But he eats the antelope, so the antelope is next down on the food chain. The antelope eats the grass, which makes the grass at the bottom of the food chain. </a:t>
            </a:r>
            <a:r>
              <a:rPr lang="en-US" sz="1200" b="0" i="0" u="sng" kern="1200" dirty="0">
                <a:solidFill>
                  <a:schemeClr val="tx1"/>
                </a:solidFill>
                <a:effectLst/>
                <a:latin typeface="+mn-lt"/>
                <a:ea typeface="+mn-ea"/>
                <a:cs typeface="+mn-cs"/>
              </a:rPr>
              <a:t>Explain the project</a:t>
            </a:r>
            <a:r>
              <a:rPr lang="en-US" sz="1200" b="0" i="0" kern="1200" dirty="0">
                <a:solidFill>
                  <a:schemeClr val="tx1"/>
                </a:solidFill>
                <a:effectLst/>
                <a:latin typeface="+mn-lt"/>
                <a:ea typeface="+mn-ea"/>
                <a:cs typeface="+mn-cs"/>
              </a:rPr>
              <a:t>: I’m going to give each table an ecosystem, and I want you to paste your animals in their food chain order. The animals on your table are all numbered. The highest number is the highest animal on the food chain. The lower the number, the lower it is on the chain. Find the animal labeled with the number one and put that farthest to the left. Then build your numbers up and to the right. Give the kids about 10 minutes to complete this task with assistance.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example: For example,</a:t>
            </a:r>
            <a:r>
              <a:rPr lang="en-US" sz="1200" b="0" i="0" kern="1200" baseline="0" dirty="0">
                <a:solidFill>
                  <a:schemeClr val="tx1"/>
                </a:solidFill>
                <a:effectLst/>
                <a:latin typeface="+mn-lt"/>
                <a:ea typeface="+mn-ea"/>
                <a:cs typeface="+mn-cs"/>
              </a:rPr>
              <a:t> look at the killer whale. The killer whale lives in the ocean which has open spaces. In his ecosystem, the killer whale is at the top of the food chain which means nothing eats them. But he can eat the blue whale or the leopard seal. Next on the food chain are animals like the leopard seal which eats penguins, the penguins eat the fish, the fish eat the krill, and krill eats algae which makes algae the bottom of the food chain. </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6</a:t>
            </a:fld>
            <a:endParaRPr lang="en-US"/>
          </a:p>
        </p:txBody>
      </p:sp>
    </p:spTree>
    <p:extLst>
      <p:ext uri="{BB962C8B-B14F-4D97-AF65-F5344CB8AC3E}">
        <p14:creationId xmlns:p14="http://schemas.microsoft.com/office/powerpoint/2010/main" val="842258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http://proprofs-cdn.s3.amazonaws.com/images/QM/</a:t>
            </a:r>
            <a:r>
              <a:rPr lang="en-US" baseline="0" dirty="0" err="1"/>
              <a:t>user_images</a:t>
            </a:r>
            <a:r>
              <a:rPr lang="en-US" baseline="0" dirty="0"/>
              <a:t>/1452023/1430982767.jpg</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8</a:t>
            </a:fld>
            <a:endParaRPr lang="en-US"/>
          </a:p>
        </p:txBody>
      </p:sp>
    </p:spTree>
    <p:extLst>
      <p:ext uri="{BB962C8B-B14F-4D97-AF65-F5344CB8AC3E}">
        <p14:creationId xmlns:p14="http://schemas.microsoft.com/office/powerpoint/2010/main" val="52909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www.buzzle.com</a:t>
            </a:r>
            <a:r>
              <a:rPr lang="en-US" dirty="0"/>
              <a:t>/articles/desert-</a:t>
            </a:r>
            <a:r>
              <a:rPr lang="en-US" dirty="0" err="1"/>
              <a:t>ecosystem.html</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9</a:t>
            </a:fld>
            <a:endParaRPr lang="en-US"/>
          </a:p>
        </p:txBody>
      </p:sp>
    </p:spTree>
    <p:extLst>
      <p:ext uri="{BB962C8B-B14F-4D97-AF65-F5344CB8AC3E}">
        <p14:creationId xmlns:p14="http://schemas.microsoft.com/office/powerpoint/2010/main" val="213404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nefsc.noaa.gov</a:t>
            </a:r>
            <a:r>
              <a:rPr lang="en-US" dirty="0"/>
              <a:t>/</a:t>
            </a:r>
            <a:r>
              <a:rPr lang="en-US" dirty="0" err="1"/>
              <a:t>ecosys</a:t>
            </a:r>
            <a:r>
              <a:rPr lang="en-US" dirty="0"/>
              <a:t>/ecosystem-ecology/images/fig02.jpg</a:t>
            </a:r>
          </a:p>
          <a:p>
            <a:endParaRPr lang="en-US" dirty="0"/>
          </a:p>
          <a:p>
            <a:r>
              <a:rPr lang="en-US" sz="1200" b="0" i="0" kern="1200" dirty="0">
                <a:solidFill>
                  <a:schemeClr val="tx1"/>
                </a:solidFill>
                <a:effectLst/>
                <a:latin typeface="+mn-lt"/>
                <a:ea typeface="+mn-ea"/>
                <a:cs typeface="+mn-cs"/>
              </a:rPr>
              <a:t>The key lesson from the critical thinking task: Protecting the animals and their ecosystems is important because all animals play a role in helping other animals survive! As humans, we also rely on ecosystems for things like clean air and water, food, and materials.</a:t>
            </a:r>
            <a:endParaRPr lang="en-US" dirty="0"/>
          </a:p>
        </p:txBody>
      </p:sp>
      <p:sp>
        <p:nvSpPr>
          <p:cNvPr id="4" name="Slide Number Placeholder 3"/>
          <p:cNvSpPr>
            <a:spLocks noGrp="1"/>
          </p:cNvSpPr>
          <p:nvPr>
            <p:ph type="sldNum" sz="quarter" idx="10"/>
          </p:nvPr>
        </p:nvSpPr>
        <p:spPr/>
        <p:txBody>
          <a:bodyPr/>
          <a:lstStyle/>
          <a:p>
            <a:fld id="{2E748405-BE14-B64E-80F5-937DF21AB993}" type="slidenum">
              <a:rPr lang="en-US" smtClean="0"/>
              <a:t>10</a:t>
            </a:fld>
            <a:endParaRPr lang="en-US"/>
          </a:p>
        </p:txBody>
      </p:sp>
    </p:spTree>
    <p:extLst>
      <p:ext uri="{BB962C8B-B14F-4D97-AF65-F5344CB8AC3E}">
        <p14:creationId xmlns:p14="http://schemas.microsoft.com/office/powerpoint/2010/main" val="1947142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meche.mit.edu</a:t>
            </a:r>
            <a:r>
              <a:rPr lang="en-US" dirty="0"/>
              <a:t>/sites/default/files/styles/hero/public/slides/Research%20Oceans.jpg?itok=okSrE16D</a:t>
            </a:r>
          </a:p>
        </p:txBody>
      </p:sp>
      <p:sp>
        <p:nvSpPr>
          <p:cNvPr id="4" name="Slide Number Placeholder 3"/>
          <p:cNvSpPr>
            <a:spLocks noGrp="1"/>
          </p:cNvSpPr>
          <p:nvPr>
            <p:ph type="sldNum" sz="quarter" idx="10"/>
          </p:nvPr>
        </p:nvSpPr>
        <p:spPr/>
        <p:txBody>
          <a:bodyPr/>
          <a:lstStyle/>
          <a:p>
            <a:fld id="{2E748405-BE14-B64E-80F5-937DF21AB993}" type="slidenum">
              <a:rPr lang="en-US" smtClean="0"/>
              <a:t>11</a:t>
            </a:fld>
            <a:endParaRPr lang="en-US"/>
          </a:p>
        </p:txBody>
      </p:sp>
    </p:spTree>
    <p:extLst>
      <p:ext uri="{BB962C8B-B14F-4D97-AF65-F5344CB8AC3E}">
        <p14:creationId xmlns:p14="http://schemas.microsoft.com/office/powerpoint/2010/main" val="111373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91734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274586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28074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608B7-C754-A140-8069-AEF1FF9FC00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988463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608B7-C754-A140-8069-AEF1FF9FC00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76316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608B7-C754-A140-8069-AEF1FF9FC00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96434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608B7-C754-A140-8069-AEF1FF9FC00D}" type="datetimeFigureOut">
              <a:rPr lang="en-US" smtClean="0"/>
              <a:t>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39827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608B7-C754-A140-8069-AEF1FF9FC00D}" type="datetimeFigureOut">
              <a:rPr lang="en-US" smtClean="0"/>
              <a:t>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88936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608B7-C754-A140-8069-AEF1FF9FC00D}" type="datetimeFigureOut">
              <a:rPr lang="en-US" smtClean="0"/>
              <a:t>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11159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608B7-C754-A140-8069-AEF1FF9FC00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550212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608B7-C754-A140-8069-AEF1FF9FC00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DB0D6-D194-8546-9556-79B62C392778}" type="slidenum">
              <a:rPr lang="en-US" smtClean="0"/>
              <a:t>‹#›</a:t>
            </a:fld>
            <a:endParaRPr lang="en-US"/>
          </a:p>
        </p:txBody>
      </p:sp>
    </p:spTree>
    <p:extLst>
      <p:ext uri="{BB962C8B-B14F-4D97-AF65-F5344CB8AC3E}">
        <p14:creationId xmlns:p14="http://schemas.microsoft.com/office/powerpoint/2010/main" val="1154319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608B7-C754-A140-8069-AEF1FF9FC00D}" type="datetimeFigureOut">
              <a:rPr lang="en-US" smtClean="0"/>
              <a:t>11/3/2017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DB0D6-D194-8546-9556-79B62C392778}" type="slidenum">
              <a:rPr lang="en-US" smtClean="0"/>
              <a:t>‹#›</a:t>
            </a:fld>
            <a:endParaRPr lang="en-US"/>
          </a:p>
        </p:txBody>
      </p:sp>
    </p:spTree>
    <p:extLst>
      <p:ext uri="{BB962C8B-B14F-4D97-AF65-F5344CB8AC3E}">
        <p14:creationId xmlns:p14="http://schemas.microsoft.com/office/powerpoint/2010/main" val="2108184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0.m4a"/><Relationship Id="rId7" Type="http://schemas.openxmlformats.org/officeDocument/2006/relationships/image" Target="../media/image9.tif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s://www.epa.gov/education" TargetMode="External"/><Relationship Id="rId1" Type="http://schemas.openxmlformats.org/officeDocument/2006/relationships/slideLayout" Target="../slideLayouts/slideLayout1.xml"/><Relationship Id="rId5" Type="http://schemas.openxmlformats.org/officeDocument/2006/relationships/hyperlink" Target="mailto:hanft.sally@epa.gov" TargetMode="Externa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tif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m4a"/><Relationship Id="rId7" Type="http://schemas.openxmlformats.org/officeDocument/2006/relationships/image" Target="../media/image6.tif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8.tiff"/><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3568" y="4375143"/>
            <a:ext cx="9383151" cy="1261884"/>
          </a:xfrm>
          <a:prstGeom prst="rect">
            <a:avLst/>
          </a:prstGeom>
          <a:noFill/>
        </p:spPr>
        <p:txBody>
          <a:bodyPr wrap="square" rtlCol="0">
            <a:spAutoFit/>
          </a:bodyPr>
          <a:lstStyle/>
          <a:p>
            <a:r>
              <a:rPr lang="en-US" sz="3200" b="1" dirty="0">
                <a:latin typeface="Avenir Book" charset="0"/>
                <a:ea typeface="Avenir Book" charset="0"/>
                <a:cs typeface="Avenir Book" charset="0"/>
              </a:rPr>
              <a:t>Kindergarten: </a:t>
            </a:r>
          </a:p>
          <a:p>
            <a:r>
              <a:rPr lang="en-US" sz="4400" b="1" dirty="0">
                <a:latin typeface="Avenir Book" charset="0"/>
                <a:ea typeface="Avenir Book" charset="0"/>
                <a:cs typeface="Avenir Book" charset="0"/>
              </a:rPr>
              <a:t>Ecosystems and the Food Chain</a:t>
            </a:r>
          </a:p>
        </p:txBody>
      </p:sp>
      <p:sp>
        <p:nvSpPr>
          <p:cNvPr id="8" name="TextBox 7"/>
          <p:cNvSpPr txBox="1"/>
          <p:nvPr/>
        </p:nvSpPr>
        <p:spPr>
          <a:xfrm>
            <a:off x="273568" y="5780925"/>
            <a:ext cx="5016890" cy="707886"/>
          </a:xfrm>
          <a:prstGeom prst="rect">
            <a:avLst/>
          </a:prstGeom>
          <a:noFill/>
        </p:spPr>
        <p:txBody>
          <a:bodyPr wrap="square" rtlCol="0" anchor="t">
            <a:spAutoFit/>
          </a:bodyPr>
          <a:lstStyle/>
          <a:p>
            <a:r>
              <a:rPr lang="en-US" sz="2000" b="1" i="1" dirty="0">
                <a:latin typeface="Avenir Book" charset="0"/>
                <a:ea typeface="Avenir Book" charset="0"/>
                <a:cs typeface="Avenir Book" charset="0"/>
              </a:rPr>
              <a:t>Ecosystems are important to human lives and provide what humans need.</a:t>
            </a:r>
          </a:p>
        </p:txBody>
      </p:sp>
      <p:pic>
        <p:nvPicPr>
          <p:cNvPr id="2" name="Picture 1"/>
          <p:cNvPicPr>
            <a:picLocks noChangeAspect="1"/>
          </p:cNvPicPr>
          <p:nvPr/>
        </p:nvPicPr>
        <p:blipFill rotWithShape="1">
          <a:blip r:embed="rId3"/>
          <a:srcRect t="15000" b="24676"/>
          <a:stretch/>
        </p:blipFill>
        <p:spPr>
          <a:xfrm>
            <a:off x="0" y="1"/>
            <a:ext cx="9144000" cy="4136942"/>
          </a:xfrm>
          <a:prstGeom prst="rect">
            <a:avLst/>
          </a:prstGeom>
        </p:spPr>
      </p:pic>
      <p:pic>
        <p:nvPicPr>
          <p:cNvPr id="9" name="Picture 8"/>
          <p:cNvPicPr>
            <a:picLocks noChangeAspect="1"/>
          </p:cNvPicPr>
          <p:nvPr/>
        </p:nvPicPr>
        <p:blipFill>
          <a:blip r:embed="rId4"/>
          <a:stretch>
            <a:fillRect/>
          </a:stretch>
        </p:blipFill>
        <p:spPr>
          <a:xfrm>
            <a:off x="7216885" y="5887517"/>
            <a:ext cx="833856" cy="810032"/>
          </a:xfrm>
          <a:prstGeom prst="rect">
            <a:avLst/>
          </a:prstGeom>
        </p:spPr>
      </p:pic>
      <p:sp>
        <p:nvSpPr>
          <p:cNvPr id="11" name="Rectangle 10"/>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spTree>
    <p:extLst>
      <p:ext uri="{BB962C8B-B14F-4D97-AF65-F5344CB8AC3E}">
        <p14:creationId xmlns:p14="http://schemas.microsoft.com/office/powerpoint/2010/main" val="171410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92" y="0"/>
            <a:ext cx="8747824" cy="1325563"/>
          </a:xfrm>
        </p:spPr>
        <p:txBody>
          <a:bodyPr>
            <a:normAutofit/>
          </a:bodyPr>
          <a:lstStyle/>
          <a:p>
            <a:r>
              <a:rPr lang="en-US" sz="4000" b="1" dirty="0">
                <a:solidFill>
                  <a:schemeClr val="tx1"/>
                </a:solidFill>
                <a:latin typeface="Avenir Book" charset="0"/>
                <a:ea typeface="Avenir Book" charset="0"/>
                <a:cs typeface="Avenir Book" charset="0"/>
              </a:rPr>
              <a:t>What do you think would happen if</a:t>
            </a:r>
            <a:r>
              <a:rPr lang="mr-IN" sz="4000" b="1" dirty="0">
                <a:solidFill>
                  <a:schemeClr val="tx1"/>
                </a:solidFill>
                <a:latin typeface="Avenir Book" charset="0"/>
                <a:ea typeface="Avenir Book" charset="0"/>
                <a:cs typeface="Avenir Book" charset="0"/>
              </a:rPr>
              <a:t>…</a:t>
            </a:r>
            <a:r>
              <a:rPr lang="en-US" sz="4000" b="1" dirty="0">
                <a:solidFill>
                  <a:schemeClr val="tx1"/>
                </a:solidFill>
                <a:latin typeface="Avenir Book" charset="0"/>
                <a:ea typeface="Avenir Book" charset="0"/>
                <a:cs typeface="Avenir Book" charset="0"/>
              </a:rPr>
              <a:t> </a:t>
            </a:r>
          </a:p>
        </p:txBody>
      </p:sp>
      <p:sp>
        <p:nvSpPr>
          <p:cNvPr id="3" name="Rounded Rectangle 2"/>
          <p:cNvSpPr/>
          <p:nvPr/>
        </p:nvSpPr>
        <p:spPr>
          <a:xfrm>
            <a:off x="1332648" y="5570093"/>
            <a:ext cx="6595912" cy="789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venir Book" charset="0"/>
                <a:ea typeface="Avenir Book" charset="0"/>
                <a:cs typeface="Avenir Book" charset="0"/>
              </a:rPr>
              <a:t>All </a:t>
            </a:r>
            <a:r>
              <a:rPr lang="en-US" sz="2400" u="sng" dirty="0">
                <a:solidFill>
                  <a:schemeClr val="bg1"/>
                </a:solidFill>
                <a:latin typeface="Avenir Book" charset="0"/>
                <a:ea typeface="Avenir Book" charset="0"/>
                <a:cs typeface="Avenir Book" charset="0"/>
              </a:rPr>
              <a:t>zooplankton</a:t>
            </a:r>
            <a:r>
              <a:rPr lang="en-US" sz="2400" dirty="0">
                <a:solidFill>
                  <a:schemeClr val="bg1"/>
                </a:solidFill>
                <a:latin typeface="Avenir Book" charset="0"/>
                <a:ea typeface="Avenir Book" charset="0"/>
                <a:cs typeface="Avenir Book" charset="0"/>
              </a:rPr>
              <a:t> disappeared from </a:t>
            </a:r>
            <a:r>
              <a:rPr lang="en-US" sz="2400">
                <a:solidFill>
                  <a:schemeClr val="bg1"/>
                </a:solidFill>
                <a:latin typeface="Avenir Book" charset="0"/>
                <a:ea typeface="Avenir Book" charset="0"/>
                <a:cs typeface="Avenir Book" charset="0"/>
              </a:rPr>
              <a:t>the </a:t>
            </a:r>
            <a:r>
              <a:rPr lang="en-US" sz="2400" u="sng">
                <a:solidFill>
                  <a:schemeClr val="bg1"/>
                </a:solidFill>
                <a:latin typeface="Avenir Book" charset="0"/>
                <a:ea typeface="Avenir Book" charset="0"/>
                <a:cs typeface="Avenir Book" charset="0"/>
              </a:rPr>
              <a:t>marine </a:t>
            </a:r>
            <a:r>
              <a:rPr lang="en-US" sz="2400">
                <a:solidFill>
                  <a:schemeClr val="bg1"/>
                </a:solidFill>
                <a:latin typeface="Avenir Book" charset="0"/>
                <a:ea typeface="Avenir Book" charset="0"/>
                <a:cs typeface="Avenir Book" charset="0"/>
              </a:rPr>
              <a:t>ecosystem? </a:t>
            </a:r>
            <a:endParaRPr lang="en-US" sz="2400" dirty="0">
              <a:solidFill>
                <a:schemeClr val="bg1"/>
              </a:solidFill>
              <a:latin typeface="Avenir Book" charset="0"/>
              <a:ea typeface="Avenir Book" charset="0"/>
              <a:cs typeface="Avenir Book" charset="0"/>
            </a:endParaRPr>
          </a:p>
        </p:txBody>
      </p:sp>
      <p:pic>
        <p:nvPicPr>
          <p:cNvPr id="6" name="Picture 5"/>
          <p:cNvPicPr>
            <a:picLocks noChangeAspect="1"/>
          </p:cNvPicPr>
          <p:nvPr/>
        </p:nvPicPr>
        <p:blipFill rotWithShape="1">
          <a:blip r:embed="rId7"/>
          <a:srcRect t="22949" r="612" b="12600"/>
          <a:stretch/>
        </p:blipFill>
        <p:spPr>
          <a:xfrm>
            <a:off x="0" y="1074917"/>
            <a:ext cx="9144000" cy="421554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521" y="6232949"/>
            <a:ext cx="625051" cy="625051"/>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68808" y="6232949"/>
            <a:ext cx="675713" cy="675713"/>
          </a:xfrm>
          <a:prstGeom prst="rect">
            <a:avLst/>
          </a:prstGeom>
        </p:spPr>
      </p:pic>
      <p:sp>
        <p:nvSpPr>
          <p:cNvPr id="7" name="TextBox 6"/>
          <p:cNvSpPr txBox="1"/>
          <p:nvPr/>
        </p:nvSpPr>
        <p:spPr>
          <a:xfrm>
            <a:off x="1520234" y="6469572"/>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708490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0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Closure</a:t>
            </a:r>
          </a:p>
        </p:txBody>
      </p:sp>
      <p:sp>
        <p:nvSpPr>
          <p:cNvPr id="3" name="TextBox 2"/>
          <p:cNvSpPr txBox="1"/>
          <p:nvPr/>
        </p:nvSpPr>
        <p:spPr>
          <a:xfrm>
            <a:off x="340963" y="1690689"/>
            <a:ext cx="8524068" cy="4770537"/>
          </a:xfrm>
          <a:prstGeom prst="rect">
            <a:avLst/>
          </a:prstGeom>
          <a:noFill/>
        </p:spPr>
        <p:txBody>
          <a:bodyPr wrap="square" rtlCol="0">
            <a:spAutoFit/>
          </a:bodyPr>
          <a:lstStyle/>
          <a:p>
            <a:pPr marL="457200" indent="-457200">
              <a:buFont typeface="Arial" charset="0"/>
              <a:buChar char="•"/>
            </a:pPr>
            <a:r>
              <a:rPr lang="en-US" sz="4000" b="1" dirty="0">
                <a:latin typeface="Avenir Book" charset="0"/>
                <a:ea typeface="Avenir Book" charset="0"/>
                <a:cs typeface="Avenir Book" charset="0"/>
              </a:rPr>
              <a:t>What is an ecosystem?</a:t>
            </a:r>
          </a:p>
          <a:p>
            <a:pPr marL="457200" indent="-457200">
              <a:buFont typeface="Arial" charset="0"/>
              <a:buChar char="•"/>
            </a:pPr>
            <a:endParaRPr lang="en-US" sz="4000" b="1" dirty="0">
              <a:latin typeface="Avenir Book" charset="0"/>
              <a:ea typeface="Avenir Book" charset="0"/>
              <a:cs typeface="Avenir Book" charset="0"/>
            </a:endParaRPr>
          </a:p>
          <a:p>
            <a:pPr marL="457200" indent="-457200">
              <a:buFont typeface="Arial" charset="0"/>
              <a:buChar char="•"/>
            </a:pPr>
            <a:r>
              <a:rPr lang="en-US" sz="4000" b="1" dirty="0">
                <a:latin typeface="Avenir Book" charset="0"/>
                <a:ea typeface="Avenir Book" charset="0"/>
                <a:cs typeface="Avenir Book" charset="0"/>
              </a:rPr>
              <a:t>Why are ecosystems important?</a:t>
            </a:r>
          </a:p>
          <a:p>
            <a:pPr marL="457200" indent="-457200">
              <a:buFont typeface="Arial" charset="0"/>
              <a:buChar char="•"/>
            </a:pPr>
            <a:endParaRPr lang="en-US" sz="4000" b="1" dirty="0">
              <a:latin typeface="Avenir Book" charset="0"/>
              <a:ea typeface="Avenir Book" charset="0"/>
              <a:cs typeface="Avenir Book" charset="0"/>
            </a:endParaRPr>
          </a:p>
          <a:p>
            <a:pPr marL="457200" indent="-457200">
              <a:buFont typeface="Arial" charset="0"/>
              <a:buChar char="•"/>
            </a:pPr>
            <a:r>
              <a:rPr lang="en-US" sz="4000" b="1" dirty="0">
                <a:latin typeface="Avenir Book" charset="0"/>
                <a:ea typeface="Avenir Book" charset="0"/>
                <a:cs typeface="Avenir Book" charset="0"/>
              </a:rPr>
              <a:t>Which ecosystem does your favorite animal live in?</a:t>
            </a:r>
          </a:p>
          <a:p>
            <a:pPr marL="457200" indent="-457200">
              <a:buFont typeface="Arial" charset="0"/>
              <a:buChar char="•"/>
            </a:pPr>
            <a:endParaRPr lang="en-US" sz="3600" dirty="0">
              <a:solidFill>
                <a:schemeClr val="bg1"/>
              </a:solidFill>
              <a:latin typeface="Avenir Book" charset="0"/>
              <a:ea typeface="Avenir Book" charset="0"/>
              <a:cs typeface="Avenir Book" charset="0"/>
            </a:endParaRPr>
          </a:p>
          <a:p>
            <a:pPr marL="285750" indent="-285750">
              <a:buFont typeface="Arial" charset="0"/>
              <a:buChar char="•"/>
            </a:pPr>
            <a:endParaRPr lang="en-US" sz="2800" dirty="0">
              <a:solidFill>
                <a:schemeClr val="bg1"/>
              </a:solidFill>
              <a:latin typeface="Avenir Book" charset="0"/>
              <a:ea typeface="Avenir Book" charset="0"/>
              <a:cs typeface="Avenir Book"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250" y="6204856"/>
            <a:ext cx="653143" cy="653143"/>
          </a:xfrm>
          <a:prstGeom prst="rect">
            <a:avLst/>
          </a:prstGeom>
        </p:spPr>
      </p:pic>
      <p:sp>
        <p:nvSpPr>
          <p:cNvPr id="5" name="TextBox 4"/>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943960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301601" y="5392789"/>
            <a:ext cx="7315200" cy="1655762"/>
          </a:xfrm>
        </p:spPr>
        <p:txBody>
          <a:bodyPr>
            <a:normAutofit/>
          </a:bodyPr>
          <a:lstStyle/>
          <a:p>
            <a:pPr>
              <a:lnSpc>
                <a:spcPct val="100000"/>
              </a:lnSpc>
            </a:pPr>
            <a:r>
              <a:rPr lang="en-US" sz="1600" dirty="0"/>
              <a:t>Developed by the Environmental Protection Agency</a:t>
            </a:r>
          </a:p>
          <a:p>
            <a:pPr>
              <a:lnSpc>
                <a:spcPct val="100000"/>
              </a:lnSpc>
            </a:pPr>
            <a:r>
              <a:rPr lang="en-US" sz="1600" dirty="0"/>
              <a:t>With support from Department of State </a:t>
            </a:r>
          </a:p>
          <a:p>
            <a:pPr>
              <a:lnSpc>
                <a:spcPct val="100000"/>
              </a:lnSpc>
            </a:pPr>
            <a:r>
              <a:rPr lang="en-US" sz="1600" dirty="0"/>
              <a:t>Virtual Students of Foreign Service 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52247" y="4389477"/>
            <a:ext cx="4129553" cy="1200329"/>
          </a:xfrm>
          <a:prstGeom prst="rect">
            <a:avLst/>
          </a:prstGeom>
          <a:noFill/>
        </p:spPr>
        <p:txBody>
          <a:bodyPr wrap="square" rtlCol="0" anchor="t">
            <a:spAutoFit/>
          </a:bodyPr>
          <a:lstStyle/>
          <a:p>
            <a:r>
              <a:rPr lang="en-US" dirty="0"/>
              <a:t>For more information:     </a:t>
            </a:r>
          </a:p>
          <a:p>
            <a:r>
              <a:rPr lang="en-US" dirty="0"/>
              <a:t>                   </a:t>
            </a:r>
            <a:r>
              <a:rPr lang="en-US" dirty="0">
                <a:hlinkClick r:id="rId5"/>
              </a:rPr>
              <a:t>hanft.sally@epa.gov</a:t>
            </a:r>
            <a:r>
              <a:rPr lang="en-US" dirty="0"/>
              <a:t> or</a:t>
            </a:r>
          </a:p>
          <a:p>
            <a:r>
              <a:rPr lang="en-US" dirty="0"/>
              <a:t>                   salazar.viccy@epa.gov </a:t>
            </a:r>
          </a:p>
          <a:p>
            <a:r>
              <a:rPr lang="en-US" dirty="0"/>
              <a:t> </a:t>
            </a:r>
          </a:p>
        </p:txBody>
      </p:sp>
    </p:spTree>
    <p:extLst>
      <p:ext uri="{BB962C8B-B14F-4D97-AF65-F5344CB8AC3E}">
        <p14:creationId xmlns:p14="http://schemas.microsoft.com/office/powerpoint/2010/main" val="105221750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393" y="70046"/>
            <a:ext cx="7886700" cy="1325563"/>
          </a:xfrm>
        </p:spPr>
        <p:txBody>
          <a:bodyPr/>
          <a:lstStyle/>
          <a:p>
            <a:r>
              <a:rPr lang="en-US" b="1" dirty="0">
                <a:solidFill>
                  <a:schemeClr val="tx1"/>
                </a:solidFill>
                <a:latin typeface="Avenir Book" charset="0"/>
                <a:ea typeface="Avenir Book" charset="0"/>
                <a:cs typeface="Avenir Book" charset="0"/>
              </a:rPr>
              <a:t>Today you will learn</a:t>
            </a:r>
            <a:r>
              <a:rPr lang="mr-IN" b="1" dirty="0">
                <a:solidFill>
                  <a:schemeClr val="tx1"/>
                </a:solidFill>
                <a:latin typeface="Avenir Book" charset="0"/>
                <a:ea typeface="Avenir Book" charset="0"/>
                <a:cs typeface="Avenir Book" charset="0"/>
              </a:rPr>
              <a:t>…</a:t>
            </a:r>
            <a:endParaRPr lang="en-US" b="1" dirty="0">
              <a:solidFill>
                <a:schemeClr val="tx1"/>
              </a:solidFill>
              <a:latin typeface="Avenir Book" charset="0"/>
              <a:ea typeface="Avenir Book" charset="0"/>
              <a:cs typeface="Avenir Book" charset="0"/>
            </a:endParaRPr>
          </a:p>
        </p:txBody>
      </p:sp>
      <p:sp>
        <p:nvSpPr>
          <p:cNvPr id="3" name="Content Placeholder 2"/>
          <p:cNvSpPr>
            <a:spLocks noGrp="1"/>
          </p:cNvSpPr>
          <p:nvPr>
            <p:ph idx="1"/>
          </p:nvPr>
        </p:nvSpPr>
        <p:spPr/>
        <p:txBody>
          <a:bodyPr/>
          <a:lstStyle/>
          <a:p>
            <a:endParaRPr lang="en-US" sz="3200" dirty="0">
              <a:solidFill>
                <a:schemeClr val="tx1"/>
              </a:solidFill>
              <a:latin typeface="Avenir Book" charset="0"/>
              <a:ea typeface="Avenir Book" charset="0"/>
              <a:cs typeface="Avenir Book" charset="0"/>
            </a:endParaRPr>
          </a:p>
          <a:p>
            <a:endParaRPr lang="en-US" dirty="0">
              <a:solidFill>
                <a:schemeClr val="tx1"/>
              </a:solidFill>
              <a:latin typeface="Avenir Book" charset="0"/>
              <a:ea typeface="Avenir Book" charset="0"/>
              <a:cs typeface="Avenir Book" charset="0"/>
            </a:endParaRPr>
          </a:p>
          <a:p>
            <a:endParaRPr lang="en-US" dirty="0">
              <a:solidFill>
                <a:schemeClr val="tx1"/>
              </a:solidFill>
              <a:latin typeface="Avenir Book" charset="0"/>
              <a:ea typeface="Avenir Book" charset="0"/>
              <a:cs typeface="Avenir Book" charset="0"/>
            </a:endParaRPr>
          </a:p>
        </p:txBody>
      </p:sp>
      <p:pic>
        <p:nvPicPr>
          <p:cNvPr id="4" name="Picture 3"/>
          <p:cNvPicPr>
            <a:picLocks noChangeAspect="1"/>
          </p:cNvPicPr>
          <p:nvPr/>
        </p:nvPicPr>
        <p:blipFill rotWithShape="1">
          <a:blip r:embed="rId5"/>
          <a:srcRect t="3166" r="2143" b="7630"/>
          <a:stretch/>
        </p:blipFill>
        <p:spPr>
          <a:xfrm>
            <a:off x="0" y="1395609"/>
            <a:ext cx="9144000" cy="5462392"/>
          </a:xfrm>
          <a:prstGeom prst="rect">
            <a:avLst/>
          </a:prstGeom>
        </p:spPr>
      </p:pic>
      <p:sp>
        <p:nvSpPr>
          <p:cNvPr id="5" name="Rectangle 4"/>
          <p:cNvSpPr/>
          <p:nvPr/>
        </p:nvSpPr>
        <p:spPr>
          <a:xfrm>
            <a:off x="220436" y="2721172"/>
            <a:ext cx="6572250" cy="8760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a:t>The importance of the food chain!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250" y="6166418"/>
            <a:ext cx="757464" cy="757464"/>
          </a:xfrm>
          <a:prstGeom prst="rect">
            <a:avLst/>
          </a:prstGeom>
        </p:spPr>
      </p:pic>
    </p:spTree>
    <p:extLst>
      <p:ext uri="{BB962C8B-B14F-4D97-AF65-F5344CB8AC3E}">
        <p14:creationId xmlns:p14="http://schemas.microsoft.com/office/powerpoint/2010/main" val="985084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venir Book" charset="0"/>
                <a:ea typeface="Avenir Book" charset="0"/>
                <a:cs typeface="Avenir Book" charset="0"/>
              </a:rPr>
              <a:t>Keywords</a:t>
            </a:r>
          </a:p>
        </p:txBody>
      </p:sp>
      <p:sp>
        <p:nvSpPr>
          <p:cNvPr id="3" name="Content Placeholder 2"/>
          <p:cNvSpPr>
            <a:spLocks noGrp="1"/>
          </p:cNvSpPr>
          <p:nvPr>
            <p:ph idx="1"/>
          </p:nvPr>
        </p:nvSpPr>
        <p:spPr/>
        <p:txBody>
          <a:bodyPr vert="horz" lIns="91440" tIns="45720" rIns="91440" bIns="45720" rtlCol="0" anchor="t">
            <a:normAutofit/>
          </a:bodyPr>
          <a:lstStyle/>
          <a:p>
            <a:pPr lvl="1"/>
            <a:r>
              <a:rPr lang="en-US" sz="4800" dirty="0">
                <a:latin typeface="Avenir Book" charset="0"/>
                <a:ea typeface="Avenir Book" charset="0"/>
                <a:cs typeface="Avenir Book" charset="0"/>
              </a:rPr>
              <a:t>Ecosystems </a:t>
            </a:r>
          </a:p>
          <a:p>
            <a:pPr lvl="1"/>
            <a:r>
              <a:rPr lang="en-US" sz="4800" dirty="0">
                <a:latin typeface="Avenir Book" charset="0"/>
                <a:ea typeface="Avenir Book" charset="0"/>
                <a:cs typeface="Avenir Book" charset="0"/>
              </a:rPr>
              <a:t>Habitat </a:t>
            </a:r>
          </a:p>
          <a:p>
            <a:pPr lvl="1"/>
            <a:r>
              <a:rPr lang="en-US" sz="4800" dirty="0">
                <a:latin typeface="Avenir Book" charset="0"/>
                <a:ea typeface="Avenir Book" charset="0"/>
                <a:cs typeface="Avenir Book" charset="0"/>
              </a:rPr>
              <a:t>Living and Non-Living Things</a:t>
            </a:r>
          </a:p>
          <a:p>
            <a:pPr lvl="1"/>
            <a:r>
              <a:rPr lang="en-US" sz="4800" dirty="0">
                <a:latin typeface="Avenir Book" charset="0"/>
                <a:ea typeface="Avenir Book" charset="0"/>
                <a:cs typeface="Avenir Book" charset="0"/>
              </a:rPr>
              <a:t>Food Chain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6936" y="6176963"/>
            <a:ext cx="681037" cy="681037"/>
          </a:xfrm>
          <a:prstGeom prst="rect">
            <a:avLst/>
          </a:prstGeom>
        </p:spPr>
      </p:pic>
      <p:sp>
        <p:nvSpPr>
          <p:cNvPr id="5" name="TextBox 4"/>
          <p:cNvSpPr txBox="1"/>
          <p:nvPr/>
        </p:nvSpPr>
        <p:spPr>
          <a:xfrm>
            <a:off x="821591" y="6440133"/>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3897068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Do Now</a:t>
            </a:r>
          </a:p>
        </p:txBody>
      </p:sp>
      <p:sp>
        <p:nvSpPr>
          <p:cNvPr id="4" name="Rounded Rectangle 3"/>
          <p:cNvSpPr/>
          <p:nvPr/>
        </p:nvSpPr>
        <p:spPr>
          <a:xfrm>
            <a:off x="831338" y="1520207"/>
            <a:ext cx="7481323"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lumMod val="75000"/>
                  </a:schemeClr>
                </a:solidFill>
                <a:latin typeface="Avenir Book" charset="0"/>
                <a:ea typeface="Avenir Book" charset="0"/>
                <a:cs typeface="Avenir Book" charset="0"/>
              </a:rPr>
              <a:t>Identify all of the animal cutouts on the table. </a:t>
            </a:r>
          </a:p>
        </p:txBody>
      </p:sp>
      <p:pic>
        <p:nvPicPr>
          <p:cNvPr id="6" name="Picture 5"/>
          <p:cNvPicPr>
            <a:picLocks noChangeAspect="1"/>
          </p:cNvPicPr>
          <p:nvPr/>
        </p:nvPicPr>
        <p:blipFill>
          <a:blip r:embed="rId5"/>
          <a:stretch>
            <a:fillRect/>
          </a:stretch>
        </p:blipFill>
        <p:spPr>
          <a:xfrm>
            <a:off x="2019299" y="2719630"/>
            <a:ext cx="5105400" cy="3619500"/>
          </a:xfrm>
          <a:prstGeom prst="round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4524" y="6221186"/>
            <a:ext cx="636814" cy="636814"/>
          </a:xfrm>
          <a:prstGeom prst="rect">
            <a:avLst/>
          </a:prstGeom>
        </p:spPr>
      </p:pic>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9713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What is an ecosystem?</a:t>
            </a:r>
          </a:p>
        </p:txBody>
      </p:sp>
      <p:sp>
        <p:nvSpPr>
          <p:cNvPr id="3" name="Content Placeholder 2"/>
          <p:cNvSpPr>
            <a:spLocks noGrp="1"/>
          </p:cNvSpPr>
          <p:nvPr>
            <p:ph idx="1"/>
          </p:nvPr>
        </p:nvSpPr>
        <p:spPr/>
        <p:txBody>
          <a:bodyPr/>
          <a:lstStyle/>
          <a:p>
            <a:r>
              <a:rPr lang="en-US" dirty="0">
                <a:solidFill>
                  <a:schemeClr val="tx1"/>
                </a:solidFill>
                <a:latin typeface="Avenir Book" charset="0"/>
                <a:ea typeface="Avenir Book" charset="0"/>
                <a:cs typeface="Avenir Book" charset="0"/>
              </a:rPr>
              <a:t>Includes all of the living things like plants, animals, and people in an area. Also includes non-living things like weather, earth, water, sun, soil, and air. </a:t>
            </a:r>
          </a:p>
          <a:p>
            <a:endParaRPr lang="en-US" dirty="0">
              <a:solidFill>
                <a:schemeClr val="tx1"/>
              </a:solidFill>
              <a:latin typeface="Avenir Book" charset="0"/>
              <a:ea typeface="Avenir Book" charset="0"/>
              <a:cs typeface="Avenir Book" charset="0"/>
            </a:endParaRPr>
          </a:p>
          <a:p>
            <a:r>
              <a:rPr lang="en-US" dirty="0">
                <a:solidFill>
                  <a:schemeClr val="tx1"/>
                </a:solidFill>
                <a:latin typeface="Avenir Book" charset="0"/>
                <a:ea typeface="Avenir Book" charset="0"/>
                <a:cs typeface="Avenir Book" charset="0"/>
              </a:rPr>
              <a:t>All of these things interact and depend on one another! </a:t>
            </a:r>
          </a:p>
        </p:txBody>
      </p:sp>
      <p:sp>
        <p:nvSpPr>
          <p:cNvPr id="4" name="Rounded Rectangle 3"/>
          <p:cNvSpPr/>
          <p:nvPr/>
        </p:nvSpPr>
        <p:spPr>
          <a:xfrm>
            <a:off x="1118507" y="5094514"/>
            <a:ext cx="6906986" cy="1082449"/>
          </a:xfrm>
          <a:prstGeom prst="round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solidFill>
                  <a:schemeClr val="accent1">
                    <a:lumMod val="75000"/>
                  </a:schemeClr>
                </a:solidFill>
                <a:latin typeface="Avenir Book" charset="0"/>
                <a:ea typeface="Avenir Book" charset="0"/>
                <a:cs typeface="Avenir Book" charset="0"/>
              </a:rPr>
              <a:t>Fun Fact: Another word for ecosystem is</a:t>
            </a:r>
          </a:p>
          <a:p>
            <a:pPr algn="ctr"/>
            <a:r>
              <a:rPr lang="en-US" sz="2800" b="1" dirty="0">
                <a:solidFill>
                  <a:schemeClr val="accent1">
                    <a:lumMod val="75000"/>
                  </a:schemeClr>
                </a:solidFill>
                <a:latin typeface="Avenir Book" charset="0"/>
                <a:ea typeface="Avenir Book" charset="0"/>
                <a:cs typeface="Avenir Book" charset="0"/>
              </a:rPr>
              <a:t>habitat</a:t>
            </a:r>
            <a:r>
              <a:rPr lang="en-US" sz="2800" dirty="0">
                <a:solidFill>
                  <a:schemeClr val="accent1">
                    <a:lumMod val="75000"/>
                  </a:schemeClr>
                </a:solidFill>
                <a:latin typeface="Avenir Book" charset="0"/>
                <a:ea typeface="Avenir Book" charset="0"/>
                <a:cs typeface="Avenir Book" charset="0"/>
              </a:rPr>
              <a: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750" y="6151336"/>
            <a:ext cx="706664" cy="706664"/>
          </a:xfrm>
          <a:prstGeom prst="rect">
            <a:avLst/>
          </a:prstGeom>
        </p:spPr>
      </p:pic>
      <p:sp>
        <p:nvSpPr>
          <p:cNvPr id="6" name="TextBox 5"/>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300295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886700" cy="1325563"/>
          </a:xfrm>
        </p:spPr>
        <p:txBody>
          <a:bodyPr/>
          <a:lstStyle/>
          <a:p>
            <a:r>
              <a:rPr lang="en-US" b="1" dirty="0">
                <a:solidFill>
                  <a:schemeClr val="tx1"/>
                </a:solidFill>
                <a:latin typeface="Avenir Book" charset="0"/>
                <a:ea typeface="Avenir Book" charset="0"/>
                <a:cs typeface="Avenir Book" charset="0"/>
              </a:rPr>
              <a:t>Food Chain</a:t>
            </a:r>
          </a:p>
        </p:txBody>
      </p:sp>
      <p:pic>
        <p:nvPicPr>
          <p:cNvPr id="4" name="Picture 3"/>
          <p:cNvPicPr>
            <a:picLocks noChangeAspect="1"/>
          </p:cNvPicPr>
          <p:nvPr/>
        </p:nvPicPr>
        <p:blipFill rotWithShape="1">
          <a:blip r:embed="rId7"/>
          <a:srcRect t="590" b="2431"/>
          <a:stretch/>
        </p:blipFill>
        <p:spPr>
          <a:xfrm>
            <a:off x="767443" y="1160213"/>
            <a:ext cx="7870371" cy="452212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 y="6045200"/>
            <a:ext cx="812800" cy="8128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42007" y="6048829"/>
            <a:ext cx="812800" cy="812800"/>
          </a:xfrm>
          <a:prstGeom prst="rect">
            <a:avLst/>
          </a:prstGeom>
        </p:spPr>
      </p:pic>
      <p:sp>
        <p:nvSpPr>
          <p:cNvPr id="6" name="TextBox 5"/>
          <p:cNvSpPr txBox="1"/>
          <p:nvPr/>
        </p:nvSpPr>
        <p:spPr>
          <a:xfrm>
            <a:off x="1754807" y="6451600"/>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2134693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19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Avenir Book" charset="0"/>
                <a:ea typeface="Avenir Book" charset="0"/>
                <a:cs typeface="Avenir Book" charset="0"/>
              </a:rPr>
              <a:t>Food Chain Project</a:t>
            </a:r>
          </a:p>
        </p:txBody>
      </p:sp>
      <p:sp>
        <p:nvSpPr>
          <p:cNvPr id="3" name="Content Placeholder 2"/>
          <p:cNvSpPr>
            <a:spLocks noGrp="1"/>
          </p:cNvSpPr>
          <p:nvPr>
            <p:ph idx="1"/>
          </p:nvPr>
        </p:nvSpPr>
        <p:spPr/>
        <p:txBody>
          <a:bodyPr>
            <a:normAutofit/>
          </a:bodyPr>
          <a:lstStyle/>
          <a:p>
            <a:r>
              <a:rPr lang="en-US" dirty="0">
                <a:solidFill>
                  <a:schemeClr val="tx1"/>
                </a:solidFill>
                <a:latin typeface="Avenir Book" charset="0"/>
                <a:ea typeface="Avenir Book" charset="0"/>
                <a:cs typeface="Avenir Book" charset="0"/>
              </a:rPr>
              <a:t>I’m going to give each table an ecosystem, and I want you to paste your animals in their food chain order. </a:t>
            </a:r>
          </a:p>
          <a:p>
            <a:r>
              <a:rPr lang="en-US" dirty="0">
                <a:solidFill>
                  <a:schemeClr val="tx1"/>
                </a:solidFill>
                <a:latin typeface="Avenir Book" charset="0"/>
                <a:ea typeface="Avenir Book" charset="0"/>
                <a:cs typeface="Avenir Book" charset="0"/>
              </a:rPr>
              <a:t>The animals on your table are all numbered. The highest number is the highest animal on the food chain. The lower the number, the lower it is on the chain. </a:t>
            </a:r>
          </a:p>
          <a:p>
            <a:r>
              <a:rPr lang="en-US" dirty="0">
                <a:solidFill>
                  <a:schemeClr val="tx1"/>
                </a:solidFill>
                <a:latin typeface="Avenir Book" charset="0"/>
                <a:ea typeface="Avenir Book" charset="0"/>
                <a:cs typeface="Avenir Book" charset="0"/>
              </a:rPr>
              <a:t>Find the animal labeled with the number one and put that farthest to the left. Then build your numbers up and to the right. </a:t>
            </a:r>
            <a:endParaRPr lang="en-US"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2250" y="6176962"/>
            <a:ext cx="681037" cy="681037"/>
          </a:xfrm>
          <a:prstGeom prst="rect">
            <a:avLst/>
          </a:prstGeom>
        </p:spPr>
      </p:pic>
      <p:sp>
        <p:nvSpPr>
          <p:cNvPr id="5" name="TextBox 4"/>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7445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venir Book" charset="0"/>
                <a:ea typeface="Avenir Book" charset="0"/>
                <a:cs typeface="Avenir Book" charset="0"/>
              </a:rPr>
              <a:t>Review and Display</a:t>
            </a:r>
            <a:r>
              <a:rPr lang="mr-IN" b="1" dirty="0">
                <a:solidFill>
                  <a:schemeClr val="tx1"/>
                </a:solidFill>
                <a:latin typeface="Avenir Book" charset="0"/>
                <a:ea typeface="Avenir Book" charset="0"/>
                <a:cs typeface="Avenir Book" charset="0"/>
              </a:rPr>
              <a:t>…</a:t>
            </a:r>
            <a:endParaRPr lang="en-US" b="1" dirty="0">
              <a:solidFill>
                <a:schemeClr val="tx1"/>
              </a:solidFill>
              <a:latin typeface="Avenir Book" charset="0"/>
              <a:ea typeface="Avenir Book" charset="0"/>
              <a:cs typeface="Avenir Book" charset="0"/>
            </a:endParaRPr>
          </a:p>
        </p:txBody>
      </p:sp>
      <p:pic>
        <p:nvPicPr>
          <p:cNvPr id="4" name="Picture 3"/>
          <p:cNvPicPr>
            <a:picLocks noChangeAspect="1"/>
          </p:cNvPicPr>
          <p:nvPr/>
        </p:nvPicPr>
        <p:blipFill>
          <a:blip r:embed="rId3"/>
          <a:stretch>
            <a:fillRect/>
          </a:stretch>
        </p:blipFill>
        <p:spPr>
          <a:xfrm>
            <a:off x="0" y="1690689"/>
            <a:ext cx="9135554" cy="4490357"/>
          </a:xfrm>
          <a:prstGeom prst="rect">
            <a:avLst/>
          </a:prstGeom>
        </p:spPr>
      </p:pic>
    </p:spTree>
    <p:extLst>
      <p:ext uri="{BB962C8B-B14F-4D97-AF65-F5344CB8AC3E}">
        <p14:creationId xmlns:p14="http://schemas.microsoft.com/office/powerpoint/2010/main" val="570417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88" y="0"/>
            <a:ext cx="8747824" cy="1325563"/>
          </a:xfrm>
        </p:spPr>
        <p:txBody>
          <a:bodyPr>
            <a:normAutofit/>
          </a:bodyPr>
          <a:lstStyle/>
          <a:p>
            <a:r>
              <a:rPr lang="en-US" sz="4000" b="1" dirty="0">
                <a:solidFill>
                  <a:schemeClr val="tx1"/>
                </a:solidFill>
                <a:latin typeface="Avenir Book" charset="0"/>
                <a:ea typeface="Avenir Book" charset="0"/>
                <a:cs typeface="Avenir Book" charset="0"/>
              </a:rPr>
              <a:t>What do you think would happen if</a:t>
            </a:r>
            <a:r>
              <a:rPr lang="mr-IN" sz="4000" b="1" dirty="0">
                <a:solidFill>
                  <a:schemeClr val="tx1"/>
                </a:solidFill>
                <a:latin typeface="Avenir Book" charset="0"/>
                <a:ea typeface="Avenir Book" charset="0"/>
                <a:cs typeface="Avenir Book" charset="0"/>
              </a:rPr>
              <a:t>…</a:t>
            </a:r>
            <a:r>
              <a:rPr lang="en-US" sz="4000" b="1" dirty="0">
                <a:solidFill>
                  <a:schemeClr val="tx1"/>
                </a:solidFill>
                <a:latin typeface="Avenir Book" charset="0"/>
                <a:ea typeface="Avenir Book" charset="0"/>
                <a:cs typeface="Avenir Book" charset="0"/>
              </a:rPr>
              <a:t> </a:t>
            </a:r>
          </a:p>
        </p:txBody>
      </p:sp>
      <p:sp>
        <p:nvSpPr>
          <p:cNvPr id="3" name="Rounded Rectangle 2"/>
          <p:cNvSpPr/>
          <p:nvPr/>
        </p:nvSpPr>
        <p:spPr>
          <a:xfrm>
            <a:off x="481277" y="5658712"/>
            <a:ext cx="8214102" cy="789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venir Book" charset="0"/>
                <a:ea typeface="Avenir Book" charset="0"/>
                <a:cs typeface="Avenir Book" charset="0"/>
              </a:rPr>
              <a:t>We took all the </a:t>
            </a:r>
            <a:r>
              <a:rPr lang="en-US" sz="2400" u="sng" dirty="0">
                <a:solidFill>
                  <a:schemeClr val="bg1"/>
                </a:solidFill>
                <a:latin typeface="Avenir Book" charset="0"/>
                <a:ea typeface="Avenir Book" charset="0"/>
                <a:cs typeface="Avenir Book" charset="0"/>
              </a:rPr>
              <a:t>snakes</a:t>
            </a:r>
            <a:r>
              <a:rPr lang="en-US" sz="2400" dirty="0">
                <a:solidFill>
                  <a:schemeClr val="bg1"/>
                </a:solidFill>
                <a:latin typeface="Avenir Book" charset="0"/>
                <a:ea typeface="Avenir Book" charset="0"/>
                <a:cs typeface="Avenir Book" charset="0"/>
              </a:rPr>
              <a:t> out of the </a:t>
            </a:r>
            <a:r>
              <a:rPr lang="en-US" sz="2400" u="sng" dirty="0">
                <a:solidFill>
                  <a:schemeClr val="bg1"/>
                </a:solidFill>
                <a:latin typeface="Avenir Book" charset="0"/>
                <a:ea typeface="Avenir Book" charset="0"/>
                <a:cs typeface="Avenir Book" charset="0"/>
              </a:rPr>
              <a:t>desert</a:t>
            </a:r>
            <a:r>
              <a:rPr lang="en-US" sz="2400" dirty="0">
                <a:solidFill>
                  <a:schemeClr val="bg1"/>
                </a:solidFill>
                <a:latin typeface="Avenir Book" charset="0"/>
                <a:ea typeface="Avenir Book" charset="0"/>
                <a:cs typeface="Avenir Book" charset="0"/>
              </a:rPr>
              <a:t> ecosystem? </a:t>
            </a:r>
          </a:p>
        </p:txBody>
      </p:sp>
      <p:pic>
        <p:nvPicPr>
          <p:cNvPr id="4" name="Picture 3"/>
          <p:cNvPicPr>
            <a:picLocks noChangeAspect="1"/>
          </p:cNvPicPr>
          <p:nvPr/>
        </p:nvPicPr>
        <p:blipFill rotWithShape="1">
          <a:blip r:embed="rId5"/>
          <a:srcRect t="40281"/>
          <a:stretch/>
        </p:blipFill>
        <p:spPr>
          <a:xfrm>
            <a:off x="0" y="1841797"/>
            <a:ext cx="9144000" cy="330068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8088" y="6203154"/>
            <a:ext cx="650998" cy="650998"/>
          </a:xfrm>
          <a:prstGeom prst="rect">
            <a:avLst/>
          </a:prstGeom>
        </p:spPr>
      </p:pic>
      <p:sp>
        <p:nvSpPr>
          <p:cNvPr id="6" name="TextBox 5"/>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513311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2019-11-08T13:45:30+00:00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78A76236-E3A1-4252-A35A-7368D9EC625F}"/>
</file>

<file path=customXml/itemProps2.xml><?xml version="1.0" encoding="utf-8"?>
<ds:datastoreItem xmlns:ds="http://schemas.openxmlformats.org/officeDocument/2006/customXml" ds:itemID="{2FC467B8-7408-4426-8D8A-98E2E678ED75}"/>
</file>

<file path=customXml/itemProps3.xml><?xml version="1.0" encoding="utf-8"?>
<ds:datastoreItem xmlns:ds="http://schemas.openxmlformats.org/officeDocument/2006/customXml" ds:itemID="{B7A22691-F62F-437B-9B05-13C6BEA00B3D}"/>
</file>

<file path=customXml/itemProps4.xml><?xml version="1.0" encoding="utf-8"?>
<ds:datastoreItem xmlns:ds="http://schemas.openxmlformats.org/officeDocument/2006/customXml" ds:itemID="{103D556E-6AF7-4CD7-A052-5183261E3190}"/>
</file>

<file path=docProps/app.xml><?xml version="1.0" encoding="utf-8"?>
<Properties xmlns="http://schemas.openxmlformats.org/officeDocument/2006/extended-properties" xmlns:vt="http://schemas.openxmlformats.org/officeDocument/2006/docPropsVTypes">
  <Template>Office Theme</Template>
  <TotalTime>6385</TotalTime>
  <Words>891</Words>
  <Application>Microsoft Office PowerPoint</Application>
  <PresentationFormat>On-screen Show (4:3)</PresentationFormat>
  <Paragraphs>82</Paragraphs>
  <Slides>12</Slides>
  <Notes>8</Notes>
  <HiddenSlides>0</HiddenSlides>
  <MMClips>11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Today you will learn…</vt:lpstr>
      <vt:lpstr>Keywords</vt:lpstr>
      <vt:lpstr>Do Now</vt:lpstr>
      <vt:lpstr>What is an ecosystem?</vt:lpstr>
      <vt:lpstr>Food Chain</vt:lpstr>
      <vt:lpstr>Food Chain Project</vt:lpstr>
      <vt:lpstr>Review and Display…</vt:lpstr>
      <vt:lpstr>What do you think would happen if… </vt:lpstr>
      <vt:lpstr>What do you think would happen if… </vt:lpstr>
      <vt:lpstr>Closure</vt:lpstr>
      <vt:lpstr>EcoLearn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vu.tran.kelly@gmail.com</cp:lastModifiedBy>
  <cp:revision>21</cp:revision>
  <dcterms:created xsi:type="dcterms:W3CDTF">2016-11-17T09:48:06Z</dcterms:created>
  <dcterms:modified xsi:type="dcterms:W3CDTF">2017-11-03T04:28:41Z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