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7" r:id="rId2"/>
    <p:sldId id="258" r:id="rId3"/>
    <p:sldId id="262" r:id="rId4"/>
    <p:sldId id="259" r:id="rId5"/>
    <p:sldId id="260" r:id="rId6"/>
    <p:sldId id="263" r:id="rId7"/>
    <p:sldId id="264" r:id="rId8"/>
    <p:sldId id="265" r:id="rId9"/>
    <p:sldId id="266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3E186-E8AE-4692-8097-1AF49CBD79F4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DA51C-2D2C-4919-B0D0-6ED87EAB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1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http://www.philipchircop.com/post/117077877097/reduce-reuse-recycle-today-the-22nd-of-april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93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http://www.publishyourarticles.net/eng/question-and-answers/what-are-the-major-causes-of-water-and-air-pollution/2584/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http://www.thephuketnews.com/air-pollution-no-time-to-breath-easy-60651.php#gyrJIyu1ylV6Yxvt.97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A51C-2D2C-4919-B0D0-6ED87EABEE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3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https://www.dawn.com/news/1225431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A51C-2D2C-4919-B0D0-6ED87EABEE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7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9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1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3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4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7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03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BACB8AD-480B-4C26-81C5-BC4D465E070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18B770F-479E-486C-80EB-3D5A589C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4.jpg"/><Relationship Id="rId5" Type="http://schemas.openxmlformats.org/officeDocument/2006/relationships/image" Target="../media/image13.gif"/><Relationship Id="rId4" Type="http://schemas.openxmlformats.org/officeDocument/2006/relationships/hyperlink" Target="https://www.epa.gov/educ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4a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4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399" y="4389018"/>
            <a:ext cx="10325664" cy="1437789"/>
          </a:xfrm>
        </p:spPr>
        <p:txBody>
          <a:bodyPr/>
          <a:lstStyle/>
          <a:p>
            <a:r>
              <a:rPr lang="en-US" b="1" dirty="0"/>
              <a:t>Air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935" y="5679715"/>
            <a:ext cx="9228201" cy="1645920"/>
          </a:xfrm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1</a:t>
            </a:r>
            <a:r>
              <a:rPr lang="en-US" b="1" baseline="30000" dirty="0">
                <a:solidFill>
                  <a:srgbClr val="FFFFFF"/>
                </a:solidFill>
              </a:rPr>
              <a:t>st</a:t>
            </a:r>
            <a:r>
              <a:rPr lang="en-US" b="1" dirty="0">
                <a:solidFill>
                  <a:srgbClr val="FFFFFF"/>
                </a:solidFill>
              </a:rPr>
              <a:t> Grade: Air Pollution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241332" y="5170311"/>
            <a:ext cx="3186765" cy="1291608"/>
            <a:chOff x="7468119" y="5720009"/>
            <a:chExt cx="1991970" cy="807353"/>
          </a:xfrm>
        </p:grpSpPr>
        <p:pic>
          <p:nvPicPr>
            <p:cNvPr id="8" name="Picture 8" descr="Image result for epa region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400" b="90000" l="10000" r="90000">
                          <a14:foregroundMark x1="32600" y1="39600" x2="32600" y2="39600"/>
                          <a14:foregroundMark x1="27200" y1="24400" x2="27200" y2="24400"/>
                          <a14:foregroundMark x1="82400" y1="41000" x2="82400" y2="41000"/>
                          <a14:foregroundMark x1="59800" y1="59000" x2="59800" y2="59000"/>
                          <a14:foregroundMark x1="53200" y1="69000" x2="53200" y2="69000"/>
                          <a14:foregroundMark x1="40600" y1="58200" x2="40600" y2="58200"/>
                          <a14:foregroundMark x1="67800" y1="55600" x2="67800" y2="55600"/>
                          <a14:foregroundMark x1="57200" y1="78800" x2="57200" y2="78800"/>
                          <a14:foregroundMark x1="23200" y1="70200" x2="23200" y2="70200"/>
                          <a14:foregroundMark x1="19200" y1="40400" x2="19200" y2="40400"/>
                          <a14:foregroundMark x1="68400" y1="33800" x2="68400" y2="33800"/>
                          <a14:foregroundMark x1="79000" y1="66200" x2="79000" y2="66200"/>
                          <a14:foregroundMark x1="71800" y1="78800" x2="71800" y2="78800"/>
                          <a14:foregroundMark x1="30600" y1="54200" x2="30600" y2="54200"/>
                          <a14:foregroundMark x1="35200" y1="57600" x2="35200" y2="57600"/>
                          <a14:foregroundMark x1="74400" y1="46400" x2="74400" y2="46400"/>
                          <a14:foregroundMark x1="63000" y1="25800" x2="63000" y2="25800"/>
                          <a14:foregroundMark x1="34600" y1="15200" x2="34600" y2="15200"/>
                          <a14:foregroundMark x1="18600" y1="53000" x2="18600" y2="53000"/>
                          <a14:foregroundMark x1="37800" y1="74800" x2="37800" y2="74800"/>
                          <a14:foregroundMark x1="45800" y1="83600" x2="45800" y2="83600"/>
                          <a14:foregroundMark x1="55200" y1="82800" x2="55200" y2="82800"/>
                          <a14:foregroundMark x1="74400" y1="27800" x2="74400" y2="27800"/>
                          <a14:foregroundMark x1="45800" y1="21800" x2="45800" y2="21800"/>
                          <a14:foregroundMark x1="41800" y1="37000" x2="41800" y2="37000"/>
                          <a14:foregroundMark x1="54400" y1="39600" x2="54400" y2="39600"/>
                          <a14:foregroundMark x1="48400" y1="39600" x2="48400" y2="39600"/>
                          <a14:foregroundMark x1="65000" y1="76200" x2="65000" y2="76200"/>
                          <a14:foregroundMark x1="39200" y1="78200" x2="39200" y2="78200"/>
                          <a14:foregroundMark x1="37800" y1="78200" x2="37800" y2="78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119" y="5720009"/>
              <a:ext cx="807353" cy="807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266386" y="5812936"/>
              <a:ext cx="1193703" cy="63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FFFF"/>
                  </a:solidFill>
                </a:rPr>
                <a:t>USA EPA, </a:t>
              </a:r>
            </a:p>
            <a:p>
              <a:r>
                <a:rPr lang="en-US" sz="2000" dirty="0">
                  <a:solidFill>
                    <a:srgbClr val="FFFFFF"/>
                  </a:solidFill>
                </a:rPr>
                <a:t>Region 10</a:t>
              </a:r>
            </a:p>
            <a:p>
              <a:r>
                <a:rPr lang="en-US" sz="2000" dirty="0" err="1">
                  <a:solidFill>
                    <a:srgbClr val="FFFFFF"/>
                  </a:solidFill>
                </a:rPr>
                <a:t>EcoLearn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8" name="Picture 4" descr="REDUCE REUSE RECYCLE&#10;Today, the 22nd of April 2015, is Earth Day.&#10;Let’s try and make a commitment to re-vision our life and see how we can reduce, reuse and recycle. Every “Earth Day”  I intentionally recall and contemplate this Native American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t="11962" r="5366" b="17338"/>
          <a:stretch/>
        </p:blipFill>
        <p:spPr bwMode="auto">
          <a:xfrm>
            <a:off x="0" y="-13787"/>
            <a:ext cx="12192000" cy="424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air pollu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2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0"/>
    </mc:Choice>
    <mc:Fallback xmlns="">
      <p:transition spd="slow" advTm="6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19932" y="2329295"/>
            <a:ext cx="7607253" cy="2387600"/>
          </a:xfrm>
        </p:spPr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EcoLearn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0145" y="4557621"/>
            <a:ext cx="7315200" cy="16557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Developed by the Environmental Protection Agency</a:t>
            </a:r>
          </a:p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With support from Department of State </a:t>
            </a:r>
          </a:p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Virtual Students of Foreign Service Interns </a:t>
            </a:r>
          </a:p>
          <a:p>
            <a:pPr algn="ctr">
              <a:lnSpc>
                <a:spcPct val="100000"/>
              </a:lnSpc>
            </a:pPr>
            <a:r>
              <a:rPr lang="en-US" sz="1600" b="1" dirty="0">
                <a:hlinkClick r:id="rId4"/>
              </a:rPr>
              <a:t>https://www.epa.gov/education</a:t>
            </a:r>
            <a:r>
              <a:rPr lang="en-US" sz="1600" b="1" dirty="0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402125" y="5518171"/>
            <a:ext cx="2224554" cy="961294"/>
            <a:chOff x="8402125" y="5518171"/>
            <a:chExt cx="2224554" cy="9612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2125" y="5539846"/>
              <a:ext cx="967255" cy="93961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369379" y="5518171"/>
              <a:ext cx="12573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</a:rPr>
                <a:t>US EPA</a:t>
              </a:r>
            </a:p>
            <a:p>
              <a:r>
                <a:rPr lang="en-US" sz="1600" dirty="0">
                  <a:solidFill>
                    <a:srgbClr val="FFFFFF"/>
                  </a:solidFill>
                </a:rPr>
                <a:t>Region 10 </a:t>
              </a:r>
            </a:p>
            <a:p>
              <a:r>
                <a:rPr lang="en-US" sz="1600" dirty="0">
                  <a:solidFill>
                    <a:srgbClr val="FFFFFF"/>
                  </a:solidFill>
                </a:rPr>
                <a:t>EcoLearn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4566" t="3617" r="6218"/>
          <a:stretch/>
        </p:blipFill>
        <p:spPr>
          <a:xfrm>
            <a:off x="3788930" y="139413"/>
            <a:ext cx="3865484" cy="3226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3494" y="6054108"/>
            <a:ext cx="4276357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more information: </a:t>
            </a:r>
            <a:r>
              <a:rPr lang="en-US" b="1" dirty="0" err="1">
                <a:solidFill>
                  <a:srgbClr val="FFFFFF"/>
                </a:solidFill>
              </a:rPr>
              <a:t>hanft.sally@epa.gov</a:t>
            </a:r>
            <a:r>
              <a:rPr lang="en-US" b="1" dirty="0">
                <a:solidFill>
                  <a:srgbClr val="FFFFFF"/>
                </a:solidFill>
              </a:rPr>
              <a:t> or </a:t>
            </a:r>
            <a:r>
              <a:rPr lang="en-US" b="1" dirty="0" err="1">
                <a:solidFill>
                  <a:srgbClr val="FFFFFF"/>
                </a:solidFill>
              </a:rPr>
              <a:t>salazar.viccy@epa.gov</a:t>
            </a:r>
            <a:r>
              <a:rPr lang="en-US" b="1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/>
              <a:t> </a:t>
            </a: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35">
        <p14:honeycomb/>
      </p:transition>
    </mc:Choice>
    <mc:Fallback xmlns="">
      <p:transition spd="slow" advTm="160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09" y="168793"/>
            <a:ext cx="10772775" cy="1658198"/>
          </a:xfrm>
        </p:spPr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Writing Activity: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What do you think about this picture?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16373" y="1621054"/>
            <a:ext cx="9004673" cy="523694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1"/>
    </mc:Choice>
    <mc:Fallback xmlns="">
      <p:transition spd="slow" advTm="9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Today: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9"/>
            <a:ext cx="10753725" cy="40956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Today you will…</a:t>
            </a:r>
          </a:p>
          <a:p>
            <a:pPr marL="347345" lvl="1"/>
            <a:r>
              <a:rPr lang="en-US" sz="2800" b="1" dirty="0">
                <a:solidFill>
                  <a:srgbClr val="FFFFFF"/>
                </a:solidFill>
              </a:rPr>
              <a:t>Learn what air pollution is and how you can help reduce it.</a:t>
            </a:r>
          </a:p>
          <a:p>
            <a:pPr marL="347345" lvl="1"/>
            <a:endParaRPr lang="en-US" sz="2800" dirty="0">
              <a:solidFill>
                <a:srgbClr val="FFFFFF"/>
              </a:solidFill>
            </a:endParaRPr>
          </a:p>
          <a:p>
            <a:pPr marL="4445" lvl="1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Key Words:</a:t>
            </a:r>
          </a:p>
          <a:p>
            <a:pPr marL="347345" lvl="1"/>
            <a:r>
              <a:rPr lang="en-US" sz="2800" b="1" dirty="0">
                <a:solidFill>
                  <a:srgbClr val="FFFFFF"/>
                </a:solidFill>
              </a:rPr>
              <a:t>Pollution</a:t>
            </a:r>
          </a:p>
          <a:p>
            <a:pPr marL="347345" lvl="1"/>
            <a:r>
              <a:rPr lang="en-US" sz="2800" b="1" dirty="0">
                <a:solidFill>
                  <a:srgbClr val="FFFFFF"/>
                </a:solidFill>
              </a:rPr>
              <a:t>Smog</a:t>
            </a:r>
          </a:p>
          <a:p>
            <a:pPr marL="347345" lvl="1"/>
            <a:r>
              <a:rPr lang="en-US" sz="2800" b="1" dirty="0">
                <a:solidFill>
                  <a:srgbClr val="FFFFFF"/>
                </a:solidFill>
              </a:rPr>
              <a:t>Emissions</a:t>
            </a:r>
          </a:p>
          <a:p>
            <a:pPr marL="347345" lvl="1"/>
            <a:r>
              <a:rPr lang="en-US" sz="2800" b="1" dirty="0">
                <a:solidFill>
                  <a:srgbClr val="FFFFFF"/>
                </a:solidFill>
              </a:rPr>
              <a:t>Smoke</a:t>
            </a:r>
          </a:p>
          <a:p>
            <a:pPr marL="347345" lvl="1"/>
            <a:r>
              <a:rPr lang="en-US" sz="2800" b="1" dirty="0">
                <a:solidFill>
                  <a:srgbClr val="FFFFFF"/>
                </a:solidFill>
              </a:rPr>
              <a:t>Ash</a:t>
            </a:r>
            <a:endParaRPr lang="en-US" sz="2800" dirty="0"/>
          </a:p>
        </p:txBody>
      </p:sp>
      <p:pic>
        <p:nvPicPr>
          <p:cNvPr id="3074" name="Picture 2" descr="Image result for air polluti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000" l="2692" r="96998">
                        <a14:foregroundMark x1="31470" y1="10400" x2="31470" y2="10400"/>
                        <a14:foregroundMark x1="47723" y1="4300" x2="47723" y2="4300"/>
                        <a14:foregroundMark x1="18012" y1="8900" x2="18012" y2="8900"/>
                        <a14:foregroundMark x1="65942" y1="2800" x2="65942" y2="2800"/>
                        <a14:foregroundMark x1="96998" y1="15500" x2="96998" y2="15500"/>
                        <a14:foregroundMark x1="89130" y1="15200" x2="89130" y2="15200"/>
                        <a14:foregroundMark x1="80331" y1="17400" x2="80331" y2="17400"/>
                        <a14:foregroundMark x1="59627" y1="40100" x2="59627" y2="40100"/>
                        <a14:foregroundMark x1="63768" y1="42800" x2="63768" y2="42800"/>
                        <a14:foregroundMark x1="60973" y1="37600" x2="60973" y2="37600"/>
                        <a14:foregroundMark x1="58075" y1="51000" x2="58075" y2="51000"/>
                        <a14:foregroundMark x1="60248" y1="47900" x2="60248" y2="47900"/>
                        <a14:foregroundMark x1="57764" y1="43100" x2="58385" y2="44000"/>
                        <a14:foregroundMark x1="63768" y1="43100" x2="63768" y2="43100"/>
                        <a14:foregroundMark x1="63458" y1="38900" x2="63458" y2="38900"/>
                        <a14:foregroundMark x1="59006" y1="39200" x2="59006" y2="39200"/>
                        <a14:foregroundMark x1="60663" y1="36100" x2="60663" y2="36100"/>
                        <a14:foregroundMark x1="57143" y1="40400" x2="57143" y2="40400"/>
                        <a14:foregroundMark x1="62836" y1="39800" x2="62836" y2="39800"/>
                        <a14:foregroundMark x1="84472" y1="36400" x2="84472" y2="36400"/>
                        <a14:foregroundMark x1="85093" y1="29800" x2="85093" y2="29800"/>
                        <a14:foregroundMark x1="84472" y1="41300" x2="84472" y2="41300"/>
                        <a14:foregroundMark x1="82505" y1="41600" x2="82505" y2="41600"/>
                        <a14:foregroundMark x1="80952" y1="37600" x2="80952" y2="37600"/>
                        <a14:foregroundMark x1="87267" y1="40400" x2="87267" y2="40400"/>
                        <a14:foregroundMark x1="80642" y1="36100" x2="80642" y2="36100"/>
                        <a14:foregroundMark x1="84783" y1="50700" x2="84783" y2="50700"/>
                        <a14:foregroundMark x1="81884" y1="36400" x2="81884" y2="36400"/>
                        <a14:foregroundMark x1="78778" y1="38200" x2="78778" y2="38200"/>
                        <a14:foregroundMark x1="96066" y1="53400" x2="96066" y2="53400"/>
                        <a14:foregroundMark x1="86025" y1="39200" x2="86025" y2="39200"/>
                        <a14:foregroundMark x1="74431" y1="84300" x2="74431" y2="84300"/>
                        <a14:foregroundMark x1="65631" y1="91500" x2="65631" y2="91500"/>
                        <a14:foregroundMark x1="50000" y1="86400" x2="50000" y2="86400"/>
                        <a14:foregroundMark x1="47412" y1="93900" x2="47412" y2="93900"/>
                        <a14:foregroundMark x1="51242" y1="49800" x2="51242" y2="49800"/>
                        <a14:foregroundMark x1="86335" y1="44600" x2="86335" y2="44600"/>
                        <a14:foregroundMark x1="7971" y1="80900" x2="7971" y2="80900"/>
                        <a14:foregroundMark x1="6418" y1="64900" x2="6418" y2="64900"/>
                        <a14:foregroundMark x1="3313" y1="56100" x2="3313" y2="56100"/>
                        <a14:foregroundMark x1="2692" y1="49100" x2="2692" y2="49100"/>
                        <a14:foregroundMark x1="18944" y1="42800" x2="18944" y2="42800"/>
                        <a14:foregroundMark x1="12629" y1="54600" x2="12629" y2="54600"/>
                        <a14:foregroundMark x1="3313" y1="55800" x2="3313" y2="55800"/>
                        <a14:foregroundMark x1="5176" y1="54600" x2="5176" y2="54600"/>
                        <a14:foregroundMark x1="17702" y1="32200" x2="17702" y2="32200"/>
                        <a14:foregroundMark x1="19876" y1="28000" x2="19876" y2="28000"/>
                        <a14:foregroundMark x1="17391" y1="33400" x2="17391" y2="33400"/>
                        <a14:foregroundMark x1="20186" y1="26400" x2="20186" y2="26400"/>
                        <a14:foregroundMark x1="3002" y1="67000" x2="3002" y2="67000"/>
                        <a14:foregroundMark x1="63458" y1="41600" x2="63458" y2="41600"/>
                        <a14:foregroundMark x1="85714" y1="39500" x2="85714" y2="39500"/>
                        <a14:foregroundMark x1="88509" y1="48200" x2="88509" y2="48200"/>
                        <a14:foregroundMark x1="88199" y1="45200" x2="88199" y2="45200"/>
                        <a14:foregroundMark x1="84783" y1="36100" x2="84783" y2="36100"/>
                        <a14:foregroundMark x1="84783" y1="40100" x2="84783" y2="40100"/>
                        <a14:foregroundMark x1="37371" y1="97700" x2="37371" y2="97700"/>
                        <a14:foregroundMark x1="50414" y1="98000" x2="50414" y2="98000"/>
                        <a14:foregroundMark x1="74120" y1="10300" x2="74120" y2="10300"/>
                        <a14:foregroundMark x1="72464" y1="10700" x2="72464" y2="10700"/>
                        <a14:foregroundMark x1="69462" y1="10300" x2="69462" y2="10300"/>
                        <a14:foregroundMark x1="78675" y1="8600" x2="78675" y2="8600"/>
                        <a14:foregroundMark x1="77640" y1="12600" x2="77640" y2="12600"/>
                        <a14:foregroundMark x1="78261" y1="11600" x2="78261" y2="11600"/>
                        <a14:foregroundMark x1="76501" y1="11000" x2="76501" y2="11000"/>
                        <a14:foregroundMark x1="81573" y1="14300" x2="81573" y2="14300"/>
                        <a14:foregroundMark x1="90476" y1="13600" x2="90476" y2="13600"/>
                        <a14:foregroundMark x1="86646" y1="15600" x2="86646" y2="1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23" y="3318370"/>
            <a:ext cx="2977542" cy="308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0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50"/>
    </mc:Choice>
    <mc:Fallback xmlns="">
      <p:transition spd="slow" advTm="16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847" y="2993268"/>
            <a:ext cx="10570305" cy="386473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You will be able to determine how you can reduce air pollution and why it matters to do so.</a:t>
            </a:r>
          </a:p>
          <a:p>
            <a:endParaRPr lang="en-US" sz="2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68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3"/>
    </mc:Choice>
    <mc:Fallback xmlns="">
      <p:transition spd="slow" advTm="9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air"/>
          <p:cNvPicPr>
            <a:picLocks noChangeAspect="1" noChangeArrowheads="1"/>
          </p:cNvPicPr>
          <p:nvPr/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What do we know about air?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766185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>
                <a:solidFill>
                  <a:srgbClr val="FFFFFF"/>
                </a:solidFill>
              </a:rPr>
              <a:t>Can we see air? 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</a:rPr>
              <a:t>Can we feel it? 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</a:rPr>
              <a:t>Taste it? 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</a:rPr>
              <a:t>Hear it? 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</a:rPr>
              <a:t>Smell it?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8364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874"/>
    </mc:Choice>
    <mc:Fallback xmlns="">
      <p:transition spd="slow" advTm="11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ir pollu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22868" r="5849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4537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7214566" cy="16581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What is “pollution”?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157730"/>
            <a:ext cx="6638543" cy="3718681"/>
          </a:xfrm>
        </p:spPr>
        <p:txBody>
          <a:bodyPr>
            <a:normAutofit/>
          </a:bodyPr>
          <a:lstStyle/>
          <a:p>
            <a:endParaRPr lang="en-US" b="1" i="1" dirty="0">
              <a:solidFill>
                <a:srgbClr val="FFFFFF"/>
              </a:solidFill>
            </a:endParaRPr>
          </a:p>
          <a:p>
            <a:r>
              <a:rPr lang="en-US" b="1" i="1" dirty="0">
                <a:solidFill>
                  <a:srgbClr val="FFFFFF"/>
                </a:solidFill>
              </a:rPr>
              <a:t>Pollution</a:t>
            </a:r>
            <a:r>
              <a:rPr lang="en-US" b="1" dirty="0">
                <a:solidFill>
                  <a:srgbClr val="FFFFFF"/>
                </a:solidFill>
              </a:rPr>
              <a:t> is something that is bad or harmful for our environment. 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Air pollution makes the air dirty and harder for living things to breathe.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012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36"/>
    </mc:Choice>
    <mc:Fallback xmlns="">
      <p:transition spd="slow" advTm="11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emiss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0" r="21529" b="1"/>
          <a:stretch/>
        </p:blipFill>
        <p:spPr bwMode="auto">
          <a:xfrm>
            <a:off x="8114537" y="10"/>
            <a:ext cx="4077463" cy="68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6" y="353482"/>
            <a:ext cx="7115176" cy="16581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What causes air pollution?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40" y="2011680"/>
            <a:ext cx="7621013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Natural sources of air pollution:</a:t>
            </a:r>
          </a:p>
          <a:p>
            <a:pPr marL="347345" lvl="1"/>
            <a:r>
              <a:rPr lang="en-US" b="1" dirty="0">
                <a:solidFill>
                  <a:srgbClr val="FFFFFF"/>
                </a:solidFill>
              </a:rPr>
              <a:t> Fires and volcanic eruptions, which create lots of </a:t>
            </a:r>
            <a:r>
              <a:rPr lang="en-US" b="1" i="1" dirty="0">
                <a:solidFill>
                  <a:srgbClr val="FFFFFF"/>
                </a:solidFill>
              </a:rPr>
              <a:t>ash</a:t>
            </a:r>
            <a:r>
              <a:rPr lang="en-US" b="1" dirty="0">
                <a:solidFill>
                  <a:srgbClr val="FFFFFF"/>
                </a:solidFill>
              </a:rPr>
              <a:t>. </a:t>
            </a:r>
          </a:p>
          <a:p>
            <a:pPr marL="4445" lvl="1" indent="0">
              <a:buNone/>
            </a:pPr>
            <a:endParaRPr lang="en-US" b="1" dirty="0">
              <a:solidFill>
                <a:srgbClr val="FFFFFF"/>
              </a:solidFill>
            </a:endParaRPr>
          </a:p>
          <a:p>
            <a:pPr marL="4445" lvl="1" indent="0">
              <a:buNone/>
            </a:pPr>
            <a:r>
              <a:rPr lang="en-US" b="1" dirty="0">
                <a:solidFill>
                  <a:srgbClr val="FFFFFF"/>
                </a:solidFill>
              </a:rPr>
              <a:t>Biggest form of air pollution is air pollution caused by cars called </a:t>
            </a:r>
            <a:r>
              <a:rPr lang="en-US" b="1" i="1" dirty="0">
                <a:solidFill>
                  <a:srgbClr val="FFFFFF"/>
                </a:solidFill>
              </a:rPr>
              <a:t>emissions</a:t>
            </a:r>
            <a:r>
              <a:rPr lang="en-US" b="1" dirty="0">
                <a:solidFill>
                  <a:srgbClr val="FFFFFF"/>
                </a:solidFill>
              </a:rPr>
              <a:t>. </a:t>
            </a:r>
          </a:p>
          <a:p>
            <a:pPr marL="4445" lvl="1" indent="0">
              <a:buNone/>
            </a:pPr>
            <a:r>
              <a:rPr lang="en-US" b="1" dirty="0">
                <a:solidFill>
                  <a:srgbClr val="FFFFFF"/>
                </a:solidFill>
              </a:rPr>
              <a:t>          - Come from the burning of </a:t>
            </a:r>
            <a:r>
              <a:rPr lang="en-US" b="1" i="1" dirty="0">
                <a:solidFill>
                  <a:srgbClr val="FFFFFF"/>
                </a:solidFill>
              </a:rPr>
              <a:t>fossil fuels</a:t>
            </a:r>
            <a:r>
              <a:rPr lang="en-US" b="1" dirty="0">
                <a:solidFill>
                  <a:srgbClr val="FFFFFF"/>
                </a:solidFill>
              </a:rPr>
              <a:t>, which creates      	energy. </a:t>
            </a:r>
          </a:p>
          <a:p>
            <a:pPr marL="4445" lvl="1" indent="0">
              <a:buNone/>
            </a:pPr>
            <a:r>
              <a:rPr lang="en-US" b="1" dirty="0">
                <a:solidFill>
                  <a:srgbClr val="FFFFFF"/>
                </a:solidFill>
              </a:rPr>
              <a:t>          - Pollution in big cities is known as </a:t>
            </a:r>
            <a:r>
              <a:rPr lang="en-US" b="1" i="1" dirty="0">
                <a:solidFill>
                  <a:srgbClr val="FFFFFF"/>
                </a:solidFill>
              </a:rPr>
              <a:t>smog.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86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67"/>
    </mc:Choice>
    <mc:Fallback xmlns="">
      <p:transition spd="slow" advTm="25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6" name="Picture 2" descr="Image result for the magic school bus gets cleaned up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1" b="2628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7949" y="1605063"/>
            <a:ext cx="5354051" cy="3111644"/>
          </a:xfrm>
        </p:spPr>
        <p:txBody>
          <a:bodyPr anchor="b"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The Magic School Bus Gets Cleaned Up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1"/>
    </mc:Choice>
    <mc:Fallback xmlns="">
      <p:transition spd="slow" advTm="7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Image result for air pollution"/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5" b="1304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FFFFFF"/>
                </a:solidFill>
              </a:rPr>
              <a:t>Air Pollution Pledge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36" y="2011680"/>
            <a:ext cx="11896928" cy="4535035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4100" b="1" dirty="0">
                <a:solidFill>
                  <a:srgbClr val="FFFFFF"/>
                </a:solidFill>
              </a:rPr>
              <a:t>“I will reduce air pollution by ______ because ______.”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Example: “I will reduce air pollution by riding my bike because it’s good for me and the environment.”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02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4038"/>
    </mc:Choice>
    <mc:Fallback xmlns="">
      <p:transition spd="slow" advTm="24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8|7|1.6|0.9|1.1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3|1.2|1.6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7|4.3|5.3"/>
</p:tagLst>
</file>

<file path=ppt/theme/theme1.xml><?xml version="1.0" encoding="utf-8"?>
<a:theme xmlns:a="http://schemas.openxmlformats.org/drawingml/2006/main" name="Metropolitan">
  <a:themeElements>
    <a:clrScheme name="Custom 38">
      <a:dk1>
        <a:sysClr val="windowText" lastClr="000000"/>
      </a:dk1>
      <a:lt1>
        <a:srgbClr val="BFDEE2"/>
      </a:lt1>
      <a:dk2>
        <a:srgbClr val="162F33"/>
      </a:dk2>
      <a:lt2>
        <a:srgbClr val="EAF0E0"/>
      </a:lt2>
      <a:accent1>
        <a:srgbClr val="BFDEE2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2019-11-08T13:51:38+00:00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B066D829-5B6A-4B16-AABA-EFE79994A9D0}"/>
</file>

<file path=customXml/itemProps2.xml><?xml version="1.0" encoding="utf-8"?>
<ds:datastoreItem xmlns:ds="http://schemas.openxmlformats.org/officeDocument/2006/customXml" ds:itemID="{3F912DDC-F390-48C1-9F9F-117B05D210DD}"/>
</file>

<file path=customXml/itemProps3.xml><?xml version="1.0" encoding="utf-8"?>
<ds:datastoreItem xmlns:ds="http://schemas.openxmlformats.org/officeDocument/2006/customXml" ds:itemID="{E88B1E50-3A3E-4F36-B87C-E32E694BBC51}"/>
</file>

<file path=customXml/itemProps4.xml><?xml version="1.0" encoding="utf-8"?>
<ds:datastoreItem xmlns:ds="http://schemas.openxmlformats.org/officeDocument/2006/customXml" ds:itemID="{CFF9A06D-632E-4D96-9794-7D9B5CC6F1CF}"/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88</TotalTime>
  <Words>323</Words>
  <Application>Microsoft Office PowerPoint</Application>
  <PresentationFormat>Widescreen</PresentationFormat>
  <Paragraphs>64</Paragraphs>
  <Slides>10</Slides>
  <Notes>4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Metropolitan</vt:lpstr>
      <vt:lpstr>Air</vt:lpstr>
      <vt:lpstr>Writing Activity:  What do you think about this picture?</vt:lpstr>
      <vt:lpstr>Today:</vt:lpstr>
      <vt:lpstr>PowerPoint Presentation</vt:lpstr>
      <vt:lpstr>What do we know about air? </vt:lpstr>
      <vt:lpstr>What is “pollution”?</vt:lpstr>
      <vt:lpstr>What causes air pollution?</vt:lpstr>
      <vt:lpstr>The Magic School Bus Gets Cleaned Up</vt:lpstr>
      <vt:lpstr>Air Pollution Pledge</vt:lpstr>
      <vt:lpstr>EcoLearn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</dc:title>
  <dc:creator>Olivia Mulholland</dc:creator>
  <cp:lastModifiedBy>Olivia Mulholland</cp:lastModifiedBy>
  <cp:revision>8</cp:revision>
  <dcterms:created xsi:type="dcterms:W3CDTF">2017-05-15T17:00:03Z</dcterms:created>
  <dcterms:modified xsi:type="dcterms:W3CDTF">2017-10-27T14:57:36Z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