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6.xml" ContentType="application/vnd.openxmlformats-officedocument.presentationml.tags+xml"/>
  <Override PartName="/ppt/tags/tag4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89" r:id="rId2"/>
    <p:sldId id="257" r:id="rId3"/>
    <p:sldId id="288" r:id="rId4"/>
    <p:sldId id="258" r:id="rId5"/>
    <p:sldId id="261" r:id="rId6"/>
    <p:sldId id="263" r:id="rId7"/>
    <p:sldId id="264" r:id="rId8"/>
    <p:sldId id="266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0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6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5280" autoAdjust="0"/>
  </p:normalViewPr>
  <p:slideViewPr>
    <p:cSldViewPr snapToGrid="0">
      <p:cViewPr varScale="1">
        <p:scale>
          <a:sx n="83" d="100"/>
          <a:sy n="83" d="100"/>
        </p:scale>
        <p:origin x="7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40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9C2A9-E760-44E1-A8D9-C17A504C41C9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FD278-F75B-4A17-BADC-BF0F8937B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09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http://www.philipchircop.com/post/117077877097/reduce-reuse-recycle-today-the-22nd-of-april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44138-9C75-4170-98D3-76915ECEB3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68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http://news.nationalgeographic.com/2016/11/new-deli-india-smog-photos-pollution/</a:t>
            </a:r>
          </a:p>
          <a:p>
            <a:r>
              <a:rPr lang="en-US" dirty="0"/>
              <a:t>http://www.theverge.com/2016/12/20/14021722/china-smog-red-alert-beijing-pollution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66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http://edu.glogster.com/glog/acid-rain/146sjdkfpek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68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http://www.dinosaurfact.net/extinction/carbondioxide.php</a:t>
            </a:r>
          </a:p>
          <a:p>
            <a:r>
              <a:rPr lang="en-US" dirty="0"/>
              <a:t>http://www.theblackvault.com/documentarchive/global-warming-climate-change/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78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https://www.americanrivers.org/threats-solutions/energy-development/hydropower/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51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http://www.ucsusa.org/clean_energy/our-energy-choices/renewable-energy/how-geothermal-energy-works.html#.WQDL9IjytPY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57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http://worldoceanreview.com/en/wor-1/energy/renewable-energies/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88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http://www.renewableenergyworld.com/articles/2015/10/biomass-energy-potential-far-from-being-fully-exploited-in-china.html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3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http://www.zmescience.com/ecology/climate/how-much-renewable-energy/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0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2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http://rifreedom.org/category/issues/nergy/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40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http://best-lucid-dreaming-techniques.com/rubbing-your-hands.html</a:t>
            </a:r>
          </a:p>
          <a:p>
            <a:r>
              <a:rPr lang="en-US" dirty="0"/>
              <a:t>https://www.shutterstock.com/image-vector/boy-doing-jumping-jacks-vector-49901830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9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https://www.proprofs.com/flashcards/story.php?title=7-forms-of-energy_2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0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https://mohansuniverse.wordpress.com/2014/03/19/mohanjis-light-guidance/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0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https://www.thinglink.com/scene/522407565867352064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4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http://www.instructables.com/id/How-Sound-Works/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17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https://www.mos.org/live-presentations/balance-and-motion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5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http://www.kidzworld.com/article/1423-fossil-fuel-energy</a:t>
            </a:r>
          </a:p>
          <a:p>
            <a:r>
              <a:rPr lang="en-US" dirty="0"/>
              <a:t>https://www.britannica.com/science/fossil-fuel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</a:rPr>
              <a:t>We often get that energy by burning coal, oil, and gas – which are called </a:t>
            </a:r>
            <a:r>
              <a:rPr lang="en-US" b="1" i="1" dirty="0">
                <a:solidFill>
                  <a:srgbClr val="FFFFFF"/>
                </a:solidFill>
              </a:rPr>
              <a:t>fossil fuels </a:t>
            </a:r>
            <a:r>
              <a:rPr lang="en-US" b="1" dirty="0">
                <a:solidFill>
                  <a:srgbClr val="FFFFFF"/>
                </a:solidFill>
              </a:rPr>
              <a:t>– in a power plant to heat water.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</a:rPr>
              <a:t>The hot water turns into steam and forces a machine called a turbine to turn. The turbine powers a generator, which makes electricity. This electricity is sent through power lines to provide energy for buildings and homes.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FD278-F75B-4A17-BADC-BF0F8937B3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0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3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9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1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9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1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2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6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8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0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0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8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E33D378-0C3A-467C-9A41-7B835B72B3D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D0F5D88F-9521-4129-92EF-926E87AC2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4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6.png"/><Relationship Id="rId2" Type="http://schemas.microsoft.com/office/2007/relationships/media" Target="../media/media27.m4a"/><Relationship Id="rId1" Type="http://schemas.openxmlformats.org/officeDocument/2006/relationships/tags" Target="../tags/tag5.xm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6.png"/><Relationship Id="rId2" Type="http://schemas.microsoft.com/office/2007/relationships/media" Target="../media/media28.m4a"/><Relationship Id="rId1" Type="http://schemas.openxmlformats.org/officeDocument/2006/relationships/tags" Target="../tags/tag6.xml"/><Relationship Id="rId6" Type="http://schemas.openxmlformats.org/officeDocument/2006/relationships/image" Target="../media/image36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9.jpg"/><Relationship Id="rId5" Type="http://schemas.openxmlformats.org/officeDocument/2006/relationships/image" Target="../media/image38.gif"/><Relationship Id="rId4" Type="http://schemas.openxmlformats.org/officeDocument/2006/relationships/hyperlink" Target="https://www.epa.gov/educa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1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399" y="4389018"/>
            <a:ext cx="10325664" cy="1437789"/>
          </a:xfrm>
        </p:spPr>
        <p:txBody>
          <a:bodyPr/>
          <a:lstStyle/>
          <a:p>
            <a:r>
              <a:rPr lang="en-US" b="1" dirty="0"/>
              <a:t>Energy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935" y="5679715"/>
            <a:ext cx="9228201" cy="1645920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1</a:t>
            </a:r>
            <a:r>
              <a:rPr lang="en-US" b="1" baseline="30000" dirty="0">
                <a:solidFill>
                  <a:srgbClr val="FFFFFF"/>
                </a:solidFill>
              </a:rPr>
              <a:t>st</a:t>
            </a:r>
            <a:r>
              <a:rPr lang="en-US" b="1" dirty="0">
                <a:solidFill>
                  <a:srgbClr val="FFFFFF"/>
                </a:solidFill>
              </a:rPr>
              <a:t> Grade: Energy and the Environment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241332" y="5170311"/>
            <a:ext cx="3186765" cy="1291608"/>
            <a:chOff x="7468119" y="5720009"/>
            <a:chExt cx="1991970" cy="807353"/>
          </a:xfrm>
        </p:grpSpPr>
        <p:pic>
          <p:nvPicPr>
            <p:cNvPr id="8" name="Picture 8" descr="Image result for epa region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00" b="90000" l="10000" r="90000">
                          <a14:foregroundMark x1="32600" y1="39600" x2="32600" y2="39600"/>
                          <a14:foregroundMark x1="27200" y1="24400" x2="27200" y2="24400"/>
                          <a14:foregroundMark x1="82400" y1="41000" x2="82400" y2="41000"/>
                          <a14:foregroundMark x1="59800" y1="59000" x2="59800" y2="59000"/>
                          <a14:foregroundMark x1="53200" y1="69000" x2="53200" y2="69000"/>
                          <a14:foregroundMark x1="40600" y1="58200" x2="40600" y2="58200"/>
                          <a14:foregroundMark x1="67800" y1="55600" x2="67800" y2="55600"/>
                          <a14:foregroundMark x1="57200" y1="78800" x2="57200" y2="78800"/>
                          <a14:foregroundMark x1="23200" y1="70200" x2="23200" y2="70200"/>
                          <a14:foregroundMark x1="19200" y1="40400" x2="19200" y2="40400"/>
                          <a14:foregroundMark x1="68400" y1="33800" x2="68400" y2="33800"/>
                          <a14:foregroundMark x1="79000" y1="66200" x2="79000" y2="66200"/>
                          <a14:foregroundMark x1="71800" y1="78800" x2="71800" y2="78800"/>
                          <a14:foregroundMark x1="30600" y1="54200" x2="30600" y2="54200"/>
                          <a14:foregroundMark x1="35200" y1="57600" x2="35200" y2="57600"/>
                          <a14:foregroundMark x1="74400" y1="46400" x2="74400" y2="46400"/>
                          <a14:foregroundMark x1="63000" y1="25800" x2="63000" y2="25800"/>
                          <a14:foregroundMark x1="34600" y1="15200" x2="34600" y2="15200"/>
                          <a14:foregroundMark x1="18600" y1="53000" x2="18600" y2="53000"/>
                          <a14:foregroundMark x1="37800" y1="74800" x2="37800" y2="74800"/>
                          <a14:foregroundMark x1="45800" y1="83600" x2="45800" y2="83600"/>
                          <a14:foregroundMark x1="55200" y1="82800" x2="55200" y2="82800"/>
                          <a14:foregroundMark x1="74400" y1="27800" x2="74400" y2="27800"/>
                          <a14:foregroundMark x1="45800" y1="21800" x2="45800" y2="21800"/>
                          <a14:foregroundMark x1="41800" y1="37000" x2="41800" y2="37000"/>
                          <a14:foregroundMark x1="54400" y1="39600" x2="54400" y2="39600"/>
                          <a14:foregroundMark x1="48400" y1="39600" x2="48400" y2="39600"/>
                          <a14:foregroundMark x1="65000" y1="76200" x2="65000" y2="76200"/>
                          <a14:foregroundMark x1="39200" y1="78200" x2="39200" y2="78200"/>
                          <a14:foregroundMark x1="37800" y1="78200" x2="37800" y2="78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8119" y="5720009"/>
              <a:ext cx="807353" cy="807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266386" y="5812936"/>
              <a:ext cx="1193703" cy="634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</a:rPr>
                <a:t>USA EPA, </a:t>
              </a:r>
            </a:p>
            <a:p>
              <a:r>
                <a:rPr lang="en-US" sz="2000" dirty="0">
                  <a:solidFill>
                    <a:srgbClr val="FFFFFF"/>
                  </a:solidFill>
                </a:rPr>
                <a:t>Region 10</a:t>
              </a:r>
            </a:p>
            <a:p>
              <a:r>
                <a:rPr lang="en-US" sz="2000" dirty="0" err="1">
                  <a:solidFill>
                    <a:srgbClr val="FFFFFF"/>
                  </a:solidFill>
                </a:rPr>
                <a:t>EcoLearn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28" name="Picture 4" descr="REDUCE REUSE RECYCLE&#10;Today, the 22nd of April 2015, is Earth Day.&#10;Let’s try and make a commitment to re-vision our life and see how we can reduce, reuse and recycle. Every “Earth Day”  I intentionally recall and contemplate this Native American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11962" r="5366" b="17338"/>
          <a:stretch/>
        </p:blipFill>
        <p:spPr bwMode="auto">
          <a:xfrm>
            <a:off x="0" y="-13787"/>
            <a:ext cx="12192000" cy="42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animals group pho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3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ecosyste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7237" cy="423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energy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5775"/>
          <a:stretch/>
        </p:blipFill>
        <p:spPr bwMode="auto">
          <a:xfrm>
            <a:off x="0" y="0"/>
            <a:ext cx="12192000" cy="423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"/>
    </mc:Choice>
    <mc:Fallback xmlns="">
      <p:transition spd="slow" advTm="6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ossil fuels"/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5" r="33741" b="1"/>
          <a:stretch/>
        </p:blipFill>
        <p:spPr bwMode="auto">
          <a:xfrm>
            <a:off x="1" y="10"/>
            <a:ext cx="609441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ossil fuels"/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r="5259" b="-1"/>
          <a:stretch/>
        </p:blipFill>
        <p:spPr bwMode="auto">
          <a:xfrm>
            <a:off x="4053081" y="10"/>
            <a:ext cx="8138918" cy="6857990"/>
          </a:xfrm>
          <a:custGeom>
            <a:avLst/>
            <a:gdLst>
              <a:gd name="connsiteX0" fmla="*/ 2038180 w 8138918"/>
              <a:gd name="connsiteY0" fmla="*/ 0 h 6858000"/>
              <a:gd name="connsiteX1" fmla="*/ 8138918 w 8138918"/>
              <a:gd name="connsiteY1" fmla="*/ 0 h 6858000"/>
              <a:gd name="connsiteX2" fmla="*/ 8138918 w 8138918"/>
              <a:gd name="connsiteY2" fmla="*/ 6858000 h 6858000"/>
              <a:gd name="connsiteX3" fmla="*/ 2038180 w 8138918"/>
              <a:gd name="connsiteY3" fmla="*/ 6858000 h 6858000"/>
              <a:gd name="connsiteX4" fmla="*/ 1501126 w 8138918"/>
              <a:gd name="connsiteY4" fmla="*/ 0 h 6858000"/>
              <a:gd name="connsiteX5" fmla="*/ 1727373 w 8138918"/>
              <a:gd name="connsiteY5" fmla="*/ 0 h 6858000"/>
              <a:gd name="connsiteX6" fmla="*/ 1727373 w 8138918"/>
              <a:gd name="connsiteY6" fmla="*/ 6858000 h 6858000"/>
              <a:gd name="connsiteX7" fmla="*/ 1501126 w 8138918"/>
              <a:gd name="connsiteY7" fmla="*/ 6858000 h 6858000"/>
              <a:gd name="connsiteX8" fmla="*/ 1074563 w 8138918"/>
              <a:gd name="connsiteY8" fmla="*/ 0 h 6858000"/>
              <a:gd name="connsiteX9" fmla="*/ 1151640 w 8138918"/>
              <a:gd name="connsiteY9" fmla="*/ 0 h 6858000"/>
              <a:gd name="connsiteX10" fmla="*/ 1151640 w 8138918"/>
              <a:gd name="connsiteY10" fmla="*/ 6858000 h 6858000"/>
              <a:gd name="connsiteX11" fmla="*/ 1074563 w 8138918"/>
              <a:gd name="connsiteY11" fmla="*/ 6858000 h 6858000"/>
              <a:gd name="connsiteX12" fmla="*/ 756244 w 8138918"/>
              <a:gd name="connsiteY12" fmla="*/ 0 h 6858000"/>
              <a:gd name="connsiteX13" fmla="*/ 940901 w 8138918"/>
              <a:gd name="connsiteY13" fmla="*/ 0 h 6858000"/>
              <a:gd name="connsiteX14" fmla="*/ 940901 w 8138918"/>
              <a:gd name="connsiteY14" fmla="*/ 6858000 h 6858000"/>
              <a:gd name="connsiteX15" fmla="*/ 756244 w 8138918"/>
              <a:gd name="connsiteY15" fmla="*/ 6858000 h 6858000"/>
              <a:gd name="connsiteX16" fmla="*/ 0 w 8138918"/>
              <a:gd name="connsiteY16" fmla="*/ 0 h 6858000"/>
              <a:gd name="connsiteX17" fmla="*/ 575732 w 8138918"/>
              <a:gd name="connsiteY17" fmla="*/ 0 h 6858000"/>
              <a:gd name="connsiteX18" fmla="*/ 575732 w 8138918"/>
              <a:gd name="connsiteY18" fmla="*/ 6858000 h 6858000"/>
              <a:gd name="connsiteX19" fmla="*/ 0 w 8138918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38918" h="6858000">
                <a:moveTo>
                  <a:pt x="2038180" y="0"/>
                </a:moveTo>
                <a:lnTo>
                  <a:pt x="8138918" y="0"/>
                </a:lnTo>
                <a:lnTo>
                  <a:pt x="8138918" y="6858000"/>
                </a:lnTo>
                <a:lnTo>
                  <a:pt x="2038180" y="6858000"/>
                </a:lnTo>
                <a:close/>
                <a:moveTo>
                  <a:pt x="1501126" y="0"/>
                </a:moveTo>
                <a:lnTo>
                  <a:pt x="1727373" y="0"/>
                </a:lnTo>
                <a:lnTo>
                  <a:pt x="1727373" y="6858000"/>
                </a:lnTo>
                <a:lnTo>
                  <a:pt x="1501126" y="6858000"/>
                </a:lnTo>
                <a:close/>
                <a:moveTo>
                  <a:pt x="1074563" y="0"/>
                </a:moveTo>
                <a:lnTo>
                  <a:pt x="1151640" y="0"/>
                </a:lnTo>
                <a:lnTo>
                  <a:pt x="1151640" y="6858000"/>
                </a:lnTo>
                <a:lnTo>
                  <a:pt x="1074563" y="6858000"/>
                </a:lnTo>
                <a:close/>
                <a:moveTo>
                  <a:pt x="756244" y="0"/>
                </a:moveTo>
                <a:lnTo>
                  <a:pt x="940901" y="0"/>
                </a:lnTo>
                <a:lnTo>
                  <a:pt x="940901" y="6858000"/>
                </a:lnTo>
                <a:lnTo>
                  <a:pt x="756244" y="6858000"/>
                </a:lnTo>
                <a:close/>
                <a:moveTo>
                  <a:pt x="0" y="0"/>
                </a:moveTo>
                <a:lnTo>
                  <a:pt x="575732" y="0"/>
                </a:lnTo>
                <a:lnTo>
                  <a:pt x="5757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Where Does Energy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600" b="1" dirty="0">
              <a:solidFill>
                <a:srgbClr val="FFFFFF"/>
              </a:solidFill>
            </a:endParaRPr>
          </a:p>
          <a:p>
            <a:r>
              <a:rPr lang="en-US" sz="3600" b="1" dirty="0">
                <a:solidFill>
                  <a:srgbClr val="FFFFFF"/>
                </a:solidFill>
              </a:rPr>
              <a:t>It takes energy to make </a:t>
            </a:r>
            <a:r>
              <a:rPr lang="en-US" sz="3600" b="1" i="1" dirty="0">
                <a:solidFill>
                  <a:srgbClr val="FFFFFF"/>
                </a:solidFill>
              </a:rPr>
              <a:t>electricity</a:t>
            </a:r>
            <a:r>
              <a:rPr lang="en-US" sz="3600" b="1" dirty="0">
                <a:solidFill>
                  <a:srgbClr val="FFFFFF"/>
                </a:solidFill>
              </a:rPr>
              <a:t>. </a:t>
            </a:r>
          </a:p>
          <a:p>
            <a:endParaRPr lang="en-US" sz="3600" b="1" dirty="0">
              <a:solidFill>
                <a:srgbClr val="FFFFFF"/>
              </a:solidFill>
            </a:endParaRPr>
          </a:p>
          <a:p>
            <a:r>
              <a:rPr lang="en-US" sz="3600" b="1" dirty="0">
                <a:solidFill>
                  <a:srgbClr val="FFFFFF"/>
                </a:solidFill>
              </a:rPr>
              <a:t>We often get that energy by burning coal, oil, and gas – which are called </a:t>
            </a:r>
            <a:r>
              <a:rPr lang="en-US" sz="3600" b="1" i="1" dirty="0">
                <a:solidFill>
                  <a:srgbClr val="FFFFFF"/>
                </a:solidFill>
              </a:rPr>
              <a:t>fossil fuels </a:t>
            </a:r>
            <a:r>
              <a:rPr lang="en-US" sz="3600" b="1" dirty="0">
                <a:solidFill>
                  <a:srgbClr val="FFFFFF"/>
                </a:solidFill>
              </a:rPr>
              <a:t>– in a power plant.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08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283"/>
    </mc:Choice>
    <mc:Fallback xmlns="">
      <p:transition spd="slow" advTm="27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smo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2" r="-1" b="-1"/>
          <a:stretch/>
        </p:blipFill>
        <p:spPr bwMode="auto">
          <a:xfrm>
            <a:off x="-1" y="2830540"/>
            <a:ext cx="4323139" cy="402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smo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" r="4" b="4"/>
          <a:stretch/>
        </p:blipFill>
        <p:spPr bwMode="auto">
          <a:xfrm>
            <a:off x="0" y="10"/>
            <a:ext cx="4323139" cy="311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557" y="2011680"/>
            <a:ext cx="6428994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When we use fossil fuels to make energy, we also create </a:t>
            </a:r>
            <a:r>
              <a:rPr lang="en-US" sz="3600" b="1" i="1" dirty="0">
                <a:solidFill>
                  <a:srgbClr val="FFFFFF"/>
                </a:solidFill>
              </a:rPr>
              <a:t>air pollution</a:t>
            </a:r>
            <a:r>
              <a:rPr lang="en-US" sz="3600" b="1" dirty="0">
                <a:solidFill>
                  <a:srgbClr val="FFFFFF"/>
                </a:solidFill>
              </a:rPr>
              <a:t>. </a:t>
            </a:r>
          </a:p>
          <a:p>
            <a:endParaRPr lang="en-US" sz="3600" b="1" dirty="0">
              <a:solidFill>
                <a:srgbClr val="FFFFFF"/>
              </a:solidFill>
            </a:endParaRPr>
          </a:p>
          <a:p>
            <a:r>
              <a:rPr lang="en-US" sz="3600" b="1" i="1" dirty="0">
                <a:solidFill>
                  <a:srgbClr val="FFFFFF"/>
                </a:solidFill>
              </a:rPr>
              <a:t>Smog</a:t>
            </a:r>
            <a:r>
              <a:rPr lang="en-US" sz="3600" b="1" dirty="0">
                <a:solidFill>
                  <a:srgbClr val="FFFFFF"/>
                </a:solidFill>
              </a:rPr>
              <a:t>, a thick, brown haze is formed when exhaust from cars and buses mix with sunlight. 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4"/>
    </mc:Choice>
    <mc:Fallback xmlns="">
      <p:transition spd="slow" advTm="12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cid ra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"/>
          <a:stretch/>
        </p:blipFill>
        <p:spPr bwMode="auto">
          <a:xfrm>
            <a:off x="634000" y="1222221"/>
            <a:ext cx="6817388" cy="44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6499" y="1501764"/>
            <a:ext cx="3706761" cy="386473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Burning coal to generate electricity releases sulfur, which mixes with water and falls to the ground as </a:t>
            </a:r>
            <a:r>
              <a:rPr lang="en-US" b="1" i="1" dirty="0">
                <a:solidFill>
                  <a:srgbClr val="FFFFFF"/>
                </a:solidFill>
              </a:rPr>
              <a:t>acid rain</a:t>
            </a:r>
            <a:r>
              <a:rPr lang="en-US" b="1" dirty="0">
                <a:solidFill>
                  <a:srgbClr val="FFFFFF"/>
                </a:solidFill>
              </a:rPr>
              <a:t>. 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The acid in </a:t>
            </a:r>
            <a:r>
              <a:rPr lang="en-US" b="1" i="1" dirty="0">
                <a:solidFill>
                  <a:srgbClr val="FFFFFF"/>
                </a:solidFill>
              </a:rPr>
              <a:t>acid rain </a:t>
            </a:r>
            <a:r>
              <a:rPr lang="en-US" b="1" dirty="0">
                <a:solidFill>
                  <a:srgbClr val="FFFFFF"/>
                </a:solidFill>
              </a:rPr>
              <a:t>is like the acid in lemon juice or vinegar, and it damages buildings, trees, and crops.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3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8"/>
    </mc:Choice>
    <mc:Fallback xmlns="">
      <p:transition spd="slow" advTm="1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886" y="469469"/>
            <a:ext cx="3544586" cy="35238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7307" y="2856272"/>
            <a:ext cx="2876690" cy="35170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Image result for carbon dioxid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5763" y="3655806"/>
            <a:ext cx="2557367" cy="19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global warmi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342" y="1324268"/>
            <a:ext cx="3225263" cy="181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7309" y="484631"/>
            <a:ext cx="2876689" cy="219031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885" y="4164378"/>
            <a:ext cx="3544586" cy="22089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4939" y="2419772"/>
            <a:ext cx="3635067" cy="34566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When we burn </a:t>
            </a:r>
            <a:r>
              <a:rPr lang="en-US" sz="2800" b="1" i="1" dirty="0">
                <a:solidFill>
                  <a:srgbClr val="FFFFFF"/>
                </a:solidFill>
              </a:rPr>
              <a:t>fossil fuels</a:t>
            </a:r>
            <a:r>
              <a:rPr lang="en-US" sz="2800" b="1" dirty="0">
                <a:solidFill>
                  <a:srgbClr val="FFFFFF"/>
                </a:solidFill>
              </a:rPr>
              <a:t>, we also add more </a:t>
            </a:r>
            <a:r>
              <a:rPr lang="en-US" sz="2800" b="1" i="1" dirty="0">
                <a:solidFill>
                  <a:srgbClr val="FFFFFF"/>
                </a:solidFill>
              </a:rPr>
              <a:t>carbon dioxide </a:t>
            </a:r>
            <a:r>
              <a:rPr lang="en-US" sz="2800" b="1" dirty="0">
                <a:solidFill>
                  <a:srgbClr val="FFFFFF"/>
                </a:solidFill>
              </a:rPr>
              <a:t>to the </a:t>
            </a:r>
            <a:r>
              <a:rPr lang="en-US" sz="2800" b="1" i="1" dirty="0">
                <a:solidFill>
                  <a:srgbClr val="FFFFFF"/>
                </a:solidFill>
              </a:rPr>
              <a:t>atmosphere, </a:t>
            </a:r>
            <a:r>
              <a:rPr lang="en-US" sz="2800" b="1" dirty="0">
                <a:solidFill>
                  <a:srgbClr val="FFFFFF"/>
                </a:solidFill>
              </a:rPr>
              <a:t>which causes the Earth to get warmer. </a:t>
            </a:r>
          </a:p>
          <a:p>
            <a:endParaRPr lang="en-US" sz="1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9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7"/>
    </mc:Choice>
    <mc:Fallback xmlns="">
      <p:transition spd="slow" advTm="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Image result for no more fossil fue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03374"/>
            <a:ext cx="6714538" cy="485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0340" y="1299580"/>
            <a:ext cx="4345858" cy="38647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Modern life depends heavily on </a:t>
            </a:r>
            <a:r>
              <a:rPr lang="en-US" sz="2800" b="1" i="1" dirty="0">
                <a:solidFill>
                  <a:srgbClr val="FFFFFF"/>
                </a:solidFill>
              </a:rPr>
              <a:t>fossil fuels</a:t>
            </a:r>
            <a:r>
              <a:rPr lang="en-US" sz="2800" b="1" dirty="0">
                <a:solidFill>
                  <a:srgbClr val="FFFFFF"/>
                </a:solidFill>
              </a:rPr>
              <a:t>, but burning these fuels damages our environment. </a:t>
            </a:r>
          </a:p>
          <a:p>
            <a:endParaRPr lang="en-US" sz="2800" b="1" dirty="0">
              <a:solidFill>
                <a:srgbClr val="FFFFFF"/>
              </a:solidFill>
            </a:endParaRPr>
          </a:p>
          <a:p>
            <a:r>
              <a:rPr lang="en-US" sz="2800" b="1" dirty="0">
                <a:solidFill>
                  <a:srgbClr val="FFFFFF"/>
                </a:solidFill>
              </a:rPr>
              <a:t>We also don’t have an endless supply, and eventually they could run out. 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3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0"/>
    </mc:Choice>
    <mc:Fallback xmlns="">
      <p:transition spd="slow" advTm="16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result for renewable energ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908" y="1333541"/>
            <a:ext cx="6278529" cy="419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776" y="2166367"/>
            <a:ext cx="3401568" cy="335809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For these reasons, it’s important for us to use as little energy as we can and, when possible, to switch to </a:t>
            </a:r>
            <a:r>
              <a:rPr lang="en-US" sz="2800" b="1" i="1" u="sng" dirty="0">
                <a:solidFill>
                  <a:srgbClr val="FFFFFF"/>
                </a:solidFill>
              </a:rPr>
              <a:t>renewable energy.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4"/>
    </mc:Choice>
    <mc:Fallback xmlns="">
      <p:transition spd="slow" advTm="9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What is Renewable Energy?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It’s natural energy that that never runs out. </a:t>
            </a:r>
          </a:p>
          <a:p>
            <a:r>
              <a:rPr lang="en-US" dirty="0">
                <a:solidFill>
                  <a:srgbClr val="FFFFFF"/>
                </a:solidFill>
              </a:rPr>
              <a:t>These forms of renewable energy are less harmful to our environment: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Solar energy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Wind energy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Hydropower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Geothermal energy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Waves and tides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Biomass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3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4"/>
    </mc:Choice>
    <mc:Fallback xmlns="">
      <p:transition spd="slow" advTm="21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olar power"/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r="16989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47" y="1157046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Solar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7" y="2822633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Uses the sun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08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262"/>
    </mc:Choice>
    <mc:Fallback xmlns="">
      <p:transition spd="slow" advTm="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wind energy"/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22" y="12107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Wind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02" y="2868931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Uses wind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44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639"/>
    </mc:Choice>
    <mc:Fallback xmlns="">
      <p:transition spd="slow" advTm="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hydropower"/>
          <p:cNvPicPr>
            <a:picLocks noChangeAspect="1" noChangeArrowheads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r="25974" b="-1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02" y="1210734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Hydropower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652" y="2868932"/>
            <a:ext cx="10753725" cy="37661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FFFFFF"/>
                </a:solidFill>
              </a:rPr>
              <a:t>Uses water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59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801"/>
    </mc:Choice>
    <mc:Fallback xmlns="">
      <p:transition spd="slow" advTm="3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Today: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Today you will learn:</a:t>
            </a:r>
          </a:p>
          <a:p>
            <a:pPr lvl="2"/>
            <a:r>
              <a:rPr lang="en-US" sz="2200" b="1" i="0" dirty="0">
                <a:solidFill>
                  <a:srgbClr val="FFFFFF"/>
                </a:solidFill>
              </a:rPr>
              <a:t>What energy is, where it comes from, and how we can conserve it.</a:t>
            </a:r>
          </a:p>
          <a:p>
            <a:r>
              <a:rPr lang="en-US" dirty="0">
                <a:solidFill>
                  <a:srgbClr val="FFFFFF"/>
                </a:solidFill>
              </a:rPr>
              <a:t>Keywords: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Types of energy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Energy generation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Energy sources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Fossil fuels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Nonrenewable energy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Renewable energy</a:t>
            </a:r>
          </a:p>
          <a:p>
            <a:pPr marL="347345" lvl="1"/>
            <a:r>
              <a:rPr lang="en-US" b="1" dirty="0">
                <a:solidFill>
                  <a:srgbClr val="FFFFFF"/>
                </a:solidFill>
              </a:rPr>
              <a:t>Power</a:t>
            </a:r>
          </a:p>
          <a:p>
            <a:pPr marL="347345" lvl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AutoShape 2" descr="Image result for energy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837" y="2706070"/>
            <a:ext cx="3630196" cy="407540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0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6"/>
    </mc:Choice>
    <mc:Fallback xmlns="">
      <p:transition spd="slow" advTm="22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geothermal energy"/>
          <p:cNvPicPr>
            <a:picLocks noChangeAspect="1" noChangeArrowheads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r="45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513" y="1146837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Geothermal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7" y="2805035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Uses heat and steam from below the Earth's surface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528"/>
    </mc:Choice>
    <mc:Fallback xmlns="">
      <p:transition spd="slow" advTm="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alphaModFix amt="35000"/>
            <a:extLst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22" y="1200487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Waves and Tides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622" y="2858685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Uses ocean waves and tides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94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912"/>
    </mc:Choice>
    <mc:Fallback xmlns="">
      <p:transition spd="slow" advTm="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alphaModFix amt="35000"/>
            <a:extLst/>
          </a:blip>
          <a:srcRect t="3175" b="102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97" y="1206721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Biomass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7" y="2894274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Uses living materials or decayed waste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64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304"/>
    </mc:Choice>
    <mc:Fallback xmlns="">
      <p:transition spd="slow" advTm="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18" r="14487" b="-1"/>
          <a:stretch/>
        </p:blipFill>
        <p:spPr>
          <a:xfrm>
            <a:off x="0" y="10"/>
            <a:ext cx="7552267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802" y="1752600"/>
            <a:ext cx="3740270" cy="33528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solidFill>
                  <a:srgbClr val="FFFFFF"/>
                </a:solidFill>
              </a:rPr>
              <a:t>What Can We do to Save Energy?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2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"/>
    </mc:Choice>
    <mc:Fallback xmlns="">
      <p:transition spd="slow" advTm="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3999" y="701410"/>
            <a:ext cx="5462001" cy="546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4929" y="701410"/>
            <a:ext cx="4798141" cy="3703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60000"/>
              </a:lnSpc>
            </a:pPr>
            <a:r>
              <a:rPr lang="en-US" b="1" dirty="0">
                <a:solidFill>
                  <a:srgbClr val="FFFFFF"/>
                </a:solidFill>
              </a:rPr>
              <a:t>Long Hot Shower! </a:t>
            </a: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What can we do to prevent this energy waster?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5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7"/>
    </mc:Choice>
    <mc:Fallback xmlns="">
      <p:transition spd="slow" advTm="7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82520" y="1576680"/>
            <a:ext cx="6266016" cy="3352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95" y="397792"/>
            <a:ext cx="4254823" cy="453120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60000"/>
              </a:lnSpc>
            </a:pPr>
            <a:r>
              <a:rPr lang="en-US" b="1" dirty="0">
                <a:solidFill>
                  <a:srgbClr val="FFFFFF"/>
                </a:solidFill>
              </a:rPr>
              <a:t>No one’s home! </a:t>
            </a: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What can we do to prevent this energy waster?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"/>
    </mc:Choice>
    <mc:Fallback xmlns="">
      <p:transition spd="slow" advTm="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3073" y="620720"/>
            <a:ext cx="3883166" cy="5607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312" y="1489847"/>
            <a:ext cx="6263149" cy="38692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60000"/>
              </a:lnSpc>
            </a:pPr>
            <a:r>
              <a:rPr lang="en-US" b="1" dirty="0">
                <a:solidFill>
                  <a:srgbClr val="FFFFFF"/>
                </a:solidFill>
              </a:rPr>
              <a:t>Who left the TV on?</a:t>
            </a: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What can we do to prevent this energy waster?</a:t>
            </a:r>
            <a:br>
              <a:rPr lang="en-US" sz="6800" dirty="0">
                <a:solidFill>
                  <a:srgbClr val="FFFFFF"/>
                </a:solidFill>
              </a:rPr>
            </a:br>
            <a:endParaRPr lang="en-US" sz="6800" dirty="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0"/>
    </mc:Choice>
    <mc:Fallback xmlns="">
      <p:transition spd="slow" advTm="7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Image result for renewable energ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192" y="1735709"/>
            <a:ext cx="5451627" cy="30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7213" y="499533"/>
            <a:ext cx="4345858" cy="165819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7213" y="2011680"/>
            <a:ext cx="4345858" cy="3864732"/>
          </a:xfrm>
        </p:spPr>
        <p:txBody>
          <a:bodyPr>
            <a:normAutofit/>
          </a:bodyPr>
          <a:lstStyle/>
          <a:p>
            <a:r>
              <a:rPr lang="en-US" sz="2200" i="1" dirty="0">
                <a:solidFill>
                  <a:srgbClr val="FFFFFF"/>
                </a:solidFill>
              </a:rPr>
              <a:t>Why is it important not to waste energy?</a:t>
            </a:r>
          </a:p>
          <a:p>
            <a:r>
              <a:rPr lang="en-US" sz="2200" b="1" dirty="0">
                <a:solidFill>
                  <a:srgbClr val="FFFFFF"/>
                </a:solidFill>
              </a:rPr>
              <a:t>The amount of fossil fuels is limited and burning fossil fuels damages our environment. </a:t>
            </a:r>
          </a:p>
          <a:p>
            <a:r>
              <a:rPr lang="en-US" sz="2200" b="1" dirty="0">
                <a:solidFill>
                  <a:srgbClr val="FFFFFF"/>
                </a:solidFill>
              </a:rPr>
              <a:t>It is important to save energy – and to use renewable resources to meet our energy needs when we can.</a:t>
            </a:r>
          </a:p>
          <a:p>
            <a:endParaRPr lang="en-US" sz="2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77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5"/>
    </mc:Choice>
    <mc:Fallback xmlns="">
      <p:transition spd="slow" advTm="2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age result for let's save the world togeth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1" r="15289" b="6338"/>
          <a:stretch/>
        </p:blipFill>
        <p:spPr bwMode="auto">
          <a:xfrm>
            <a:off x="7924037" y="0"/>
            <a:ext cx="4267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368" y="986212"/>
            <a:ext cx="7404687" cy="488557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65000"/>
              </a:lnSpc>
            </a:pPr>
            <a:r>
              <a:rPr lang="en-US" i="1" dirty="0">
                <a:solidFill>
                  <a:srgbClr val="FFFFFF"/>
                </a:solidFill>
              </a:rPr>
              <a:t>How can you save energy?</a:t>
            </a:r>
          </a:p>
          <a:p>
            <a:pPr>
              <a:lnSpc>
                <a:spcPct val="65000"/>
              </a:lnSpc>
            </a:pPr>
            <a:r>
              <a:rPr lang="en-US" b="1" dirty="0">
                <a:solidFill>
                  <a:srgbClr val="FFFFFF"/>
                </a:solidFill>
              </a:rPr>
              <a:t>Saving energy will cut down on pollution and help our fossil fuels last longer.</a:t>
            </a:r>
          </a:p>
          <a:p>
            <a:pPr>
              <a:lnSpc>
                <a:spcPct val="65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65000"/>
              </a:lnSpc>
            </a:pPr>
            <a:r>
              <a:rPr lang="en-US" dirty="0">
                <a:solidFill>
                  <a:srgbClr val="FFFFFF"/>
                </a:solidFill>
              </a:rPr>
              <a:t>Here are some energy-saving tips that students should know:</a:t>
            </a:r>
          </a:p>
          <a:p>
            <a:pPr marL="0" indent="0">
              <a:lnSpc>
                <a:spcPct val="65000"/>
              </a:lnSpc>
              <a:buNone/>
            </a:pPr>
            <a:endParaRPr lang="en-US" dirty="0"/>
          </a:p>
          <a:p>
            <a:pPr>
              <a:lnSpc>
                <a:spcPct val="65000"/>
              </a:lnSpc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4104" y="2971800"/>
            <a:ext cx="6046441" cy="26776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US" sz="2400" b="1" i="0" u="none" strike="noStrike">
                <a:solidFill>
                  <a:srgbClr val="FFFFFF"/>
                </a:solidFill>
                <a:latin typeface="Calibri Light"/>
              </a:rPr>
              <a:t>Turn off the radio and television when not in use.</a:t>
            </a:r>
            <a:r>
              <a:rPr lang="en-US" sz="2400" b="0" i="0">
                <a:latin typeface="Calibri Light"/>
              </a:rPr>
              <a:t>​</a:t>
            </a:r>
          </a:p>
          <a:p>
            <a:pPr algn="l" rtl="0"/>
            <a:r>
              <a:rPr lang="en-US" sz="2400" b="1" i="0" u="none" strike="noStrike">
                <a:solidFill>
                  <a:srgbClr val="FFFFFF"/>
                </a:solidFill>
                <a:latin typeface="Calibri Light"/>
              </a:rPr>
              <a:t>Turn off the lights when you are not using them.</a:t>
            </a:r>
            <a:r>
              <a:rPr lang="en-US" sz="2400" b="0" i="0">
                <a:latin typeface="Calibri Light"/>
              </a:rPr>
              <a:t>​</a:t>
            </a:r>
          </a:p>
          <a:p>
            <a:pPr algn="l" rtl="0"/>
            <a:r>
              <a:rPr lang="en-US" sz="2400" b="1" i="0" u="none" strike="noStrike">
                <a:solidFill>
                  <a:srgbClr val="FFFFFF"/>
                </a:solidFill>
                <a:latin typeface="Calibri Light"/>
              </a:rPr>
              <a:t>Use a sweater to stay warm in the winter instead of turning up the thermostat.</a:t>
            </a:r>
            <a:r>
              <a:rPr lang="en-US" sz="2400" b="0" i="0">
                <a:latin typeface="Calibri Light"/>
              </a:rPr>
              <a:t>​</a:t>
            </a:r>
          </a:p>
          <a:p>
            <a:pPr algn="l" rtl="0"/>
            <a:r>
              <a:rPr lang="en-US" sz="2400" b="1" i="0" u="none" strike="noStrike">
                <a:solidFill>
                  <a:srgbClr val="FFFFFF"/>
                </a:solidFill>
                <a:latin typeface="Calibri Light"/>
              </a:rPr>
              <a:t>Use a compact fluorescent light bulb (CFL) instead of an incandescent one.</a:t>
            </a:r>
            <a:r>
              <a:rPr lang="en-US" sz="2400" b="0" i="0">
                <a:latin typeface="Calibri Light"/>
              </a:rPr>
              <a:t>​</a:t>
            </a:r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2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2"/>
    </mc:Choice>
    <mc:Fallback xmlns="">
      <p:transition spd="slow" advTm="2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Homework: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Complete the Energy Saver Questionnaire at home with their parents or guardians. 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Parents or guardians should sign the questionnaire for verification of completeness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4338" name="Picture 2" descr="Image result for HOME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643" y="330517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6"/>
    </mc:Choice>
    <mc:Fallback xmlns="">
      <p:transition spd="slow" advTm="1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r="541"/>
          <a:stretch/>
        </p:blipFill>
        <p:spPr bwMode="auto">
          <a:xfrm>
            <a:off x="-42472" y="13758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376618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Students will gain an understanding of why energy matters to us and our environment, and why they should try to conserve energy.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56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398"/>
    </mc:Choice>
    <mc:Fallback xmlns="">
      <p:transition spd="slow" advTm="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19932" y="2329295"/>
            <a:ext cx="7607253" cy="2387600"/>
          </a:xfrm>
        </p:spPr>
        <p:txBody>
          <a:bodyPr/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0145" y="4557621"/>
            <a:ext cx="7315200" cy="165576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</a:rPr>
              <a:t>Developed by the Environmental Protection Agency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</a:rPr>
              <a:t>With support from Department of State 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</a:rPr>
              <a:t>Virtual Students of Foreign Service Interns </a:t>
            </a:r>
          </a:p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FFFFFF"/>
                </a:solidFill>
                <a:hlinkClick r:id="rId4"/>
              </a:rPr>
              <a:t>https://www.epa.gov/education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402125" y="5518171"/>
            <a:ext cx="2224554" cy="961294"/>
            <a:chOff x="8402125" y="5518171"/>
            <a:chExt cx="2224554" cy="9612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02125" y="5539846"/>
              <a:ext cx="967255" cy="93961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369379" y="5518171"/>
              <a:ext cx="125730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</a:rPr>
                <a:t>US EPA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Region 10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EcoLearn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566" t="3617" r="6218"/>
          <a:stretch/>
        </p:blipFill>
        <p:spPr>
          <a:xfrm>
            <a:off x="3788930" y="139413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3494" y="6054108"/>
            <a:ext cx="427635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For more information: </a:t>
            </a:r>
            <a:r>
              <a:rPr lang="en-US" b="1" dirty="0" err="1">
                <a:solidFill>
                  <a:srgbClr val="FFFFFF"/>
                </a:solidFill>
              </a:rPr>
              <a:t>hanft.sally@epa.gov</a:t>
            </a:r>
            <a:r>
              <a:rPr lang="en-US" b="1" dirty="0">
                <a:solidFill>
                  <a:srgbClr val="FFFFFF"/>
                </a:solidFill>
              </a:rPr>
              <a:t> or </a:t>
            </a:r>
            <a:r>
              <a:rPr lang="en-US" b="1" dirty="0" err="1">
                <a:solidFill>
                  <a:srgbClr val="FFFFFF"/>
                </a:solidFill>
              </a:rPr>
              <a:t>salazar.viccy@epa.gov</a:t>
            </a:r>
            <a:r>
              <a:rPr lang="en-US" b="1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/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062">
        <p14:honeycomb/>
      </p:transition>
    </mc:Choice>
    <mc:Fallback xmlns="">
      <p:transition spd="slow" advTm="170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0"/>
            <a:ext cx="46390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Image result for rub palms togeth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04050" y="3786912"/>
            <a:ext cx="3384317" cy="197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oy doing Jumping Jacks -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3073" y="621510"/>
            <a:ext cx="1958797" cy="254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6657975" cy="16581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Do Now: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157730"/>
            <a:ext cx="6638543" cy="3718681"/>
          </a:xfrm>
        </p:spPr>
        <p:txBody>
          <a:bodyPr>
            <a:normAutofit/>
          </a:bodyPr>
          <a:lstStyle/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1. Ten jumping jacks.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2. Rapidly rub your palms together.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1"/>
    </mc:Choice>
    <mc:Fallback xmlns="">
      <p:transition spd="slow" advTm="20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result for Types of energ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192" y="1764330"/>
            <a:ext cx="5451627" cy="300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7213" y="499533"/>
            <a:ext cx="4345858" cy="165819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What is Energy?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7213" y="2011680"/>
            <a:ext cx="4345858" cy="3864732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r>
              <a:rPr lang="en-US" b="1" i="1" u="sng" dirty="0">
                <a:solidFill>
                  <a:srgbClr val="FFFFFF"/>
                </a:solidFill>
              </a:rPr>
              <a:t>Energy</a:t>
            </a:r>
            <a:r>
              <a:rPr lang="en-US" b="1" dirty="0">
                <a:solidFill>
                  <a:srgbClr val="FFFFFF"/>
                </a:solidFill>
              </a:rPr>
              <a:t> is the ability to do work or perform tasks. 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Energy can be found in many different forms. </a:t>
            </a:r>
          </a:p>
          <a:p>
            <a:pPr lvl="2"/>
            <a:r>
              <a:rPr lang="en-US" b="1" dirty="0">
                <a:solidFill>
                  <a:srgbClr val="FFFFFF"/>
                </a:solidFill>
              </a:rPr>
              <a:t>The most common forms of energy are light, heat, sound, and motion</a:t>
            </a:r>
            <a:r>
              <a:rPr lang="en-US" b="1" dirty="0"/>
              <a:t>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8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3"/>
    </mc:Choice>
    <mc:Fallback xmlns="">
      <p:transition spd="slow" advTm="1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ligh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" r="9091" b="30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Forms of Energy: </a:t>
            </a:r>
            <a:r>
              <a:rPr lang="en-US" b="1" dirty="0">
                <a:solidFill>
                  <a:srgbClr val="FFFF00"/>
                </a:solidFill>
              </a:rPr>
              <a:t>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157730"/>
            <a:ext cx="6638543" cy="37186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</a:rPr>
              <a:t> Where can I find energy in the form of </a:t>
            </a:r>
            <a:r>
              <a:rPr lang="en-US" sz="3600" b="1" dirty="0">
                <a:solidFill>
                  <a:srgbClr val="FFFF00"/>
                </a:solidFill>
              </a:rPr>
              <a:t>light</a:t>
            </a:r>
            <a:r>
              <a:rPr lang="en-US" sz="3600" b="1" dirty="0">
                <a:solidFill>
                  <a:srgbClr val="FFFFFF"/>
                </a:solidFill>
              </a:rPr>
              <a:t>?</a:t>
            </a:r>
            <a:r>
              <a:rPr lang="en-US" sz="3600" b="1" dirty="0"/>
              <a:t> 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</a:rPr>
              <a:t>What makes </a:t>
            </a:r>
            <a:r>
              <a:rPr lang="en-US" sz="3600" b="1" dirty="0">
                <a:solidFill>
                  <a:srgbClr val="FFFF00"/>
                </a:solidFill>
              </a:rPr>
              <a:t>light</a:t>
            </a:r>
            <a:r>
              <a:rPr lang="en-US" sz="3600" b="1" dirty="0">
                <a:solidFill>
                  <a:srgbClr val="FFFFFF"/>
                </a:solidFill>
              </a:rPr>
              <a:t>?</a:t>
            </a:r>
            <a:r>
              <a:rPr lang="en-US" sz="3600" b="1" dirty="0"/>
              <a:t> 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</a:rPr>
              <a:t>Do you see sources of </a:t>
            </a:r>
            <a:r>
              <a:rPr lang="en-US" sz="3600" b="1" dirty="0">
                <a:solidFill>
                  <a:srgbClr val="FFFF00"/>
                </a:solidFill>
              </a:rPr>
              <a:t>light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FFFF"/>
                </a:solidFill>
              </a:rPr>
              <a:t>around you no</a:t>
            </a:r>
            <a:r>
              <a:rPr lang="en-US" b="1" dirty="0">
                <a:solidFill>
                  <a:srgbClr val="FFFFFF"/>
                </a:solidFill>
              </a:rPr>
              <a:t>w?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5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9"/>
    </mc:Choice>
    <mc:Fallback xmlns="">
      <p:transition spd="slow" advTm="16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hea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Forms of Energy: </a:t>
            </a:r>
            <a:r>
              <a:rPr lang="en-US" b="1" dirty="0">
                <a:solidFill>
                  <a:srgbClr val="FF0000"/>
                </a:solidFill>
              </a:rPr>
              <a:t>Heat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157730"/>
            <a:ext cx="6638543" cy="37186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What about </a:t>
            </a:r>
            <a:r>
              <a:rPr lang="en-US" sz="2800" b="1" dirty="0">
                <a:solidFill>
                  <a:srgbClr val="FF0000"/>
                </a:solidFill>
              </a:rPr>
              <a:t>heat</a:t>
            </a:r>
            <a:r>
              <a:rPr lang="en-US" sz="2800" b="1" dirty="0">
                <a:solidFill>
                  <a:srgbClr val="FFFFFF"/>
                </a:solidFill>
              </a:rPr>
              <a:t>? 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What gives off </a:t>
            </a:r>
            <a:r>
              <a:rPr lang="en-US" sz="2800" b="1" dirty="0">
                <a:solidFill>
                  <a:srgbClr val="FF0000"/>
                </a:solidFill>
              </a:rPr>
              <a:t>heat</a:t>
            </a:r>
            <a:r>
              <a:rPr lang="en-US" sz="2800" b="1" dirty="0">
                <a:solidFill>
                  <a:srgbClr val="FFFFFF"/>
                </a:solidFill>
              </a:rPr>
              <a:t>? 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What happened when you did your jumping jacks? Did your body feel </a:t>
            </a:r>
            <a:r>
              <a:rPr lang="en-US" sz="2800" b="1" dirty="0">
                <a:solidFill>
                  <a:srgbClr val="FF0000"/>
                </a:solidFill>
              </a:rPr>
              <a:t>warmer</a:t>
            </a:r>
            <a:r>
              <a:rPr lang="en-US" sz="2800" b="1" dirty="0">
                <a:solidFill>
                  <a:srgbClr val="FFFFFF"/>
                </a:solidFill>
              </a:rPr>
              <a:t>? 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Did you know that when our bodies move, they give off </a:t>
            </a:r>
            <a:r>
              <a:rPr lang="en-US" sz="2800" b="1" dirty="0">
                <a:solidFill>
                  <a:srgbClr val="FF0000"/>
                </a:solidFill>
              </a:rPr>
              <a:t>heat</a:t>
            </a:r>
            <a:r>
              <a:rPr lang="en-US" sz="2800" b="1" dirty="0">
                <a:solidFill>
                  <a:srgbClr val="FFFFFF"/>
                </a:solidFill>
              </a:rPr>
              <a:t>? That’s why you feel warm when you exercise!</a:t>
            </a:r>
            <a:r>
              <a:rPr lang="en-US" b="1" dirty="0">
                <a:solidFill>
                  <a:srgbClr val="FFFFFF"/>
                </a:solidFill>
              </a:rPr>
              <a:t>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2"/>
    </mc:Choice>
    <mc:Fallback xmlns="">
      <p:transition spd="slow" advTm="1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7" r="9091" b="1441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Forms of Energy: </a:t>
            </a:r>
            <a:r>
              <a:rPr lang="en-US" b="1" dirty="0">
                <a:solidFill>
                  <a:srgbClr val="7030A0"/>
                </a:solidFill>
              </a:rPr>
              <a:t>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157730"/>
            <a:ext cx="6638543" cy="37186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What about </a:t>
            </a:r>
            <a:r>
              <a:rPr lang="en-US" sz="3600" b="1" dirty="0">
                <a:solidFill>
                  <a:srgbClr val="7030A0"/>
                </a:solidFill>
              </a:rPr>
              <a:t>sound</a:t>
            </a:r>
            <a:r>
              <a:rPr lang="en-US" sz="3600" b="1" dirty="0">
                <a:solidFill>
                  <a:srgbClr val="FFFFFF"/>
                </a:solidFill>
              </a:rPr>
              <a:t>? 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What makes </a:t>
            </a:r>
            <a:r>
              <a:rPr lang="en-US" sz="3600" b="1" dirty="0">
                <a:solidFill>
                  <a:srgbClr val="7030A0"/>
                </a:solidFill>
              </a:rPr>
              <a:t>sound</a:t>
            </a:r>
            <a:r>
              <a:rPr lang="en-US" b="1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0"/>
    </mc:Choice>
    <mc:Fallback xmlns="">
      <p:transition spd="slow" advTm="1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mo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r="17482" b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157730"/>
            <a:ext cx="6638543" cy="37186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Where do we see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motion</a:t>
            </a:r>
            <a:r>
              <a:rPr lang="en-US" sz="3600" b="1" dirty="0">
                <a:solidFill>
                  <a:srgbClr val="FFFFFF"/>
                </a:solidFill>
              </a:rPr>
              <a:t>? 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What happened when you rubbed your palms together? 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Did your hands feel warmer? That’s energy!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Forms of Energy: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Motion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3"/>
    </mc:Choice>
    <mc:Fallback xmlns="">
      <p:transition spd="slow" advTm="12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9|1.6|1.9|2.5|2.3|1.5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7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8|0.9|1.7|1.4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4|3.9|3.8|2.6|4.5"/>
</p:tagLst>
</file>

<file path=ppt/theme/theme1.xml><?xml version="1.0" encoding="utf-8"?>
<a:theme xmlns:a="http://schemas.openxmlformats.org/drawingml/2006/main" name="Metropolitan">
  <a:themeElements>
    <a:clrScheme name="Custom 26">
      <a:dk1>
        <a:sysClr val="windowText" lastClr="000000"/>
      </a:dk1>
      <a:lt1>
        <a:srgbClr val="C0C0C0"/>
      </a:lt1>
      <a:dk2>
        <a:srgbClr val="162F33"/>
      </a:dk2>
      <a:lt2>
        <a:srgbClr val="EAF0E0"/>
      </a:lt2>
      <a:accent1>
        <a:srgbClr val="C0C0C0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2019-11-08T13:54:32+00:00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Props1.xml><?xml version="1.0" encoding="utf-8"?>
<ds:datastoreItem xmlns:ds="http://schemas.openxmlformats.org/officeDocument/2006/customXml" ds:itemID="{E344FFA8-9218-476B-A344-6ABBEC3A3697}"/>
</file>

<file path=customXml/itemProps2.xml><?xml version="1.0" encoding="utf-8"?>
<ds:datastoreItem xmlns:ds="http://schemas.openxmlformats.org/officeDocument/2006/customXml" ds:itemID="{E3141FCD-C442-4ABE-A615-985433079E85}"/>
</file>

<file path=customXml/itemProps3.xml><?xml version="1.0" encoding="utf-8"?>
<ds:datastoreItem xmlns:ds="http://schemas.openxmlformats.org/officeDocument/2006/customXml" ds:itemID="{E85BCE3C-4A03-4DCE-A0B9-CA9C253CF639}"/>
</file>

<file path=customXml/itemProps4.xml><?xml version="1.0" encoding="utf-8"?>
<ds:datastoreItem xmlns:ds="http://schemas.openxmlformats.org/officeDocument/2006/customXml" ds:itemID="{A1970848-40BC-41A3-9521-927791C40066}"/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1216</TotalTime>
  <Words>1080</Words>
  <Application>Microsoft Office PowerPoint</Application>
  <PresentationFormat>Widescreen</PresentationFormat>
  <Paragraphs>153</Paragraphs>
  <Slides>30</Slides>
  <Notes>18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Metropolitan</vt:lpstr>
      <vt:lpstr>Energy</vt:lpstr>
      <vt:lpstr>Today:</vt:lpstr>
      <vt:lpstr>PowerPoint Presentation</vt:lpstr>
      <vt:lpstr>Do Now:</vt:lpstr>
      <vt:lpstr>What is Energy?</vt:lpstr>
      <vt:lpstr>Forms of Energy: Light</vt:lpstr>
      <vt:lpstr>Forms of Energy: Heat</vt:lpstr>
      <vt:lpstr>Forms of Energy: Sound</vt:lpstr>
      <vt:lpstr>Forms of Energy: Motion</vt:lpstr>
      <vt:lpstr>Where Does Energy Come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Renewable Energy?</vt:lpstr>
      <vt:lpstr>Solar Energy</vt:lpstr>
      <vt:lpstr>Wind Energy</vt:lpstr>
      <vt:lpstr>Hydropower</vt:lpstr>
      <vt:lpstr>Geothermal Energy</vt:lpstr>
      <vt:lpstr>Waves and Tides</vt:lpstr>
      <vt:lpstr>Biomass</vt:lpstr>
      <vt:lpstr>What Can We do to Save Energy?</vt:lpstr>
      <vt:lpstr>Long Hot Shower!    What can we do to prevent this energy waster?</vt:lpstr>
      <vt:lpstr>No one’s home!   What can we do to prevent this energy waster?</vt:lpstr>
      <vt:lpstr>Who left the TV on?   What can we do to prevent this energy waster? </vt:lpstr>
      <vt:lpstr>Questions:</vt:lpstr>
      <vt:lpstr>PowerPoint Presentation</vt:lpstr>
      <vt:lpstr>Homework:</vt:lpstr>
      <vt:lpstr>EcoLearn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 </dc:title>
  <dc:creator>Olivia Mulholland</dc:creator>
  <cp:lastModifiedBy>Olivia Mulholland</cp:lastModifiedBy>
  <cp:revision>15</cp:revision>
  <dcterms:created xsi:type="dcterms:W3CDTF">2017-04-25T19:18:17Z</dcterms:created>
  <dcterms:modified xsi:type="dcterms:W3CDTF">2017-10-20T14:52:34Z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