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slides/slide25.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6.xml" ContentType="application/vnd.openxmlformats-officedocument.presentationml.slide+xml"/>
  <Override PartName="/ppt/presentation.xml" ContentType="application/vnd.openxmlformats-officedocument.presentationml.presentation.main+xml"/>
  <Override PartName="/ppt/slides/slide24.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notesSlides/notesSlide18.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27.xml" ContentType="application/vnd.openxmlformats-officedocument.presentationml.notesSlide+xml"/>
  <Override PartName="/ppt/notesSlides/notesSlide20.xml" ContentType="application/vnd.openxmlformats-officedocument.presentationml.notesSlide+xml"/>
  <Override PartName="/ppt/notesSlides/notesSlide26.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9.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8.xml" ContentType="application/vnd.openxmlformats-officedocument.customXmlProperties+xml"/>
  <Override PartName="/customXml/itemProps7.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1.xml" ContentType="application/vnd.openxmlformats-officedocument.customXmlProperties+xml"/>
  <Override PartName="/customXml/itemProps11.xml" ContentType="application/vnd.openxmlformats-officedocument.customXmlProperties+xml"/>
  <Override PartName="/customXml/itemProps10.xml" ContentType="application/vnd.openxmlformats-officedocument.customXmlProperties+xml"/>
  <Override PartName="/customXml/itemProps9.xml" ContentType="application/vnd.openxmlformats-officedocument.customXmlProperties+xml"/>
  <Override PartName="/customXml/itemProps12.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9"/>
  </p:sldMasterIdLst>
  <p:notesMasterIdLst>
    <p:notesMasterId r:id="rId41"/>
  </p:notesMasterIdLst>
  <p:sldIdLst>
    <p:sldId id="256" r:id="rId10"/>
    <p:sldId id="261" r:id="rId11"/>
    <p:sldId id="310" r:id="rId12"/>
    <p:sldId id="311" r:id="rId13"/>
    <p:sldId id="297" r:id="rId14"/>
    <p:sldId id="260" r:id="rId15"/>
    <p:sldId id="258" r:id="rId16"/>
    <p:sldId id="262" r:id="rId17"/>
    <p:sldId id="285" r:id="rId18"/>
    <p:sldId id="286" r:id="rId19"/>
    <p:sldId id="287" r:id="rId20"/>
    <p:sldId id="289" r:id="rId21"/>
    <p:sldId id="288" r:id="rId22"/>
    <p:sldId id="303" r:id="rId23"/>
    <p:sldId id="309" r:id="rId24"/>
    <p:sldId id="290" r:id="rId25"/>
    <p:sldId id="291" r:id="rId26"/>
    <p:sldId id="293" r:id="rId27"/>
    <p:sldId id="292" r:id="rId28"/>
    <p:sldId id="299" r:id="rId29"/>
    <p:sldId id="300" r:id="rId30"/>
    <p:sldId id="301" r:id="rId31"/>
    <p:sldId id="304" r:id="rId32"/>
    <p:sldId id="263" r:id="rId33"/>
    <p:sldId id="302" r:id="rId34"/>
    <p:sldId id="295" r:id="rId35"/>
    <p:sldId id="308" r:id="rId36"/>
    <p:sldId id="306" r:id="rId37"/>
    <p:sldId id="307" r:id="rId38"/>
    <p:sldId id="312" r:id="rId39"/>
    <p:sldId id="274"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FDD6"/>
    <a:srgbClr val="FFBE00"/>
    <a:srgbClr val="C09DE3"/>
    <a:srgbClr val="265F92"/>
    <a:srgbClr val="333399"/>
    <a:srgbClr val="000099"/>
    <a:srgbClr val="FFCCFF"/>
    <a:srgbClr val="173A59"/>
    <a:srgbClr val="0000B4"/>
    <a:srgbClr val="2C2C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03"/>
    <p:restoredTop sz="92049"/>
  </p:normalViewPr>
  <p:slideViewPr>
    <p:cSldViewPr snapToGrid="0" snapToObjects="1">
      <p:cViewPr>
        <p:scale>
          <a:sx n="110" d="100"/>
          <a:sy n="110" d="100"/>
        </p:scale>
        <p:origin x="48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47" Type="http://schemas.openxmlformats.org/officeDocument/2006/relationships/customXml" Target="../customXml/item10.xml"/><Relationship Id="rId7" Type="http://schemas.openxmlformats.org/officeDocument/2006/relationships/customXml" Target="../customXml/item7.xml"/><Relationship Id="rId29"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7.xml"/><Relationship Id="rId24" Type="http://schemas.openxmlformats.org/officeDocument/2006/relationships/slide" Target="slides/slide15.xml"/><Relationship Id="rId32" Type="http://schemas.openxmlformats.org/officeDocument/2006/relationships/slide" Target="slides/slide23.xml"/><Relationship Id="rId11" Type="http://schemas.openxmlformats.org/officeDocument/2006/relationships/slide" Target="slides/slide2.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23" Type="http://schemas.openxmlformats.org/officeDocument/2006/relationships/slide" Target="slides/slide14.xml"/><Relationship Id="rId28" Type="http://schemas.openxmlformats.org/officeDocument/2006/relationships/slide" Target="slides/slide19.xml"/><Relationship Id="rId5" Type="http://schemas.openxmlformats.org/officeDocument/2006/relationships/customXml" Target="../customXml/item5.xml"/><Relationship Id="rId36" Type="http://schemas.openxmlformats.org/officeDocument/2006/relationships/slide" Target="slides/slide27.xml"/><Relationship Id="rId15" Type="http://schemas.openxmlformats.org/officeDocument/2006/relationships/slide" Target="slides/slide6.xml"/><Relationship Id="rId49" Type="http://schemas.openxmlformats.org/officeDocument/2006/relationships/customXml" Target="../customXml/item12.xml"/><Relationship Id="rId31" Type="http://schemas.openxmlformats.org/officeDocument/2006/relationships/slide" Target="slides/slide22.xml"/><Relationship Id="rId10" Type="http://schemas.openxmlformats.org/officeDocument/2006/relationships/slide" Target="slides/slide1.xml"/><Relationship Id="rId19" Type="http://schemas.openxmlformats.org/officeDocument/2006/relationships/slide" Target="slides/slide10.xml"/><Relationship Id="rId44" Type="http://schemas.openxmlformats.org/officeDocument/2006/relationships/theme" Target="theme/theme1.xml"/><Relationship Id="rId22" Type="http://schemas.openxmlformats.org/officeDocument/2006/relationships/slide" Target="slides/slide13.xml"/><Relationship Id="rId27" Type="http://schemas.openxmlformats.org/officeDocument/2006/relationships/slide" Target="slides/slide18.xml"/><Relationship Id="rId4" Type="http://schemas.openxmlformats.org/officeDocument/2006/relationships/customXml" Target="../customXml/item4.xml"/><Relationship Id="rId30" Type="http://schemas.openxmlformats.org/officeDocument/2006/relationships/slide" Target="slides/slide21.xml"/><Relationship Id="rId9" Type="http://schemas.openxmlformats.org/officeDocument/2006/relationships/slideMaster" Target="slideMasters/slideMaster1.xml"/><Relationship Id="rId35" Type="http://schemas.openxmlformats.org/officeDocument/2006/relationships/slide" Target="slides/slide26.xml"/><Relationship Id="rId14" Type="http://schemas.openxmlformats.org/officeDocument/2006/relationships/slide" Target="slides/slide5.xml"/><Relationship Id="rId43" Type="http://schemas.openxmlformats.org/officeDocument/2006/relationships/viewProps" Target="viewProps.xml"/><Relationship Id="rId48" Type="http://schemas.openxmlformats.org/officeDocument/2006/relationships/customXml" Target="../customXml/item11.xml"/><Relationship Id="rId8" Type="http://schemas.openxmlformats.org/officeDocument/2006/relationships/customXml" Target="../customXml/item8.xml"/><Relationship Id="rId3" Type="http://schemas.openxmlformats.org/officeDocument/2006/relationships/customXml" Target="../customXml/item3.xml"/><Relationship Id="rId25" Type="http://schemas.openxmlformats.org/officeDocument/2006/relationships/slide" Target="slides/slide16.xml"/><Relationship Id="rId33" Type="http://schemas.openxmlformats.org/officeDocument/2006/relationships/slide" Target="slides/slide24.xml"/><Relationship Id="rId12" Type="http://schemas.openxmlformats.org/officeDocument/2006/relationships/slide" Target="slides/slide3.xml"/><Relationship Id="rId17" Type="http://schemas.openxmlformats.org/officeDocument/2006/relationships/slide" Target="slides/slide8.xml"/><Relationship Id="rId38" Type="http://schemas.openxmlformats.org/officeDocument/2006/relationships/slide" Target="slides/slide29.xml"/><Relationship Id="rId46" Type="http://schemas.openxmlformats.org/officeDocument/2006/relationships/customXml" Target="../customXml/item9.xml"/><Relationship Id="rId20" Type="http://schemas.openxmlformats.org/officeDocument/2006/relationships/slide" Target="slides/slide11.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6BA48-7336-7F46-83E1-33F88F02884E}" type="datetimeFigureOut">
              <a:rPr lang="en-US" smtClean="0"/>
              <a:t>3/20/19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5F558-4595-D745-AB7D-81853C980762}" type="slidenum">
              <a:rPr lang="en-US" smtClean="0"/>
              <a:t>‹#›</a:t>
            </a:fld>
            <a:endParaRPr lang="en-US"/>
          </a:p>
        </p:txBody>
      </p:sp>
    </p:spTree>
    <p:extLst>
      <p:ext uri="{BB962C8B-B14F-4D97-AF65-F5344CB8AC3E}">
        <p14:creationId xmlns:p14="http://schemas.microsoft.com/office/powerpoint/2010/main" val="1878010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1" Type="http://schemas.openxmlformats.org/officeDocument/2006/relationships/hyperlink" Target="https://openclipart.org/detail/303136/plastic-shopping-bag" TargetMode="External"/><Relationship Id="rId12" Type="http://schemas.openxmlformats.org/officeDocument/2006/relationships/hyperlink" Target="https://www.kisscc0.com/clipart/car-a-rubber-tire-download-duesi-tire-12zmst/" TargetMode="External"/><Relationship Id="rId13" Type="http://schemas.openxmlformats.org/officeDocument/2006/relationships/hyperlink" Target="https://www.pinterest.com/pin/119626933828969334/" TargetMode="External"/><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requestreduce.org/categories/images-of-fish-clipart.html" TargetMode="External"/><Relationship Id="rId4" Type="http://schemas.openxmlformats.org/officeDocument/2006/relationships/hyperlink" Target="https://www.mycutegraphics.com/graphics/letter/octopus.html" TargetMode="External"/><Relationship Id="rId5" Type="http://schemas.openxmlformats.org/officeDocument/2006/relationships/hyperlink" Target="https://clipartpng.com/?1439,starfish-png-clip-art" TargetMode="External"/><Relationship Id="rId6" Type="http://schemas.openxmlformats.org/officeDocument/2006/relationships/hyperlink" Target="https://gallery.yopriceville.com/Free-Clipart-Pictures/Summer-Vacation-PNG/Sea_Shell_PNG_Clip_Art_Image" TargetMode="External"/><Relationship Id="rId7" Type="http://schemas.openxmlformats.org/officeDocument/2006/relationships/hyperlink" Target="http://www.clipartpanda.com/categories/crab-clip-art-cartoon" TargetMode="External"/><Relationship Id="rId8" Type="http://schemas.openxmlformats.org/officeDocument/2006/relationships/hyperlink" Target="http://worldartsme.com/coral-free-clipart.html#gal_post_52417_coral-free-clipart-1.jpg" TargetMode="External"/><Relationship Id="rId9" Type="http://schemas.openxmlformats.org/officeDocument/2006/relationships/hyperlink" Target="http://clipart-library.com/seaweed-cliparts.html" TargetMode="External"/><Relationship Id="rId10" Type="http://schemas.openxmlformats.org/officeDocument/2006/relationships/hyperlink" Target="https://www.kisscc0.com/clipart/plastic-bag-fizzy-drinks-plastic-bottle-water-bott-3v81ct/"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1" Type="http://schemas.openxmlformats.org/officeDocument/2006/relationships/hyperlink" Target="https://openclipart.org/detail/303136/plastic-shopping-bag" TargetMode="External"/><Relationship Id="rId12" Type="http://schemas.openxmlformats.org/officeDocument/2006/relationships/hyperlink" Target="https://www.kisscc0.com/clipart/car-a-rubber-tire-download-duesi-tire-12zmst/" TargetMode="External"/><Relationship Id="rId13" Type="http://schemas.openxmlformats.org/officeDocument/2006/relationships/hyperlink" Target="https://www.pinterest.com/pin/119626933828969334/" TargetMode="External"/><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requestreduce.org/categories/images-of-fish-clipart.html" TargetMode="External"/><Relationship Id="rId4" Type="http://schemas.openxmlformats.org/officeDocument/2006/relationships/hyperlink" Target="https://www.mycutegraphics.com/graphics/letter/octopus.html" TargetMode="External"/><Relationship Id="rId5" Type="http://schemas.openxmlformats.org/officeDocument/2006/relationships/hyperlink" Target="https://clipartpng.com/?1439,starfish-png-clip-art" TargetMode="External"/><Relationship Id="rId6" Type="http://schemas.openxmlformats.org/officeDocument/2006/relationships/hyperlink" Target="https://gallery.yopriceville.com/Free-Clipart-Pictures/Summer-Vacation-PNG/Sea_Shell_PNG_Clip_Art_Image" TargetMode="External"/><Relationship Id="rId7" Type="http://schemas.openxmlformats.org/officeDocument/2006/relationships/hyperlink" Target="http://www.clipartpanda.com/categories/crab-clip-art-cartoon" TargetMode="External"/><Relationship Id="rId8" Type="http://schemas.openxmlformats.org/officeDocument/2006/relationships/hyperlink" Target="http://worldartsme.com/coral-free-clipart.html#gal_post_52417_coral-free-clipart-1.jpg" TargetMode="External"/><Relationship Id="rId9" Type="http://schemas.openxmlformats.org/officeDocument/2006/relationships/hyperlink" Target="http://clipart-library.com/seaweed-cliparts.html" TargetMode="External"/><Relationship Id="rId10" Type="http://schemas.openxmlformats.org/officeDocument/2006/relationships/hyperlink" Target="https://www.kisscc0.com/clipart/plastic-bag-fizzy-drinks-plastic-bottle-water-bott-3v81ct/"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phys.org</a:t>
            </a:r>
            <a:r>
              <a:rPr lang="en-US" smtClean="0"/>
              <a:t>/news/2017-07-urgently-oceans-scientists.html</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a:t>
            </a:fld>
            <a:endParaRPr lang="en-US"/>
          </a:p>
        </p:txBody>
      </p:sp>
    </p:spTree>
    <p:extLst>
      <p:ext uri="{BB962C8B-B14F-4D97-AF65-F5344CB8AC3E}">
        <p14:creationId xmlns:p14="http://schemas.microsoft.com/office/powerpoint/2010/main" val="6266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until a cigarette is gone?</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10</a:t>
            </a:fld>
            <a:endParaRPr lang="en-US"/>
          </a:p>
        </p:txBody>
      </p:sp>
    </p:spTree>
    <p:extLst>
      <p:ext uri="{BB962C8B-B14F-4D97-AF65-F5344CB8AC3E}">
        <p14:creationId xmlns:p14="http://schemas.microsoft.com/office/powerpoint/2010/main" val="1097975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cigarette won’t break down for 5 years!</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11</a:t>
            </a:fld>
            <a:endParaRPr lang="en-US"/>
          </a:p>
        </p:txBody>
      </p:sp>
    </p:spTree>
    <p:extLst>
      <p:ext uri="{BB962C8B-B14F-4D97-AF65-F5344CB8AC3E}">
        <p14:creationId xmlns:p14="http://schemas.microsoft.com/office/powerpoint/2010/main" val="4187359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long does it take for a plastic bag</a:t>
            </a:r>
            <a:r>
              <a:rPr lang="en-US" baseline="0" dirty="0" smtClean="0"/>
              <a:t> to break down?</a:t>
            </a:r>
            <a:endParaRPr lang="en-US" dirty="0"/>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12</a:t>
            </a:fld>
            <a:endParaRPr lang="en-US"/>
          </a:p>
        </p:txBody>
      </p:sp>
    </p:spTree>
    <p:extLst>
      <p:ext uri="{BB962C8B-B14F-4D97-AF65-F5344CB8AC3E}">
        <p14:creationId xmlns:p14="http://schemas.microsoft.com/office/powerpoint/2010/main" val="2992410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20 years.</a:t>
            </a:r>
          </a:p>
          <a:p>
            <a:endParaRPr lang="en-US" baseline="0" dirty="0" smtClean="0"/>
          </a:p>
          <a:p>
            <a:r>
              <a:rPr lang="en-US" baseline="0" dirty="0" smtClean="0"/>
              <a:t>20-1000</a:t>
            </a:r>
            <a:endParaRPr lang="en-US" dirty="0"/>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13</a:t>
            </a:fld>
            <a:endParaRPr lang="en-US"/>
          </a:p>
        </p:txBody>
      </p:sp>
    </p:spTree>
    <p:extLst>
      <p:ext uri="{BB962C8B-B14F-4D97-AF65-F5344CB8AC3E}">
        <p14:creationId xmlns:p14="http://schemas.microsoft.com/office/powerpoint/2010/main" val="2688791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‘till a </a:t>
            </a:r>
            <a:r>
              <a:rPr lang="en-US" dirty="0" smtClean="0"/>
              <a:t>tire</a:t>
            </a:r>
            <a:r>
              <a:rPr lang="en-US" baseline="0" dirty="0" smtClean="0"/>
              <a:t> breaks </a:t>
            </a:r>
            <a:r>
              <a:rPr lang="en-US" dirty="0" smtClean="0"/>
              <a:t>down</a:t>
            </a:r>
            <a:r>
              <a:rPr lang="en-US" dirty="0"/>
              <a:t>?</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14</a:t>
            </a:fld>
            <a:endParaRPr lang="en-US"/>
          </a:p>
        </p:txBody>
      </p:sp>
    </p:spTree>
    <p:extLst>
      <p:ext uri="{BB962C8B-B14F-4D97-AF65-F5344CB8AC3E}">
        <p14:creationId xmlns:p14="http://schemas.microsoft.com/office/powerpoint/2010/main" val="485279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80 years!</a:t>
            </a:r>
            <a:endParaRPr lang="en-US" dirty="0"/>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15</a:t>
            </a:fld>
            <a:endParaRPr lang="en-US"/>
          </a:p>
        </p:txBody>
      </p:sp>
    </p:spTree>
    <p:extLst>
      <p:ext uri="{BB962C8B-B14F-4D97-AF65-F5344CB8AC3E}">
        <p14:creationId xmlns:p14="http://schemas.microsoft.com/office/powerpoint/2010/main" val="1249115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‘till a plastic bottle is gone?</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16</a:t>
            </a:fld>
            <a:endParaRPr lang="en-US"/>
          </a:p>
        </p:txBody>
      </p:sp>
    </p:spTree>
    <p:extLst>
      <p:ext uri="{BB962C8B-B14F-4D97-AF65-F5344CB8AC3E}">
        <p14:creationId xmlns:p14="http://schemas.microsoft.com/office/powerpoint/2010/main" val="2544951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takes 450 years for a plastic bottle to break down!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17</a:t>
            </a:fld>
            <a:endParaRPr lang="en-US"/>
          </a:p>
        </p:txBody>
      </p:sp>
    </p:spTree>
    <p:extLst>
      <p:ext uri="{BB962C8B-B14F-4D97-AF65-F5344CB8AC3E}">
        <p14:creationId xmlns:p14="http://schemas.microsoft.com/office/powerpoint/2010/main" val="2569301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‘till a glass bottle is gone?</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18</a:t>
            </a:fld>
            <a:endParaRPr lang="en-US"/>
          </a:p>
        </p:txBody>
      </p:sp>
    </p:spTree>
    <p:extLst>
      <p:ext uri="{BB962C8B-B14F-4D97-AF65-F5344CB8AC3E}">
        <p14:creationId xmlns:p14="http://schemas.microsoft.com/office/powerpoint/2010/main" val="3819762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takes one *million* years for a glass bottle to break down!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19</a:t>
            </a:fld>
            <a:endParaRPr lang="en-US"/>
          </a:p>
        </p:txBody>
      </p:sp>
    </p:spTree>
    <p:extLst>
      <p:ext uri="{BB962C8B-B14F-4D97-AF65-F5344CB8AC3E}">
        <p14:creationId xmlns:p14="http://schemas.microsoft.com/office/powerpoint/2010/main" val="4036203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dirty="0" smtClean="0"/>
              <a:t>:</a:t>
            </a:r>
            <a:r>
              <a:rPr lang="en-US" baseline="0" dirty="0" smtClean="0"/>
              <a:t> https://</a:t>
            </a:r>
            <a:r>
              <a:rPr lang="en-US" baseline="0" dirty="0" err="1" smtClean="0"/>
              <a:t>teenkidsnews.com</a:t>
            </a:r>
            <a:r>
              <a:rPr lang="en-US" baseline="0" dirty="0" smtClean="0"/>
              <a:t>/</a:t>
            </a:r>
            <a:r>
              <a:rPr lang="en-US" baseline="0" dirty="0" err="1" smtClean="0"/>
              <a:t>tkn</a:t>
            </a:r>
            <a:r>
              <a:rPr lang="en-US" baseline="0" dirty="0" smtClean="0"/>
              <a:t>-news/science/marine-debris-a-legacy-of-litter/</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Today, we will learn about marine debris, also called aquatic trash. Marine debris is any kind of trash that has made its way to the ocean, such as plastic bags, bottles, or other kinds of litter.</a:t>
            </a:r>
          </a:p>
        </p:txBody>
      </p:sp>
      <p:sp>
        <p:nvSpPr>
          <p:cNvPr id="4" name="Slide Number Placeholder 3"/>
          <p:cNvSpPr>
            <a:spLocks noGrp="1"/>
          </p:cNvSpPr>
          <p:nvPr>
            <p:ph type="sldNum" sz="quarter" idx="10"/>
          </p:nvPr>
        </p:nvSpPr>
        <p:spPr/>
        <p:txBody>
          <a:bodyPr/>
          <a:lstStyle/>
          <a:p>
            <a:fld id="{EB55F558-4595-D745-AB7D-81853C980762}" type="slidenum">
              <a:rPr lang="en-US" smtClean="0"/>
              <a:t>2</a:t>
            </a:fld>
            <a:endParaRPr lang="en-US"/>
          </a:p>
        </p:txBody>
      </p:sp>
    </p:spTree>
    <p:extLst>
      <p:ext uri="{BB962C8B-B14F-4D97-AF65-F5344CB8AC3E}">
        <p14:creationId xmlns:p14="http://schemas.microsoft.com/office/powerpoint/2010/main" val="1493811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little bit of practice: “What in this Picture Doesn’t Belong” (5 min)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“What in this Picture Doesn’t Belong.” You can use the </a:t>
            </a:r>
            <a:r>
              <a:rPr lang="en-US" sz="1200" kern="1200" dirty="0" err="1" smtClean="0">
                <a:solidFill>
                  <a:schemeClr val="tx1"/>
                </a:solidFill>
                <a:effectLst/>
                <a:latin typeface="+mn-lt"/>
                <a:ea typeface="+mn-ea"/>
                <a:cs typeface="+mn-cs"/>
              </a:rPr>
              <a:t>powerpoint</a:t>
            </a:r>
            <a:r>
              <a:rPr lang="en-US" sz="1200" kern="1200" dirty="0" smtClean="0">
                <a:solidFill>
                  <a:schemeClr val="tx1"/>
                </a:solidFill>
                <a:effectLst/>
                <a:latin typeface="+mn-lt"/>
                <a:ea typeface="+mn-ea"/>
                <a:cs typeface="+mn-cs"/>
              </a:rPr>
              <a:t> slides or print out the paper version that can be found in the </a:t>
            </a:r>
            <a:r>
              <a:rPr lang="en-US" sz="1200" kern="1200" dirty="0" err="1" smtClean="0">
                <a:solidFill>
                  <a:schemeClr val="tx1"/>
                </a:solidFill>
                <a:effectLst/>
                <a:latin typeface="+mn-lt"/>
                <a:ea typeface="+mn-ea"/>
                <a:cs typeface="+mn-cs"/>
              </a:rPr>
              <a:t>EcoLearn</a:t>
            </a:r>
            <a:r>
              <a:rPr lang="en-US" sz="1200" kern="1200" dirty="0" smtClean="0">
                <a:solidFill>
                  <a:schemeClr val="tx1"/>
                </a:solidFill>
                <a:effectLst/>
                <a:latin typeface="+mn-lt"/>
                <a:ea typeface="+mn-ea"/>
                <a:cs typeface="+mn-cs"/>
              </a:rPr>
              <a:t> Files under “1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Grade Marine Debris.”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Introduce the Activity: </a:t>
            </a:r>
          </a:p>
          <a:p>
            <a:r>
              <a:rPr lang="en-US" sz="1200" i="1" kern="1200" dirty="0" smtClean="0">
                <a:solidFill>
                  <a:schemeClr val="tx1"/>
                </a:solidFill>
                <a:effectLst/>
                <a:latin typeface="+mn-lt"/>
                <a:ea typeface="+mn-ea"/>
                <a:cs typeface="+mn-cs"/>
              </a:rPr>
              <a:t>If trash doesn't end up in our trash cans, it can end up in our waterways and oceans. In each of these pictures, there is a piece of trash that doesn’t belong. Can you find the item that doesn’t belong?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the students look at the pictures on either the slides or the worksheet, and identify which items in the pictures do not belong. The best way to do this will be to print out copies of the activity, have them circle the items on their sheet, and then follow up with the presentation and go through their answers on the big screen.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dirty="0" smtClean="0"/>
              <a:t>https://</a:t>
            </a:r>
            <a:r>
              <a:rPr lang="en-US" dirty="0" err="1" smtClean="0"/>
              <a:t>washedashore.org</a:t>
            </a:r>
            <a:r>
              <a:rPr lang="en-US" dirty="0" smtClean="0"/>
              <a:t>/marine-debris/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20</a:t>
            </a:fld>
            <a:endParaRPr lang="en-US"/>
          </a:p>
        </p:txBody>
      </p:sp>
    </p:spTree>
    <p:extLst>
      <p:ext uri="{BB962C8B-B14F-4D97-AF65-F5344CB8AC3E}">
        <p14:creationId xmlns:p14="http://schemas.microsoft.com/office/powerpoint/2010/main" val="959901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If trash doesn't end up in our trash cans, it can end up in our waterways and oceans. In each of these pictures, there is a piece of trash that doesn’t belong. Can you find the item that doesn’t belong?</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https://</a:t>
            </a:r>
            <a:r>
              <a:rPr lang="en-US" baseline="0" dirty="0" err="1" smtClean="0"/>
              <a:t>www.noaa.gov</a:t>
            </a:r>
            <a:r>
              <a:rPr lang="en-US" baseline="0" dirty="0" smtClean="0"/>
              <a:t>/explainers/what-is-marine-debris</a:t>
            </a:r>
            <a:endParaRPr lang="en-US" dirty="0" smtClean="0"/>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21</a:t>
            </a:fld>
            <a:endParaRPr lang="en-US"/>
          </a:p>
        </p:txBody>
      </p:sp>
    </p:spTree>
    <p:extLst>
      <p:ext uri="{BB962C8B-B14F-4D97-AF65-F5344CB8AC3E}">
        <p14:creationId xmlns:p14="http://schemas.microsoft.com/office/powerpoint/2010/main" val="1731487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If trash doesn't end up in our trash cans, it can end up in our waterways and oceans. In each of these pictures, there is a piece of trash that doesn’t belong. Can you find the item that doesn’t belong?</a:t>
            </a:r>
            <a:endParaRPr lang="en-US" sz="1200" kern="1200" dirty="0" smtClean="0">
              <a:solidFill>
                <a:schemeClr val="tx1"/>
              </a:solidFill>
              <a:effectLst/>
              <a:latin typeface="+mn-lt"/>
              <a:ea typeface="+mn-ea"/>
              <a:cs typeface="+mn-cs"/>
            </a:endParaRPr>
          </a:p>
          <a:p>
            <a:endParaRPr lang="en-US" dirty="0" smtClean="0"/>
          </a:p>
          <a:p>
            <a:r>
              <a:rPr lang="en-US" dirty="0" smtClean="0"/>
              <a:t>https</a:t>
            </a:r>
            <a:r>
              <a:rPr lang="en-US" dirty="0" smtClean="0"/>
              <a:t>://</a:t>
            </a:r>
            <a:r>
              <a:rPr lang="en-US" dirty="0" err="1" smtClean="0"/>
              <a:t>www.packworld.com</a:t>
            </a:r>
            <a:r>
              <a:rPr lang="en-US" dirty="0" smtClean="0"/>
              <a:t>/article/sustainability/waste-reduction/</a:t>
            </a:r>
            <a:r>
              <a:rPr lang="en-US" dirty="0" err="1" smtClean="0"/>
              <a:t>chinese</a:t>
            </a:r>
            <a:r>
              <a:rPr lang="en-US" dirty="0" smtClean="0"/>
              <a:t>-plastics-associations-join-effort-reduce-marine</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22</a:t>
            </a:fld>
            <a:endParaRPr lang="en-US"/>
          </a:p>
        </p:txBody>
      </p:sp>
    </p:spTree>
    <p:extLst>
      <p:ext uri="{BB962C8B-B14F-4D97-AF65-F5344CB8AC3E}">
        <p14:creationId xmlns:p14="http://schemas.microsoft.com/office/powerpoint/2010/main" val="1767783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If trash doesn't end up in our trash cans, it can end up in our waterways and oceans. In each of these pictures, there is a piece of trash that doesn’t belong. Can you find the item that doesn’t belong?</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dirty="0" smtClean="0"/>
              <a:t>:</a:t>
            </a:r>
            <a:r>
              <a:rPr lang="en-US" baseline="0" dirty="0" smtClean="0"/>
              <a:t> https://</a:t>
            </a:r>
            <a:r>
              <a:rPr lang="en-US" baseline="0" dirty="0" err="1" smtClean="0"/>
              <a:t>us.whales.org</a:t>
            </a:r>
            <a:r>
              <a:rPr lang="en-US" baseline="0" dirty="0" smtClean="0"/>
              <a:t>/issues/man-made-marine-debris</a:t>
            </a:r>
            <a:endParaRPr lang="en-US" dirty="0" smtClean="0"/>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23</a:t>
            </a:fld>
            <a:endParaRPr lang="en-US"/>
          </a:p>
        </p:txBody>
      </p:sp>
    </p:spTree>
    <p:extLst>
      <p:ext uri="{BB962C8B-B14F-4D97-AF65-F5344CB8AC3E}">
        <p14:creationId xmlns:p14="http://schemas.microsoft.com/office/powerpoint/2010/main" val="1489636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we help? These issues may seem huge and scary, but there are things all of us can do to help keep our oceans clean and our animals safe. Let’s brainstorm ways we can help. Why is there trash in the water? Why does it keep happening? What are steps you can take at school or at home to help?</a:t>
            </a:r>
          </a:p>
        </p:txBody>
      </p:sp>
      <p:sp>
        <p:nvSpPr>
          <p:cNvPr id="4" name="Slide Number Placeholder 3"/>
          <p:cNvSpPr>
            <a:spLocks noGrp="1"/>
          </p:cNvSpPr>
          <p:nvPr>
            <p:ph type="sldNum" sz="quarter" idx="10"/>
          </p:nvPr>
        </p:nvSpPr>
        <p:spPr/>
        <p:txBody>
          <a:bodyPr/>
          <a:lstStyle/>
          <a:p>
            <a:fld id="{EB55F558-4595-D745-AB7D-81853C980762}" type="slidenum">
              <a:rPr lang="en-US" smtClean="0"/>
              <a:t>24</a:t>
            </a:fld>
            <a:endParaRPr lang="en-US"/>
          </a:p>
        </p:txBody>
      </p:sp>
    </p:spTree>
    <p:extLst>
      <p:ext uri="{BB962C8B-B14F-4D97-AF65-F5344CB8AC3E}">
        <p14:creationId xmlns:p14="http://schemas.microsoft.com/office/powerpoint/2010/main" val="406081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Reduce, Reuse, Recycle and Refuse!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we don’t need an extra bottle of sunscreen, we should do what? We should refuse it! If we only need one paper plate at our beach picnic, we should do what? We should reduce how many we use! If we have an empty water bottle, we should do what? Refill it and reuse it! If we eat a snack at the beach and have trash, we should do what? We should put the trash in the right bin and recycle it!</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25</a:t>
            </a:fld>
            <a:endParaRPr lang="en-US"/>
          </a:p>
        </p:txBody>
      </p:sp>
    </p:spTree>
    <p:extLst>
      <p:ext uri="{BB962C8B-B14F-4D97-AF65-F5344CB8AC3E}">
        <p14:creationId xmlns:p14="http://schemas.microsoft.com/office/powerpoint/2010/main" val="411162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can also help by simply throwing your trash away! Which leads us to our final activity.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https://</a:t>
            </a:r>
            <a:r>
              <a:rPr lang="en-US" baseline="0" dirty="0" err="1" smtClean="0"/>
              <a:t>www.shutterstock.com</a:t>
            </a:r>
            <a:r>
              <a:rPr lang="en-US" baseline="0" dirty="0" smtClean="0"/>
              <a:t>/video/clip-10758917-throwing-away-garbage-public-trash-can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26</a:t>
            </a:fld>
            <a:endParaRPr lang="en-US"/>
          </a:p>
        </p:txBody>
      </p:sp>
    </p:spTree>
    <p:extLst>
      <p:ext uri="{BB962C8B-B14F-4D97-AF65-F5344CB8AC3E}">
        <p14:creationId xmlns:p14="http://schemas.microsoft.com/office/powerpoint/2010/main" val="1396344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Trash Tracking: Let’s do an activity. This activity happens outdoors.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Pollution that comes from our rivers and streams usually goes into the ocean. To see this ourselves, we will be going outside to observe the places trash comes from, and the damage it can cause! For today’s assignment we will be counting pollution as all litter or trash we can see easily – these things that can become marine debris. It is important to avoid any sharp items, like broken glass, and to wear gloves during this assignment.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https://</a:t>
            </a:r>
            <a:r>
              <a:rPr lang="en-US" baseline="0" dirty="0" err="1" smtClean="0"/>
              <a:t>www.videoblocks.com</a:t>
            </a:r>
            <a:r>
              <a:rPr lang="en-US" baseline="0" dirty="0" smtClean="0"/>
              <a:t>/video/picking-up-trash-in-park-r7cd_w9nxix15ycz5</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27</a:t>
            </a:fld>
            <a:endParaRPr lang="en-US"/>
          </a:p>
        </p:txBody>
      </p:sp>
    </p:spTree>
    <p:extLst>
      <p:ext uri="{BB962C8B-B14F-4D97-AF65-F5344CB8AC3E}">
        <p14:creationId xmlns:p14="http://schemas.microsoft.com/office/powerpoint/2010/main" val="1261668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Let’s make predictions. What do you think you will find outside? What types of trash will you find most? Where will you find the most trash? </a:t>
            </a:r>
            <a:r>
              <a:rPr lang="en-US" smtClean="0"/>
              <a:t>At the end of this activity, you will each pick one piece of trash that stands out to you for any reason.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28</a:t>
            </a:fld>
            <a:endParaRPr lang="en-US"/>
          </a:p>
        </p:txBody>
      </p:sp>
    </p:spTree>
    <p:extLst>
      <p:ext uri="{BB962C8B-B14F-4D97-AF65-F5344CB8AC3E}">
        <p14:creationId xmlns:p14="http://schemas.microsoft.com/office/powerpoint/2010/main" val="2144100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Let’s reflect. </a:t>
            </a:r>
            <a:r>
              <a:rPr lang="en-US" dirty="0" smtClean="0"/>
              <a:t>What did you find when looking for litter outside? What type of trash did you find most? What was the one piece of trash you found that stands out to you, and why?</a:t>
            </a:r>
          </a:p>
          <a:p>
            <a:endParaRPr lang="en-US" dirty="0" smtClean="0"/>
          </a:p>
          <a:p>
            <a:r>
              <a:rPr lang="en-US" dirty="0" smtClean="0"/>
              <a:t>Source: https://</a:t>
            </a:r>
            <a:r>
              <a:rPr lang="en-US" dirty="0" err="1" smtClean="0"/>
              <a:t>etownpubliclibrary.org</a:t>
            </a:r>
            <a:r>
              <a:rPr lang="en-US" dirty="0" smtClean="0"/>
              <a:t>/event/wild-</a:t>
            </a:r>
            <a:r>
              <a:rPr lang="en-US" dirty="0" err="1" smtClean="0"/>
              <a:t>wednesday</a:t>
            </a:r>
            <a:r>
              <a:rPr lang="en-US" dirty="0" smtClean="0"/>
              <a:t>-copy-copy-copy/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pluspng.com</a:t>
            </a:r>
            <a:r>
              <a:rPr lang="en-US" dirty="0" smtClean="0"/>
              <a:t>/plastic-bottles-png-170.html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yocartdelivery.com</a:t>
            </a:r>
            <a:r>
              <a:rPr lang="en-US" dirty="0" smtClean="0"/>
              <a:t>/products/capri-sun-pacific-cooler-6oz</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unixtitan.net</a:t>
            </a:r>
            <a:r>
              <a:rPr lang="en-US" dirty="0" smtClean="0"/>
              <a:t>/explore/straw-clipart-</a:t>
            </a:r>
            <a:r>
              <a:rPr lang="en-US" dirty="0" err="1" smtClean="0"/>
              <a:t>png</a:t>
            </a:r>
            <a:r>
              <a:rPr lang="en-US" dirty="0" smtClean="0"/>
              <a:t>/</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29</a:t>
            </a:fld>
            <a:endParaRPr lang="en-US"/>
          </a:p>
        </p:txBody>
      </p:sp>
    </p:spTree>
    <p:extLst>
      <p:ext uri="{BB962C8B-B14F-4D97-AF65-F5344CB8AC3E}">
        <p14:creationId xmlns:p14="http://schemas.microsoft.com/office/powerpoint/2010/main" val="367863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DO NOW: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Can you tell me what belongs in the ocean? What lives in the ocean and what doesn’t? What grows in the ocean and what doesn’t? What in this picture doesn’t belong?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effectLst/>
                <a:latin typeface="+mn-lt"/>
                <a:ea typeface="+mn-ea"/>
                <a:cs typeface="+mn-cs"/>
              </a:rPr>
              <a:t>Fish: </a:t>
            </a:r>
            <a:r>
              <a:rPr lang="en-US" sz="1200" u="sng" kern="1200" dirty="0" smtClean="0">
                <a:solidFill>
                  <a:schemeClr val="tx1"/>
                </a:solidFill>
                <a:effectLst/>
                <a:latin typeface="+mn-lt"/>
                <a:ea typeface="+mn-ea"/>
                <a:cs typeface="+mn-cs"/>
                <a:hlinkClick r:id="rId3"/>
              </a:rPr>
              <a:t>https://requestreduce.org/categories/images-of-fish-clipart.html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Octopus: </a:t>
            </a:r>
            <a:r>
              <a:rPr lang="en-US" sz="1200" u="sng" kern="1200" dirty="0" smtClean="0">
                <a:solidFill>
                  <a:schemeClr val="tx1"/>
                </a:solidFill>
                <a:effectLst/>
                <a:latin typeface="+mn-lt"/>
                <a:ea typeface="+mn-ea"/>
                <a:cs typeface="+mn-cs"/>
                <a:hlinkClick r:id="rId4"/>
              </a:rPr>
              <a:t>https://www.mycutegraphics.com/graphics/letter/octopus.html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Starfish: </a:t>
            </a:r>
            <a:r>
              <a:rPr lang="en-US" sz="1200" u="sng" kern="1200" dirty="0" smtClean="0">
                <a:solidFill>
                  <a:schemeClr val="tx1"/>
                </a:solidFill>
                <a:effectLst/>
                <a:latin typeface="+mn-lt"/>
                <a:ea typeface="+mn-ea"/>
                <a:cs typeface="+mn-cs"/>
                <a:hlinkClick r:id="rId5"/>
              </a:rPr>
              <a:t>https://clipartpng.com/?1439,starfish-png-clip-art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Shell: </a:t>
            </a:r>
            <a:r>
              <a:rPr lang="en-US" sz="1200" u="sng" kern="1200" dirty="0" smtClean="0">
                <a:solidFill>
                  <a:schemeClr val="tx1"/>
                </a:solidFill>
                <a:effectLst/>
                <a:latin typeface="+mn-lt"/>
                <a:ea typeface="+mn-ea"/>
                <a:cs typeface="+mn-cs"/>
                <a:hlinkClick r:id="rId6"/>
              </a:rPr>
              <a:t>https://gallery.yopriceville.com/Free-Clipart-Pictures/Summer-Vacation-PNG/Sea_Shell_PNG_Clip_Art_Image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Crab: </a:t>
            </a:r>
            <a:r>
              <a:rPr lang="en-US" sz="1200" u="sng" kern="1200" dirty="0" smtClean="0">
                <a:solidFill>
                  <a:schemeClr val="tx1"/>
                </a:solidFill>
                <a:effectLst/>
                <a:latin typeface="+mn-lt"/>
                <a:ea typeface="+mn-ea"/>
                <a:cs typeface="+mn-cs"/>
                <a:hlinkClick r:id="rId7"/>
              </a:rPr>
              <a:t>http://www.clipartpanda.com/categories/crab-clip-art-cartoon</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Coral: </a:t>
            </a:r>
            <a:r>
              <a:rPr lang="en-US" sz="1200" u="sng" kern="1200" dirty="0" smtClean="0">
                <a:solidFill>
                  <a:schemeClr val="tx1"/>
                </a:solidFill>
                <a:effectLst/>
                <a:latin typeface="+mn-lt"/>
                <a:ea typeface="+mn-ea"/>
                <a:cs typeface="+mn-cs"/>
                <a:hlinkClick r:id="rId8"/>
              </a:rPr>
              <a:t>http://worldartsme.com/coral-free-clipart.html#gal_post_52417_coral-free-clipart-1.jpg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Seaweed: </a:t>
            </a:r>
            <a:r>
              <a:rPr lang="en-US" sz="1200" u="sng" kern="1200" dirty="0" smtClean="0">
                <a:solidFill>
                  <a:schemeClr val="tx1"/>
                </a:solidFill>
                <a:effectLst/>
                <a:latin typeface="+mn-lt"/>
                <a:ea typeface="+mn-ea"/>
                <a:cs typeface="+mn-cs"/>
                <a:hlinkClick r:id="rId9"/>
              </a:rPr>
              <a:t>http://clipart-library.com/seaweed-cliparts.html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Plastic Bottle: </a:t>
            </a:r>
            <a:r>
              <a:rPr lang="en-US" sz="1200" u="sng" kern="1200" dirty="0" smtClean="0">
                <a:solidFill>
                  <a:schemeClr val="tx1"/>
                </a:solidFill>
                <a:effectLst/>
                <a:latin typeface="+mn-lt"/>
                <a:ea typeface="+mn-ea"/>
                <a:cs typeface="+mn-cs"/>
                <a:hlinkClick r:id="rId10"/>
              </a:rPr>
              <a:t>https://www.kisscc0.com/clipart/plastic-bag-fizzy-drinks-plastic-bottle-water-bott-3v81ct/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Plastic Bag: </a:t>
            </a:r>
            <a:r>
              <a:rPr lang="en-US" sz="1200" u="sng" kern="1200" dirty="0" smtClean="0">
                <a:solidFill>
                  <a:schemeClr val="tx1"/>
                </a:solidFill>
                <a:effectLst/>
                <a:latin typeface="+mn-lt"/>
                <a:ea typeface="+mn-ea"/>
                <a:cs typeface="+mn-cs"/>
                <a:hlinkClick r:id="rId11"/>
              </a:rPr>
              <a:t>https://openclipart.org/detail/303136/plastic-shopping-bag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Tire: </a:t>
            </a:r>
            <a:r>
              <a:rPr lang="en-US" sz="1200" u="sng" kern="1200" dirty="0" smtClean="0">
                <a:solidFill>
                  <a:schemeClr val="tx1"/>
                </a:solidFill>
                <a:effectLst/>
                <a:latin typeface="+mn-lt"/>
                <a:ea typeface="+mn-ea"/>
                <a:cs typeface="+mn-cs"/>
                <a:hlinkClick r:id="rId12"/>
              </a:rPr>
              <a:t>https://www.kisscc0.com/clipart/car-a-rubber-tire-download-duesi-tire-12zmst/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Fishing Net: https://</a:t>
            </a:r>
            <a:r>
              <a:rPr lang="en-US" sz="1200" kern="1200" dirty="0" err="1" smtClean="0">
                <a:solidFill>
                  <a:schemeClr val="tx1"/>
                </a:solidFill>
                <a:effectLst/>
                <a:latin typeface="+mn-lt"/>
                <a:ea typeface="+mn-ea"/>
                <a:cs typeface="+mn-cs"/>
              </a:rPr>
              <a:t>clipart.wpblink.com</a:t>
            </a:r>
            <a:r>
              <a:rPr lang="en-US" sz="1200" kern="1200" dirty="0" smtClean="0">
                <a:solidFill>
                  <a:schemeClr val="tx1"/>
                </a:solidFill>
                <a:effectLst/>
                <a:latin typeface="+mn-lt"/>
                <a:ea typeface="+mn-ea"/>
                <a:cs typeface="+mn-cs"/>
              </a:rPr>
              <a:t>/wallpaper-4864769</a:t>
            </a:r>
          </a:p>
          <a:p>
            <a:r>
              <a:rPr lang="en-US" sz="1200" kern="1200" dirty="0" smtClean="0">
                <a:solidFill>
                  <a:schemeClr val="tx1"/>
                </a:solidFill>
                <a:effectLst/>
                <a:latin typeface="+mn-lt"/>
                <a:ea typeface="+mn-ea"/>
                <a:cs typeface="+mn-cs"/>
              </a:rPr>
              <a:t>Jellyfish: </a:t>
            </a:r>
            <a:r>
              <a:rPr lang="en-US" sz="1200" u="sng" kern="1200" dirty="0" smtClean="0">
                <a:solidFill>
                  <a:schemeClr val="tx1"/>
                </a:solidFill>
                <a:effectLst/>
                <a:latin typeface="+mn-lt"/>
                <a:ea typeface="+mn-ea"/>
                <a:cs typeface="+mn-cs"/>
                <a:hlinkClick r:id="rId13"/>
              </a:rPr>
              <a:t>https://www.pinterest.com/pin/119626933828969334/</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Sand: http://clipart-</a:t>
            </a:r>
            <a:r>
              <a:rPr lang="en-US" sz="1200" kern="1200" dirty="0" err="1" smtClean="0">
                <a:solidFill>
                  <a:schemeClr val="tx1"/>
                </a:solidFill>
                <a:effectLst/>
                <a:latin typeface="+mn-lt"/>
                <a:ea typeface="+mn-ea"/>
                <a:cs typeface="+mn-cs"/>
              </a:rPr>
              <a:t>library.com</a:t>
            </a:r>
            <a:r>
              <a:rPr lang="en-US" sz="1200" kern="1200" dirty="0" smtClean="0">
                <a:solidFill>
                  <a:schemeClr val="tx1"/>
                </a:solidFill>
                <a:effectLst/>
                <a:latin typeface="+mn-lt"/>
                <a:ea typeface="+mn-ea"/>
                <a:cs typeface="+mn-cs"/>
              </a:rPr>
              <a:t>/beach-sand-</a:t>
            </a:r>
            <a:r>
              <a:rPr lang="en-US" sz="1200" kern="1200" dirty="0" err="1" smtClean="0">
                <a:solidFill>
                  <a:schemeClr val="tx1"/>
                </a:solidFill>
                <a:effectLst/>
                <a:latin typeface="+mn-lt"/>
                <a:ea typeface="+mn-ea"/>
                <a:cs typeface="+mn-cs"/>
              </a:rPr>
              <a:t>cliparts.html</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08B4BA37-7F0D-E34D-8914-6368D46B7093}" type="slidenum">
              <a:rPr lang="en-US" smtClean="0"/>
              <a:t>3</a:t>
            </a:fld>
            <a:endParaRPr lang="en-US"/>
          </a:p>
        </p:txBody>
      </p:sp>
    </p:spTree>
    <p:extLst>
      <p:ext uri="{BB962C8B-B14F-4D97-AF65-F5344CB8AC3E}">
        <p14:creationId xmlns:p14="http://schemas.microsoft.com/office/powerpoint/2010/main" val="2112880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Print out enough copies of the “Trash Checklist” and pass them out to students to take home with them. </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Have you ever seen trash that isn’t in trash cans? Where? Trash can accidentally flow into our streams, rivers, and oceans, which upsets our animal friends. Some times, trash can leak nasty chemicals into the soil? Ask you parents to help you find </a:t>
            </a:r>
            <a:r>
              <a:rPr lang="en-US" sz="1200" b="1" i="1" kern="1200" dirty="0" smtClean="0">
                <a:solidFill>
                  <a:schemeClr val="tx1"/>
                </a:solidFill>
                <a:effectLst/>
                <a:latin typeface="+mn-lt"/>
                <a:ea typeface="+mn-ea"/>
                <a:cs typeface="+mn-cs"/>
              </a:rPr>
              <a:t>3</a:t>
            </a:r>
            <a:r>
              <a:rPr lang="en-US" sz="1200" i="1" kern="1200" dirty="0" smtClean="0">
                <a:solidFill>
                  <a:schemeClr val="tx1"/>
                </a:solidFill>
                <a:effectLst/>
                <a:latin typeface="+mn-lt"/>
                <a:ea typeface="+mn-ea"/>
                <a:cs typeface="+mn-cs"/>
              </a:rPr>
              <a:t> pieces of trash in you home, on your street, or at your local park, and throw it in the trash!</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Instructions: </a:t>
            </a:r>
            <a:r>
              <a:rPr lang="en-US" sz="1200" kern="1200" dirty="0" smtClean="0">
                <a:solidFill>
                  <a:schemeClr val="tx1"/>
                </a:solidFill>
                <a:effectLst/>
                <a:latin typeface="+mn-lt"/>
                <a:ea typeface="+mn-ea"/>
                <a:cs typeface="+mn-cs"/>
              </a:rPr>
              <a:t>Survey your home, neighborhood, or community park for trash that hasn’t made it into the trash can. For every piece of trash collected, write down what it was, and draw a checkmark in the checkbox. Bring this back to school and give it to your teacher! </a:t>
            </a:r>
            <a:r>
              <a:rPr lang="en-US" sz="1200" b="1" kern="1200" smtClean="0">
                <a:solidFill>
                  <a:schemeClr val="tx1"/>
                </a:solidFill>
                <a:effectLst/>
                <a:latin typeface="+mn-lt"/>
                <a:ea typeface="+mn-ea"/>
                <a:cs typeface="+mn-cs"/>
              </a:rPr>
              <a:t>If its yucky wear gloves! </a:t>
            </a:r>
            <a:endParaRPr lang="en-US" sz="1200" kern="1200" smtClean="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EB55F558-4595-D745-AB7D-81853C980762}" type="slidenum">
              <a:rPr lang="en-US" smtClean="0"/>
              <a:t>30</a:t>
            </a:fld>
            <a:endParaRPr lang="en-US"/>
          </a:p>
        </p:txBody>
      </p:sp>
    </p:spTree>
    <p:extLst>
      <p:ext uri="{BB962C8B-B14F-4D97-AF65-F5344CB8AC3E}">
        <p14:creationId xmlns:p14="http://schemas.microsoft.com/office/powerpoint/2010/main" val="1930450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are the answers!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Follow Up Question: How do you think these items got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effectLst/>
                <a:latin typeface="+mn-lt"/>
                <a:ea typeface="+mn-ea"/>
                <a:cs typeface="+mn-cs"/>
              </a:rPr>
              <a:t>Fish: </a:t>
            </a:r>
            <a:r>
              <a:rPr lang="en-US" sz="1200" u="sng" kern="1200" dirty="0" smtClean="0">
                <a:solidFill>
                  <a:schemeClr val="tx1"/>
                </a:solidFill>
                <a:effectLst/>
                <a:latin typeface="+mn-lt"/>
                <a:ea typeface="+mn-ea"/>
                <a:cs typeface="+mn-cs"/>
                <a:hlinkClick r:id="rId3"/>
              </a:rPr>
              <a:t>https://requestreduce.org/categories/images-of-fish-clipart.html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Octopus: </a:t>
            </a:r>
            <a:r>
              <a:rPr lang="en-US" sz="1200" u="sng" kern="1200" dirty="0" smtClean="0">
                <a:solidFill>
                  <a:schemeClr val="tx1"/>
                </a:solidFill>
                <a:effectLst/>
                <a:latin typeface="+mn-lt"/>
                <a:ea typeface="+mn-ea"/>
                <a:cs typeface="+mn-cs"/>
                <a:hlinkClick r:id="rId4"/>
              </a:rPr>
              <a:t>https://www.mycutegraphics.com/graphics/letter/octopus.html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Starfish: </a:t>
            </a:r>
            <a:r>
              <a:rPr lang="en-US" sz="1200" u="sng" kern="1200" dirty="0" smtClean="0">
                <a:solidFill>
                  <a:schemeClr val="tx1"/>
                </a:solidFill>
                <a:effectLst/>
                <a:latin typeface="+mn-lt"/>
                <a:ea typeface="+mn-ea"/>
                <a:cs typeface="+mn-cs"/>
                <a:hlinkClick r:id="rId5"/>
              </a:rPr>
              <a:t>https://clipartpng.com/?1439,starfish-png-clip-art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Shell: </a:t>
            </a:r>
            <a:r>
              <a:rPr lang="en-US" sz="1200" u="sng" kern="1200" dirty="0" smtClean="0">
                <a:solidFill>
                  <a:schemeClr val="tx1"/>
                </a:solidFill>
                <a:effectLst/>
                <a:latin typeface="+mn-lt"/>
                <a:ea typeface="+mn-ea"/>
                <a:cs typeface="+mn-cs"/>
                <a:hlinkClick r:id="rId6"/>
              </a:rPr>
              <a:t>https://gallery.yopriceville.com/Free-Clipart-Pictures/Summer-Vacation-PNG/Sea_Shell_PNG_Clip_Art_Image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Crab: </a:t>
            </a:r>
            <a:r>
              <a:rPr lang="en-US" sz="1200" u="sng" kern="1200" dirty="0" smtClean="0">
                <a:solidFill>
                  <a:schemeClr val="tx1"/>
                </a:solidFill>
                <a:effectLst/>
                <a:latin typeface="+mn-lt"/>
                <a:ea typeface="+mn-ea"/>
                <a:cs typeface="+mn-cs"/>
                <a:hlinkClick r:id="rId7"/>
              </a:rPr>
              <a:t>http://www.clipartpanda.com/categories/crab-clip-art-cartoon</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Coral: </a:t>
            </a:r>
            <a:r>
              <a:rPr lang="en-US" sz="1200" u="sng" kern="1200" dirty="0" smtClean="0">
                <a:solidFill>
                  <a:schemeClr val="tx1"/>
                </a:solidFill>
                <a:effectLst/>
                <a:latin typeface="+mn-lt"/>
                <a:ea typeface="+mn-ea"/>
                <a:cs typeface="+mn-cs"/>
                <a:hlinkClick r:id="rId8"/>
              </a:rPr>
              <a:t>http://worldartsme.com/coral-free-clipart.html#gal_post_52417_coral-free-clipart-1.jpg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Seaweed: </a:t>
            </a:r>
            <a:r>
              <a:rPr lang="en-US" sz="1200" u="sng" kern="1200" dirty="0" smtClean="0">
                <a:solidFill>
                  <a:schemeClr val="tx1"/>
                </a:solidFill>
                <a:effectLst/>
                <a:latin typeface="+mn-lt"/>
                <a:ea typeface="+mn-ea"/>
                <a:cs typeface="+mn-cs"/>
                <a:hlinkClick r:id="rId9"/>
              </a:rPr>
              <a:t>http://clipart-library.com/seaweed-cliparts.html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Plastic Bottle: </a:t>
            </a:r>
            <a:r>
              <a:rPr lang="en-US" sz="1200" u="sng" kern="1200" dirty="0" smtClean="0">
                <a:solidFill>
                  <a:schemeClr val="tx1"/>
                </a:solidFill>
                <a:effectLst/>
                <a:latin typeface="+mn-lt"/>
                <a:ea typeface="+mn-ea"/>
                <a:cs typeface="+mn-cs"/>
                <a:hlinkClick r:id="rId10"/>
              </a:rPr>
              <a:t>https://www.kisscc0.com/clipart/plastic-bag-fizzy-drinks-plastic-bottle-water-bott-3v81ct/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Plastic Bag: </a:t>
            </a:r>
            <a:r>
              <a:rPr lang="en-US" sz="1200" u="sng" kern="1200" dirty="0" smtClean="0">
                <a:solidFill>
                  <a:schemeClr val="tx1"/>
                </a:solidFill>
                <a:effectLst/>
                <a:latin typeface="+mn-lt"/>
                <a:ea typeface="+mn-ea"/>
                <a:cs typeface="+mn-cs"/>
                <a:hlinkClick r:id="rId11"/>
              </a:rPr>
              <a:t>https://openclipart.org/detail/303136/plastic-shopping-bag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Tire: </a:t>
            </a:r>
            <a:r>
              <a:rPr lang="en-US" sz="1200" u="sng" kern="1200" dirty="0" smtClean="0">
                <a:solidFill>
                  <a:schemeClr val="tx1"/>
                </a:solidFill>
                <a:effectLst/>
                <a:latin typeface="+mn-lt"/>
                <a:ea typeface="+mn-ea"/>
                <a:cs typeface="+mn-cs"/>
                <a:hlinkClick r:id="rId12"/>
              </a:rPr>
              <a:t>https://www.kisscc0.com/clipart/car-a-rubber-tire-download-duesi-tire-12zmst/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Fishing Net: https://</a:t>
            </a:r>
            <a:r>
              <a:rPr lang="en-US" sz="1200" kern="1200" dirty="0" err="1" smtClean="0">
                <a:solidFill>
                  <a:schemeClr val="tx1"/>
                </a:solidFill>
                <a:effectLst/>
                <a:latin typeface="+mn-lt"/>
                <a:ea typeface="+mn-ea"/>
                <a:cs typeface="+mn-cs"/>
              </a:rPr>
              <a:t>clipart.wpblink.com</a:t>
            </a:r>
            <a:r>
              <a:rPr lang="en-US" sz="1200" kern="1200" dirty="0" smtClean="0">
                <a:solidFill>
                  <a:schemeClr val="tx1"/>
                </a:solidFill>
                <a:effectLst/>
                <a:latin typeface="+mn-lt"/>
                <a:ea typeface="+mn-ea"/>
                <a:cs typeface="+mn-cs"/>
              </a:rPr>
              <a:t>/wallpaper-4864769</a:t>
            </a:r>
          </a:p>
          <a:p>
            <a:r>
              <a:rPr lang="en-US" sz="1200" kern="1200" dirty="0" smtClean="0">
                <a:solidFill>
                  <a:schemeClr val="tx1"/>
                </a:solidFill>
                <a:effectLst/>
                <a:latin typeface="+mn-lt"/>
                <a:ea typeface="+mn-ea"/>
                <a:cs typeface="+mn-cs"/>
              </a:rPr>
              <a:t>Jellyfish: </a:t>
            </a:r>
            <a:r>
              <a:rPr lang="en-US" sz="1200" u="sng" kern="1200" dirty="0" smtClean="0">
                <a:solidFill>
                  <a:schemeClr val="tx1"/>
                </a:solidFill>
                <a:effectLst/>
                <a:latin typeface="+mn-lt"/>
                <a:ea typeface="+mn-ea"/>
                <a:cs typeface="+mn-cs"/>
                <a:hlinkClick r:id="rId13"/>
              </a:rPr>
              <a:t>https://www.pinterest.com/pin/119626933828969334/</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Sand: http://clipart-</a:t>
            </a:r>
            <a:r>
              <a:rPr lang="en-US" sz="1200" kern="1200" dirty="0" err="1" smtClean="0">
                <a:solidFill>
                  <a:schemeClr val="tx1"/>
                </a:solidFill>
                <a:effectLst/>
                <a:latin typeface="+mn-lt"/>
                <a:ea typeface="+mn-ea"/>
                <a:cs typeface="+mn-cs"/>
              </a:rPr>
              <a:t>library.com</a:t>
            </a:r>
            <a:r>
              <a:rPr lang="en-US" sz="1200" kern="1200" dirty="0" smtClean="0">
                <a:solidFill>
                  <a:schemeClr val="tx1"/>
                </a:solidFill>
                <a:effectLst/>
                <a:latin typeface="+mn-lt"/>
                <a:ea typeface="+mn-ea"/>
                <a:cs typeface="+mn-cs"/>
              </a:rPr>
              <a:t>/beach-sand-</a:t>
            </a:r>
            <a:r>
              <a:rPr lang="en-US" sz="1200" kern="1200" dirty="0" err="1" smtClean="0">
                <a:solidFill>
                  <a:schemeClr val="tx1"/>
                </a:solidFill>
                <a:effectLst/>
                <a:latin typeface="+mn-lt"/>
                <a:ea typeface="+mn-ea"/>
                <a:cs typeface="+mn-cs"/>
              </a:rPr>
              <a:t>cliparts.html</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08B4BA37-7F0D-E34D-8914-6368D46B7093}" type="slidenum">
              <a:rPr lang="en-US" smtClean="0"/>
              <a:t>4</a:t>
            </a:fld>
            <a:endParaRPr lang="en-US"/>
          </a:p>
        </p:txBody>
      </p:sp>
    </p:spTree>
    <p:extLst>
      <p:ext uri="{BB962C8B-B14F-4D97-AF65-F5344CB8AC3E}">
        <p14:creationId xmlns:p14="http://schemas.microsoft.com/office/powerpoint/2010/main" val="280659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Discussion Questions: </a:t>
            </a:r>
          </a:p>
          <a:p>
            <a:pPr marL="0" indent="0">
              <a:buNone/>
            </a:pPr>
            <a:endParaRPr lang="en-US" baseline="0" dirty="0" smtClean="0"/>
          </a:p>
          <a:p>
            <a:pPr marL="228600" indent="-228600">
              <a:buAutoNum type="arabicParenR"/>
            </a:pPr>
            <a:r>
              <a:rPr lang="en-US" baseline="0" dirty="0" smtClean="0"/>
              <a:t>What is </a:t>
            </a:r>
            <a:r>
              <a:rPr lang="en-US" baseline="0" dirty="0" smtClean="0"/>
              <a:t>aquatic trash or trash in our water? </a:t>
            </a:r>
            <a:endParaRPr lang="en-US" baseline="0" dirty="0" smtClean="0"/>
          </a:p>
          <a:p>
            <a:pPr marL="228600" indent="-228600">
              <a:buAutoNum type="arabicParenR"/>
            </a:pPr>
            <a:r>
              <a:rPr lang="en-US" baseline="0" dirty="0" smtClean="0"/>
              <a:t>How does this impact our water and beaches?</a:t>
            </a:r>
          </a:p>
          <a:p>
            <a:pPr marL="0" indent="0">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Answer: Plastic and other garbage can enter our water ways and pollute our ocean! Here is a nice woman collecting trash from the ocean. </a:t>
            </a:r>
          </a:p>
          <a:p>
            <a:pPr marL="0" indent="0">
              <a:buNone/>
            </a:pPr>
            <a:endParaRPr lang="en-US" baseline="0" dirty="0" smtClean="0"/>
          </a:p>
          <a:p>
            <a:pPr marL="0" indent="0">
              <a:buNone/>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 http://</a:t>
            </a:r>
            <a:r>
              <a:rPr lang="en-US" dirty="0" err="1" smtClean="0"/>
              <a:t>www.rona.unep.org</a:t>
            </a:r>
            <a:r>
              <a:rPr lang="en-US" dirty="0" smtClean="0"/>
              <a:t>/news/2015/biodegradable-plastics-are-not-answer-reducing-marine-litter-says-un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5</a:t>
            </a:fld>
            <a:endParaRPr lang="en-US"/>
          </a:p>
        </p:txBody>
      </p:sp>
    </p:spTree>
    <p:extLst>
      <p:ext uri="{BB962C8B-B14F-4D97-AF65-F5344CB8AC3E}">
        <p14:creationId xmlns:p14="http://schemas.microsoft.com/office/powerpoint/2010/main" val="239485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t>
            </a:r>
            <a:r>
              <a:rPr lang="en-US" dirty="0"/>
              <a:t>today’s lesson, we </a:t>
            </a:r>
            <a:r>
              <a:rPr lang="en-US" dirty="0" smtClean="0"/>
              <a:t>will learn the following key words. </a:t>
            </a:r>
          </a:p>
          <a:p>
            <a:r>
              <a:rPr lang="en-US" dirty="0" smtClean="0"/>
              <a:t>Trash</a:t>
            </a:r>
            <a:r>
              <a:rPr lang="en-US" baseline="0" dirty="0" smtClean="0"/>
              <a:t> in Our Water</a:t>
            </a:r>
            <a:r>
              <a:rPr lang="en-US" dirty="0" smtClean="0"/>
              <a:t>: </a:t>
            </a:r>
            <a:r>
              <a:rPr lang="en-US" dirty="0"/>
              <a:t>any piece of solid trash that enters the marine environment. </a:t>
            </a:r>
            <a:endParaRPr lang="en-US" dirty="0" smtClean="0"/>
          </a:p>
          <a:p>
            <a:endParaRPr lang="en-US" dirty="0" smtClean="0"/>
          </a:p>
          <a:p>
            <a:r>
              <a:rPr lang="en-US" dirty="0" smtClean="0"/>
              <a:t>Pollution</a:t>
            </a:r>
            <a:r>
              <a:rPr lang="en-US" dirty="0"/>
              <a:t>: contamination to air, water, or soil by things that are harmful to living things. It can happen in nature, like by a volcanic eruption, or by humans, like smoke from factories.  </a:t>
            </a:r>
            <a:endParaRPr lang="en-US" dirty="0" smtClean="0"/>
          </a:p>
          <a:p>
            <a:endParaRPr lang="en-US" dirty="0" smtClean="0"/>
          </a:p>
          <a:p>
            <a:r>
              <a:rPr lang="en-US" dirty="0" smtClean="0"/>
              <a:t>The </a:t>
            </a:r>
            <a:r>
              <a:rPr lang="en-US" dirty="0" smtClean="0"/>
              <a:t>4 R’s:</a:t>
            </a:r>
            <a:r>
              <a:rPr lang="en-US" baseline="0" dirty="0" smtClean="0"/>
              <a:t> Reduce, Reuse, Recycle, and Refuse! We’ll talk more about this on the next slide. </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6</a:t>
            </a:fld>
            <a:endParaRPr lang="en-US"/>
          </a:p>
        </p:txBody>
      </p:sp>
    </p:spTree>
    <p:extLst>
      <p:ext uri="{BB962C8B-B14F-4D97-AF65-F5344CB8AC3E}">
        <p14:creationId xmlns:p14="http://schemas.microsoft.com/office/powerpoint/2010/main" val="1511042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https://www.epa.gov/sites/production/files/styles/large/public/2013-06/recycle.jpg</a:t>
            </a:r>
          </a:p>
          <a:p>
            <a:endParaRPr lang="en-US" dirty="0"/>
          </a:p>
          <a:p>
            <a:r>
              <a:rPr lang="en-US" dirty="0"/>
              <a:t>The 4 Rs: Today, we are going to learn about plastics, trash, and our big waste problem. Have you ever seen trash that isn’t in trash cans? Where? Trash can accidentally flow into our streams, rivers, and oceans, which upsets our animal friends. Sometimes, trash can leak nasty chemicals into the soil. It’s important to follow the four Rs – refuse, reduce, reuse, and recycle – as much as we can.</a:t>
            </a:r>
          </a:p>
          <a:p>
            <a:endParaRPr lang="en-US" dirty="0"/>
          </a:p>
          <a:p>
            <a:r>
              <a:rPr lang="en-US" dirty="0"/>
              <a:t>Refuse means that you can choose not to use or buy something in the first place!</a:t>
            </a:r>
          </a:p>
          <a:p>
            <a:endParaRPr lang="en-US" dirty="0"/>
          </a:p>
          <a:p>
            <a:r>
              <a:rPr lang="en-US" dirty="0"/>
              <a:t>Reduce means using less stuff in general.</a:t>
            </a:r>
          </a:p>
          <a:p>
            <a:endParaRPr lang="en-US" dirty="0"/>
          </a:p>
          <a:p>
            <a:r>
              <a:rPr lang="en-US" dirty="0"/>
              <a:t>Reuse means trying to use something until it can’t be used any more.</a:t>
            </a:r>
          </a:p>
          <a:p>
            <a:endParaRPr lang="en-US" dirty="0"/>
          </a:p>
          <a:p>
            <a:r>
              <a:rPr lang="en-US" dirty="0" err="1"/>
              <a:t>Recylce</a:t>
            </a:r>
            <a:r>
              <a:rPr lang="en-US" dirty="0"/>
              <a:t> means properly disposing of plastics, metals, and other recyclable materials so they can be made into other things.</a:t>
            </a:r>
          </a:p>
          <a:p>
            <a:endParaRPr lang="en-US" dirty="0"/>
          </a:p>
          <a:p>
            <a:r>
              <a:rPr lang="en-US" dirty="0"/>
              <a:t>8 million metric tons of garbage end up in the ocean every year. This is the same as a garbage truck dumping its trash into the ocean every minute of every day for a whole year! Almost all of this trash, 88%, is plastic. Plastics don’t break down, or biodegrade, like apples or other products, but instead break into tinier and tinier pieces that can stick around for thousands of years! Litter is ugly, can hurt animals, and costs people billions of dollars every year. Let’s play a game called “how long </a:t>
            </a:r>
            <a:r>
              <a:rPr lang="en-US" dirty="0" err="1"/>
              <a:t>til</a:t>
            </a:r>
            <a:r>
              <a:rPr lang="en-US" dirty="0"/>
              <a:t> it’s gone?”</a:t>
            </a:r>
          </a:p>
          <a:p>
            <a:endParaRPr lang="en-US" dirty="0"/>
          </a:p>
          <a:p>
            <a:endParaRPr lang="en-US" dirty="0"/>
          </a:p>
          <a:p>
            <a:r>
              <a:rPr lang="en-US" dirty="0"/>
              <a:t>Source:</a:t>
            </a:r>
            <a:r>
              <a:rPr lang="en-US" baseline="0" dirty="0"/>
              <a:t> http://</a:t>
            </a:r>
            <a:r>
              <a:rPr lang="en-US" baseline="0" dirty="0" err="1"/>
              <a:t>brucemctague.com</a:t>
            </a:r>
            <a:r>
              <a:rPr lang="en-US" baseline="0" dirty="0"/>
              <a:t>/</a:t>
            </a:r>
            <a:r>
              <a:rPr lang="en-US" baseline="0" dirty="0" err="1"/>
              <a:t>wp</a:t>
            </a:r>
            <a:r>
              <a:rPr lang="en-US" baseline="0" dirty="0"/>
              <a:t>-content/uploads/2016/01/dirty-water-clean-</a:t>
            </a:r>
            <a:r>
              <a:rPr lang="en-US" baseline="0" dirty="0" err="1"/>
              <a:t>water.jpg</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7</a:t>
            </a:fld>
            <a:endParaRPr lang="en-US"/>
          </a:p>
        </p:txBody>
      </p:sp>
    </p:spTree>
    <p:extLst>
      <p:ext uri="{BB962C8B-B14F-4D97-AF65-F5344CB8AC3E}">
        <p14:creationId xmlns:p14="http://schemas.microsoft.com/office/powerpoint/2010/main" val="405238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till an apple is gone? </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8</a:t>
            </a:fld>
            <a:endParaRPr lang="en-US"/>
          </a:p>
        </p:txBody>
      </p:sp>
    </p:spTree>
    <p:extLst>
      <p:ext uri="{BB962C8B-B14F-4D97-AF65-F5344CB8AC3E}">
        <p14:creationId xmlns:p14="http://schemas.microsoft.com/office/powerpoint/2010/main" val="1913901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apple will break down in about 2 months!</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9</a:t>
            </a:fld>
            <a:endParaRPr lang="en-US"/>
          </a:p>
        </p:txBody>
      </p:sp>
    </p:spTree>
    <p:extLst>
      <p:ext uri="{BB962C8B-B14F-4D97-AF65-F5344CB8AC3E}">
        <p14:creationId xmlns:p14="http://schemas.microsoft.com/office/powerpoint/2010/main" val="1219774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2044506607"/>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81313537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57334711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3670820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0AEB10-0331-9D40-84F5-18C58A9A253D}" type="datetimeFigureOut">
              <a:rPr lang="en-US" smtClean="0"/>
              <a:t>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99473237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0AEB10-0331-9D40-84F5-18C58A9A253D}" type="datetimeFigureOut">
              <a:rPr lang="en-US" smtClean="0"/>
              <a:t>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09974608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0AEB10-0331-9D40-84F5-18C58A9A253D}" type="datetimeFigureOut">
              <a:rPr lang="en-US" smtClean="0"/>
              <a:t>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4061683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0AEB10-0331-9D40-84F5-18C58A9A253D}" type="datetimeFigureOut">
              <a:rPr lang="en-US" smtClean="0"/>
              <a:t>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89476251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AEB10-0331-9D40-84F5-18C58A9A253D}" type="datetimeFigureOut">
              <a:rPr lang="en-US" smtClean="0"/>
              <a:t>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238638663"/>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t>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44804009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t>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92513844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73A5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0AEB10-0331-9D40-84F5-18C58A9A253D}" type="datetimeFigureOut">
              <a:rPr lang="en-US" smtClean="0"/>
              <a:t>3/20/19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CD125-CC7A-0B48-9730-2551E67667DF}" type="slidenum">
              <a:rPr lang="en-US" smtClean="0"/>
              <a:t>‹#›</a:t>
            </a:fld>
            <a:endParaRPr lang="en-US"/>
          </a:p>
        </p:txBody>
      </p:sp>
    </p:spTree>
    <p:extLst>
      <p:ext uri="{BB962C8B-B14F-4D97-AF65-F5344CB8AC3E}">
        <p14:creationId xmlns:p14="http://schemas.microsoft.com/office/powerpoint/2010/main" val="1759047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3.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40.jp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11.png"/><Relationship Id="rId7"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46.jpg"/><Relationship Id="rId1" Type="http://schemas.openxmlformats.org/officeDocument/2006/relationships/slideLayout" Target="../slideLayouts/slideLayout1.xml"/><Relationship Id="rId2" Type="http://schemas.openxmlformats.org/officeDocument/2006/relationships/hyperlink" Target="https://www.epa.gov/education" TargetMode="External"/></Relationships>
</file>

<file path=ppt/slides/_rels/slide4.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9.png"/><Relationship Id="rId15" Type="http://schemas.openxmlformats.org/officeDocument/2006/relationships/image" Target="../media/image5.png"/><Relationship Id="rId16" Type="http://schemas.openxmlformats.org/officeDocument/2006/relationships/image" Target="../media/image18.png"/><Relationship Id="rId17" Type="http://schemas.openxmlformats.org/officeDocument/2006/relationships/image" Target="../media/image9.png"/><Relationship Id="rId18"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jpg"/><Relationship Id="rId6"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253999" y="4729241"/>
            <a:ext cx="8568267" cy="1261884"/>
          </a:xfrm>
          <a:prstGeom prst="rect">
            <a:avLst/>
          </a:prstGeom>
          <a:noFill/>
        </p:spPr>
        <p:txBody>
          <a:bodyPr wrap="square" rtlCol="0">
            <a:spAutoFit/>
          </a:bodyPr>
          <a:lstStyle/>
          <a:p>
            <a:r>
              <a:rPr lang="en-US" sz="3200" dirty="0">
                <a:latin typeface="Avenir Medium" charset="0"/>
                <a:ea typeface="Avenir Medium" charset="0"/>
                <a:cs typeface="Avenir Medium" charset="0"/>
              </a:rPr>
              <a:t>1</a:t>
            </a:r>
            <a:r>
              <a:rPr lang="en-US" sz="3200" baseline="30000" dirty="0">
                <a:latin typeface="Avenir Medium" charset="0"/>
                <a:ea typeface="Avenir Medium" charset="0"/>
                <a:cs typeface="Avenir Medium" charset="0"/>
              </a:rPr>
              <a:t>st</a:t>
            </a:r>
            <a:r>
              <a:rPr lang="en-US" sz="3200" dirty="0">
                <a:latin typeface="Avenir Medium" charset="0"/>
                <a:ea typeface="Avenir Medium" charset="0"/>
                <a:cs typeface="Avenir Medium" charset="0"/>
              </a:rPr>
              <a:t> Grade</a:t>
            </a:r>
          </a:p>
          <a:p>
            <a:r>
              <a:rPr lang="en-US" sz="4400" dirty="0">
                <a:latin typeface="Avenir Medium" charset="0"/>
                <a:ea typeface="Avenir Medium" charset="0"/>
                <a:cs typeface="Avenir Medium" charset="0"/>
              </a:rPr>
              <a:t>Marine Debris</a:t>
            </a:r>
          </a:p>
        </p:txBody>
      </p:sp>
      <p:sp>
        <p:nvSpPr>
          <p:cNvPr id="6" name="TextBox 5"/>
          <p:cNvSpPr txBox="1"/>
          <p:nvPr/>
        </p:nvSpPr>
        <p:spPr>
          <a:xfrm>
            <a:off x="253999" y="5839499"/>
            <a:ext cx="6146801" cy="830997"/>
          </a:xfrm>
          <a:prstGeom prst="rect">
            <a:avLst/>
          </a:prstGeom>
          <a:noFill/>
        </p:spPr>
        <p:txBody>
          <a:bodyPr wrap="square" rtlCol="0">
            <a:spAutoFit/>
          </a:bodyPr>
          <a:lstStyle/>
          <a:p>
            <a:r>
              <a:rPr lang="en-US" sz="2400" dirty="0">
                <a:latin typeface="Avenir Book" charset="0"/>
                <a:ea typeface="Avenir Book" charset="0"/>
                <a:cs typeface="Avenir Book" charset="0"/>
              </a:rPr>
              <a:t>Learn what we can do to keep our oceans </a:t>
            </a:r>
            <a:r>
              <a:rPr lang="en-US" sz="2400" dirty="0" smtClean="0">
                <a:latin typeface="Avenir Book" charset="0"/>
                <a:ea typeface="Avenir Book" charset="0"/>
                <a:cs typeface="Avenir Book" charset="0"/>
              </a:rPr>
              <a:t>clean.</a:t>
            </a:r>
            <a:endParaRPr lang="en-US" sz="2400" dirty="0">
              <a:latin typeface="Avenir Book" charset="0"/>
              <a:ea typeface="Avenir Book" charset="0"/>
              <a:cs typeface="Avenir Book" charset="0"/>
            </a:endParaRPr>
          </a:p>
        </p:txBody>
      </p:sp>
      <p:pic>
        <p:nvPicPr>
          <p:cNvPr id="8" name="Picture 7"/>
          <p:cNvPicPr>
            <a:picLocks noChangeAspect="1"/>
          </p:cNvPicPr>
          <p:nvPr/>
        </p:nvPicPr>
        <p:blipFill>
          <a:blip r:embed="rId3"/>
          <a:stretch>
            <a:fillRect/>
          </a:stretch>
        </p:blipFill>
        <p:spPr>
          <a:xfrm>
            <a:off x="7216885" y="5887517"/>
            <a:ext cx="833856" cy="810032"/>
          </a:xfrm>
          <a:prstGeom prst="rect">
            <a:avLst/>
          </a:prstGeom>
        </p:spPr>
      </p:pic>
      <p:sp>
        <p:nvSpPr>
          <p:cNvPr id="9" name="Rectangle 8"/>
          <p:cNvSpPr/>
          <p:nvPr/>
        </p:nvSpPr>
        <p:spPr>
          <a:xfrm>
            <a:off x="7950728" y="5804997"/>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4381500"/>
          </a:xfrm>
          <a:prstGeom prst="rect">
            <a:avLst/>
          </a:prstGeom>
        </p:spPr>
      </p:pic>
    </p:spTree>
    <p:extLst>
      <p:ext uri="{BB962C8B-B14F-4D97-AF65-F5344CB8AC3E}">
        <p14:creationId xmlns:p14="http://schemas.microsoft.com/office/powerpoint/2010/main" val="163814448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6" name="Content Placeholder 5">
            <a:extLst>
              <a:ext uri="{FF2B5EF4-FFF2-40B4-BE49-F238E27FC236}">
                <a16:creationId xmlns="" xmlns:a16="http://schemas.microsoft.com/office/drawing/2014/main" id="{AC12700D-F54B-409E-8D32-BC97518F96C7}"/>
              </a:ext>
            </a:extLst>
          </p:cNvPr>
          <p:cNvPicPr>
            <a:picLocks noChangeAspect="1"/>
          </p:cNvPicPr>
          <p:nvPr/>
        </p:nvPicPr>
        <p:blipFill>
          <a:blip r:embed="rId3"/>
          <a:stretch>
            <a:fillRect/>
          </a:stretch>
        </p:blipFill>
        <p:spPr>
          <a:xfrm>
            <a:off x="805262" y="1936625"/>
            <a:ext cx="3979666" cy="2984750"/>
          </a:xfrm>
          <a:prstGeom prst="rect">
            <a:avLst/>
          </a:prstGeom>
        </p:spPr>
      </p:pic>
    </p:spTree>
    <p:extLst>
      <p:ext uri="{BB962C8B-B14F-4D97-AF65-F5344CB8AC3E}">
        <p14:creationId xmlns:p14="http://schemas.microsoft.com/office/powerpoint/2010/main" val="382004673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3" name="TextBox 2">
            <a:extLst>
              <a:ext uri="{FF2B5EF4-FFF2-40B4-BE49-F238E27FC236}">
                <a16:creationId xmlns="" xmlns:a16="http://schemas.microsoft.com/office/drawing/2014/main" id="{BD7B0FE1-529C-4E4D-BF7D-9E9E77C16CD8}"/>
              </a:ext>
            </a:extLst>
          </p:cNvPr>
          <p:cNvSpPr txBox="1"/>
          <p:nvPr/>
        </p:nvSpPr>
        <p:spPr>
          <a:xfrm>
            <a:off x="5677786" y="3075057"/>
            <a:ext cx="2721935" cy="1107996"/>
          </a:xfrm>
          <a:prstGeom prst="rect">
            <a:avLst/>
          </a:prstGeom>
          <a:noFill/>
        </p:spPr>
        <p:txBody>
          <a:bodyPr wrap="square" rtlCol="0">
            <a:spAutoFit/>
          </a:bodyPr>
          <a:lstStyle/>
          <a:p>
            <a:pPr algn="ctr"/>
            <a:r>
              <a:rPr lang="en-US" sz="6600" b="1" dirty="0">
                <a:solidFill>
                  <a:schemeClr val="bg1"/>
                </a:solidFill>
                <a:effectLst>
                  <a:glow rad="228600">
                    <a:schemeClr val="accent4">
                      <a:satMod val="175000"/>
                      <a:alpha val="40000"/>
                    </a:schemeClr>
                  </a:glow>
                </a:effectLst>
                <a:latin typeface="Avenir Book" charset="0"/>
                <a:ea typeface="Avenir Book" charset="0"/>
                <a:cs typeface="Avenir Book" charset="0"/>
              </a:rPr>
              <a:t>5</a:t>
            </a:r>
            <a:r>
              <a:rPr lang="en-US" sz="4000" b="1" dirty="0">
                <a:solidFill>
                  <a:schemeClr val="bg1"/>
                </a:solidFill>
                <a:effectLst>
                  <a:glow rad="228600">
                    <a:schemeClr val="accent4">
                      <a:satMod val="175000"/>
                      <a:alpha val="40000"/>
                    </a:schemeClr>
                  </a:glow>
                </a:effectLst>
                <a:latin typeface="Avenir Book" charset="0"/>
                <a:ea typeface="Avenir Book" charset="0"/>
                <a:cs typeface="Avenir Book" charset="0"/>
              </a:rPr>
              <a:t> </a:t>
            </a:r>
            <a:r>
              <a:rPr lang="en-US" sz="4000" b="1" dirty="0">
                <a:solidFill>
                  <a:schemeClr val="bg1"/>
                </a:solidFill>
                <a:latin typeface="Avenir Book" charset="0"/>
                <a:ea typeface="Avenir Book" charset="0"/>
                <a:cs typeface="Avenir Book" charset="0"/>
              </a:rPr>
              <a:t>years</a:t>
            </a:r>
            <a:endParaRPr lang="en-US" sz="4000" dirty="0"/>
          </a:p>
        </p:txBody>
      </p:sp>
      <p:pic>
        <p:nvPicPr>
          <p:cNvPr id="6" name="Content Placeholder 5">
            <a:extLst>
              <a:ext uri="{FF2B5EF4-FFF2-40B4-BE49-F238E27FC236}">
                <a16:creationId xmlns="" xmlns:a16="http://schemas.microsoft.com/office/drawing/2014/main" id="{AC12700D-F54B-409E-8D32-BC97518F96C7}"/>
              </a:ext>
            </a:extLst>
          </p:cNvPr>
          <p:cNvPicPr>
            <a:picLocks noChangeAspect="1"/>
          </p:cNvPicPr>
          <p:nvPr/>
        </p:nvPicPr>
        <p:blipFill>
          <a:blip r:embed="rId3"/>
          <a:stretch>
            <a:fillRect/>
          </a:stretch>
        </p:blipFill>
        <p:spPr>
          <a:xfrm>
            <a:off x="805262" y="1936625"/>
            <a:ext cx="3979666" cy="2984750"/>
          </a:xfrm>
          <a:prstGeom prst="rect">
            <a:avLst/>
          </a:prstGeom>
        </p:spPr>
      </p:pic>
    </p:spTree>
    <p:extLst>
      <p:ext uri="{BB962C8B-B14F-4D97-AF65-F5344CB8AC3E}">
        <p14:creationId xmlns:p14="http://schemas.microsoft.com/office/powerpoint/2010/main" val="71313947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7" name="Content Placeholder 5">
            <a:extLst>
              <a:ext uri="{FF2B5EF4-FFF2-40B4-BE49-F238E27FC236}">
                <a16:creationId xmlns="" xmlns:a16="http://schemas.microsoft.com/office/drawing/2014/main" id="{05F53756-C45F-4AA7-AB0A-8BEEF74D107E}"/>
              </a:ext>
            </a:extLst>
          </p:cNvPr>
          <p:cNvPicPr>
            <a:picLocks noChangeAspect="1"/>
          </p:cNvPicPr>
          <p:nvPr/>
        </p:nvPicPr>
        <p:blipFill>
          <a:blip r:embed="rId3"/>
          <a:stretch>
            <a:fillRect/>
          </a:stretch>
        </p:blipFill>
        <p:spPr>
          <a:xfrm>
            <a:off x="805262" y="1936625"/>
            <a:ext cx="4402286" cy="2984750"/>
          </a:xfrm>
          <a:prstGeom prst="rect">
            <a:avLst/>
          </a:prstGeom>
        </p:spPr>
      </p:pic>
    </p:spTree>
    <p:extLst>
      <p:ext uri="{BB962C8B-B14F-4D97-AF65-F5344CB8AC3E}">
        <p14:creationId xmlns:p14="http://schemas.microsoft.com/office/powerpoint/2010/main" val="151648939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3" name="TextBox 2">
            <a:extLst>
              <a:ext uri="{FF2B5EF4-FFF2-40B4-BE49-F238E27FC236}">
                <a16:creationId xmlns="" xmlns:a16="http://schemas.microsoft.com/office/drawing/2014/main" id="{BD7B0FE1-529C-4E4D-BF7D-9E9E77C16CD8}"/>
              </a:ext>
            </a:extLst>
          </p:cNvPr>
          <p:cNvSpPr txBox="1"/>
          <p:nvPr/>
        </p:nvSpPr>
        <p:spPr>
          <a:xfrm>
            <a:off x="5404830" y="2856687"/>
            <a:ext cx="3466214" cy="1723549"/>
          </a:xfrm>
          <a:prstGeom prst="rect">
            <a:avLst/>
          </a:prstGeom>
          <a:noFill/>
        </p:spPr>
        <p:txBody>
          <a:bodyPr wrap="square" rtlCol="0">
            <a:spAutoFit/>
          </a:bodyPr>
          <a:lstStyle/>
          <a:p>
            <a:pPr algn="ctr"/>
            <a:r>
              <a:rPr lang="en-US" sz="6600" b="1" smtClean="0">
                <a:solidFill>
                  <a:schemeClr val="bg1"/>
                </a:solidFill>
                <a:effectLst>
                  <a:glow rad="228600">
                    <a:schemeClr val="accent4">
                      <a:satMod val="175000"/>
                      <a:alpha val="40000"/>
                    </a:schemeClr>
                  </a:glow>
                </a:effectLst>
                <a:latin typeface="Avenir Book" charset="0"/>
                <a:ea typeface="Avenir Book" charset="0"/>
                <a:cs typeface="Avenir Book" charset="0"/>
              </a:rPr>
              <a:t>20-1000</a:t>
            </a:r>
            <a:r>
              <a:rPr lang="en-US" sz="4000" b="1" smtClean="0">
                <a:solidFill>
                  <a:schemeClr val="bg1"/>
                </a:solidFill>
                <a:latin typeface="Avenir Book" charset="0"/>
                <a:ea typeface="Avenir Book" charset="0"/>
                <a:cs typeface="Avenir Book" charset="0"/>
              </a:rPr>
              <a:t> </a:t>
            </a:r>
          </a:p>
          <a:p>
            <a:pPr algn="ctr"/>
            <a:r>
              <a:rPr lang="en-US" sz="4000" b="1" dirty="0" smtClean="0">
                <a:solidFill>
                  <a:schemeClr val="bg1"/>
                </a:solidFill>
                <a:latin typeface="Avenir Book" charset="0"/>
                <a:ea typeface="Avenir Book" charset="0"/>
                <a:cs typeface="Avenir Book" charset="0"/>
              </a:rPr>
              <a:t>years</a:t>
            </a:r>
            <a:endParaRPr lang="en-US" sz="4000" dirty="0"/>
          </a:p>
        </p:txBody>
      </p:sp>
      <p:pic>
        <p:nvPicPr>
          <p:cNvPr id="7" name="Content Placeholder 5">
            <a:extLst>
              <a:ext uri="{FF2B5EF4-FFF2-40B4-BE49-F238E27FC236}">
                <a16:creationId xmlns="" xmlns:a16="http://schemas.microsoft.com/office/drawing/2014/main" id="{05F53756-C45F-4AA7-AB0A-8BEEF74D107E}"/>
              </a:ext>
            </a:extLst>
          </p:cNvPr>
          <p:cNvPicPr>
            <a:picLocks noChangeAspect="1"/>
          </p:cNvPicPr>
          <p:nvPr/>
        </p:nvPicPr>
        <p:blipFill>
          <a:blip r:embed="rId3"/>
          <a:stretch>
            <a:fillRect/>
          </a:stretch>
        </p:blipFill>
        <p:spPr>
          <a:xfrm>
            <a:off x="805262" y="1936625"/>
            <a:ext cx="4402286" cy="2984750"/>
          </a:xfrm>
          <a:prstGeom prst="rect">
            <a:avLst/>
          </a:prstGeom>
        </p:spPr>
      </p:pic>
    </p:spTree>
    <p:extLst>
      <p:ext uri="{BB962C8B-B14F-4D97-AF65-F5344CB8AC3E}">
        <p14:creationId xmlns:p14="http://schemas.microsoft.com/office/powerpoint/2010/main" val="290181246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262" y="2151660"/>
            <a:ext cx="4625390" cy="3228907"/>
          </a:xfrm>
          <a:prstGeom prst="rect">
            <a:avLst/>
          </a:prstGeom>
        </p:spPr>
      </p:pic>
    </p:spTree>
    <p:extLst>
      <p:ext uri="{BB962C8B-B14F-4D97-AF65-F5344CB8AC3E}">
        <p14:creationId xmlns:p14="http://schemas.microsoft.com/office/powerpoint/2010/main" val="36073252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3" name="TextBox 2">
            <a:extLst>
              <a:ext uri="{FF2B5EF4-FFF2-40B4-BE49-F238E27FC236}">
                <a16:creationId xmlns="" xmlns:a16="http://schemas.microsoft.com/office/drawing/2014/main" id="{BD7B0FE1-529C-4E4D-BF7D-9E9E77C16CD8}"/>
              </a:ext>
            </a:extLst>
          </p:cNvPr>
          <p:cNvSpPr txBox="1"/>
          <p:nvPr/>
        </p:nvSpPr>
        <p:spPr>
          <a:xfrm>
            <a:off x="5677786" y="3075057"/>
            <a:ext cx="2721935" cy="1107996"/>
          </a:xfrm>
          <a:prstGeom prst="rect">
            <a:avLst/>
          </a:prstGeom>
          <a:noFill/>
        </p:spPr>
        <p:txBody>
          <a:bodyPr wrap="square" rtlCol="0">
            <a:spAutoFit/>
          </a:bodyPr>
          <a:lstStyle/>
          <a:p>
            <a:pPr algn="ctr"/>
            <a:r>
              <a:rPr lang="en-US" sz="6600" b="1" dirty="0" smtClean="0">
                <a:solidFill>
                  <a:schemeClr val="bg1"/>
                </a:solidFill>
                <a:effectLst>
                  <a:glow rad="228600">
                    <a:schemeClr val="accent4">
                      <a:satMod val="175000"/>
                      <a:alpha val="40000"/>
                    </a:schemeClr>
                  </a:glow>
                </a:effectLst>
                <a:latin typeface="Avenir Book" charset="0"/>
                <a:ea typeface="Avenir Book" charset="0"/>
                <a:cs typeface="Avenir Book" charset="0"/>
              </a:rPr>
              <a:t>80</a:t>
            </a:r>
            <a:r>
              <a:rPr lang="en-US" sz="4000" b="1" dirty="0" smtClean="0">
                <a:solidFill>
                  <a:schemeClr val="bg1"/>
                </a:solidFill>
                <a:latin typeface="Avenir Book" charset="0"/>
                <a:ea typeface="Avenir Book" charset="0"/>
                <a:cs typeface="Avenir Book" charset="0"/>
              </a:rPr>
              <a:t> years</a:t>
            </a:r>
            <a:endParaRPr lang="en-US" sz="4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262" y="2151660"/>
            <a:ext cx="4625390" cy="3228907"/>
          </a:xfrm>
          <a:prstGeom prst="rect">
            <a:avLst/>
          </a:prstGeom>
        </p:spPr>
      </p:pic>
    </p:spTree>
    <p:extLst>
      <p:ext uri="{BB962C8B-B14F-4D97-AF65-F5344CB8AC3E}">
        <p14:creationId xmlns:p14="http://schemas.microsoft.com/office/powerpoint/2010/main" val="1799120537"/>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6" name="Content Placeholder 5">
            <a:extLst>
              <a:ext uri="{FF2B5EF4-FFF2-40B4-BE49-F238E27FC236}">
                <a16:creationId xmlns="" xmlns:a16="http://schemas.microsoft.com/office/drawing/2014/main" id="{B39F33AC-638A-4C19-9ADB-92C0AB7EA2EB}"/>
              </a:ext>
            </a:extLst>
          </p:cNvPr>
          <p:cNvPicPr>
            <a:picLocks noChangeAspect="1"/>
          </p:cNvPicPr>
          <p:nvPr/>
        </p:nvPicPr>
        <p:blipFill>
          <a:blip r:embed="rId3"/>
          <a:stretch>
            <a:fillRect/>
          </a:stretch>
        </p:blipFill>
        <p:spPr>
          <a:xfrm>
            <a:off x="744279" y="2169021"/>
            <a:ext cx="4479925" cy="2519957"/>
          </a:xfrm>
          <a:prstGeom prst="rect">
            <a:avLst/>
          </a:prstGeom>
        </p:spPr>
      </p:pic>
    </p:spTree>
    <p:extLst>
      <p:ext uri="{BB962C8B-B14F-4D97-AF65-F5344CB8AC3E}">
        <p14:creationId xmlns:p14="http://schemas.microsoft.com/office/powerpoint/2010/main" val="10402236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3" name="TextBox 2">
            <a:extLst>
              <a:ext uri="{FF2B5EF4-FFF2-40B4-BE49-F238E27FC236}">
                <a16:creationId xmlns="" xmlns:a16="http://schemas.microsoft.com/office/drawing/2014/main" id="{BD7B0FE1-529C-4E4D-BF7D-9E9E77C16CD8}"/>
              </a:ext>
            </a:extLst>
          </p:cNvPr>
          <p:cNvSpPr txBox="1"/>
          <p:nvPr/>
        </p:nvSpPr>
        <p:spPr>
          <a:xfrm>
            <a:off x="5677786" y="3075057"/>
            <a:ext cx="2721935" cy="1631216"/>
          </a:xfrm>
          <a:prstGeom prst="rect">
            <a:avLst/>
          </a:prstGeom>
          <a:noFill/>
        </p:spPr>
        <p:txBody>
          <a:bodyPr wrap="square" rtlCol="0">
            <a:spAutoFit/>
          </a:bodyPr>
          <a:lstStyle/>
          <a:p>
            <a:pPr algn="ctr"/>
            <a:r>
              <a:rPr lang="en-US" sz="6000" b="1" dirty="0">
                <a:solidFill>
                  <a:schemeClr val="bg1"/>
                </a:solidFill>
                <a:effectLst>
                  <a:glow rad="228600">
                    <a:schemeClr val="accent4">
                      <a:satMod val="175000"/>
                      <a:alpha val="40000"/>
                    </a:schemeClr>
                  </a:glow>
                </a:effectLst>
                <a:latin typeface="Avenir Book" charset="0"/>
                <a:ea typeface="Avenir Book" charset="0"/>
                <a:cs typeface="Avenir Book" charset="0"/>
              </a:rPr>
              <a:t>450</a:t>
            </a:r>
            <a:r>
              <a:rPr lang="en-US" sz="4000" b="1" dirty="0">
                <a:solidFill>
                  <a:schemeClr val="bg1"/>
                </a:solidFill>
                <a:latin typeface="Avenir Book" charset="0"/>
                <a:ea typeface="Avenir Book" charset="0"/>
                <a:cs typeface="Avenir Book" charset="0"/>
              </a:rPr>
              <a:t> years</a:t>
            </a:r>
            <a:endParaRPr lang="en-US" sz="4000" dirty="0"/>
          </a:p>
        </p:txBody>
      </p:sp>
      <p:pic>
        <p:nvPicPr>
          <p:cNvPr id="6" name="Content Placeholder 5">
            <a:extLst>
              <a:ext uri="{FF2B5EF4-FFF2-40B4-BE49-F238E27FC236}">
                <a16:creationId xmlns="" xmlns:a16="http://schemas.microsoft.com/office/drawing/2014/main" id="{B39F33AC-638A-4C19-9ADB-92C0AB7EA2EB}"/>
              </a:ext>
            </a:extLst>
          </p:cNvPr>
          <p:cNvPicPr>
            <a:picLocks noChangeAspect="1"/>
          </p:cNvPicPr>
          <p:nvPr/>
        </p:nvPicPr>
        <p:blipFill>
          <a:blip r:embed="rId3"/>
          <a:stretch>
            <a:fillRect/>
          </a:stretch>
        </p:blipFill>
        <p:spPr>
          <a:xfrm>
            <a:off x="744279" y="2169021"/>
            <a:ext cx="4479925" cy="2519957"/>
          </a:xfrm>
          <a:prstGeom prst="rect">
            <a:avLst/>
          </a:prstGeom>
        </p:spPr>
      </p:pic>
    </p:spTree>
    <p:extLst>
      <p:ext uri="{BB962C8B-B14F-4D97-AF65-F5344CB8AC3E}">
        <p14:creationId xmlns:p14="http://schemas.microsoft.com/office/powerpoint/2010/main" val="626422004"/>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7" name="Content Placeholder 5">
            <a:extLst>
              <a:ext uri="{FF2B5EF4-FFF2-40B4-BE49-F238E27FC236}">
                <a16:creationId xmlns="" xmlns:a16="http://schemas.microsoft.com/office/drawing/2014/main" id="{E6861793-E8D7-42BE-95A2-F7F036C63715}"/>
              </a:ext>
            </a:extLst>
          </p:cNvPr>
          <p:cNvPicPr>
            <a:picLocks noChangeAspect="1"/>
          </p:cNvPicPr>
          <p:nvPr/>
        </p:nvPicPr>
        <p:blipFill>
          <a:blip r:embed="rId3"/>
          <a:stretch>
            <a:fillRect/>
          </a:stretch>
        </p:blipFill>
        <p:spPr>
          <a:xfrm>
            <a:off x="805262" y="2421017"/>
            <a:ext cx="4479925" cy="2015966"/>
          </a:xfrm>
          <a:prstGeom prst="rect">
            <a:avLst/>
          </a:prstGeom>
        </p:spPr>
      </p:pic>
    </p:spTree>
    <p:extLst>
      <p:ext uri="{BB962C8B-B14F-4D97-AF65-F5344CB8AC3E}">
        <p14:creationId xmlns:p14="http://schemas.microsoft.com/office/powerpoint/2010/main" val="368626020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3" name="TextBox 2">
            <a:extLst>
              <a:ext uri="{FF2B5EF4-FFF2-40B4-BE49-F238E27FC236}">
                <a16:creationId xmlns="" xmlns:a16="http://schemas.microsoft.com/office/drawing/2014/main" id="{BD7B0FE1-529C-4E4D-BF7D-9E9E77C16CD8}"/>
              </a:ext>
            </a:extLst>
          </p:cNvPr>
          <p:cNvSpPr txBox="1"/>
          <p:nvPr/>
        </p:nvSpPr>
        <p:spPr>
          <a:xfrm>
            <a:off x="5495253" y="2990433"/>
            <a:ext cx="3114534" cy="1446550"/>
          </a:xfrm>
          <a:prstGeom prst="rect">
            <a:avLst/>
          </a:prstGeom>
          <a:noFill/>
        </p:spPr>
        <p:txBody>
          <a:bodyPr wrap="square" rtlCol="0">
            <a:spAutoFit/>
          </a:bodyPr>
          <a:lstStyle/>
          <a:p>
            <a:pPr algn="ctr"/>
            <a:r>
              <a:rPr lang="en-US" sz="4800" b="1" dirty="0" smtClean="0">
                <a:solidFill>
                  <a:schemeClr val="bg1"/>
                </a:solidFill>
                <a:effectLst>
                  <a:glow rad="228600">
                    <a:schemeClr val="accent4">
                      <a:satMod val="175000"/>
                      <a:alpha val="40000"/>
                    </a:schemeClr>
                  </a:glow>
                </a:effectLst>
                <a:latin typeface="Avenir Book" charset="0"/>
                <a:ea typeface="Avenir Book" charset="0"/>
                <a:cs typeface="Avenir Book" charset="0"/>
              </a:rPr>
              <a:t>1,000,000</a:t>
            </a:r>
            <a:r>
              <a:rPr lang="en-US" sz="4000" b="1" dirty="0" smtClean="0">
                <a:solidFill>
                  <a:schemeClr val="bg1"/>
                </a:solidFill>
                <a:effectLst>
                  <a:glow rad="228600">
                    <a:schemeClr val="accent4">
                      <a:satMod val="175000"/>
                      <a:alpha val="40000"/>
                    </a:schemeClr>
                  </a:glow>
                </a:effectLst>
                <a:latin typeface="Avenir Book" charset="0"/>
                <a:ea typeface="Avenir Book" charset="0"/>
                <a:cs typeface="Avenir Book" charset="0"/>
              </a:rPr>
              <a:t> </a:t>
            </a:r>
            <a:r>
              <a:rPr lang="en-US" sz="4000" b="1" dirty="0" smtClean="0">
                <a:solidFill>
                  <a:schemeClr val="bg1"/>
                </a:solidFill>
                <a:latin typeface="Avenir Book" charset="0"/>
                <a:ea typeface="Avenir Book" charset="0"/>
                <a:cs typeface="Avenir Book" charset="0"/>
              </a:rPr>
              <a:t>years</a:t>
            </a:r>
            <a:r>
              <a:rPr lang="en-US" sz="4000" b="1" dirty="0">
                <a:solidFill>
                  <a:schemeClr val="bg1"/>
                </a:solidFill>
                <a:latin typeface="Avenir Book" charset="0"/>
                <a:ea typeface="Avenir Book" charset="0"/>
                <a:cs typeface="Avenir Book" charset="0"/>
              </a:rPr>
              <a:t>!</a:t>
            </a:r>
            <a:endParaRPr lang="en-US" sz="4000" dirty="0"/>
          </a:p>
        </p:txBody>
      </p:sp>
      <p:pic>
        <p:nvPicPr>
          <p:cNvPr id="7" name="Content Placeholder 5">
            <a:extLst>
              <a:ext uri="{FF2B5EF4-FFF2-40B4-BE49-F238E27FC236}">
                <a16:creationId xmlns="" xmlns:a16="http://schemas.microsoft.com/office/drawing/2014/main" id="{E6861793-E8D7-42BE-95A2-F7F036C63715}"/>
              </a:ext>
            </a:extLst>
          </p:cNvPr>
          <p:cNvPicPr>
            <a:picLocks noChangeAspect="1"/>
          </p:cNvPicPr>
          <p:nvPr/>
        </p:nvPicPr>
        <p:blipFill>
          <a:blip r:embed="rId3"/>
          <a:stretch>
            <a:fillRect/>
          </a:stretch>
        </p:blipFill>
        <p:spPr>
          <a:xfrm>
            <a:off x="805262" y="2421017"/>
            <a:ext cx="4479925" cy="2015966"/>
          </a:xfrm>
          <a:prstGeom prst="rect">
            <a:avLst/>
          </a:prstGeom>
        </p:spPr>
      </p:pic>
    </p:spTree>
    <p:extLst>
      <p:ext uri="{BB962C8B-B14F-4D97-AF65-F5344CB8AC3E}">
        <p14:creationId xmlns:p14="http://schemas.microsoft.com/office/powerpoint/2010/main" val="118911183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extBox 1"/>
          <p:cNvSpPr txBox="1"/>
          <p:nvPr/>
        </p:nvSpPr>
        <p:spPr>
          <a:xfrm>
            <a:off x="379268" y="305233"/>
            <a:ext cx="4447913" cy="707886"/>
          </a:xfrm>
          <a:prstGeom prst="rect">
            <a:avLst/>
          </a:prstGeom>
          <a:noFill/>
        </p:spPr>
        <p:txBody>
          <a:bodyPr wrap="square" rtlCol="0">
            <a:spAutoFit/>
          </a:bodyPr>
          <a:lstStyle/>
          <a:p>
            <a:r>
              <a:rPr lang="en-US" sz="4000" b="1" dirty="0">
                <a:latin typeface="Avenir Book" charset="0"/>
                <a:ea typeface="Avenir Book" charset="0"/>
                <a:cs typeface="Avenir Book" charset="0"/>
              </a:rPr>
              <a:t>Marine Debris</a:t>
            </a:r>
          </a:p>
        </p:txBody>
      </p:sp>
      <p:pic>
        <p:nvPicPr>
          <p:cNvPr id="4" name="Picture 2" descr="mage result for marine debr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163759"/>
            <a:ext cx="7587440" cy="5057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9402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8641164" cy="707886"/>
          </a:xfrm>
          <a:prstGeom prst="rect">
            <a:avLst/>
          </a:prstGeom>
          <a:noFill/>
        </p:spPr>
        <p:txBody>
          <a:bodyPr wrap="square" rtlCol="0">
            <a:spAutoFit/>
          </a:bodyPr>
          <a:lstStyle/>
          <a:p>
            <a:r>
              <a:rPr lang="en-US" sz="4000" b="1" dirty="0" smtClean="0">
                <a:latin typeface="Avenir Book" charset="0"/>
                <a:ea typeface="Avenir Book" charset="0"/>
                <a:cs typeface="Avenir Book" charset="0"/>
              </a:rPr>
              <a:t>What in this </a:t>
            </a:r>
            <a:r>
              <a:rPr lang="en-US" sz="4000" b="1" smtClean="0">
                <a:latin typeface="Avenir Book" charset="0"/>
                <a:ea typeface="Avenir Book" charset="0"/>
                <a:cs typeface="Avenir Book" charset="0"/>
              </a:rPr>
              <a:t>picture doesn’t belong?</a:t>
            </a:r>
            <a:endParaRPr lang="en-US" sz="4000" b="1" dirty="0">
              <a:latin typeface="Avenir Book" charset="0"/>
              <a:ea typeface="Avenir Book" charset="0"/>
              <a:cs typeface="Avenir Book" charset="0"/>
            </a:endParaRP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pic>
        <p:nvPicPr>
          <p:cNvPr id="7" name="Picture 6"/>
          <p:cNvPicPr>
            <a:picLocks noChangeAspect="1"/>
          </p:cNvPicPr>
          <p:nvPr/>
        </p:nvPicPr>
        <p:blipFill>
          <a:blip r:embed="rId3"/>
          <a:stretch>
            <a:fillRect/>
          </a:stretch>
        </p:blipFill>
        <p:spPr>
          <a:xfrm>
            <a:off x="805262" y="1226114"/>
            <a:ext cx="7421656" cy="4984695"/>
          </a:xfrm>
          <a:prstGeom prst="rect">
            <a:avLst/>
          </a:prstGeom>
        </p:spPr>
      </p:pic>
    </p:spTree>
    <p:extLst>
      <p:ext uri="{BB962C8B-B14F-4D97-AF65-F5344CB8AC3E}">
        <p14:creationId xmlns:p14="http://schemas.microsoft.com/office/powerpoint/2010/main" val="177405978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8764732" cy="707886"/>
          </a:xfrm>
          <a:prstGeom prst="rect">
            <a:avLst/>
          </a:prstGeom>
          <a:noFill/>
        </p:spPr>
        <p:txBody>
          <a:bodyPr wrap="square" rtlCol="0">
            <a:spAutoFit/>
          </a:bodyPr>
          <a:lstStyle/>
          <a:p>
            <a:r>
              <a:rPr lang="en-US" sz="4000" b="1" dirty="0" smtClean="0">
                <a:latin typeface="Avenir Book" charset="0"/>
                <a:ea typeface="Avenir Book" charset="0"/>
                <a:cs typeface="Avenir Book" charset="0"/>
              </a:rPr>
              <a:t>What </a:t>
            </a:r>
            <a:r>
              <a:rPr lang="en-US" sz="4000" b="1" smtClean="0">
                <a:latin typeface="Avenir Book" charset="0"/>
                <a:ea typeface="Avenir Book" charset="0"/>
                <a:cs typeface="Avenir Book" charset="0"/>
              </a:rPr>
              <a:t>in this picture doesn’t belong?</a:t>
            </a:r>
            <a:endParaRPr lang="en-US" sz="4000" b="1" dirty="0">
              <a:latin typeface="Avenir Book" charset="0"/>
              <a:ea typeface="Avenir Book" charset="0"/>
              <a:cs typeface="Avenir Book" charset="0"/>
            </a:endParaRP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1565184"/>
            <a:ext cx="8515350" cy="4061747"/>
          </a:xfrm>
          <a:prstGeom prst="rect">
            <a:avLst/>
          </a:prstGeom>
        </p:spPr>
      </p:pic>
    </p:spTree>
    <p:extLst>
      <p:ext uri="{BB962C8B-B14F-4D97-AF65-F5344CB8AC3E}">
        <p14:creationId xmlns:p14="http://schemas.microsoft.com/office/powerpoint/2010/main" val="151395952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8529954" cy="707886"/>
          </a:xfrm>
          <a:prstGeom prst="rect">
            <a:avLst/>
          </a:prstGeom>
          <a:noFill/>
        </p:spPr>
        <p:txBody>
          <a:bodyPr wrap="square" rtlCol="0">
            <a:spAutoFit/>
          </a:bodyPr>
          <a:lstStyle/>
          <a:p>
            <a:r>
              <a:rPr lang="en-US" sz="4000" b="1" dirty="0" smtClean="0">
                <a:latin typeface="Avenir Book" charset="0"/>
                <a:ea typeface="Avenir Book" charset="0"/>
                <a:cs typeface="Avenir Book" charset="0"/>
              </a:rPr>
              <a:t>What in this picture </a:t>
            </a:r>
            <a:r>
              <a:rPr lang="en-US" sz="4000" b="1" smtClean="0">
                <a:latin typeface="Avenir Book" charset="0"/>
                <a:ea typeface="Avenir Book" charset="0"/>
                <a:cs typeface="Avenir Book" charset="0"/>
              </a:rPr>
              <a:t>doesn’t belong?</a:t>
            </a:r>
            <a:endParaRPr lang="en-US" sz="4000" b="1" dirty="0">
              <a:latin typeface="Avenir Book" charset="0"/>
              <a:ea typeface="Avenir Book" charset="0"/>
              <a:cs typeface="Avenir Book" charset="0"/>
            </a:endParaRP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253" y="1201802"/>
            <a:ext cx="7549977" cy="5033318"/>
          </a:xfrm>
          <a:prstGeom prst="rect">
            <a:avLst/>
          </a:prstGeom>
        </p:spPr>
      </p:pic>
    </p:spTree>
    <p:extLst>
      <p:ext uri="{BB962C8B-B14F-4D97-AF65-F5344CB8AC3E}">
        <p14:creationId xmlns:p14="http://schemas.microsoft.com/office/powerpoint/2010/main" val="134236231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8529954" cy="707886"/>
          </a:xfrm>
          <a:prstGeom prst="rect">
            <a:avLst/>
          </a:prstGeom>
          <a:noFill/>
        </p:spPr>
        <p:txBody>
          <a:bodyPr wrap="square" rtlCol="0">
            <a:spAutoFit/>
          </a:bodyPr>
          <a:lstStyle/>
          <a:p>
            <a:r>
              <a:rPr lang="en-US" sz="4000" b="1" dirty="0" smtClean="0">
                <a:latin typeface="Avenir Book" charset="0"/>
                <a:ea typeface="Avenir Book" charset="0"/>
                <a:cs typeface="Avenir Book" charset="0"/>
              </a:rPr>
              <a:t>What in this picture </a:t>
            </a:r>
            <a:r>
              <a:rPr lang="en-US" sz="4000" b="1" smtClean="0">
                <a:latin typeface="Avenir Book" charset="0"/>
                <a:ea typeface="Avenir Book" charset="0"/>
                <a:cs typeface="Avenir Book" charset="0"/>
              </a:rPr>
              <a:t>doesn’t belong?</a:t>
            </a:r>
            <a:endParaRPr lang="en-US" sz="4000" b="1" dirty="0">
              <a:latin typeface="Avenir Book" charset="0"/>
              <a:ea typeface="Avenir Book" charset="0"/>
              <a:cs typeface="Avenir Book" charset="0"/>
            </a:endParaRP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pic>
        <p:nvPicPr>
          <p:cNvPr id="7" name="Picture 2" descr="mage result for marine debr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269" y="1299188"/>
            <a:ext cx="7365462" cy="4909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4622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11" name="Flowchart: Connector 10">
            <a:extLst>
              <a:ext uri="{FF2B5EF4-FFF2-40B4-BE49-F238E27FC236}">
                <a16:creationId xmlns="" xmlns:a16="http://schemas.microsoft.com/office/drawing/2014/main" id="{40AF89E0-31F4-4797-8A30-331C2BC4AF84}"/>
              </a:ext>
            </a:extLst>
          </p:cNvPr>
          <p:cNvSpPr/>
          <p:nvPr/>
        </p:nvSpPr>
        <p:spPr>
          <a:xfrm>
            <a:off x="1480457" y="643489"/>
            <a:ext cx="5878285" cy="5780315"/>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t>How can we help?</a:t>
            </a:r>
            <a:endParaRPr lang="en-US" b="1" dirty="0"/>
          </a:p>
        </p:txBody>
      </p:sp>
    </p:spTree>
    <p:extLst>
      <p:ext uri="{BB962C8B-B14F-4D97-AF65-F5344CB8AC3E}">
        <p14:creationId xmlns:p14="http://schemas.microsoft.com/office/powerpoint/2010/main" val="65149588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11" name="Flowchart: Connector 10">
            <a:extLst>
              <a:ext uri="{FF2B5EF4-FFF2-40B4-BE49-F238E27FC236}">
                <a16:creationId xmlns="" xmlns:a16="http://schemas.microsoft.com/office/drawing/2014/main" id="{40AF89E0-31F4-4797-8A30-331C2BC4AF84}"/>
              </a:ext>
            </a:extLst>
          </p:cNvPr>
          <p:cNvSpPr/>
          <p:nvPr/>
        </p:nvSpPr>
        <p:spPr>
          <a:xfrm>
            <a:off x="1480457" y="643489"/>
            <a:ext cx="5878285" cy="5780315"/>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407" y="1178995"/>
            <a:ext cx="5278005" cy="5014104"/>
          </a:xfrm>
          <a:prstGeom prst="rect">
            <a:avLst/>
          </a:prstGeom>
        </p:spPr>
      </p:pic>
    </p:spTree>
    <p:extLst>
      <p:ext uri="{BB962C8B-B14F-4D97-AF65-F5344CB8AC3E}">
        <p14:creationId xmlns:p14="http://schemas.microsoft.com/office/powerpoint/2010/main" val="95598794"/>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0" y="6425543"/>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sp>
        <p:nvSpPr>
          <p:cNvPr id="4" name="Title 1"/>
          <p:cNvSpPr txBox="1">
            <a:spLocks/>
          </p:cNvSpPr>
          <p:nvPr/>
        </p:nvSpPr>
        <p:spPr>
          <a:xfrm>
            <a:off x="750709" y="499582"/>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How Can We Help?</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206" y="1615080"/>
            <a:ext cx="7539828" cy="4247790"/>
          </a:xfrm>
          <a:prstGeom prst="rect">
            <a:avLst/>
          </a:prstGeom>
        </p:spPr>
      </p:pic>
    </p:spTree>
    <p:extLst>
      <p:ext uri="{BB962C8B-B14F-4D97-AF65-F5344CB8AC3E}">
        <p14:creationId xmlns:p14="http://schemas.microsoft.com/office/powerpoint/2010/main" val="285052495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0" y="6425543"/>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sp>
        <p:nvSpPr>
          <p:cNvPr id="4" name="Title 1"/>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Trash Tracking</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81" y="1465875"/>
            <a:ext cx="8041637" cy="4523421"/>
          </a:xfrm>
          <a:prstGeom prst="rect">
            <a:avLst/>
          </a:prstGeom>
        </p:spPr>
      </p:pic>
    </p:spTree>
    <p:extLst>
      <p:ext uri="{BB962C8B-B14F-4D97-AF65-F5344CB8AC3E}">
        <p14:creationId xmlns:p14="http://schemas.microsoft.com/office/powerpoint/2010/main" val="206195069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0" y="6425543"/>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sp>
        <p:nvSpPr>
          <p:cNvPr id="6" name="Title 1"/>
          <p:cNvSpPr txBox="1">
            <a:spLocks/>
          </p:cNvSpPr>
          <p:nvPr/>
        </p:nvSpPr>
        <p:spPr>
          <a:xfrm>
            <a:off x="333575" y="12958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Trash Tracking Predictions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257" y="3856105"/>
            <a:ext cx="5223645" cy="283410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3145" y="1204441"/>
            <a:ext cx="3883805" cy="242959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072" y="1766049"/>
            <a:ext cx="3228034" cy="4180112"/>
          </a:xfrm>
          <a:prstGeom prst="rect">
            <a:avLst/>
          </a:prstGeom>
        </p:spPr>
      </p:pic>
    </p:spTree>
    <p:extLst>
      <p:ext uri="{BB962C8B-B14F-4D97-AF65-F5344CB8AC3E}">
        <p14:creationId xmlns:p14="http://schemas.microsoft.com/office/powerpoint/2010/main" val="195914579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11" name="Title 1"/>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Trash Tracking Conclusions</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3667" y="1817663"/>
            <a:ext cx="3645264" cy="364526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b="13928"/>
          <a:stretch/>
        </p:blipFill>
        <p:spPr>
          <a:xfrm rot="20808767">
            <a:off x="515528" y="1292794"/>
            <a:ext cx="2365040" cy="2035623"/>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55757">
            <a:off x="6113431" y="1037712"/>
            <a:ext cx="2545787" cy="2545787"/>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36110">
            <a:off x="6400061" y="4113409"/>
            <a:ext cx="1519910" cy="1967709"/>
          </a:xfrm>
          <a:prstGeom prst="rect">
            <a:avLst/>
          </a:prstGeom>
        </p:spPr>
      </p:pic>
      <p:grpSp>
        <p:nvGrpSpPr>
          <p:cNvPr id="16" name="Group 15"/>
          <p:cNvGrpSpPr/>
          <p:nvPr/>
        </p:nvGrpSpPr>
        <p:grpSpPr>
          <a:xfrm rot="20306358">
            <a:off x="438181" y="3977369"/>
            <a:ext cx="2519244" cy="2505390"/>
            <a:chOff x="-172246" y="3918279"/>
            <a:chExt cx="2434382" cy="3132406"/>
          </a:xfrm>
        </p:grpSpPr>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02821" flipH="1">
              <a:off x="-172246" y="4420263"/>
              <a:ext cx="1346552" cy="2630422"/>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54375">
              <a:off x="553754" y="4002825"/>
              <a:ext cx="1570297" cy="2762859"/>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75690">
              <a:off x="650716" y="4022954"/>
              <a:ext cx="1611420" cy="2835213"/>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428342">
              <a:off x="357166" y="3918279"/>
              <a:ext cx="1592926" cy="2802672"/>
            </a:xfrm>
            <a:prstGeom prst="rect">
              <a:avLst/>
            </a:prstGeom>
          </p:spPr>
        </p:pic>
      </p:grpSp>
    </p:spTree>
    <p:extLst>
      <p:ext uri="{BB962C8B-B14F-4D97-AF65-F5344CB8AC3E}">
        <p14:creationId xmlns:p14="http://schemas.microsoft.com/office/powerpoint/2010/main" val="191086962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 y="3926111"/>
            <a:ext cx="9144000" cy="2945799"/>
          </a:xfrm>
          <a:prstGeom prst="rect">
            <a:avLst/>
          </a:prstGeom>
        </p:spPr>
      </p:pic>
      <p:pic>
        <p:nvPicPr>
          <p:cNvPr id="15" name="Picture 14" descr="kisscc0-car-a-rubber-tire-download-duesi-tire-5b714fc30d6348.5898583515341526430548.png"/>
          <p:cNvPicPr/>
          <p:nvPr/>
        </p:nvPicPr>
        <p:blipFill>
          <a:blip r:embed="rId4">
            <a:extLst>
              <a:ext uri="{28A0092B-C50C-407E-A947-70E740481C1C}">
                <a14:useLocalDpi xmlns:a14="http://schemas.microsoft.com/office/drawing/2010/main" val="0"/>
              </a:ext>
            </a:extLst>
          </a:blip>
          <a:srcRect/>
          <a:stretch>
            <a:fillRect/>
          </a:stretch>
        </p:blipFill>
        <p:spPr bwMode="auto">
          <a:xfrm>
            <a:off x="-294479" y="3264388"/>
            <a:ext cx="2722245" cy="3875405"/>
          </a:xfrm>
          <a:prstGeom prst="rect">
            <a:avLst/>
          </a:prstGeom>
          <a:noFill/>
          <a:ln>
            <a:noFill/>
          </a:ln>
        </p:spPr>
      </p:pic>
      <p:pic>
        <p:nvPicPr>
          <p:cNvPr id="5" name="Picture 4" descr="289212.png"/>
          <p:cNvPicPr/>
          <p:nvPr/>
        </p:nvPicPr>
        <p:blipFill>
          <a:blip r:embed="rId5">
            <a:extLst>
              <a:ext uri="{28A0092B-C50C-407E-A947-70E740481C1C}">
                <a14:useLocalDpi xmlns:a14="http://schemas.microsoft.com/office/drawing/2010/main" val="0"/>
              </a:ext>
            </a:extLst>
          </a:blip>
          <a:srcRect/>
          <a:stretch>
            <a:fillRect/>
          </a:stretch>
        </p:blipFill>
        <p:spPr bwMode="auto">
          <a:xfrm rot="183402">
            <a:off x="681446" y="1282065"/>
            <a:ext cx="7918115" cy="5501706"/>
          </a:xfrm>
          <a:prstGeom prst="rect">
            <a:avLst/>
          </a:prstGeom>
          <a:noFill/>
          <a:ln>
            <a:noFill/>
          </a:ln>
        </p:spPr>
      </p:pic>
      <p:pic>
        <p:nvPicPr>
          <p:cNvPr id="9" name="Picture 8" descr="kisscc0-plastic-bag-fizzy-drinks-plastic-bottle-water-bott-pet-5b714395f15887.4692930315341495259886.png"/>
          <p:cNvPicPr/>
          <p:nvPr/>
        </p:nvPicPr>
        <p:blipFill>
          <a:blip r:embed="rId6">
            <a:extLst>
              <a:ext uri="{28A0092B-C50C-407E-A947-70E740481C1C}">
                <a14:useLocalDpi xmlns:a14="http://schemas.microsoft.com/office/drawing/2010/main" val="0"/>
              </a:ext>
            </a:extLst>
          </a:blip>
          <a:srcRect/>
          <a:stretch>
            <a:fillRect/>
          </a:stretch>
        </p:blipFill>
        <p:spPr bwMode="auto">
          <a:xfrm rot="21157587">
            <a:off x="1768827" y="4575338"/>
            <a:ext cx="1084580" cy="1786255"/>
          </a:xfrm>
          <a:prstGeom prst="rect">
            <a:avLst/>
          </a:prstGeom>
          <a:noFill/>
          <a:ln>
            <a:noFill/>
          </a:ln>
        </p:spPr>
      </p:pic>
      <p:pic>
        <p:nvPicPr>
          <p:cNvPr id="10" name="Picture 9" descr="a-fish-clipart-6.png"/>
          <p:cNvPicPr/>
          <p:nvPr/>
        </p:nvPicPr>
        <p:blipFill>
          <a:blip r:embed="rId7">
            <a:extLst>
              <a:ext uri="{28A0092B-C50C-407E-A947-70E740481C1C}">
                <a14:useLocalDpi xmlns:a14="http://schemas.microsoft.com/office/drawing/2010/main" val="0"/>
              </a:ext>
            </a:extLst>
          </a:blip>
          <a:srcRect/>
          <a:stretch>
            <a:fillRect/>
          </a:stretch>
        </p:blipFill>
        <p:spPr bwMode="auto">
          <a:xfrm>
            <a:off x="2677580" y="1910128"/>
            <a:ext cx="1948815" cy="1334770"/>
          </a:xfrm>
          <a:prstGeom prst="rect">
            <a:avLst/>
          </a:prstGeom>
          <a:noFill/>
          <a:ln>
            <a:noFill/>
          </a:ln>
        </p:spPr>
      </p:pic>
      <p:pic>
        <p:nvPicPr>
          <p:cNvPr id="11" name="Picture 10" descr="a-fish-clipart-6.png"/>
          <p:cNvPicPr/>
          <p:nvPr/>
        </p:nvPicPr>
        <p:blipFill>
          <a:blip r:embed="rId7">
            <a:extLst>
              <a:ext uri="{28A0092B-C50C-407E-A947-70E740481C1C}">
                <a14:useLocalDpi xmlns:a14="http://schemas.microsoft.com/office/drawing/2010/main" val="0"/>
              </a:ext>
            </a:extLst>
          </a:blip>
          <a:srcRect/>
          <a:stretch>
            <a:fillRect/>
          </a:stretch>
        </p:blipFill>
        <p:spPr bwMode="auto">
          <a:xfrm>
            <a:off x="4517807" y="2588851"/>
            <a:ext cx="1177608" cy="758099"/>
          </a:xfrm>
          <a:prstGeom prst="rect">
            <a:avLst/>
          </a:prstGeom>
          <a:noFill/>
          <a:ln>
            <a:noFill/>
          </a:ln>
        </p:spPr>
      </p:pic>
      <p:pic>
        <p:nvPicPr>
          <p:cNvPr id="12" name="Picture 11" descr="a-fish-clipart-6.png"/>
          <p:cNvPicPr/>
          <p:nvPr/>
        </p:nvPicPr>
        <p:blipFill>
          <a:blip r:embed="rId7">
            <a:extLst>
              <a:ext uri="{28A0092B-C50C-407E-A947-70E740481C1C}">
                <a14:useLocalDpi xmlns:a14="http://schemas.microsoft.com/office/drawing/2010/main" val="0"/>
              </a:ext>
            </a:extLst>
          </a:blip>
          <a:srcRect/>
          <a:stretch>
            <a:fillRect/>
          </a:stretch>
        </p:blipFill>
        <p:spPr bwMode="auto">
          <a:xfrm>
            <a:off x="3798251" y="3088368"/>
            <a:ext cx="974408" cy="682289"/>
          </a:xfrm>
          <a:prstGeom prst="rect">
            <a:avLst/>
          </a:prstGeom>
          <a:noFill/>
          <a:ln>
            <a:noFill/>
          </a:ln>
        </p:spPr>
      </p:pic>
      <p:pic>
        <p:nvPicPr>
          <p:cNvPr id="16" name="Picture 15" descr="lays-classic.png"/>
          <p:cNvPicPr/>
          <p:nvPr/>
        </p:nvPicPr>
        <p:blipFill>
          <a:blip r:embed="rId8">
            <a:extLst>
              <a:ext uri="{28A0092B-C50C-407E-A947-70E740481C1C}">
                <a14:useLocalDpi xmlns:a14="http://schemas.microsoft.com/office/drawing/2010/main" val="0"/>
              </a:ext>
            </a:extLst>
          </a:blip>
          <a:srcRect/>
          <a:stretch>
            <a:fillRect/>
          </a:stretch>
        </p:blipFill>
        <p:spPr bwMode="auto">
          <a:xfrm rot="751572">
            <a:off x="6575284" y="5133380"/>
            <a:ext cx="942257" cy="1205653"/>
          </a:xfrm>
          <a:prstGeom prst="rect">
            <a:avLst/>
          </a:prstGeom>
          <a:noFill/>
          <a:ln>
            <a:noFill/>
          </a:ln>
        </p:spPr>
      </p:pic>
      <p:pic>
        <p:nvPicPr>
          <p:cNvPr id="13" name="Picture 12" descr="octopus.png"/>
          <p:cNvPicPr/>
          <p:nvPr/>
        </p:nvPicPr>
        <p:blipFill>
          <a:blip r:embed="rId9">
            <a:extLst>
              <a:ext uri="{28A0092B-C50C-407E-A947-70E740481C1C}">
                <a14:useLocalDpi xmlns:a14="http://schemas.microsoft.com/office/drawing/2010/main" val="0"/>
              </a:ext>
            </a:extLst>
          </a:blip>
          <a:srcRect/>
          <a:stretch>
            <a:fillRect/>
          </a:stretch>
        </p:blipFill>
        <p:spPr bwMode="auto">
          <a:xfrm rot="364776">
            <a:off x="4669243" y="3474003"/>
            <a:ext cx="3912163" cy="3067479"/>
          </a:xfrm>
          <a:prstGeom prst="rect">
            <a:avLst/>
          </a:prstGeom>
          <a:noFill/>
          <a:ln>
            <a:noFill/>
          </a:ln>
        </p:spPr>
      </p:pic>
      <p:pic>
        <p:nvPicPr>
          <p:cNvPr id="14" name="Picture 13" descr="1528783507.png"/>
          <p:cNvPicPr/>
          <p:nvPr/>
        </p:nvPicPr>
        <p:blipFill>
          <a:blip r:embed="rId10">
            <a:extLst>
              <a:ext uri="{28A0092B-C50C-407E-A947-70E740481C1C}">
                <a14:useLocalDpi xmlns:a14="http://schemas.microsoft.com/office/drawing/2010/main" val="0"/>
              </a:ext>
            </a:extLst>
          </a:blip>
          <a:srcRect/>
          <a:stretch>
            <a:fillRect/>
          </a:stretch>
        </p:blipFill>
        <p:spPr bwMode="auto">
          <a:xfrm rot="11331124">
            <a:off x="6000271" y="1060553"/>
            <a:ext cx="812803" cy="1012710"/>
          </a:xfrm>
          <a:prstGeom prst="rect">
            <a:avLst/>
          </a:prstGeom>
          <a:noFill/>
          <a:ln>
            <a:noFill/>
          </a:ln>
        </p:spPr>
      </p:pic>
      <p:pic>
        <p:nvPicPr>
          <p:cNvPr id="17" name="Picture 16" descr="coral-free-clipart-1.jpg.png"/>
          <p:cNvPicPr/>
          <p:nvPr/>
        </p:nvPicPr>
        <p:blipFill>
          <a:blip r:embed="rId11">
            <a:extLst>
              <a:ext uri="{28A0092B-C50C-407E-A947-70E740481C1C}">
                <a14:useLocalDpi xmlns:a14="http://schemas.microsoft.com/office/drawing/2010/main" val="0"/>
              </a:ext>
            </a:extLst>
          </a:blip>
          <a:srcRect/>
          <a:stretch>
            <a:fillRect/>
          </a:stretch>
        </p:blipFill>
        <p:spPr bwMode="auto">
          <a:xfrm>
            <a:off x="1964308" y="3088368"/>
            <a:ext cx="3006646" cy="2769495"/>
          </a:xfrm>
          <a:prstGeom prst="rect">
            <a:avLst/>
          </a:prstGeom>
          <a:noFill/>
          <a:ln>
            <a:noFill/>
          </a:ln>
        </p:spPr>
      </p:pic>
      <p:pic>
        <p:nvPicPr>
          <p:cNvPr id="18" name="Picture 17" descr="crab-clip-art-crab-clipart-7.png"/>
          <p:cNvPicPr/>
          <p:nvPr/>
        </p:nvPicPr>
        <p:blipFill>
          <a:blip r:embed="rId12">
            <a:extLst>
              <a:ext uri="{28A0092B-C50C-407E-A947-70E740481C1C}">
                <a14:useLocalDpi xmlns:a14="http://schemas.microsoft.com/office/drawing/2010/main" val="0"/>
              </a:ext>
            </a:extLst>
          </a:blip>
          <a:srcRect/>
          <a:stretch>
            <a:fillRect/>
          </a:stretch>
        </p:blipFill>
        <p:spPr bwMode="auto">
          <a:xfrm rot="1557520">
            <a:off x="93353" y="5518181"/>
            <a:ext cx="1926427" cy="1225382"/>
          </a:xfrm>
          <a:prstGeom prst="rect">
            <a:avLst/>
          </a:prstGeom>
          <a:noFill/>
          <a:ln>
            <a:noFill/>
          </a:ln>
        </p:spPr>
      </p:pic>
      <p:pic>
        <p:nvPicPr>
          <p:cNvPr id="19" name="Picture 18" descr="Starfish_PNG_Clip_Art-1439.png"/>
          <p:cNvPicPr/>
          <p:nvPr/>
        </p:nvPicPr>
        <p:blipFill>
          <a:blip r:embed="rId13">
            <a:extLst>
              <a:ext uri="{28A0092B-C50C-407E-A947-70E740481C1C}">
                <a14:useLocalDpi xmlns:a14="http://schemas.microsoft.com/office/drawing/2010/main" val="0"/>
              </a:ext>
            </a:extLst>
          </a:blip>
          <a:srcRect/>
          <a:stretch>
            <a:fillRect/>
          </a:stretch>
        </p:blipFill>
        <p:spPr bwMode="auto">
          <a:xfrm>
            <a:off x="7528723" y="5036875"/>
            <a:ext cx="1280148" cy="1177053"/>
          </a:xfrm>
          <a:prstGeom prst="rect">
            <a:avLst/>
          </a:prstGeom>
          <a:noFill/>
          <a:ln>
            <a:noFill/>
          </a:ln>
        </p:spPr>
      </p:pic>
      <p:pic>
        <p:nvPicPr>
          <p:cNvPr id="21" name="Picture 20" descr="Starfish_PNG_Clip_Art-1439.png"/>
          <p:cNvPicPr/>
          <p:nvPr/>
        </p:nvPicPr>
        <p:blipFill>
          <a:blip r:embed="rId13">
            <a:extLst>
              <a:ext uri="{28A0092B-C50C-407E-A947-70E740481C1C}">
                <a14:useLocalDpi xmlns:a14="http://schemas.microsoft.com/office/drawing/2010/main" val="0"/>
              </a:ext>
            </a:extLst>
          </a:blip>
          <a:srcRect/>
          <a:stretch>
            <a:fillRect/>
          </a:stretch>
        </p:blipFill>
        <p:spPr bwMode="auto">
          <a:xfrm>
            <a:off x="94235" y="3543027"/>
            <a:ext cx="1028675" cy="979782"/>
          </a:xfrm>
          <a:prstGeom prst="rect">
            <a:avLst/>
          </a:prstGeom>
          <a:noFill/>
          <a:ln>
            <a:noFill/>
          </a:ln>
        </p:spPr>
      </p:pic>
      <p:pic>
        <p:nvPicPr>
          <p:cNvPr id="22" name="Picture 21" descr="Sea_Shell_PNG_Clip_Art_Image.png"/>
          <p:cNvPicPr/>
          <p:nvPr/>
        </p:nvPicPr>
        <p:blipFill>
          <a:blip r:embed="rId14">
            <a:extLst>
              <a:ext uri="{28A0092B-C50C-407E-A947-70E740481C1C}">
                <a14:useLocalDpi xmlns:a14="http://schemas.microsoft.com/office/drawing/2010/main" val="0"/>
              </a:ext>
            </a:extLst>
          </a:blip>
          <a:srcRect/>
          <a:stretch>
            <a:fillRect/>
          </a:stretch>
        </p:blipFill>
        <p:spPr bwMode="auto">
          <a:xfrm rot="5400000" flipV="1">
            <a:off x="7915769" y="5503040"/>
            <a:ext cx="1210465" cy="988595"/>
          </a:xfrm>
          <a:prstGeom prst="rect">
            <a:avLst/>
          </a:prstGeom>
          <a:noFill/>
          <a:ln>
            <a:noFill/>
          </a:ln>
        </p:spPr>
      </p:pic>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471023">
            <a:off x="7222264" y="270126"/>
            <a:ext cx="1309071" cy="1714260"/>
          </a:xfrm>
          <a:prstGeom prst="rect">
            <a:avLst/>
          </a:prstGeom>
        </p:spPr>
      </p:pic>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064338">
            <a:off x="195829" y="484696"/>
            <a:ext cx="1362796" cy="1784613"/>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318139">
            <a:off x="3067282" y="499280"/>
            <a:ext cx="959090" cy="1255951"/>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13983">
            <a:off x="4726697" y="265700"/>
            <a:ext cx="937374" cy="1227513"/>
          </a:xfrm>
          <a:prstGeom prst="rect">
            <a:avLst/>
          </a:prstGeom>
        </p:spPr>
      </p:pic>
      <p:pic>
        <p:nvPicPr>
          <p:cNvPr id="35" name="Picture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69375" y="1314554"/>
            <a:ext cx="594170" cy="1065905"/>
          </a:xfrm>
          <a:prstGeom prst="rect">
            <a:avLst/>
          </a:prstGeom>
        </p:spPr>
      </p:pic>
      <p:pic>
        <p:nvPicPr>
          <p:cNvPr id="36" name="Picture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37052" y="2552738"/>
            <a:ext cx="429869" cy="771160"/>
          </a:xfrm>
          <a:prstGeom prst="rect">
            <a:avLst/>
          </a:prstGeom>
        </p:spPr>
      </p:pic>
      <p:pic>
        <p:nvPicPr>
          <p:cNvPr id="37" name="Picture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01066" y="2034773"/>
            <a:ext cx="413602" cy="741977"/>
          </a:xfrm>
          <a:prstGeom prst="rect">
            <a:avLst/>
          </a:prstGeom>
        </p:spPr>
      </p:pic>
      <p:pic>
        <p:nvPicPr>
          <p:cNvPr id="24" name="Picture 23" descr="1528783507.png"/>
          <p:cNvPicPr/>
          <p:nvPr/>
        </p:nvPicPr>
        <p:blipFill>
          <a:blip r:embed="rId10">
            <a:extLst>
              <a:ext uri="{28A0092B-C50C-407E-A947-70E740481C1C}">
                <a14:useLocalDpi xmlns:a14="http://schemas.microsoft.com/office/drawing/2010/main" val="0"/>
              </a:ext>
            </a:extLst>
          </a:blip>
          <a:srcRect/>
          <a:stretch>
            <a:fillRect/>
          </a:stretch>
        </p:blipFill>
        <p:spPr bwMode="auto">
          <a:xfrm rot="9820098">
            <a:off x="1662988" y="223239"/>
            <a:ext cx="857060" cy="948669"/>
          </a:xfrm>
          <a:prstGeom prst="rect">
            <a:avLst/>
          </a:prstGeom>
          <a:noFill/>
          <a:ln>
            <a:noFill/>
          </a:ln>
        </p:spPr>
      </p:pic>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947484">
            <a:off x="3991988" y="4979525"/>
            <a:ext cx="1465243" cy="1465243"/>
          </a:xfrm>
          <a:prstGeom prst="rect">
            <a:avLst/>
          </a:prstGeom>
        </p:spPr>
      </p:pic>
      <p:pic>
        <p:nvPicPr>
          <p:cNvPr id="8" name="Picture 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8317812">
            <a:off x="3284750" y="5577552"/>
            <a:ext cx="1053465" cy="965357"/>
          </a:xfrm>
          <a:prstGeom prst="rect">
            <a:avLst/>
          </a:prstGeom>
        </p:spPr>
      </p:pic>
      <p:pic>
        <p:nvPicPr>
          <p:cNvPr id="29" name="Picture 2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8317812">
            <a:off x="3943471" y="5766368"/>
            <a:ext cx="1019277" cy="934028"/>
          </a:xfrm>
          <a:prstGeom prst="rect">
            <a:avLst/>
          </a:prstGeom>
        </p:spPr>
      </p:pic>
    </p:spTree>
    <p:extLst>
      <p:ext uri="{BB962C8B-B14F-4D97-AF65-F5344CB8AC3E}">
        <p14:creationId xmlns:p14="http://schemas.microsoft.com/office/powerpoint/2010/main" val="36108491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6641" y="204715"/>
            <a:ext cx="5014422" cy="6448567"/>
          </a:xfrm>
          <a:prstGeom prst="rect">
            <a:avLst/>
          </a:prstGeom>
        </p:spPr>
      </p:pic>
      <p:sp>
        <p:nvSpPr>
          <p:cNvPr id="3" name="TextBox 2"/>
          <p:cNvSpPr txBox="1"/>
          <p:nvPr/>
        </p:nvSpPr>
        <p:spPr>
          <a:xfrm>
            <a:off x="586854" y="518615"/>
            <a:ext cx="2558457" cy="707886"/>
          </a:xfrm>
          <a:prstGeom prst="rect">
            <a:avLst/>
          </a:prstGeom>
          <a:noFill/>
        </p:spPr>
        <p:txBody>
          <a:bodyPr wrap="none" rtlCol="0">
            <a:spAutoFit/>
          </a:bodyPr>
          <a:lstStyle/>
          <a:p>
            <a:r>
              <a:rPr lang="en-US" sz="4000" smtClean="0"/>
              <a:t>Homework</a:t>
            </a:r>
            <a:endParaRPr lang="en-US" dirty="0"/>
          </a:p>
        </p:txBody>
      </p:sp>
    </p:spTree>
    <p:extLst>
      <p:ext uri="{BB962C8B-B14F-4D97-AF65-F5344CB8AC3E}">
        <p14:creationId xmlns:p14="http://schemas.microsoft.com/office/powerpoint/2010/main" val="65139453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956176" y="2165847"/>
            <a:ext cx="7607253" cy="2387600"/>
          </a:xfrm>
        </p:spPr>
        <p:txBody>
          <a:bodyPr/>
          <a:lstStyle/>
          <a:p>
            <a:r>
              <a:rPr lang="en-US" b="1" dirty="0">
                <a:solidFill>
                  <a:schemeClr val="bg1"/>
                </a:solidFill>
                <a:latin typeface="Aharoni" panose="02010803020104030203" pitchFamily="2" charset="-79"/>
                <a:cs typeface="Aharoni" panose="02010803020104030203" pitchFamily="2" charset="-79"/>
              </a:rPr>
              <a:t>EcoLearn</a:t>
            </a:r>
          </a:p>
        </p:txBody>
      </p:sp>
      <p:sp>
        <p:nvSpPr>
          <p:cNvPr id="5" name="Subtitle 4"/>
          <p:cNvSpPr>
            <a:spLocks noGrp="1"/>
          </p:cNvSpPr>
          <p:nvPr>
            <p:ph type="subTitle" idx="1"/>
          </p:nvPr>
        </p:nvSpPr>
        <p:spPr>
          <a:xfrm>
            <a:off x="1018342" y="4553447"/>
            <a:ext cx="7315200" cy="1655762"/>
          </a:xfrm>
        </p:spPr>
        <p:txBody>
          <a:bodyPr>
            <a:normAutofit/>
          </a:bodyPr>
          <a:lstStyle/>
          <a:p>
            <a:pPr>
              <a:lnSpc>
                <a:spcPct val="100000"/>
              </a:lnSpc>
            </a:pPr>
            <a:r>
              <a:rPr lang="en-US" sz="1600" dirty="0">
                <a:solidFill>
                  <a:schemeClr val="bg1"/>
                </a:solidFill>
              </a:rPr>
              <a:t>Developed by the Environmental Protection Agency</a:t>
            </a:r>
          </a:p>
          <a:p>
            <a:pPr>
              <a:lnSpc>
                <a:spcPct val="100000"/>
              </a:lnSpc>
            </a:pPr>
            <a:r>
              <a:rPr lang="en-US" sz="1600" dirty="0">
                <a:solidFill>
                  <a:schemeClr val="bg1"/>
                </a:solidFill>
              </a:rPr>
              <a:t>With support from Department of State </a:t>
            </a:r>
          </a:p>
          <a:p>
            <a:pPr>
              <a:lnSpc>
                <a:spcPct val="100000"/>
              </a:lnSpc>
            </a:pPr>
            <a:r>
              <a:rPr lang="en-US" sz="1600" dirty="0">
                <a:solidFill>
                  <a:schemeClr val="bg1"/>
                </a:solidFill>
              </a:rPr>
              <a:t>Virtual Students of Foreign Service Interns </a:t>
            </a:r>
          </a:p>
          <a:p>
            <a:pPr>
              <a:lnSpc>
                <a:spcPct val="100000"/>
              </a:lnSpc>
            </a:pPr>
            <a:r>
              <a:rPr lang="en-US" sz="1600" dirty="0">
                <a:hlinkClick r:id="rId2"/>
              </a:rPr>
              <a:t>https://www.epa.gov/education</a:t>
            </a:r>
            <a:r>
              <a:rPr lang="en-US" sz="1600" dirty="0"/>
              <a:t> </a:t>
            </a:r>
          </a:p>
        </p:txBody>
      </p:sp>
      <p:pic>
        <p:nvPicPr>
          <p:cNvPr id="6" name="Picture 5"/>
          <p:cNvPicPr>
            <a:picLocks noChangeAspect="1"/>
          </p:cNvPicPr>
          <p:nvPr/>
        </p:nvPicPr>
        <p:blipFill>
          <a:blip r:embed="rId3"/>
          <a:stretch>
            <a:fillRect/>
          </a:stretch>
        </p:blipFill>
        <p:spPr>
          <a:xfrm>
            <a:off x="6878124" y="5539845"/>
            <a:ext cx="967255" cy="939619"/>
          </a:xfrm>
          <a:prstGeom prst="rect">
            <a:avLst/>
          </a:prstGeom>
        </p:spPr>
      </p:pic>
      <p:sp>
        <p:nvSpPr>
          <p:cNvPr id="7" name="Rectangle 6"/>
          <p:cNvSpPr/>
          <p:nvPr/>
        </p:nvSpPr>
        <p:spPr>
          <a:xfrm>
            <a:off x="7845379" y="5518171"/>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8" name="Picture 7"/>
          <p:cNvPicPr>
            <a:picLocks noChangeAspect="1"/>
          </p:cNvPicPr>
          <p:nvPr/>
        </p:nvPicPr>
        <p:blipFill rotWithShape="1">
          <a:blip r:embed="rId4"/>
          <a:srcRect l="4566" t="3617" r="6218"/>
          <a:stretch/>
        </p:blipFill>
        <p:spPr>
          <a:xfrm>
            <a:off x="2743200" y="439566"/>
            <a:ext cx="3865484" cy="3226942"/>
          </a:xfrm>
          <a:prstGeom prst="rect">
            <a:avLst/>
          </a:prstGeom>
        </p:spPr>
      </p:pic>
      <p:sp>
        <p:nvSpPr>
          <p:cNvPr id="9" name="TextBox 8"/>
          <p:cNvSpPr txBox="1"/>
          <p:nvPr/>
        </p:nvSpPr>
        <p:spPr>
          <a:xfrm>
            <a:off x="2601767" y="6054108"/>
            <a:ext cx="4276357" cy="923330"/>
          </a:xfrm>
          <a:prstGeom prst="rect">
            <a:avLst/>
          </a:prstGeom>
          <a:noFill/>
        </p:spPr>
        <p:txBody>
          <a:bodyPr wrap="square" rtlCol="0" anchor="t">
            <a:spAutoFit/>
          </a:bodyPr>
          <a:lstStyle/>
          <a:p>
            <a:pPr algn="ctr"/>
            <a:r>
              <a:rPr lang="en-US" dirty="0">
                <a:solidFill>
                  <a:schemeClr val="bg1"/>
                </a:solidFill>
              </a:rPr>
              <a:t>For more information: </a:t>
            </a:r>
            <a:r>
              <a:rPr lang="en-US" dirty="0" err="1">
                <a:solidFill>
                  <a:schemeClr val="bg1"/>
                </a:solidFill>
              </a:rPr>
              <a:t>hanft.sally@epa.gov</a:t>
            </a:r>
            <a:r>
              <a:rPr lang="en-US" dirty="0">
                <a:solidFill>
                  <a:schemeClr val="bg1"/>
                </a:solidFill>
              </a:rPr>
              <a:t> or </a:t>
            </a:r>
            <a:r>
              <a:rPr lang="en-US" dirty="0" err="1">
                <a:solidFill>
                  <a:schemeClr val="bg1"/>
                </a:solidFill>
              </a:rPr>
              <a:t>salazar.viccy@epa.gov</a:t>
            </a:r>
            <a:r>
              <a:rPr lang="en-US" dirty="0"/>
              <a:t> </a:t>
            </a:r>
          </a:p>
          <a:p>
            <a:r>
              <a:rPr lang="en-US" dirty="0"/>
              <a:t> </a:t>
            </a:r>
          </a:p>
        </p:txBody>
      </p:sp>
    </p:spTree>
    <p:extLst>
      <p:ext uri="{BB962C8B-B14F-4D97-AF65-F5344CB8AC3E}">
        <p14:creationId xmlns:p14="http://schemas.microsoft.com/office/powerpoint/2010/main" val="173272278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 y="3926111"/>
            <a:ext cx="9144000" cy="2945799"/>
          </a:xfrm>
          <a:prstGeom prst="rect">
            <a:avLst/>
          </a:prstGeom>
        </p:spPr>
      </p:pic>
      <p:pic>
        <p:nvPicPr>
          <p:cNvPr id="5" name="Picture 4" descr="289212.png"/>
          <p:cNvPicPr/>
          <p:nvPr/>
        </p:nvPicPr>
        <p:blipFill>
          <a:blip r:embed="rId4">
            <a:extLst>
              <a:ext uri="{28A0092B-C50C-407E-A947-70E740481C1C}">
                <a14:useLocalDpi xmlns:a14="http://schemas.microsoft.com/office/drawing/2010/main" val="0"/>
              </a:ext>
            </a:extLst>
          </a:blip>
          <a:srcRect/>
          <a:stretch>
            <a:fillRect/>
          </a:stretch>
        </p:blipFill>
        <p:spPr bwMode="auto">
          <a:xfrm rot="183402">
            <a:off x="681446" y="1282065"/>
            <a:ext cx="7918115" cy="5501706"/>
          </a:xfrm>
          <a:prstGeom prst="rect">
            <a:avLst/>
          </a:prstGeom>
          <a:noFill/>
          <a:ln>
            <a:noFill/>
          </a:ln>
        </p:spPr>
      </p:pic>
      <p:pic>
        <p:nvPicPr>
          <p:cNvPr id="10" name="Picture 9" descr="a-fish-clipart-6.png"/>
          <p:cNvPicPr/>
          <p:nvPr/>
        </p:nvPicPr>
        <p:blipFill>
          <a:blip r:embed="rId5">
            <a:extLst>
              <a:ext uri="{28A0092B-C50C-407E-A947-70E740481C1C}">
                <a14:useLocalDpi xmlns:a14="http://schemas.microsoft.com/office/drawing/2010/main" val="0"/>
              </a:ext>
            </a:extLst>
          </a:blip>
          <a:srcRect/>
          <a:stretch>
            <a:fillRect/>
          </a:stretch>
        </p:blipFill>
        <p:spPr bwMode="auto">
          <a:xfrm>
            <a:off x="2677580" y="1910128"/>
            <a:ext cx="1948815" cy="1334770"/>
          </a:xfrm>
          <a:prstGeom prst="rect">
            <a:avLst/>
          </a:prstGeom>
          <a:noFill/>
          <a:ln>
            <a:noFill/>
          </a:ln>
        </p:spPr>
      </p:pic>
      <p:pic>
        <p:nvPicPr>
          <p:cNvPr id="11" name="Picture 10" descr="a-fish-clipart-6.png"/>
          <p:cNvPicPr/>
          <p:nvPr/>
        </p:nvPicPr>
        <p:blipFill>
          <a:blip r:embed="rId5">
            <a:extLst>
              <a:ext uri="{28A0092B-C50C-407E-A947-70E740481C1C}">
                <a14:useLocalDpi xmlns:a14="http://schemas.microsoft.com/office/drawing/2010/main" val="0"/>
              </a:ext>
            </a:extLst>
          </a:blip>
          <a:srcRect/>
          <a:stretch>
            <a:fillRect/>
          </a:stretch>
        </p:blipFill>
        <p:spPr bwMode="auto">
          <a:xfrm>
            <a:off x="4517807" y="2588851"/>
            <a:ext cx="1177608" cy="758099"/>
          </a:xfrm>
          <a:prstGeom prst="rect">
            <a:avLst/>
          </a:prstGeom>
          <a:noFill/>
          <a:ln>
            <a:noFill/>
          </a:ln>
        </p:spPr>
      </p:pic>
      <p:pic>
        <p:nvPicPr>
          <p:cNvPr id="12" name="Picture 11" descr="a-fish-clipart-6.png"/>
          <p:cNvPicPr/>
          <p:nvPr/>
        </p:nvPicPr>
        <p:blipFill>
          <a:blip r:embed="rId5">
            <a:extLst>
              <a:ext uri="{28A0092B-C50C-407E-A947-70E740481C1C}">
                <a14:useLocalDpi xmlns:a14="http://schemas.microsoft.com/office/drawing/2010/main" val="0"/>
              </a:ext>
            </a:extLst>
          </a:blip>
          <a:srcRect/>
          <a:stretch>
            <a:fillRect/>
          </a:stretch>
        </p:blipFill>
        <p:spPr bwMode="auto">
          <a:xfrm>
            <a:off x="3798251" y="3088368"/>
            <a:ext cx="974408" cy="682289"/>
          </a:xfrm>
          <a:prstGeom prst="rect">
            <a:avLst/>
          </a:prstGeom>
          <a:noFill/>
          <a:ln>
            <a:noFill/>
          </a:ln>
        </p:spPr>
      </p:pic>
      <p:pic>
        <p:nvPicPr>
          <p:cNvPr id="13" name="Picture 12" descr="octopus.png"/>
          <p:cNvPicPr/>
          <p:nvPr/>
        </p:nvPicPr>
        <p:blipFill>
          <a:blip r:embed="rId6">
            <a:extLst>
              <a:ext uri="{28A0092B-C50C-407E-A947-70E740481C1C}">
                <a14:useLocalDpi xmlns:a14="http://schemas.microsoft.com/office/drawing/2010/main" val="0"/>
              </a:ext>
            </a:extLst>
          </a:blip>
          <a:srcRect/>
          <a:stretch>
            <a:fillRect/>
          </a:stretch>
        </p:blipFill>
        <p:spPr bwMode="auto">
          <a:xfrm rot="364776">
            <a:off x="4675768" y="3459418"/>
            <a:ext cx="3630967" cy="2959196"/>
          </a:xfrm>
          <a:prstGeom prst="rect">
            <a:avLst/>
          </a:prstGeom>
          <a:noFill/>
          <a:ln>
            <a:noFill/>
          </a:ln>
        </p:spPr>
      </p:pic>
      <p:pic>
        <p:nvPicPr>
          <p:cNvPr id="14" name="Picture 13" descr="1528783507.png"/>
          <p:cNvPicPr/>
          <p:nvPr/>
        </p:nvPicPr>
        <p:blipFill>
          <a:blip r:embed="rId7">
            <a:extLst>
              <a:ext uri="{28A0092B-C50C-407E-A947-70E740481C1C}">
                <a14:useLocalDpi xmlns:a14="http://schemas.microsoft.com/office/drawing/2010/main" val="0"/>
              </a:ext>
            </a:extLst>
          </a:blip>
          <a:srcRect/>
          <a:stretch>
            <a:fillRect/>
          </a:stretch>
        </p:blipFill>
        <p:spPr bwMode="auto">
          <a:xfrm rot="11331124">
            <a:off x="6000271" y="1060553"/>
            <a:ext cx="812803" cy="1012710"/>
          </a:xfrm>
          <a:prstGeom prst="rect">
            <a:avLst/>
          </a:prstGeom>
          <a:noFill/>
          <a:ln>
            <a:noFill/>
          </a:ln>
        </p:spPr>
      </p:pic>
      <p:pic>
        <p:nvPicPr>
          <p:cNvPr id="17" name="Picture 16" descr="coral-free-clipart-1.jpg.png"/>
          <p:cNvPicPr/>
          <p:nvPr/>
        </p:nvPicPr>
        <p:blipFill>
          <a:blip r:embed="rId8">
            <a:extLst>
              <a:ext uri="{28A0092B-C50C-407E-A947-70E740481C1C}">
                <a14:useLocalDpi xmlns:a14="http://schemas.microsoft.com/office/drawing/2010/main" val="0"/>
              </a:ext>
            </a:extLst>
          </a:blip>
          <a:srcRect/>
          <a:stretch>
            <a:fillRect/>
          </a:stretch>
        </p:blipFill>
        <p:spPr bwMode="auto">
          <a:xfrm>
            <a:off x="1964308" y="3088368"/>
            <a:ext cx="3006646" cy="2769495"/>
          </a:xfrm>
          <a:prstGeom prst="rect">
            <a:avLst/>
          </a:prstGeom>
          <a:noFill/>
          <a:ln>
            <a:noFill/>
          </a:ln>
        </p:spPr>
      </p:pic>
      <p:pic>
        <p:nvPicPr>
          <p:cNvPr id="18" name="Picture 17" descr="crab-clip-art-crab-clipart-7.png"/>
          <p:cNvPicPr/>
          <p:nvPr/>
        </p:nvPicPr>
        <p:blipFill>
          <a:blip r:embed="rId9">
            <a:extLst>
              <a:ext uri="{28A0092B-C50C-407E-A947-70E740481C1C}">
                <a14:useLocalDpi xmlns:a14="http://schemas.microsoft.com/office/drawing/2010/main" val="0"/>
              </a:ext>
            </a:extLst>
          </a:blip>
          <a:srcRect/>
          <a:stretch>
            <a:fillRect/>
          </a:stretch>
        </p:blipFill>
        <p:spPr bwMode="auto">
          <a:xfrm rot="1557520">
            <a:off x="93353" y="5518181"/>
            <a:ext cx="1926427" cy="1225382"/>
          </a:xfrm>
          <a:prstGeom prst="rect">
            <a:avLst/>
          </a:prstGeom>
          <a:noFill/>
          <a:ln>
            <a:noFill/>
          </a:ln>
        </p:spPr>
      </p:pic>
      <p:pic>
        <p:nvPicPr>
          <p:cNvPr id="19" name="Picture 18" descr="Starfish_PNG_Clip_Art-1439.png"/>
          <p:cNvPicPr/>
          <p:nvPr/>
        </p:nvPicPr>
        <p:blipFill>
          <a:blip r:embed="rId10">
            <a:extLst>
              <a:ext uri="{28A0092B-C50C-407E-A947-70E740481C1C}">
                <a14:useLocalDpi xmlns:a14="http://schemas.microsoft.com/office/drawing/2010/main" val="0"/>
              </a:ext>
            </a:extLst>
          </a:blip>
          <a:srcRect/>
          <a:stretch>
            <a:fillRect/>
          </a:stretch>
        </p:blipFill>
        <p:spPr bwMode="auto">
          <a:xfrm>
            <a:off x="7528723" y="5036875"/>
            <a:ext cx="1280148" cy="1177053"/>
          </a:xfrm>
          <a:prstGeom prst="rect">
            <a:avLst/>
          </a:prstGeom>
          <a:noFill/>
          <a:ln>
            <a:noFill/>
          </a:ln>
        </p:spPr>
      </p:pic>
      <p:pic>
        <p:nvPicPr>
          <p:cNvPr id="21" name="Picture 20" descr="Starfish_PNG_Clip_Art-1439.png"/>
          <p:cNvPicPr/>
          <p:nvPr/>
        </p:nvPicPr>
        <p:blipFill>
          <a:blip r:embed="rId10">
            <a:extLst>
              <a:ext uri="{28A0092B-C50C-407E-A947-70E740481C1C}">
                <a14:useLocalDpi xmlns:a14="http://schemas.microsoft.com/office/drawing/2010/main" val="0"/>
              </a:ext>
            </a:extLst>
          </a:blip>
          <a:srcRect/>
          <a:stretch>
            <a:fillRect/>
          </a:stretch>
        </p:blipFill>
        <p:spPr bwMode="auto">
          <a:xfrm>
            <a:off x="94235" y="3543027"/>
            <a:ext cx="1028675" cy="979782"/>
          </a:xfrm>
          <a:prstGeom prst="rect">
            <a:avLst/>
          </a:prstGeom>
          <a:noFill/>
          <a:ln>
            <a:noFill/>
          </a:ln>
        </p:spPr>
      </p:pic>
      <p:pic>
        <p:nvPicPr>
          <p:cNvPr id="22" name="Picture 21" descr="Sea_Shell_PNG_Clip_Art_Image.png"/>
          <p:cNvPicPr/>
          <p:nvPr/>
        </p:nvPicPr>
        <p:blipFill>
          <a:blip r:embed="rId11">
            <a:extLst>
              <a:ext uri="{28A0092B-C50C-407E-A947-70E740481C1C}">
                <a14:useLocalDpi xmlns:a14="http://schemas.microsoft.com/office/drawing/2010/main" val="0"/>
              </a:ext>
            </a:extLst>
          </a:blip>
          <a:srcRect/>
          <a:stretch>
            <a:fillRect/>
          </a:stretch>
        </p:blipFill>
        <p:spPr bwMode="auto">
          <a:xfrm rot="5400000" flipV="1">
            <a:off x="7915769" y="5503040"/>
            <a:ext cx="1210465" cy="988595"/>
          </a:xfrm>
          <a:prstGeom prst="rect">
            <a:avLst/>
          </a:prstGeom>
          <a:noFill/>
          <a:ln>
            <a:noFill/>
          </a:ln>
        </p:spPr>
      </p:pic>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471023">
            <a:off x="7222264" y="270126"/>
            <a:ext cx="1309071" cy="1714260"/>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064338">
            <a:off x="195829" y="484696"/>
            <a:ext cx="1362796" cy="1784613"/>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18139">
            <a:off x="3067282" y="499280"/>
            <a:ext cx="959090" cy="1255951"/>
          </a:xfrm>
          <a:prstGeom prst="rect">
            <a:avLst/>
          </a:prstGeom>
        </p:spPr>
      </p:pic>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13983">
            <a:off x="4726697" y="265700"/>
            <a:ext cx="937374" cy="1227513"/>
          </a:xfrm>
          <a:prstGeom prst="rect">
            <a:avLst/>
          </a:prstGeom>
        </p:spPr>
      </p:pic>
      <p:pic>
        <p:nvPicPr>
          <p:cNvPr id="35" name="Picture 3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69375" y="1314554"/>
            <a:ext cx="594170" cy="1065905"/>
          </a:xfrm>
          <a:prstGeom prst="rect">
            <a:avLst/>
          </a:prstGeom>
        </p:spPr>
      </p:pic>
      <p:pic>
        <p:nvPicPr>
          <p:cNvPr id="36" name="Picture 3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37052" y="2552738"/>
            <a:ext cx="429869" cy="771160"/>
          </a:xfrm>
          <a:prstGeom prst="rect">
            <a:avLst/>
          </a:prstGeom>
        </p:spPr>
      </p:pic>
      <p:pic>
        <p:nvPicPr>
          <p:cNvPr id="37" name="Picture 3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01066" y="2034773"/>
            <a:ext cx="413602" cy="741977"/>
          </a:xfrm>
          <a:prstGeom prst="rect">
            <a:avLst/>
          </a:prstGeom>
        </p:spPr>
      </p:pic>
      <p:pic>
        <p:nvPicPr>
          <p:cNvPr id="24" name="Picture 23" descr="1528783507.png"/>
          <p:cNvPicPr/>
          <p:nvPr/>
        </p:nvPicPr>
        <p:blipFill>
          <a:blip r:embed="rId7">
            <a:extLst>
              <a:ext uri="{28A0092B-C50C-407E-A947-70E740481C1C}">
                <a14:useLocalDpi xmlns:a14="http://schemas.microsoft.com/office/drawing/2010/main" val="0"/>
              </a:ext>
            </a:extLst>
          </a:blip>
          <a:srcRect/>
          <a:stretch>
            <a:fillRect/>
          </a:stretch>
        </p:blipFill>
        <p:spPr bwMode="auto">
          <a:xfrm rot="9820098">
            <a:off x="1662988" y="223239"/>
            <a:ext cx="857060" cy="948669"/>
          </a:xfrm>
          <a:prstGeom prst="rect">
            <a:avLst/>
          </a:prstGeom>
          <a:noFill/>
          <a:ln>
            <a:noFill/>
          </a:ln>
        </p:spPr>
      </p:pic>
      <p:pic>
        <p:nvPicPr>
          <p:cNvPr id="8" name="Picture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8317812">
            <a:off x="3284750" y="5577552"/>
            <a:ext cx="1053465" cy="965357"/>
          </a:xfrm>
          <a:prstGeom prst="rect">
            <a:avLst/>
          </a:prstGeom>
        </p:spPr>
      </p:pic>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8317812">
            <a:off x="3943471" y="5766368"/>
            <a:ext cx="1019277" cy="934028"/>
          </a:xfrm>
          <a:prstGeom prst="rect">
            <a:avLst/>
          </a:prstGeom>
        </p:spPr>
      </p:pic>
      <p:pic>
        <p:nvPicPr>
          <p:cNvPr id="15" name="Picture 14" descr="kisscc0-car-a-rubber-tire-download-duesi-tire-5b714fc30d6348.5898583515341526430548.png"/>
          <p:cNvPicPr/>
          <p:nvPr/>
        </p:nvPicPr>
        <p:blipFill>
          <a:blip r:embed="rId15">
            <a:extLst>
              <a:ext uri="{28A0092B-C50C-407E-A947-70E740481C1C}">
                <a14:useLocalDpi xmlns:a14="http://schemas.microsoft.com/office/drawing/2010/main" val="0"/>
              </a:ext>
            </a:extLst>
          </a:blip>
          <a:srcRect/>
          <a:stretch>
            <a:fillRect/>
          </a:stretch>
        </p:blipFill>
        <p:spPr bwMode="auto">
          <a:xfrm>
            <a:off x="-294479" y="3264388"/>
            <a:ext cx="2722245" cy="3875405"/>
          </a:xfrm>
          <a:prstGeom prst="rect">
            <a:avLst/>
          </a:prstGeom>
          <a:noFill/>
          <a:ln>
            <a:noFill/>
          </a:ln>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947484">
            <a:off x="3991988" y="4979525"/>
            <a:ext cx="1465243" cy="1465243"/>
          </a:xfrm>
          <a:prstGeom prst="rect">
            <a:avLst/>
          </a:prstGeom>
        </p:spPr>
      </p:pic>
      <p:pic>
        <p:nvPicPr>
          <p:cNvPr id="16" name="Picture 15" descr="lays-classic.png"/>
          <p:cNvPicPr/>
          <p:nvPr/>
        </p:nvPicPr>
        <p:blipFill>
          <a:blip r:embed="rId17">
            <a:extLst>
              <a:ext uri="{28A0092B-C50C-407E-A947-70E740481C1C}">
                <a14:useLocalDpi xmlns:a14="http://schemas.microsoft.com/office/drawing/2010/main" val="0"/>
              </a:ext>
            </a:extLst>
          </a:blip>
          <a:srcRect/>
          <a:stretch>
            <a:fillRect/>
          </a:stretch>
        </p:blipFill>
        <p:spPr bwMode="auto">
          <a:xfrm rot="751572">
            <a:off x="6575284" y="5133380"/>
            <a:ext cx="942257" cy="1205653"/>
          </a:xfrm>
          <a:prstGeom prst="rect">
            <a:avLst/>
          </a:prstGeom>
          <a:noFill/>
          <a:ln>
            <a:noFill/>
          </a:ln>
        </p:spPr>
      </p:pic>
      <p:sp>
        <p:nvSpPr>
          <p:cNvPr id="2" name="Donut 1"/>
          <p:cNvSpPr/>
          <p:nvPr/>
        </p:nvSpPr>
        <p:spPr>
          <a:xfrm>
            <a:off x="-297884" y="3409065"/>
            <a:ext cx="2447033" cy="3255620"/>
          </a:xfrm>
          <a:prstGeom prst="donut">
            <a:avLst>
              <a:gd name="adj" fmla="val 5466"/>
            </a:avLst>
          </a:prstGeom>
          <a:solidFill>
            <a:srgbClr val="FFFF00"/>
          </a:solidFill>
          <a:ln>
            <a:solidFill>
              <a:srgbClr val="FF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29"/>
          <p:cNvSpPr/>
          <p:nvPr/>
        </p:nvSpPr>
        <p:spPr>
          <a:xfrm>
            <a:off x="1467268" y="4282547"/>
            <a:ext cx="1762304" cy="2370451"/>
          </a:xfrm>
          <a:prstGeom prst="donut">
            <a:avLst>
              <a:gd name="adj" fmla="val 5466"/>
            </a:avLst>
          </a:prstGeom>
          <a:solidFill>
            <a:srgbClr val="FFFF00"/>
          </a:solidFill>
          <a:ln>
            <a:solidFill>
              <a:srgbClr val="FF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descr="kisscc0-plastic-bag-fizzy-drinks-plastic-bottle-water-bott-pet-5b714395f15887.4692930315341495259886.png"/>
          <p:cNvPicPr/>
          <p:nvPr/>
        </p:nvPicPr>
        <p:blipFill>
          <a:blip r:embed="rId18">
            <a:extLst>
              <a:ext uri="{28A0092B-C50C-407E-A947-70E740481C1C}">
                <a14:useLocalDpi xmlns:a14="http://schemas.microsoft.com/office/drawing/2010/main" val="0"/>
              </a:ext>
            </a:extLst>
          </a:blip>
          <a:srcRect/>
          <a:stretch>
            <a:fillRect/>
          </a:stretch>
        </p:blipFill>
        <p:spPr bwMode="auto">
          <a:xfrm rot="21157587">
            <a:off x="1768827" y="4575338"/>
            <a:ext cx="1084580" cy="1786255"/>
          </a:xfrm>
          <a:prstGeom prst="rect">
            <a:avLst/>
          </a:prstGeom>
          <a:noFill/>
          <a:ln>
            <a:noFill/>
          </a:ln>
        </p:spPr>
      </p:pic>
      <p:sp>
        <p:nvSpPr>
          <p:cNvPr id="33" name="Donut 32"/>
          <p:cNvSpPr/>
          <p:nvPr/>
        </p:nvSpPr>
        <p:spPr>
          <a:xfrm>
            <a:off x="3720227" y="4805681"/>
            <a:ext cx="1982030" cy="1673186"/>
          </a:xfrm>
          <a:prstGeom prst="donut">
            <a:avLst>
              <a:gd name="adj" fmla="val 5466"/>
            </a:avLst>
          </a:prstGeom>
          <a:solidFill>
            <a:srgbClr val="FFFF00"/>
          </a:solidFill>
          <a:ln>
            <a:solidFill>
              <a:srgbClr val="FF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p:cNvSpPr/>
          <p:nvPr/>
        </p:nvSpPr>
        <p:spPr>
          <a:xfrm>
            <a:off x="6012899" y="4446002"/>
            <a:ext cx="1982030" cy="2392543"/>
          </a:xfrm>
          <a:prstGeom prst="donut">
            <a:avLst>
              <a:gd name="adj" fmla="val 5466"/>
            </a:avLst>
          </a:prstGeom>
          <a:solidFill>
            <a:srgbClr val="FFFF00"/>
          </a:solidFill>
          <a:ln>
            <a:solidFill>
              <a:srgbClr val="FF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onut 37"/>
          <p:cNvSpPr/>
          <p:nvPr/>
        </p:nvSpPr>
        <p:spPr>
          <a:xfrm>
            <a:off x="1313673" y="-71522"/>
            <a:ext cx="1529482" cy="1530143"/>
          </a:xfrm>
          <a:prstGeom prst="donut">
            <a:avLst>
              <a:gd name="adj" fmla="val 6275"/>
            </a:avLst>
          </a:prstGeom>
          <a:solidFill>
            <a:srgbClr val="FFFF00"/>
          </a:solidFill>
          <a:ln>
            <a:solidFill>
              <a:srgbClr val="FF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nut 38"/>
          <p:cNvSpPr/>
          <p:nvPr/>
        </p:nvSpPr>
        <p:spPr>
          <a:xfrm>
            <a:off x="5709261" y="846271"/>
            <a:ext cx="1424889" cy="1351565"/>
          </a:xfrm>
          <a:prstGeom prst="donut">
            <a:avLst>
              <a:gd name="adj" fmla="val 5466"/>
            </a:avLst>
          </a:prstGeom>
          <a:solidFill>
            <a:srgbClr val="FFFF00"/>
          </a:solidFill>
          <a:ln>
            <a:solidFill>
              <a:srgbClr val="FF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6765430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extBox 1"/>
          <p:cNvSpPr txBox="1"/>
          <p:nvPr/>
        </p:nvSpPr>
        <p:spPr>
          <a:xfrm>
            <a:off x="379268" y="305233"/>
            <a:ext cx="4447913" cy="707886"/>
          </a:xfrm>
          <a:prstGeom prst="rect">
            <a:avLst/>
          </a:prstGeom>
          <a:noFill/>
        </p:spPr>
        <p:txBody>
          <a:bodyPr wrap="square" rtlCol="0">
            <a:spAutoFit/>
          </a:bodyPr>
          <a:lstStyle/>
          <a:p>
            <a:r>
              <a:rPr lang="en-US" sz="4000" b="1" dirty="0" smtClean="0">
                <a:latin typeface="Avenir Book" charset="0"/>
                <a:ea typeface="Avenir Book" charset="0"/>
                <a:cs typeface="Avenir Book" charset="0"/>
              </a:rPr>
              <a:t>Discuss</a:t>
            </a:r>
            <a:endParaRPr lang="en-US" sz="4000" b="1" dirty="0">
              <a:latin typeface="Avenir Book" charset="0"/>
              <a:ea typeface="Avenir Book" charset="0"/>
              <a:cs typeface="Avenir Book" charset="0"/>
            </a:endParaRPr>
          </a:p>
        </p:txBody>
      </p:sp>
      <p:pic>
        <p:nvPicPr>
          <p:cNvPr id="4" name="Picture Placeholder 5">
            <a:extLst>
              <a:ext uri="{FF2B5EF4-FFF2-40B4-BE49-F238E27FC236}">
                <a16:creationId xmlns="" xmlns:a16="http://schemas.microsoft.com/office/drawing/2014/main" id="{DFEB93C4-E9DE-4CBA-9A94-5F1D4F00E05A}"/>
              </a:ext>
            </a:extLst>
          </p:cNvPr>
          <p:cNvPicPr>
            <a:picLocks noChangeAspect="1"/>
          </p:cNvPicPr>
          <p:nvPr/>
        </p:nvPicPr>
        <p:blipFill>
          <a:blip r:embed="rId3">
            <a:extLst>
              <a:ext uri="{28A0092B-C50C-407E-A947-70E740481C1C}">
                <a14:useLocalDpi xmlns:a14="http://schemas.microsoft.com/office/drawing/2010/main" val="0"/>
              </a:ext>
            </a:extLst>
          </a:blip>
          <a:srcRect t="187" b="187"/>
          <a:stretch>
            <a:fillRect/>
          </a:stretch>
        </p:blipFill>
        <p:spPr>
          <a:xfrm>
            <a:off x="379268" y="1406987"/>
            <a:ext cx="8526162" cy="4384933"/>
          </a:xfrm>
          <a:prstGeom prst="rect">
            <a:avLst/>
          </a:prstGeom>
        </p:spPr>
      </p:pic>
    </p:spTree>
    <p:extLst>
      <p:ext uri="{BB962C8B-B14F-4D97-AF65-F5344CB8AC3E}">
        <p14:creationId xmlns:p14="http://schemas.microsoft.com/office/powerpoint/2010/main" val="208757228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extBox 1"/>
          <p:cNvSpPr txBox="1"/>
          <p:nvPr/>
        </p:nvSpPr>
        <p:spPr>
          <a:xfrm>
            <a:off x="379268" y="305233"/>
            <a:ext cx="5652655" cy="707886"/>
          </a:xfrm>
          <a:prstGeom prst="rect">
            <a:avLst/>
          </a:prstGeom>
          <a:noFill/>
        </p:spPr>
        <p:txBody>
          <a:bodyPr wrap="square" rtlCol="0">
            <a:spAutoFit/>
          </a:bodyPr>
          <a:lstStyle/>
          <a:p>
            <a:r>
              <a:rPr lang="en-US" sz="4000" b="1" dirty="0">
                <a:latin typeface="Avenir Book" charset="0"/>
                <a:ea typeface="Avenir Book" charset="0"/>
                <a:cs typeface="Avenir Book" charset="0"/>
              </a:rPr>
              <a:t>Keywords</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pic>
        <p:nvPicPr>
          <p:cNvPr id="6" name="Picture 2" descr="mage result for plastic water bottle in ocean"/>
          <p:cNvPicPr>
            <a:picLocks noChangeAspect="1" noChangeArrowheads="1"/>
          </p:cNvPicPr>
          <p:nvPr/>
        </p:nvPicPr>
        <p:blipFill rotWithShape="1">
          <a:blip r:embed="rId3">
            <a:extLst>
              <a:ext uri="{28A0092B-C50C-407E-A947-70E740481C1C}">
                <a14:useLocalDpi xmlns:a14="http://schemas.microsoft.com/office/drawing/2010/main" val="0"/>
              </a:ext>
            </a:extLst>
          </a:blip>
          <a:srcRect l="156" t="16324" r="-156" b="12855"/>
          <a:stretch/>
        </p:blipFill>
        <p:spPr bwMode="auto">
          <a:xfrm>
            <a:off x="805262" y="1806638"/>
            <a:ext cx="7633895" cy="36042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43" y="3608767"/>
            <a:ext cx="3160852" cy="300281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7590" y="358643"/>
            <a:ext cx="3609297" cy="2509632"/>
          </a:xfrm>
          <a:prstGeom prst="rect">
            <a:avLst/>
          </a:prstGeom>
        </p:spPr>
      </p:pic>
    </p:spTree>
    <p:extLst>
      <p:ext uri="{BB962C8B-B14F-4D97-AF65-F5344CB8AC3E}">
        <p14:creationId xmlns:p14="http://schemas.microsoft.com/office/powerpoint/2010/main" val="139771852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extBox 1"/>
          <p:cNvSpPr txBox="1"/>
          <p:nvPr/>
        </p:nvSpPr>
        <p:spPr>
          <a:xfrm>
            <a:off x="498764" y="457200"/>
            <a:ext cx="5527963" cy="707886"/>
          </a:xfrm>
          <a:prstGeom prst="rect">
            <a:avLst/>
          </a:prstGeom>
          <a:noFill/>
        </p:spPr>
        <p:txBody>
          <a:bodyPr wrap="square" rtlCol="0">
            <a:spAutoFit/>
          </a:bodyPr>
          <a:lstStyle/>
          <a:p>
            <a:r>
              <a:rPr lang="en-US" sz="4000" b="1" dirty="0">
                <a:latin typeface="Avenir Book" charset="0"/>
                <a:ea typeface="Avenir Book" charset="0"/>
                <a:cs typeface="Avenir Book" charset="0"/>
              </a:rPr>
              <a:t>The 4 Rs</a:t>
            </a:r>
          </a:p>
        </p:txBody>
      </p:sp>
      <p:sp>
        <p:nvSpPr>
          <p:cNvPr id="7" name="TextBox 6"/>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13" name="Picture 12" descr="A close up of a device&#10;&#10;Description generated with high confidence">
            <a:extLst>
              <a:ext uri="{FF2B5EF4-FFF2-40B4-BE49-F238E27FC236}">
                <a16:creationId xmlns="" xmlns:a16="http://schemas.microsoft.com/office/drawing/2014/main" id="{15B778B4-9FD8-408E-B6D6-6D080EAE6755}"/>
              </a:ext>
            </a:extLst>
          </p:cNvPr>
          <p:cNvPicPr>
            <a:picLocks noChangeAspect="1"/>
          </p:cNvPicPr>
          <p:nvPr/>
        </p:nvPicPr>
        <p:blipFill>
          <a:blip r:embed="rId3"/>
          <a:stretch>
            <a:fillRect/>
          </a:stretch>
        </p:blipFill>
        <p:spPr>
          <a:xfrm>
            <a:off x="1562963" y="1165085"/>
            <a:ext cx="6018074" cy="1851715"/>
          </a:xfrm>
          <a:prstGeom prst="rect">
            <a:avLst/>
          </a:prstGeom>
        </p:spPr>
      </p:pic>
      <p:pic>
        <p:nvPicPr>
          <p:cNvPr id="15" name="Picture 14" descr="A bowl of food&#10;&#10;Description generated with very high confidence">
            <a:extLst>
              <a:ext uri="{FF2B5EF4-FFF2-40B4-BE49-F238E27FC236}">
                <a16:creationId xmlns="" xmlns:a16="http://schemas.microsoft.com/office/drawing/2014/main" id="{047C5D12-7738-4DDF-AE41-05A236042B4B}"/>
              </a:ext>
            </a:extLst>
          </p:cNvPr>
          <p:cNvPicPr>
            <a:picLocks noChangeAspect="1"/>
          </p:cNvPicPr>
          <p:nvPr/>
        </p:nvPicPr>
        <p:blipFill>
          <a:blip r:embed="rId4"/>
          <a:stretch>
            <a:fillRect/>
          </a:stretch>
        </p:blipFill>
        <p:spPr>
          <a:xfrm>
            <a:off x="1562963" y="2720375"/>
            <a:ext cx="6018074" cy="1851715"/>
          </a:xfrm>
          <a:prstGeom prst="rect">
            <a:avLst/>
          </a:prstGeom>
        </p:spPr>
      </p:pic>
      <p:pic>
        <p:nvPicPr>
          <p:cNvPr id="17" name="Picture 16">
            <a:extLst>
              <a:ext uri="{FF2B5EF4-FFF2-40B4-BE49-F238E27FC236}">
                <a16:creationId xmlns="" xmlns:a16="http://schemas.microsoft.com/office/drawing/2014/main" id="{A97A3F1C-C3B8-4301-94EE-704E3D301AAD}"/>
              </a:ext>
            </a:extLst>
          </p:cNvPr>
          <p:cNvPicPr>
            <a:picLocks noChangeAspect="1"/>
          </p:cNvPicPr>
          <p:nvPr/>
        </p:nvPicPr>
        <p:blipFill>
          <a:blip r:embed="rId5"/>
          <a:stretch>
            <a:fillRect/>
          </a:stretch>
        </p:blipFill>
        <p:spPr>
          <a:xfrm>
            <a:off x="1562963" y="4275664"/>
            <a:ext cx="6018074" cy="185171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0926" y="108357"/>
            <a:ext cx="1930919" cy="1834373"/>
          </a:xfrm>
          <a:prstGeom prst="rect">
            <a:avLst/>
          </a:prstGeom>
        </p:spPr>
      </p:pic>
    </p:spTree>
    <p:extLst>
      <p:ext uri="{BB962C8B-B14F-4D97-AF65-F5344CB8AC3E}">
        <p14:creationId xmlns:p14="http://schemas.microsoft.com/office/powerpoint/2010/main" val="102789911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7" name="Content Placeholder 5">
            <a:extLst>
              <a:ext uri="{FF2B5EF4-FFF2-40B4-BE49-F238E27FC236}">
                <a16:creationId xmlns="" xmlns:a16="http://schemas.microsoft.com/office/drawing/2014/main" id="{80D83108-EE5A-463C-84BB-1477F68EAF14}"/>
              </a:ext>
            </a:extLst>
          </p:cNvPr>
          <p:cNvPicPr>
            <a:picLocks noChangeAspect="1"/>
          </p:cNvPicPr>
          <p:nvPr/>
        </p:nvPicPr>
        <p:blipFill>
          <a:blip r:embed="rId3"/>
          <a:stretch>
            <a:fillRect/>
          </a:stretch>
        </p:blipFill>
        <p:spPr>
          <a:xfrm>
            <a:off x="805262" y="2103812"/>
            <a:ext cx="4479925" cy="2984750"/>
          </a:xfrm>
          <a:prstGeom prst="rect">
            <a:avLst/>
          </a:prstGeom>
        </p:spPr>
      </p:pic>
    </p:spTree>
    <p:extLst>
      <p:ext uri="{BB962C8B-B14F-4D97-AF65-F5344CB8AC3E}">
        <p14:creationId xmlns:p14="http://schemas.microsoft.com/office/powerpoint/2010/main" val="72685667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7" name="Content Placeholder 5">
            <a:extLst>
              <a:ext uri="{FF2B5EF4-FFF2-40B4-BE49-F238E27FC236}">
                <a16:creationId xmlns="" xmlns:a16="http://schemas.microsoft.com/office/drawing/2014/main" id="{80D83108-EE5A-463C-84BB-1477F68EAF14}"/>
              </a:ext>
            </a:extLst>
          </p:cNvPr>
          <p:cNvPicPr>
            <a:picLocks noChangeAspect="1"/>
          </p:cNvPicPr>
          <p:nvPr/>
        </p:nvPicPr>
        <p:blipFill>
          <a:blip r:embed="rId3"/>
          <a:stretch>
            <a:fillRect/>
          </a:stretch>
        </p:blipFill>
        <p:spPr>
          <a:xfrm>
            <a:off x="805262" y="2103812"/>
            <a:ext cx="4479925" cy="2984750"/>
          </a:xfrm>
          <a:prstGeom prst="rect">
            <a:avLst/>
          </a:prstGeom>
        </p:spPr>
      </p:pic>
      <p:sp>
        <p:nvSpPr>
          <p:cNvPr id="3" name="TextBox 2">
            <a:extLst>
              <a:ext uri="{FF2B5EF4-FFF2-40B4-BE49-F238E27FC236}">
                <a16:creationId xmlns="" xmlns:a16="http://schemas.microsoft.com/office/drawing/2014/main" id="{BD7B0FE1-529C-4E4D-BF7D-9E9E77C16CD8}"/>
              </a:ext>
            </a:extLst>
          </p:cNvPr>
          <p:cNvSpPr txBox="1"/>
          <p:nvPr/>
        </p:nvSpPr>
        <p:spPr>
          <a:xfrm>
            <a:off x="5677786" y="3075057"/>
            <a:ext cx="2721935" cy="1107996"/>
          </a:xfrm>
          <a:prstGeom prst="rect">
            <a:avLst/>
          </a:prstGeom>
          <a:noFill/>
        </p:spPr>
        <p:txBody>
          <a:bodyPr wrap="square" rtlCol="0">
            <a:spAutoFit/>
          </a:bodyPr>
          <a:lstStyle/>
          <a:p>
            <a:pPr algn="ctr"/>
            <a:r>
              <a:rPr lang="en-US" sz="6600" b="1" dirty="0">
                <a:solidFill>
                  <a:schemeClr val="bg1"/>
                </a:solidFill>
                <a:effectLst>
                  <a:glow rad="228600">
                    <a:schemeClr val="accent4">
                      <a:satMod val="175000"/>
                      <a:alpha val="40000"/>
                    </a:schemeClr>
                  </a:glow>
                </a:effectLst>
                <a:latin typeface="Avenir Book" charset="0"/>
                <a:ea typeface="Avenir Book" charset="0"/>
                <a:cs typeface="Avenir Book" charset="0"/>
              </a:rPr>
              <a:t>2</a:t>
            </a:r>
            <a:r>
              <a:rPr lang="en-US" sz="4000" b="1" dirty="0">
                <a:solidFill>
                  <a:schemeClr val="bg1"/>
                </a:solidFill>
                <a:effectLst>
                  <a:glow rad="228600">
                    <a:schemeClr val="accent4">
                      <a:satMod val="175000"/>
                      <a:alpha val="40000"/>
                    </a:schemeClr>
                  </a:glow>
                </a:effectLst>
                <a:latin typeface="Avenir Book" charset="0"/>
                <a:ea typeface="Avenir Book" charset="0"/>
                <a:cs typeface="Avenir Book" charset="0"/>
              </a:rPr>
              <a:t> </a:t>
            </a:r>
            <a:r>
              <a:rPr lang="en-US" sz="4000" b="1" dirty="0">
                <a:solidFill>
                  <a:schemeClr val="bg1"/>
                </a:solidFill>
                <a:latin typeface="Avenir Book" charset="0"/>
                <a:ea typeface="Avenir Book" charset="0"/>
                <a:cs typeface="Avenir Book" charset="0"/>
              </a:rPr>
              <a:t>months</a:t>
            </a:r>
            <a:endParaRPr lang="en-US" sz="4000" dirty="0"/>
          </a:p>
        </p:txBody>
      </p:sp>
    </p:spTree>
    <p:extLst>
      <p:ext uri="{BB962C8B-B14F-4D97-AF65-F5344CB8AC3E}">
        <p14:creationId xmlns:p14="http://schemas.microsoft.com/office/powerpoint/2010/main" val="206098754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mso-contentType ?>
<SharedContentType xmlns="Microsoft.SharePoint.Taxonomy.ContentTypeSync" SourceId="29f62856-1543-49d4-a736-4569d363f533" ContentTypeId="0x0101" PreviousValue="false"/>
</file>

<file path=customXml/item11.xml><?xml version="1.0" encoding="utf-8"?>
<?mso-contentType ?>
<FormTemplates xmlns="http://schemas.microsoft.com/sharepoint/v3/contenttype/forms">
  <Display>DocumentLibraryForm</Display>
  <Edit>DocumentLibraryForm</Edit>
  <New>DocumentLibraryForm</New>
</FormTemplates>
</file>

<file path=customXml/item12.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2019-11-08T13:54:48+00:00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8013AD-CAFE-4B4F-BC49-53BB0ED0D4A2}">
  <ds:schemaRefs>
    <ds:schemaRef ds:uri="ESRI.ArcGIS.Mapping.OfficeIntegration.PowerPointInfo"/>
  </ds:schemaRefs>
</ds:datastoreItem>
</file>

<file path=customXml/itemProps10.xml><?xml version="1.0" encoding="utf-8"?>
<ds:datastoreItem xmlns:ds="http://schemas.openxmlformats.org/officeDocument/2006/customXml" ds:itemID="{A8EE9B6F-7B9E-4C8A-B190-3ADBE4A5FE9B}"/>
</file>

<file path=customXml/itemProps11.xml><?xml version="1.0" encoding="utf-8"?>
<ds:datastoreItem xmlns:ds="http://schemas.openxmlformats.org/officeDocument/2006/customXml" ds:itemID="{00919564-6A81-4AF9-9246-9A8A29B8C31B}"/>
</file>

<file path=customXml/itemProps12.xml><?xml version="1.0" encoding="utf-8"?>
<ds:datastoreItem xmlns:ds="http://schemas.openxmlformats.org/officeDocument/2006/customXml" ds:itemID="{C2E3A878-088A-4024-9D88-301116A32338}"/>
</file>

<file path=customXml/itemProps2.xml><?xml version="1.0" encoding="utf-8"?>
<ds:datastoreItem xmlns:ds="http://schemas.openxmlformats.org/officeDocument/2006/customXml" ds:itemID="{17411532-F916-42D1-94F6-B2A058090742}">
  <ds:schemaRefs>
    <ds:schemaRef ds:uri="ESRI.ArcGIS.Mapping.OfficeIntegration.PowerPointInfo"/>
  </ds:schemaRefs>
</ds:datastoreItem>
</file>

<file path=customXml/itemProps3.xml><?xml version="1.0" encoding="utf-8"?>
<ds:datastoreItem xmlns:ds="http://schemas.openxmlformats.org/officeDocument/2006/customXml" ds:itemID="{CC9D2CC1-5EC2-4358-B737-0A80821FF196}">
  <ds:schemaRefs>
    <ds:schemaRef ds:uri="ESRI.ArcGIS.Mapping.OfficeIntegration.PowerPointInfo"/>
  </ds:schemaRefs>
</ds:datastoreItem>
</file>

<file path=customXml/itemProps4.xml><?xml version="1.0" encoding="utf-8"?>
<ds:datastoreItem xmlns:ds="http://schemas.openxmlformats.org/officeDocument/2006/customXml" ds:itemID="{FFDE0190-406B-4D5F-A44D-8A07C9518EAD}">
  <ds:schemaRefs>
    <ds:schemaRef ds:uri="ESRI.ArcGIS.Mapping.OfficeIntegration.PowerPointInfo"/>
  </ds:schemaRefs>
</ds:datastoreItem>
</file>

<file path=customXml/itemProps5.xml><?xml version="1.0" encoding="utf-8"?>
<ds:datastoreItem xmlns:ds="http://schemas.openxmlformats.org/officeDocument/2006/customXml" ds:itemID="{AF878DBF-6197-43E5-A64E-7BE3BFE37C34}">
  <ds:schemaRefs>
    <ds:schemaRef ds:uri="ESRI.ArcGIS.Mapping.OfficeIntegration.PowerPointInfo"/>
  </ds:schemaRefs>
</ds:datastoreItem>
</file>

<file path=customXml/itemProps6.xml><?xml version="1.0" encoding="utf-8"?>
<ds:datastoreItem xmlns:ds="http://schemas.openxmlformats.org/officeDocument/2006/customXml" ds:itemID="{8E0D5BBE-C357-43A5-8ED1-5B1E7BEAA214}">
  <ds:schemaRefs>
    <ds:schemaRef ds:uri="ESRI.ArcGIS.Mapping.OfficeIntegration.PowerPointInfo"/>
  </ds:schemaRefs>
</ds:datastoreItem>
</file>

<file path=customXml/itemProps7.xml><?xml version="1.0" encoding="utf-8"?>
<ds:datastoreItem xmlns:ds="http://schemas.openxmlformats.org/officeDocument/2006/customXml" ds:itemID="{D25DEDE8-3C34-483E-82C6-0BC8C9C30909}">
  <ds:schemaRefs>
    <ds:schemaRef ds:uri="ESRI.ArcGIS.Mapping.OfficeIntegration.PowerPointInfo"/>
  </ds:schemaRefs>
</ds:datastoreItem>
</file>

<file path=customXml/itemProps8.xml><?xml version="1.0" encoding="utf-8"?>
<ds:datastoreItem xmlns:ds="http://schemas.openxmlformats.org/officeDocument/2006/customXml" ds:itemID="{E23FAC99-1BDD-4135-85AE-6EC1054F28D2}">
  <ds:schemaRefs>
    <ds:schemaRef ds:uri="ESRI.ArcGIS.Mapping.OfficeIntegration.PowerPointInfo"/>
  </ds:schemaRefs>
</ds:datastoreItem>
</file>

<file path=customXml/itemProps9.xml><?xml version="1.0" encoding="utf-8"?>
<ds:datastoreItem xmlns:ds="http://schemas.openxmlformats.org/officeDocument/2006/customXml" ds:itemID="{F2CF0938-3FFD-4786-9AA4-AFB7FC693E87}"/>
</file>

<file path=docProps/app.xml><?xml version="1.0" encoding="utf-8"?>
<Properties xmlns="http://schemas.openxmlformats.org/officeDocument/2006/extended-properties" xmlns:vt="http://schemas.openxmlformats.org/officeDocument/2006/docPropsVTypes">
  <Template>Office Theme</Template>
  <TotalTime>4502</TotalTime>
  <Words>1703</Words>
  <Application>Microsoft Macintosh PowerPoint</Application>
  <PresentationFormat>On-screen Show (4:3)</PresentationFormat>
  <Paragraphs>235</Paragraphs>
  <Slides>31</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Aharoni</vt:lpstr>
      <vt:lpstr>Avenir Book</vt:lpstr>
      <vt:lpstr>Avenir Medium</vt:lpstr>
      <vt:lpstr>Calibri</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EcoLearn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vu.tran.kelly@gmail.com</dc:creator>
  <cp:lastModifiedBy>Devon Richardson</cp:lastModifiedBy>
  <cp:revision>71</cp:revision>
  <dcterms:created xsi:type="dcterms:W3CDTF">2016-11-30T06:05:15Z</dcterms:created>
  <dcterms:modified xsi:type="dcterms:W3CDTF">2019-03-20T14:37:19Z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