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4.xml" ContentType="application/vnd.openxmlformats-officedocument.customXmlProperties+xml"/>
  <Override PartName="/customXml/itemProps3.xml" ContentType="application/vnd.openxmlformats-officedocument.customXmlProperties+xml"/>
  <Override PartName="/customXml/itemProps5.xml" ContentType="application/vnd.openxmlformats-officedocument.customXmlProperties+xml"/>
  <Override PartName="/customXml/itemProps7.xml" ContentType="application/vnd.openxmlformats-officedocument.customXmlProperties+xml"/>
  <Override PartName="/customXml/itemProps6.xml" ContentType="application/vnd.openxmlformats-officedocument.customXmlProperties+xml"/>
  <Override PartName="/customXml/itemProps10.xml" ContentType="application/vnd.openxmlformats-officedocument.customXmlProperties+xml"/>
  <Override PartName="/customXml/itemProps9.xml" ContentType="application/vnd.openxmlformats-officedocument.customXmlProperties+xml"/>
  <Override PartName="/customXml/itemProps8.xml" ContentType="application/vnd.openxmlformats-officedocument.customXmlProperties+xml"/>
  <Override PartName="/customXml/itemProps11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8"/>
  </p:sldMasterIdLst>
  <p:notesMasterIdLst>
    <p:notesMasterId r:id="rId25"/>
  </p:notesMasterIdLst>
  <p:sldIdLst>
    <p:sldId id="256" r:id="rId9"/>
    <p:sldId id="257" r:id="rId10"/>
    <p:sldId id="258" r:id="rId11"/>
    <p:sldId id="271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60" r:id="rId23"/>
    <p:sldId id="27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996600"/>
    <a:srgbClr val="FFBE00"/>
    <a:srgbClr val="FF9A06"/>
    <a:srgbClr val="FFAC02"/>
    <a:srgbClr val="FFBA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6"/>
    <p:restoredTop sz="75046"/>
  </p:normalViewPr>
  <p:slideViewPr>
    <p:cSldViewPr snapToGrid="0" snapToObjects="1">
      <p:cViewPr varScale="1">
        <p:scale>
          <a:sx n="63" d="100"/>
          <a:sy n="63" d="100"/>
        </p:scale>
        <p:origin x="2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customXml" Target="../customXml/item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1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customXml" Target="../customXml/item10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customXml" Target="../customXml/item9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Relationship Id="rId30" Type="http://schemas.openxmlformats.org/officeDocument/2006/relationships/customXml" Target="../customXml/item8.xml"/><Relationship Id="rId8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6BA48-7336-7F46-83E1-33F88F02884E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5F558-4595-D745-AB7D-81853C980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10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</a:t>
            </a:r>
            <a:r>
              <a:rPr lang="en-US" dirty="0" err="1"/>
              <a:t>goo.gl</a:t>
            </a:r>
            <a:r>
              <a:rPr lang="en-US" dirty="0"/>
              <a:t>/images/Y0cyFd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http://</a:t>
            </a:r>
            <a:r>
              <a:rPr lang="en-US" dirty="0" err="1"/>
              <a:t>www.factzoo.com</a:t>
            </a:r>
            <a:r>
              <a:rPr lang="en-US" dirty="0"/>
              <a:t>/sites/all/</a:t>
            </a:r>
            <a:r>
              <a:rPr lang="en-US" dirty="0" err="1"/>
              <a:t>img</a:t>
            </a:r>
            <a:r>
              <a:rPr lang="en-US" dirty="0"/>
              <a:t>/mammals/monkeys/proboscis-monkey-</a:t>
            </a:r>
            <a:r>
              <a:rPr lang="en-US" dirty="0" err="1"/>
              <a:t>male.jpg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57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http://</a:t>
            </a:r>
            <a:r>
              <a:rPr lang="en-US" dirty="0" err="1"/>
              <a:t>constantine.typepad.com</a:t>
            </a:r>
            <a:r>
              <a:rPr lang="en-US" dirty="0"/>
              <a:t>/.a/6a0120a7fc3be9970b01bb089915ba970d-pi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2BD9D-618E-C64A-8529-16710B47B3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</a:t>
            </a:r>
            <a:r>
              <a:rPr lang="en-US" dirty="0" err="1"/>
              <a:t>upload.wikimedia.org</a:t>
            </a:r>
            <a:r>
              <a:rPr lang="en-US" dirty="0"/>
              <a:t>/</a:t>
            </a:r>
            <a:r>
              <a:rPr lang="en-US" dirty="0" err="1"/>
              <a:t>wikipedia</a:t>
            </a:r>
            <a:r>
              <a:rPr lang="en-US" dirty="0"/>
              <a:t>/commons/0/00/</a:t>
            </a:r>
            <a:r>
              <a:rPr lang="en-US" dirty="0" err="1"/>
              <a:t>Chilean_purse_seine.jpg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2BD9D-618E-C64A-8529-16710B47B3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89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mr-IN" dirty="0" err="1"/>
              <a:t>http</a:t>
            </a:r>
            <a:r>
              <a:rPr lang="mr-IN" dirty="0"/>
              <a:t>://</a:t>
            </a:r>
            <a:r>
              <a:rPr lang="mr-IN" dirty="0" err="1"/>
              <a:t>i.dailymail.co.uk</a:t>
            </a:r>
            <a:r>
              <a:rPr lang="mr-IN" dirty="0"/>
              <a:t>/</a:t>
            </a:r>
            <a:r>
              <a:rPr lang="mr-IN" dirty="0" err="1"/>
              <a:t>i</a:t>
            </a:r>
            <a:r>
              <a:rPr lang="mr-IN" dirty="0"/>
              <a:t>/</a:t>
            </a:r>
            <a:r>
              <a:rPr lang="mr-IN" dirty="0" err="1"/>
              <a:t>pix</a:t>
            </a:r>
            <a:r>
              <a:rPr lang="mr-IN"/>
              <a:t>/2016/05/13/12/341D78E900000578-0-image-m-31_1463139259476.jpg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2BD9D-618E-C64A-8529-16710B47B3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3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guess answer,</a:t>
            </a:r>
            <a:r>
              <a:rPr lang="en-US" baseline="0" dirty="0"/>
              <a:t> then show the answer. </a:t>
            </a:r>
            <a:r>
              <a:rPr lang="en-US" dirty="0"/>
              <a:t>Play audio</a:t>
            </a:r>
            <a:r>
              <a:rPr lang="en-US" baseline="0" dirty="0"/>
              <a:t> </a:t>
            </a:r>
            <a:r>
              <a:rPr lang="en-US" dirty="0"/>
              <a:t>after</a:t>
            </a:r>
            <a:r>
              <a:rPr lang="en-US" baseline="0" dirty="0"/>
              <a:t> answer is revealed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2BD9D-618E-C64A-8529-16710B47B3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78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guess answer,</a:t>
            </a:r>
            <a:r>
              <a:rPr lang="en-US" baseline="0" dirty="0"/>
              <a:t> then show the answer. </a:t>
            </a:r>
            <a:r>
              <a:rPr lang="en-US" dirty="0"/>
              <a:t>Play audio</a:t>
            </a:r>
            <a:r>
              <a:rPr lang="en-US" baseline="0" dirty="0"/>
              <a:t> </a:t>
            </a:r>
            <a:r>
              <a:rPr lang="en-US" dirty="0"/>
              <a:t>after</a:t>
            </a:r>
            <a:r>
              <a:rPr lang="en-US" baseline="0" dirty="0"/>
              <a:t> answer is revealed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2BD9D-618E-C64A-8529-16710B47B3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6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Have students guess answer,</a:t>
            </a:r>
            <a:r>
              <a:rPr lang="en-US" baseline="0" dirty="0"/>
              <a:t> then show the answer. </a:t>
            </a:r>
            <a:r>
              <a:rPr lang="en-US" dirty="0"/>
              <a:t>Play audio</a:t>
            </a:r>
            <a:r>
              <a:rPr lang="en-US" baseline="0" dirty="0"/>
              <a:t> </a:t>
            </a:r>
            <a:r>
              <a:rPr lang="en-US" dirty="0"/>
              <a:t>after</a:t>
            </a:r>
            <a:r>
              <a:rPr lang="en-US" baseline="0" dirty="0"/>
              <a:t> answer is revealed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2BD9D-618E-C64A-8529-16710B47B3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66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2BD9D-618E-C64A-8529-16710B47B3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Source: https://s-media-cache-ak0.pinimg.com/736x/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/d2/f5/fed2f5ca8fbe85d060c627b0b5f62be3.jpg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46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Source: http://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yourshot.nationalgeographic.com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/u/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/fQYSUbVfts-T7pS2VP2wnKyN8wxywmXtY0-Fwsgxpz6twqwD4YxsOSZbP8nvIRdwtHZd0XNfL4GCI8JsjjDu/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62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Source: https://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www.zsl.org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/sites/default/files/image/2014-02/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chinese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-giant-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salamander.jpg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75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Source: http://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voices.nationalgeographic.com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/files/2014/02/indian-purple-frog-01.jpg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6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3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4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3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4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6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4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3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AEB10-0331-9D40-84F5-18C58A9A253D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4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1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0.tif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1.tif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2.tif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3.tiff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4.tiff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5.tif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s://www.epa.gov/education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alazar.viccy@epa.gov" TargetMode="External"/><Relationship Id="rId5" Type="http://schemas.openxmlformats.org/officeDocument/2006/relationships/hyperlink" Target="mailto:hanft.sally@epa.gov" TargetMode="Externa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8.tiff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tif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3999" y="4413941"/>
            <a:ext cx="856826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2</a:t>
            </a:r>
            <a:r>
              <a:rPr lang="en-US" sz="3200" baseline="300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nd</a:t>
            </a:r>
            <a:r>
              <a:rPr lang="en-US" sz="32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 Grade</a:t>
            </a:r>
          </a:p>
          <a:p>
            <a:r>
              <a:rPr lang="en-US" sz="44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Animals and Endangerment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09103" y="6434128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EcoLearn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1983" y="5832283"/>
            <a:ext cx="967255" cy="939619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8375" y="6385667"/>
            <a:ext cx="472333" cy="472333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5252" y="6385667"/>
            <a:ext cx="472333" cy="472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"/>
            <a:ext cx="9144000" cy="44679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999" y="5549885"/>
            <a:ext cx="8890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Learn what endangered, extinct, and threatened species are and what </a:t>
            </a:r>
            <a:r>
              <a:rPr lang="en-US" sz="2400">
                <a:solidFill>
                  <a:schemeClr val="bg1"/>
                </a:solidFill>
              </a:rPr>
              <a:t>causes them to </a:t>
            </a:r>
            <a:r>
              <a:rPr lang="en-US" sz="2400" dirty="0">
                <a:solidFill>
                  <a:schemeClr val="bg1"/>
                </a:solidFill>
              </a:rPr>
              <a:t>become endangered, extinct, or threatened.</a:t>
            </a:r>
          </a:p>
        </p:txBody>
      </p:sp>
    </p:spTree>
    <p:extLst>
      <p:ext uri="{BB962C8B-B14F-4D97-AF65-F5344CB8AC3E}">
        <p14:creationId xmlns:p14="http://schemas.microsoft.com/office/powerpoint/2010/main" val="163814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151" y="5381625"/>
            <a:ext cx="6699250" cy="779277"/>
          </a:xfrm>
        </p:spPr>
        <p:txBody>
          <a:bodyPr>
            <a:norm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</a:rPr>
              <a:t>Chinese</a:t>
            </a:r>
            <a:r>
              <a:rPr lang="en-US" sz="4500" b="1" dirty="0"/>
              <a:t> </a:t>
            </a:r>
            <a:r>
              <a:rPr lang="en-US" sz="4500" b="1" dirty="0">
                <a:solidFill>
                  <a:schemeClr val="bg1"/>
                </a:solidFill>
              </a:rPr>
              <a:t>Giant</a:t>
            </a:r>
            <a:r>
              <a:rPr lang="en-US" sz="4500" b="1" dirty="0"/>
              <a:t> </a:t>
            </a:r>
            <a:r>
              <a:rPr lang="en-US" sz="4500" b="1" dirty="0">
                <a:solidFill>
                  <a:schemeClr val="bg1"/>
                </a:solidFill>
              </a:rPr>
              <a:t>Salamander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05632" y="4301205"/>
            <a:ext cx="3978876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bg1"/>
                </a:solidFill>
              </a:rPr>
              <a:t>Source: http://www.edgeofexistence.org/conservation/conservation_project.php?id=111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0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4829324"/>
            <a:ext cx="2891790" cy="1618413"/>
          </a:xfrm>
        </p:spPr>
        <p:txBody>
          <a:bodyPr/>
          <a:lstStyle/>
          <a:p>
            <a:pPr algn="ctr"/>
            <a:r>
              <a:rPr lang="en-US" sz="4500" b="1" dirty="0">
                <a:solidFill>
                  <a:schemeClr val="bg1"/>
                </a:solidFill>
              </a:rPr>
              <a:t>Purple</a:t>
            </a:r>
            <a:r>
              <a:rPr lang="en-US" sz="4500" b="1" dirty="0"/>
              <a:t> </a:t>
            </a:r>
            <a:r>
              <a:rPr lang="en-US" sz="4500" b="1" dirty="0">
                <a:solidFill>
                  <a:schemeClr val="bg1"/>
                </a:solidFill>
              </a:rPr>
              <a:t>Frog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2109" y="4334758"/>
            <a:ext cx="706086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Source: http://scribol.com/environment/bizarre-animals-on-the-edge-of-extinction?utm_campaign=Feed%3A%20environmentalgraffiti%20%28Environmental%20Graffiti%29&amp;utm_medium=feed&amp;utm_source=feedburner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6045200"/>
            <a:ext cx="812800" cy="81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13387" b="3949"/>
          <a:stretch/>
        </p:blipFill>
        <p:spPr>
          <a:xfrm>
            <a:off x="0" y="0"/>
            <a:ext cx="9143139" cy="501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7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2210" y="5209107"/>
            <a:ext cx="2891790" cy="1618413"/>
          </a:xfrm>
        </p:spPr>
        <p:txBody>
          <a:bodyPr/>
          <a:lstStyle/>
          <a:p>
            <a:pPr algn="ctr"/>
            <a:r>
              <a:rPr lang="en-US" sz="4500" b="1" dirty="0">
                <a:solidFill>
                  <a:schemeClr val="bg1"/>
                </a:solidFill>
              </a:rPr>
              <a:t>Proboscis</a:t>
            </a:r>
            <a:r>
              <a:rPr lang="en-US" sz="4500" b="1" dirty="0"/>
              <a:t> </a:t>
            </a:r>
            <a:r>
              <a:rPr lang="en-US" sz="4500" b="1" dirty="0">
                <a:solidFill>
                  <a:schemeClr val="bg1"/>
                </a:solidFill>
              </a:rPr>
              <a:t>Monkey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57352" y="4242425"/>
            <a:ext cx="3435179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>
                <a:solidFill>
                  <a:schemeClr val="bg1"/>
                </a:solidFill>
              </a:rPr>
              <a:t>Source: http://www.zoochat.com/159/proboscis-monkey-apenheul-30-05-12-a-275139/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441" y="6045200"/>
            <a:ext cx="812800" cy="812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t="3331" b="6231"/>
          <a:stretch/>
        </p:blipFill>
        <p:spPr>
          <a:xfrm>
            <a:off x="-4572" y="-72408"/>
            <a:ext cx="9152352" cy="551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5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-24636" b="8831"/>
          <a:stretch/>
        </p:blipFill>
        <p:spPr>
          <a:xfrm>
            <a:off x="4967" y="213284"/>
            <a:ext cx="9139033" cy="622762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Why do animals become endangered?</a:t>
            </a:r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7561" y="6436911"/>
            <a:ext cx="421089" cy="42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4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12992"/>
          <a:stretch/>
        </p:blipFill>
        <p:spPr>
          <a:xfrm>
            <a:off x="0" y="1370384"/>
            <a:ext cx="9145337" cy="46303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What kinds of activities do humans practice that affect animals?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46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3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365126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Closure</a:t>
            </a:r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" y="62484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6082" y="0"/>
            <a:ext cx="6617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56176" y="2165847"/>
            <a:ext cx="7607253" cy="2387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haroni" charset="0"/>
                <a:ea typeface="Aharoni" charset="0"/>
                <a:cs typeface="Aharoni" charset="0"/>
              </a:rPr>
              <a:t>EcoLearn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-1301601" y="5392789"/>
            <a:ext cx="7315200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Developed by the Environmental Protection Agency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With support from Department of State 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Virtual Students of Foreign Service Interns 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hlinkClick r:id="rId2"/>
              </a:rPr>
              <a:t>https://www.epa.gov/education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124" y="5539845"/>
            <a:ext cx="967255" cy="9396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45379" y="5518171"/>
            <a:ext cx="12573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US EPA</a:t>
            </a:r>
          </a:p>
          <a:p>
            <a:r>
              <a:rPr lang="en-US" sz="1600" dirty="0">
                <a:solidFill>
                  <a:schemeClr val="bg1"/>
                </a:solidFill>
              </a:rPr>
              <a:t>Region 10 </a:t>
            </a:r>
          </a:p>
          <a:p>
            <a:r>
              <a:rPr lang="en-US" sz="1600" dirty="0">
                <a:solidFill>
                  <a:schemeClr val="bg1"/>
                </a:solidFill>
              </a:rPr>
              <a:t>EcoLearn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566" t="3617" r="6218"/>
          <a:stretch/>
        </p:blipFill>
        <p:spPr>
          <a:xfrm>
            <a:off x="2743200" y="439566"/>
            <a:ext cx="3865484" cy="32269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52247" y="4389477"/>
            <a:ext cx="4129553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For more information:     </a:t>
            </a:r>
          </a:p>
          <a:p>
            <a:r>
              <a:rPr lang="en-US" dirty="0">
                <a:solidFill>
                  <a:schemeClr val="bg1"/>
                </a:solidFill>
              </a:rPr>
              <a:t>                   </a:t>
            </a:r>
            <a:r>
              <a:rPr lang="en-US" dirty="0">
                <a:solidFill>
                  <a:schemeClr val="bg1"/>
                </a:solidFill>
                <a:hlinkClick r:id="rId5"/>
              </a:rPr>
              <a:t>hanft.sally@epa.gov</a:t>
            </a:r>
            <a:r>
              <a:rPr lang="en-US" dirty="0">
                <a:solidFill>
                  <a:schemeClr val="bg1"/>
                </a:solidFill>
              </a:rPr>
              <a:t> or</a:t>
            </a:r>
          </a:p>
          <a:p>
            <a:r>
              <a:rPr lang="en-US" dirty="0">
                <a:solidFill>
                  <a:schemeClr val="bg1"/>
                </a:solidFill>
              </a:rPr>
              <a:t>                   </a:t>
            </a:r>
            <a:r>
              <a:rPr lang="en-US" dirty="0">
                <a:solidFill>
                  <a:schemeClr val="bg1"/>
                </a:solidFill>
                <a:hlinkClick r:id="rId6"/>
              </a:rPr>
              <a:t>salazar.viccy@epa.gov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/>
              <a:t> 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240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Do 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109161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Complete the Polar Bear worksheet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33" y="0"/>
            <a:ext cx="5256067" cy="6858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5537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987" y="2594978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Extinct, Endangered or Threatened?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3200" y="6045200"/>
            <a:ext cx="812800" cy="8128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08727" y="6045200"/>
            <a:ext cx="812800" cy="8128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79906" y="60545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6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Dinosaurs</a:t>
            </a: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7" b="2385"/>
          <a:stretch/>
        </p:blipFill>
        <p:spPr>
          <a:xfrm>
            <a:off x="612463" y="857250"/>
            <a:ext cx="8005943" cy="3652817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Extinct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07924" y="4292443"/>
            <a:ext cx="4572000" cy="2192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25" dirty="0">
                <a:solidFill>
                  <a:schemeClr val="bg1">
                    <a:lumMod val="65000"/>
                  </a:schemeClr>
                </a:solidFill>
              </a:rPr>
              <a:t>Source: https://www.sciencenews.org/article/brain-reconstruction-hints-dinosaur-communication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63" y="5391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6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Gorillas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5" b="-551"/>
          <a:stretch/>
        </p:blipFill>
        <p:spPr>
          <a:xfrm>
            <a:off x="1031790" y="1055952"/>
            <a:ext cx="7037173" cy="3342662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57225" y="4440315"/>
            <a:ext cx="4120886" cy="2258574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Endangered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63812" y="4208177"/>
            <a:ext cx="3744097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dirty="0">
                <a:solidFill>
                  <a:schemeClr val="bg1"/>
                </a:solidFill>
              </a:rPr>
              <a:t>Source: http://www.nathab.com/photo-tours/africa/ultimate-gorilla-photo-safari/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124" y="5267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9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Mice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9" b="11789"/>
          <a:stretch>
            <a:fillRect/>
          </a:stretch>
        </p:blipFill>
        <p:spPr>
          <a:xfrm>
            <a:off x="365760" y="1028375"/>
            <a:ext cx="8321040" cy="3354544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14350" y="4378299"/>
            <a:ext cx="3887480" cy="2225477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 Threatened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84557" y="4100692"/>
            <a:ext cx="3058297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dirty="0">
                <a:solidFill>
                  <a:schemeClr val="bg1">
                    <a:lumMod val="65000"/>
                  </a:schemeClr>
                </a:solidFill>
              </a:rPr>
              <a:t>Source: http://ddar.manchester.ac.uk/blog/?attachment_id=377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775" y="5391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+mj-lt"/>
              </a:rPr>
              <a:t>What other animals are endangered?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539115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6745" y="5391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9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4111" b="9839"/>
          <a:stretch/>
        </p:blipFill>
        <p:spPr>
          <a:xfrm>
            <a:off x="1" y="-68031"/>
            <a:ext cx="9144000" cy="546608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58766" y="5383358"/>
            <a:ext cx="7585234" cy="6172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500" dirty="0" err="1">
                <a:solidFill>
                  <a:schemeClr val="bg1"/>
                </a:solidFill>
              </a:rPr>
              <a:t>Blobfish</a:t>
            </a:r>
            <a:endParaRPr lang="en-US" sz="4500" dirty="0">
              <a:solidFill>
                <a:schemeClr val="bg1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8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872" y="4459553"/>
            <a:ext cx="2949178" cy="1600200"/>
          </a:xfrm>
        </p:spPr>
        <p:txBody>
          <a:bodyPr/>
          <a:lstStyle/>
          <a:p>
            <a:pPr algn="ctr"/>
            <a:r>
              <a:rPr lang="en-US" sz="4500" b="1" dirty="0">
                <a:solidFill>
                  <a:schemeClr val="bg1"/>
                </a:solidFill>
              </a:rPr>
              <a:t>Axolotl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802" y="6511751"/>
            <a:ext cx="341046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Source: http://animals.nationalgeographic.com/animals/amphibians/axolotl/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32048" y="6133842"/>
            <a:ext cx="755818" cy="7558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762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5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cord xmlns="4ffa91fb-a0ff-4ac5-b2db-65c790d184a4">Shared</Record>
    <Language xmlns="http://schemas.microsoft.com/sharepoint/v3">English</Language>
    <Document_x0020_Creation_x0020_Date xmlns="4ffa91fb-a0ff-4ac5-b2db-65c790d184a4">2019-11-08T13:56:53+00:00</Document_x0020_Creation_x0020_Date>
    <_Source xmlns="http://schemas.microsoft.com/sharepoint/v3/fields" xsi:nil="true"/>
    <j747ac98061d40f0aa7bd47e1db5675d xmlns="4ffa91fb-a0ff-4ac5-b2db-65c790d184a4">
      <Terms xmlns="http://schemas.microsoft.com/office/infopath/2007/PartnerControls"/>
    </j747ac98061d40f0aa7bd47e1db5675d>
    <e3f09c3df709400db2417a7161762d62 xmlns="4ffa91fb-a0ff-4ac5-b2db-65c790d184a4">
      <Terms xmlns="http://schemas.microsoft.com/office/infopath/2007/PartnerControls"/>
    </e3f09c3df709400db2417a7161762d62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ights xmlns="4ffa91fb-a0ff-4ac5-b2db-65c790d184a4" xsi:nil="true"/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</documentManagement>
</p:properties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E5D0FA646EF498792D2B9A019C022" ma:contentTypeVersion="11" ma:contentTypeDescription="Create a new document." ma:contentTypeScope="" ma:versionID="02f31134bd8086bda2b586c8cb394efb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93c6a663-ae4a-4ced-9ece-a8d2a552dbdd" targetNamespace="http://schemas.microsoft.com/office/2006/metadata/properties" ma:root="true" ma:fieldsID="b28f1d4a36b692e96a95e7dfac3d5744" ns1:_="" ns2:_="" ns3:_="" ns4:_="" ns5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93c6a663-ae4a-4ced-9ece-a8d2a552dbdd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2:e3f09c3df709400db2417a7161762d62" minOccurs="0"/>
                <xsd:element ref="ns5:MediaServiceMetadata" minOccurs="0"/>
                <xsd:element ref="ns5:MediaServiceFastMetadata" minOccurs="0"/>
                <xsd:element ref="ns5:MediaServiceAutoTags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 ma:readOnly="false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0c63405-47a1-4b55-937d-305de570f354}" ma:internalName="TaxCatchAllLabel" ma:readOnly="true" ma:showField="CatchAllDataLabel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0c63405-47a1-4b55-937d-305de570f354}" ma:internalName="TaxCatchAll" ma:showField="CatchAllData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3f09c3df709400db2417a7161762d62" ma:index="28" nillable="true" ma:taxonomy="true" ma:internalName="e3f09c3df709400db2417a7161762d62" ma:taxonomyFieldName="EPA_x0020_Subject" ma:displayName="EPA Subject" ma:readOnly="false" ma:default="" ma:fieldId="{e3f09c3d-f709-400d-b241-7a7161762d62}" ma:taxonomyMulti="true" ma:sspId="29f62856-1543-49d4-a736-4569d363f533" ma:termSetId="7a3d4ae0-7e62-45a2-a406-c6a8a6a8eee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6a663-ae4a-4ced-9ece-a8d2a552db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.xml><?xml version="1.0" encoding="utf-8"?>
<?mso-contentType ?>
<SharedContentType xmlns="Microsoft.SharePoint.Taxonomy.ContentTypeSync" SourceId="29f62856-1543-49d4-a736-4569d363f533" ContentTypeId="0x0101" PreviousValue="false"/>
</file>

<file path=customXml/itemProps1.xml><?xml version="1.0" encoding="utf-8"?>
<ds:datastoreItem xmlns:ds="http://schemas.openxmlformats.org/officeDocument/2006/customXml" ds:itemID="{8E0D5BBE-C357-43A5-8ED1-5B1E7BEAA214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190E1D71-7217-4E2F-9546-1A1892165466}"/>
</file>

<file path=customXml/itemProps11.xml><?xml version="1.0" encoding="utf-8"?>
<ds:datastoreItem xmlns:ds="http://schemas.openxmlformats.org/officeDocument/2006/customXml" ds:itemID="{DD698270-7E34-4AA7-8702-18F005497F64}"/>
</file>

<file path=customXml/itemProps2.xml><?xml version="1.0" encoding="utf-8"?>
<ds:datastoreItem xmlns:ds="http://schemas.openxmlformats.org/officeDocument/2006/customXml" ds:itemID="{D25DEDE8-3C34-483E-82C6-0BC8C9C30909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E23FAC99-1BDD-4135-85AE-6EC1054F28D2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CC9D2CC1-5EC2-4358-B737-0A80821FF196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AF878DBF-6197-43E5-A64E-7BE3BFE37C34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238013AD-CAFE-4B4F-BC49-53BB0ED0D4A2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17411532-F916-42D1-94F6-B2A058090742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091CD1D0-5736-481C-A9F7-F12D22480D16}"/>
</file>

<file path=customXml/itemProps9.xml><?xml version="1.0" encoding="utf-8"?>
<ds:datastoreItem xmlns:ds="http://schemas.openxmlformats.org/officeDocument/2006/customXml" ds:itemID="{67DD910B-0ACF-4C5C-8C0B-5B1DAB1D582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20480</TotalTime>
  <Words>262</Words>
  <Application>Microsoft Office PowerPoint</Application>
  <PresentationFormat>On-screen Show (4:3)</PresentationFormat>
  <Paragraphs>67</Paragraphs>
  <Slides>16</Slides>
  <Notes>13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Do Now</vt:lpstr>
      <vt:lpstr>Extinct, Endangered or Threatened? </vt:lpstr>
      <vt:lpstr>Dinosaurs</vt:lpstr>
      <vt:lpstr>Gorillas</vt:lpstr>
      <vt:lpstr>Mice</vt:lpstr>
      <vt:lpstr>PowerPoint Presentation</vt:lpstr>
      <vt:lpstr>Blobfish</vt:lpstr>
      <vt:lpstr>Axolotl</vt:lpstr>
      <vt:lpstr>Chinese Giant Salamander</vt:lpstr>
      <vt:lpstr>Purple Frog</vt:lpstr>
      <vt:lpstr>Proboscis Monkey</vt:lpstr>
      <vt:lpstr>Why do animals become endangered?</vt:lpstr>
      <vt:lpstr>What kinds of activities do humans practice that affect animals? </vt:lpstr>
      <vt:lpstr>Closure</vt:lpstr>
      <vt:lpstr>EcoLearn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vu.tran.kelly@gmail.com</dc:creator>
  <cp:lastModifiedBy>Dang, Colleen</cp:lastModifiedBy>
  <cp:revision>39</cp:revision>
  <dcterms:created xsi:type="dcterms:W3CDTF">2016-11-30T06:05:15Z</dcterms:created>
  <dcterms:modified xsi:type="dcterms:W3CDTF">2017-11-03T15:09:29Z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0x010100DDDE5D0FA646EF498792D2B9A019C022</vt:lpwstr>
  </property>
  <property fmtid="{D5CDD505-2E9C-101B-9397-08002B2CF9AE}" pid="3" name="TaxKeyword">
    <vt:lpwstr/>
  </property>
</Properties>
</file>