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5"/>
  </p:sldMasterIdLst>
  <p:notesMasterIdLst>
    <p:notesMasterId r:id="rId13"/>
  </p:notesMasterIdLst>
  <p:sldIdLst>
    <p:sldId id="256" r:id="rId6"/>
    <p:sldId id="257" r:id="rId7"/>
    <p:sldId id="259" r:id="rId8"/>
    <p:sldId id="260" r:id="rId9"/>
    <p:sldId id="261" r:id="rId10"/>
    <p:sldId id="258" r:id="rId11"/>
    <p:sldId id="262" r:id="rId1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397" autoAdjust="0"/>
    <p:restoredTop sz="94660"/>
  </p:normalViewPr>
  <p:slideViewPr>
    <p:cSldViewPr>
      <p:cViewPr varScale="1">
        <p:scale>
          <a:sx n="69" d="100"/>
          <a:sy n="69" d="100"/>
        </p:scale>
        <p:origin x="-1380" y="-9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notesMaster" Target="notesMasters/notesMaster1.xml"/><Relationship Id="rId3" Type="http://schemas.openxmlformats.org/officeDocument/2006/relationships/customXml" Target="../customXml/item3.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1.xml"/><Relationship Id="rId15" Type="http://schemas.openxmlformats.org/officeDocument/2006/relationships/viewProps" Target="viewProps.xml"/><Relationship Id="rId10" Type="http://schemas.openxmlformats.org/officeDocument/2006/relationships/slide" Target="slides/slide5.xml"/><Relationship Id="rId4" Type="http://schemas.openxmlformats.org/officeDocument/2006/relationships/customXml" Target="../customXml/item4.xml"/><Relationship Id="rId9" Type="http://schemas.openxmlformats.org/officeDocument/2006/relationships/slide" Target="slides/slide4.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0249159-5584-442C-8FA1-B2FB74AE8BF5}" type="datetimeFigureOut">
              <a:rPr lang="en-US" smtClean="0"/>
              <a:pPr/>
              <a:t>2/21/2016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1D73182-6571-41A2-9790-D6217FBAE6E5}" type="slidenum">
              <a:rPr lang="en-US" smtClean="0"/>
              <a:pPr/>
              <a:t>‹#›</a:t>
            </a:fld>
            <a:endParaRPr lang="en-US"/>
          </a:p>
        </p:txBody>
      </p:sp>
    </p:spTree>
    <p:extLst>
      <p:ext uri="{BB962C8B-B14F-4D97-AF65-F5344CB8AC3E}">
        <p14:creationId xmlns:p14="http://schemas.microsoft.com/office/powerpoint/2010/main" val="356118363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For the leading question, receive all answers.</a:t>
            </a:r>
            <a:r>
              <a:rPr lang="en-US" baseline="0" dirty="0" smtClean="0"/>
              <a:t> Some examples are listed if students are having trouble.  After a brief brainstorming session, ask students where energy comes from? The Next few slides will provide some historical context on the subject.</a:t>
            </a:r>
            <a:endParaRPr lang="en-US" dirty="0"/>
          </a:p>
        </p:txBody>
      </p:sp>
      <p:sp>
        <p:nvSpPr>
          <p:cNvPr id="4" name="Slide Number Placeholder 3"/>
          <p:cNvSpPr>
            <a:spLocks noGrp="1"/>
          </p:cNvSpPr>
          <p:nvPr>
            <p:ph type="sldNum" sz="quarter" idx="10"/>
          </p:nvPr>
        </p:nvSpPr>
        <p:spPr/>
        <p:txBody>
          <a:bodyPr/>
          <a:lstStyle/>
          <a:p>
            <a:fld id="{A1D73182-6571-41A2-9790-D6217FBAE6E5}" type="slidenum">
              <a:rPr lang="en-US" smtClean="0"/>
              <a:pPr/>
              <a:t>2</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The image</a:t>
            </a:r>
            <a:r>
              <a:rPr lang="en-US" baseline="0" dirty="0" smtClean="0"/>
              <a:t> to the left depicts two ox pulling a plow to till soil for planting. To the right depicts a horse drawn carriage.</a:t>
            </a:r>
            <a:endParaRPr lang="en-US" dirty="0"/>
          </a:p>
        </p:txBody>
      </p:sp>
      <p:sp>
        <p:nvSpPr>
          <p:cNvPr id="4" name="Slide Number Placeholder 3"/>
          <p:cNvSpPr>
            <a:spLocks noGrp="1"/>
          </p:cNvSpPr>
          <p:nvPr>
            <p:ph type="sldNum" sz="quarter" idx="10"/>
          </p:nvPr>
        </p:nvSpPr>
        <p:spPr/>
        <p:txBody>
          <a:bodyPr/>
          <a:lstStyle/>
          <a:p>
            <a:fld id="{A1D73182-6571-41A2-9790-D6217FBAE6E5}" type="slidenum">
              <a:rPr lang="en-US" smtClean="0"/>
              <a:pPr/>
              <a:t>3</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On the left is a windmill, which can</a:t>
            </a:r>
            <a:r>
              <a:rPr lang="en-US" baseline="0" dirty="0" smtClean="0"/>
              <a:t> be used to power sawmills or even generate electricity. Dams are powered by gravity: as water falls it creates power by spinning a turbine which used to be used to power sawmills and other machinery, but now is often sued to generate electricity.</a:t>
            </a:r>
            <a:endParaRPr lang="en-US" dirty="0"/>
          </a:p>
        </p:txBody>
      </p:sp>
      <p:sp>
        <p:nvSpPr>
          <p:cNvPr id="4" name="Slide Number Placeholder 3"/>
          <p:cNvSpPr>
            <a:spLocks noGrp="1"/>
          </p:cNvSpPr>
          <p:nvPr>
            <p:ph type="sldNum" sz="quarter" idx="10"/>
          </p:nvPr>
        </p:nvSpPr>
        <p:spPr/>
        <p:txBody>
          <a:bodyPr/>
          <a:lstStyle/>
          <a:p>
            <a:fld id="{A1D73182-6571-41A2-9790-D6217FBAE6E5}" type="slidenum">
              <a:rPr lang="en-US" smtClean="0"/>
              <a:pPr/>
              <a:t>4</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b="0" i="0" kern="1200" dirty="0" smtClean="0">
                <a:solidFill>
                  <a:schemeClr val="tx1"/>
                </a:solidFill>
                <a:latin typeface="+mn-lt"/>
                <a:ea typeface="+mn-ea"/>
                <a:cs typeface="+mn-cs"/>
              </a:rPr>
              <a:t>More than 100 years ago, people around the world started burning large amounts of coal, oil, and natural gas to power their homes, factories, and vehicles. Today, most of the world relies on these fossil fuels for their energy needs. </a:t>
            </a:r>
            <a:r>
              <a:rPr lang="en-US" dirty="0" smtClean="0"/>
              <a:t>These forms of energy come from plants and animals that have decayed over millions of years. The instructor should also mention here that burning fossil</a:t>
            </a:r>
            <a:r>
              <a:rPr lang="en-US" baseline="0" dirty="0" smtClean="0"/>
              <a:t> fuels have some negative environmental impacts, such as the creation of air and water pollution. This includes carbon emissions which is a primary driver of climate change.</a:t>
            </a:r>
          </a:p>
          <a:p>
            <a:endParaRPr lang="en-US" baseline="0" dirty="0" smtClean="0"/>
          </a:p>
          <a:p>
            <a:r>
              <a:rPr lang="en-US" baseline="0" dirty="0" smtClean="0"/>
              <a:t>The image to the left is an offshore oil rig, which obtains oil from deep below the ocean floor. The image to the right depicts a surface coal mine.</a:t>
            </a:r>
            <a:endParaRPr lang="en-US" dirty="0"/>
          </a:p>
        </p:txBody>
      </p:sp>
      <p:sp>
        <p:nvSpPr>
          <p:cNvPr id="4" name="Slide Number Placeholder 3"/>
          <p:cNvSpPr>
            <a:spLocks noGrp="1"/>
          </p:cNvSpPr>
          <p:nvPr>
            <p:ph type="sldNum" sz="quarter" idx="10"/>
          </p:nvPr>
        </p:nvSpPr>
        <p:spPr/>
        <p:txBody>
          <a:bodyPr/>
          <a:lstStyle/>
          <a:p>
            <a:fld id="{A1D73182-6571-41A2-9790-D6217FBAE6E5}" type="slidenum">
              <a:rPr lang="en-US" smtClean="0"/>
              <a:pPr/>
              <a:t>5</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Fossil fuels are an example of a non-renewable energy source. This means they have a finite, or limited amount.</a:t>
            </a:r>
          </a:p>
          <a:p>
            <a:r>
              <a:rPr lang="en-US" dirty="0" smtClean="0"/>
              <a:t>Renewable energy sources are infinite, meaning their supply is limitless.</a:t>
            </a:r>
            <a:r>
              <a:rPr lang="en-US" baseline="0" dirty="0" smtClean="0"/>
              <a:t> The Sun is an example of a renewable energy source. Depicted below is a home with solar panels, which transform energy from the sun into electricity to heat and power the home.</a:t>
            </a:r>
            <a:endParaRPr lang="en-US" dirty="0"/>
          </a:p>
        </p:txBody>
      </p:sp>
      <p:sp>
        <p:nvSpPr>
          <p:cNvPr id="4" name="Slide Number Placeholder 3"/>
          <p:cNvSpPr>
            <a:spLocks noGrp="1"/>
          </p:cNvSpPr>
          <p:nvPr>
            <p:ph type="sldNum" sz="quarter" idx="10"/>
          </p:nvPr>
        </p:nvSpPr>
        <p:spPr/>
        <p:txBody>
          <a:bodyPr/>
          <a:lstStyle/>
          <a:p>
            <a:fld id="{A1D73182-6571-41A2-9790-D6217FBAE6E5}" type="slidenum">
              <a:rPr lang="en-US" smtClean="0"/>
              <a:pPr/>
              <a:t>6</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EE1AB18D-870B-4371-A2C9-C1A24F9613C2}" type="datetimeFigureOut">
              <a:rPr lang="en-US" smtClean="0"/>
              <a:pPr/>
              <a:t>2/21/2016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7E2899F-3BE0-442E-850D-323ECEE1E82A}"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E1AB18D-870B-4371-A2C9-C1A24F9613C2}" type="datetimeFigureOut">
              <a:rPr lang="en-US" smtClean="0"/>
              <a:pPr/>
              <a:t>2/21/2016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7E2899F-3BE0-442E-850D-323ECEE1E82A}"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E1AB18D-870B-4371-A2C9-C1A24F9613C2}" type="datetimeFigureOut">
              <a:rPr lang="en-US" smtClean="0"/>
              <a:pPr/>
              <a:t>2/21/2016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7E2899F-3BE0-442E-850D-323ECEE1E82A}"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E1AB18D-870B-4371-A2C9-C1A24F9613C2}" type="datetimeFigureOut">
              <a:rPr lang="en-US" smtClean="0"/>
              <a:pPr/>
              <a:t>2/21/2016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7E2899F-3BE0-442E-850D-323ECEE1E82A}"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E1AB18D-870B-4371-A2C9-C1A24F9613C2}" type="datetimeFigureOut">
              <a:rPr lang="en-US" smtClean="0"/>
              <a:pPr/>
              <a:t>2/21/2016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7E2899F-3BE0-442E-850D-323ECEE1E82A}"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EE1AB18D-870B-4371-A2C9-C1A24F9613C2}" type="datetimeFigureOut">
              <a:rPr lang="en-US" smtClean="0"/>
              <a:pPr/>
              <a:t>2/21/2016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7E2899F-3BE0-442E-850D-323ECEE1E82A}"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EE1AB18D-870B-4371-A2C9-C1A24F9613C2}" type="datetimeFigureOut">
              <a:rPr lang="en-US" smtClean="0"/>
              <a:pPr/>
              <a:t>2/21/2016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7E2899F-3BE0-442E-850D-323ECEE1E82A}"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EE1AB18D-870B-4371-A2C9-C1A24F9613C2}" type="datetimeFigureOut">
              <a:rPr lang="en-US" smtClean="0"/>
              <a:pPr/>
              <a:t>2/21/2016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7E2899F-3BE0-442E-850D-323ECEE1E82A}"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E1AB18D-870B-4371-A2C9-C1A24F9613C2}" type="datetimeFigureOut">
              <a:rPr lang="en-US" smtClean="0"/>
              <a:pPr/>
              <a:t>2/21/2016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7E2899F-3BE0-442E-850D-323ECEE1E82A}"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E1AB18D-870B-4371-A2C9-C1A24F9613C2}" type="datetimeFigureOut">
              <a:rPr lang="en-US" smtClean="0"/>
              <a:pPr/>
              <a:t>2/21/2016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7E2899F-3BE0-442E-850D-323ECEE1E82A}"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E1AB18D-870B-4371-A2C9-C1A24F9613C2}" type="datetimeFigureOut">
              <a:rPr lang="en-US" smtClean="0"/>
              <a:pPr/>
              <a:t>2/21/2016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7E2899F-3BE0-442E-850D-323ECEE1E82A}"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E1AB18D-870B-4371-A2C9-C1A24F9613C2}" type="datetimeFigureOut">
              <a:rPr lang="en-US" smtClean="0"/>
              <a:pPr/>
              <a:t>2/21/2016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7E2899F-3BE0-442E-850D-323ECEE1E82A}"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2.jpeg"/></Relationships>
</file>

<file path=ppt/slides/_rels/slide4.xml.rels><?xml version="1.0" encoding="UTF-8" standalone="yes"?>
<Relationships xmlns="http://schemas.openxmlformats.org/package/2006/relationships"><Relationship Id="rId3" Type="http://schemas.openxmlformats.org/officeDocument/2006/relationships/image" Target="../media/image3.gif"/><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4.gif"/></Relationships>
</file>

<file path=ppt/slides/_rels/slide5.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6.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Energy Through History</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is Energy? </a:t>
            </a:r>
            <a:endParaRPr lang="en-US" dirty="0"/>
          </a:p>
        </p:txBody>
      </p:sp>
      <p:sp>
        <p:nvSpPr>
          <p:cNvPr id="3" name="Content Placeholder 2"/>
          <p:cNvSpPr>
            <a:spLocks noGrp="1"/>
          </p:cNvSpPr>
          <p:nvPr>
            <p:ph idx="1"/>
          </p:nvPr>
        </p:nvSpPr>
        <p:spPr>
          <a:xfrm>
            <a:off x="457200" y="1600201"/>
            <a:ext cx="8229600" cy="3505200"/>
          </a:xfrm>
        </p:spPr>
        <p:txBody>
          <a:bodyPr>
            <a:normAutofit lnSpcReduction="10000"/>
          </a:bodyPr>
          <a:lstStyle/>
          <a:p>
            <a:r>
              <a:rPr lang="en-US" dirty="0" smtClean="0"/>
              <a:t>Energy makes </a:t>
            </a:r>
            <a:r>
              <a:rPr lang="en-US" i="1" dirty="0" smtClean="0"/>
              <a:t>change </a:t>
            </a:r>
            <a:r>
              <a:rPr lang="en-US" dirty="0" smtClean="0"/>
              <a:t>possible.</a:t>
            </a:r>
          </a:p>
          <a:p>
            <a:r>
              <a:rPr lang="en-US" dirty="0" smtClean="0"/>
              <a:t>It is essential to everything we do. </a:t>
            </a:r>
          </a:p>
          <a:p>
            <a:r>
              <a:rPr lang="en-US" dirty="0" smtClean="0"/>
              <a:t>Which of your daily activities require energy?</a:t>
            </a:r>
          </a:p>
          <a:p>
            <a:pPr lvl="1"/>
            <a:r>
              <a:rPr lang="en-US" dirty="0" smtClean="0"/>
              <a:t>Walking or playing sports</a:t>
            </a:r>
          </a:p>
          <a:p>
            <a:pPr lvl="1"/>
            <a:r>
              <a:rPr lang="en-US" dirty="0" smtClean="0"/>
              <a:t>Riding the bus to school</a:t>
            </a:r>
          </a:p>
          <a:p>
            <a:pPr lvl="1"/>
            <a:r>
              <a:rPr lang="en-US" dirty="0" smtClean="0"/>
              <a:t>Turning on the television or computer</a:t>
            </a:r>
          </a:p>
          <a:p>
            <a:pPr lvl="1"/>
            <a:r>
              <a:rPr lang="en-US" dirty="0" smtClean="0"/>
              <a:t>Growing food</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animEffect transition="in" filter="blinds(horizontal)">
                                      <p:cBhvr>
                                        <p:cTn id="7" dur="2000"/>
                                        <p:tgtEl>
                                          <p:spTgt spid="3">
                                            <p:txEl>
                                              <p:pRg st="3" end="3"/>
                                            </p:txEl>
                                          </p:spTgt>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nodeType="clickEffect">
                                  <p:stCondLst>
                                    <p:cond delay="0"/>
                                  </p:stCondLst>
                                  <p:childTnLst>
                                    <p:set>
                                      <p:cBhvr>
                                        <p:cTn id="11" dur="1" fill="hold">
                                          <p:stCondLst>
                                            <p:cond delay="0"/>
                                          </p:stCondLst>
                                        </p:cTn>
                                        <p:tgtEl>
                                          <p:spTgt spid="3">
                                            <p:txEl>
                                              <p:pRg st="4" end="4"/>
                                            </p:txEl>
                                          </p:spTgt>
                                        </p:tgtEl>
                                        <p:attrNameLst>
                                          <p:attrName>style.visibility</p:attrName>
                                        </p:attrNameLst>
                                      </p:cBhvr>
                                      <p:to>
                                        <p:strVal val="visible"/>
                                      </p:to>
                                    </p:set>
                                    <p:animEffect transition="in" filter="box(in)">
                                      <p:cBhvr>
                                        <p:cTn id="12" dur="2000"/>
                                        <p:tgtEl>
                                          <p:spTgt spid="3">
                                            <p:txEl>
                                              <p:pRg st="4" end="4"/>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animEffect transition="in" filter="blinds(horizontal)">
                                      <p:cBhvr>
                                        <p:cTn id="17" dur="2000"/>
                                        <p:tgtEl>
                                          <p:spTgt spid="3">
                                            <p:txEl>
                                              <p:pRg st="5" end="5"/>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nodeType="clickEffect">
                                  <p:stCondLst>
                                    <p:cond delay="0"/>
                                  </p:stCondLst>
                                  <p:childTnLst>
                                    <p:set>
                                      <p:cBhvr>
                                        <p:cTn id="21" dur="1" fill="hold">
                                          <p:stCondLst>
                                            <p:cond delay="0"/>
                                          </p:stCondLst>
                                        </p:cTn>
                                        <p:tgtEl>
                                          <p:spTgt spid="3">
                                            <p:txEl>
                                              <p:pRg st="6" end="6"/>
                                            </p:txEl>
                                          </p:spTgt>
                                        </p:tgtEl>
                                        <p:attrNameLst>
                                          <p:attrName>style.visibility</p:attrName>
                                        </p:attrNameLst>
                                      </p:cBhvr>
                                      <p:to>
                                        <p:strVal val="visible"/>
                                      </p:to>
                                    </p:set>
                                    <p:animEffect transition="in" filter="blinds(horizontal)">
                                      <p:cBhvr>
                                        <p:cTn id="22"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Human or Animal Labor</a:t>
            </a:r>
            <a:endParaRPr lang="en-US" dirty="0"/>
          </a:p>
        </p:txBody>
      </p:sp>
      <p:sp>
        <p:nvSpPr>
          <p:cNvPr id="3" name="Content Placeholder 2"/>
          <p:cNvSpPr>
            <a:spLocks noGrp="1"/>
          </p:cNvSpPr>
          <p:nvPr>
            <p:ph idx="1"/>
          </p:nvPr>
        </p:nvSpPr>
        <p:spPr/>
        <p:txBody>
          <a:bodyPr/>
          <a:lstStyle/>
          <a:p>
            <a:r>
              <a:rPr lang="en-US" dirty="0" smtClean="0"/>
              <a:t>Source: food cycling through the food chain, ultimately beginning with the sun.</a:t>
            </a:r>
          </a:p>
          <a:p>
            <a:r>
              <a:rPr lang="en-US" dirty="0" smtClean="0"/>
              <a:t>Uses: agriculture, transportation</a:t>
            </a:r>
            <a:endParaRPr lang="en-US" dirty="0"/>
          </a:p>
        </p:txBody>
      </p:sp>
      <p:pic>
        <p:nvPicPr>
          <p:cNvPr id="7170" name="Picture 2" descr="plowing, agriculture, plow, wood, ox, ox, pulling, farm, farmer, agricultures, plows, woods, oxen, farms, farmers"/>
          <p:cNvPicPr>
            <a:picLocks noChangeAspect="1" noChangeArrowheads="1"/>
          </p:cNvPicPr>
          <p:nvPr/>
        </p:nvPicPr>
        <p:blipFill>
          <a:blip r:embed="rId3" cstate="print"/>
          <a:srcRect/>
          <a:stretch>
            <a:fillRect/>
          </a:stretch>
        </p:blipFill>
        <p:spPr bwMode="auto">
          <a:xfrm>
            <a:off x="0" y="3733800"/>
            <a:ext cx="4422321" cy="2476501"/>
          </a:xfrm>
          <a:prstGeom prst="rect">
            <a:avLst/>
          </a:prstGeom>
          <a:noFill/>
        </p:spPr>
      </p:pic>
      <p:pic>
        <p:nvPicPr>
          <p:cNvPr id="7172" name="Picture 4" descr="http://thumb7.shutterstock.com/display_pic_with_logo/1122572/111875519/stock-vector-horse-drawn-carriage-111875519.jpg"/>
          <p:cNvPicPr>
            <a:picLocks noChangeAspect="1" noChangeArrowheads="1"/>
          </p:cNvPicPr>
          <p:nvPr/>
        </p:nvPicPr>
        <p:blipFill>
          <a:blip r:embed="rId4" cstate="print"/>
          <a:srcRect/>
          <a:stretch>
            <a:fillRect/>
          </a:stretch>
        </p:blipFill>
        <p:spPr bwMode="auto">
          <a:xfrm>
            <a:off x="4857750" y="3581400"/>
            <a:ext cx="4286250" cy="2705100"/>
          </a:xfrm>
          <a:prstGeom prst="rect">
            <a:avLst/>
          </a:prstGeom>
          <a:noFill/>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Mechanical Energy</a:t>
            </a:r>
            <a:endParaRPr lang="en-US" dirty="0"/>
          </a:p>
        </p:txBody>
      </p:sp>
      <p:sp>
        <p:nvSpPr>
          <p:cNvPr id="3" name="Content Placeholder 2"/>
          <p:cNvSpPr>
            <a:spLocks noGrp="1"/>
          </p:cNvSpPr>
          <p:nvPr>
            <p:ph idx="1"/>
          </p:nvPr>
        </p:nvSpPr>
        <p:spPr/>
        <p:txBody>
          <a:bodyPr/>
          <a:lstStyle/>
          <a:p>
            <a:r>
              <a:rPr lang="en-US" dirty="0" smtClean="0"/>
              <a:t>Source: windmills, dams</a:t>
            </a:r>
            <a:endParaRPr lang="en-US" dirty="0"/>
          </a:p>
          <a:p>
            <a:r>
              <a:rPr lang="en-US" dirty="0" smtClean="0"/>
              <a:t>Uses: machines, irrigation, electricity</a:t>
            </a:r>
            <a:endParaRPr lang="en-US" dirty="0"/>
          </a:p>
        </p:txBody>
      </p:sp>
      <p:pic>
        <p:nvPicPr>
          <p:cNvPr id="6146" name="Picture 2" descr="http://www.npl.co.uk/upload/img_200/windmill.gif"/>
          <p:cNvPicPr>
            <a:picLocks noChangeAspect="1" noChangeArrowheads="1"/>
          </p:cNvPicPr>
          <p:nvPr/>
        </p:nvPicPr>
        <p:blipFill>
          <a:blip r:embed="rId3" cstate="print"/>
          <a:srcRect/>
          <a:stretch>
            <a:fillRect/>
          </a:stretch>
        </p:blipFill>
        <p:spPr bwMode="auto">
          <a:xfrm>
            <a:off x="533400" y="3124200"/>
            <a:ext cx="2209800" cy="3226308"/>
          </a:xfrm>
          <a:prstGeom prst="rect">
            <a:avLst/>
          </a:prstGeom>
          <a:noFill/>
        </p:spPr>
      </p:pic>
      <p:pic>
        <p:nvPicPr>
          <p:cNvPr id="6148" name="Picture 4" descr="This diagram shows the major parts of a hydroelectric dam. Numbers on the diagram correspond with the steps listed on the page."/>
          <p:cNvPicPr>
            <a:picLocks noChangeAspect="1" noChangeArrowheads="1"/>
          </p:cNvPicPr>
          <p:nvPr/>
        </p:nvPicPr>
        <p:blipFill>
          <a:blip r:embed="rId4" cstate="print"/>
          <a:srcRect/>
          <a:stretch>
            <a:fillRect/>
          </a:stretch>
        </p:blipFill>
        <p:spPr bwMode="auto">
          <a:xfrm>
            <a:off x="3505200" y="3276600"/>
            <a:ext cx="5148354" cy="2924175"/>
          </a:xfrm>
          <a:prstGeom prst="rect">
            <a:avLst/>
          </a:prstGeom>
          <a:noFill/>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Fossil Fuels</a:t>
            </a:r>
            <a:endParaRPr lang="en-US" dirty="0"/>
          </a:p>
        </p:txBody>
      </p:sp>
      <p:sp>
        <p:nvSpPr>
          <p:cNvPr id="3" name="Content Placeholder 2"/>
          <p:cNvSpPr>
            <a:spLocks noGrp="1"/>
          </p:cNvSpPr>
          <p:nvPr>
            <p:ph idx="1"/>
          </p:nvPr>
        </p:nvSpPr>
        <p:spPr>
          <a:xfrm>
            <a:off x="457200" y="1600201"/>
            <a:ext cx="8229600" cy="2133600"/>
          </a:xfrm>
        </p:spPr>
        <p:txBody>
          <a:bodyPr/>
          <a:lstStyle/>
          <a:p>
            <a:r>
              <a:rPr lang="en-US" dirty="0" smtClean="0"/>
              <a:t>Sources: burning stored carbon in coal, oil, or natural gas</a:t>
            </a:r>
            <a:endParaRPr lang="en-US" dirty="0"/>
          </a:p>
          <a:p>
            <a:r>
              <a:rPr lang="en-US" dirty="0" smtClean="0"/>
              <a:t>Uses: electricity, transportation</a:t>
            </a:r>
          </a:p>
          <a:p>
            <a:endParaRPr lang="en-US" dirty="0"/>
          </a:p>
          <a:p>
            <a:pPr>
              <a:buNone/>
            </a:pPr>
            <a:endParaRPr lang="en-US" dirty="0"/>
          </a:p>
        </p:txBody>
      </p:sp>
      <p:pic>
        <p:nvPicPr>
          <p:cNvPr id="5122" name="Picture 2" descr="http://upload.wikimedia.org/wikipedia/commons/a/ab/Oil_platform_P-51_(Brazil).jpg"/>
          <p:cNvPicPr>
            <a:picLocks noChangeAspect="1" noChangeArrowheads="1"/>
          </p:cNvPicPr>
          <p:nvPr/>
        </p:nvPicPr>
        <p:blipFill>
          <a:blip r:embed="rId3" cstate="print"/>
          <a:srcRect/>
          <a:stretch>
            <a:fillRect/>
          </a:stretch>
        </p:blipFill>
        <p:spPr bwMode="auto">
          <a:xfrm>
            <a:off x="304800" y="3733800"/>
            <a:ext cx="3633454" cy="2423215"/>
          </a:xfrm>
          <a:prstGeom prst="rect">
            <a:avLst/>
          </a:prstGeom>
          <a:noFill/>
        </p:spPr>
      </p:pic>
      <p:pic>
        <p:nvPicPr>
          <p:cNvPr id="5126" name="Picture 6" descr="http://iqwall.com/wp-content/uploads/2014/11/animated-car-free-download-400x266.png"/>
          <p:cNvPicPr>
            <a:picLocks noChangeAspect="1" noChangeArrowheads="1"/>
          </p:cNvPicPr>
          <p:nvPr/>
        </p:nvPicPr>
        <p:blipFill>
          <a:blip r:embed="rId4" cstate="print"/>
          <a:srcRect/>
          <a:stretch>
            <a:fillRect/>
          </a:stretch>
        </p:blipFill>
        <p:spPr bwMode="auto">
          <a:xfrm>
            <a:off x="5029200" y="3733800"/>
            <a:ext cx="3810000" cy="2533651"/>
          </a:xfrm>
          <a:prstGeom prst="rect">
            <a:avLst/>
          </a:prstGeom>
          <a:noFill/>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Two Types of Energy</a:t>
            </a:r>
            <a:endParaRPr lang="en-US" dirty="0"/>
          </a:p>
        </p:txBody>
      </p:sp>
      <p:sp>
        <p:nvSpPr>
          <p:cNvPr id="3" name="Content Placeholder 2"/>
          <p:cNvSpPr>
            <a:spLocks noGrp="1"/>
          </p:cNvSpPr>
          <p:nvPr>
            <p:ph idx="1"/>
          </p:nvPr>
        </p:nvSpPr>
        <p:spPr>
          <a:xfrm>
            <a:off x="457200" y="1600201"/>
            <a:ext cx="8229600" cy="3657600"/>
          </a:xfrm>
        </p:spPr>
        <p:txBody>
          <a:bodyPr/>
          <a:lstStyle/>
          <a:p>
            <a:r>
              <a:rPr lang="en-US" dirty="0" smtClean="0"/>
              <a:t>Non-renewable: finite</a:t>
            </a:r>
          </a:p>
          <a:p>
            <a:pPr lvl="1"/>
            <a:r>
              <a:rPr lang="en-US" dirty="0" smtClean="0"/>
              <a:t>Examples: fossil fuels</a:t>
            </a:r>
          </a:p>
          <a:p>
            <a:pPr>
              <a:buNone/>
            </a:pPr>
            <a:endParaRPr lang="en-US" dirty="0"/>
          </a:p>
          <a:p>
            <a:r>
              <a:rPr lang="en-US" dirty="0" smtClean="0"/>
              <a:t>Renewable: </a:t>
            </a:r>
            <a:r>
              <a:rPr lang="en-US" dirty="0" smtClean="0"/>
              <a:t>infinite, </a:t>
            </a:r>
            <a:r>
              <a:rPr lang="en-US" dirty="0"/>
              <a:t>nonperishable </a:t>
            </a:r>
            <a:endParaRPr lang="en-US" dirty="0" smtClean="0"/>
          </a:p>
          <a:p>
            <a:pPr lvl="1"/>
            <a:r>
              <a:rPr lang="en-US" dirty="0" smtClean="0"/>
              <a:t>Examples: solar, wind, geothermal</a:t>
            </a:r>
            <a:endParaRPr lang="en-US" dirty="0"/>
          </a:p>
        </p:txBody>
      </p:sp>
      <p:sp>
        <p:nvSpPr>
          <p:cNvPr id="8194" name="AutoShape 2" descr="data:image/jpeg;base64,/9j/4AAQSkZJRgABAQAAAQABAAD/2wCEAAkGBxQTEhUUExQWFhUXGB8aGBYYGRkYHxsfGBocHBwhIB0cHCggHxslHRwcIjEhJSorLi4uHB8zODMsNygtLiwBCgoKDg0OGxAQGywkICYsLCwvLCw0LCwsLCwsLCwsLCwsLywsLCwsLCwsLCwsLCwsLCwsLCwsLCwsLCwsLC0sLP/AABEIALcBEwMBIgACEQEDEQH/xAAcAAABBQEBAQAAAAAAAAAAAAAFAAIDBAYBBwj/xABAEAACAQMDAgMHAQUHAwMFAAABAhEAAyEEEjEFQSJRYQYTMnGBkaGxFCNCUsEHYnKC0fDxFZLhJDNTQ2SiwtL/xAAaAQACAwEBAAAAAAAAAAAAAAACAwABBAUG/8QALhEAAgIBBAEEAQMCBwAAAAAAAAECEQMEEiExQRMiUWEFFDKBI6FicZGx0eHw/9oADAMBAAIRAxEAPwCqK7ToroFd45A0V2nRXYqEY0V2ngV0CoUNApRVbqupNqzcccqpI+fb8xVvqWtlrdxQpF62rgTtMkQ3IjkfmlZM8YSqQyGKU1aOAUqgGuTJaUAMSwx9+Ks2mDCVII9M0UckJdMp45LtHBXaftroFMQAwV2KfFKKsgzbUOr1SWl3XGCrxJq1FZf210hb3bFwqD+DO4nufKPWlZsjxwbQeOO6VMtWfaWyTE98f8GitnVo/wALD9KyV/otl7aH3ew7Qdy7h2HOT+lc0fTriH93cEDs3iH4n9K5sddkT9xueli1aNsBSqHRaeJIcMD2U4B795FWorqY5ucdxz5ra6I6VSbaW2jKGRSipIpRUIRxXYqTbS21CEcUoqTbS21CDNtICnxSioQbXDTyKbFQg2KaRUkU0iqbS7IMilTopVZCsBXYp0V0ChINC10CnbadtqEGRXQKeFrsVCGW9vdRs04Ucu0fQZNEeiqz9OVTO+w8ESPhcblMHyJigftghv6rT6dckkCPVyP6VpujqP2i5YIUretECeA9rK/iftXK1L3ZH9HRwLbBFbTWGZ9qYZvhEFM/kcV2/oiJ3W2BPfbkxz4kqu19kXfaPjtmVhiODIG1ux4rT3HBZTaMKwDrGBtuCfxNJxw3+aHTybV0Z+25/gduMCQ0D/Nmalua51nCniAZQnz7EUQutmHtqxBiY5PbIzmo10tk5G5MdiTA74PafWnKOeHTF3hn2iEdSAncrgCMgbhn/CSfxVq3qUbAdSfKc1A3SWb4CGIkBcqxj7At9aGG+jCG4/veLI45FMWqzR/crAlp8T/azQ7awPtLLai5OYIA+1aKxcCncCQCQSA5AxyAGBUfQigvtXozbvFgSyXPEjGMg/LuOKHNqlljtomPTODuy9YgKsHO0YDFTwO1dFwd4JnyyPqO1PtJKL8h2B7CmmyfqeTP9DWNmkJ9FGW+XmD38+aKxQvoVuC08xkxt7+lF9tdfRr+kjmal/1Bm2ltp+2ugVqEEe2uxUkUoqEsjilFSbaW2oSyOKUVJtpbahLI4pRUm2uRUJZHtrkVJtpbahLIg7DhU+bS34x+tNvI8bgBOYxifQelTEUF1elNsm6xZnY7Qsnau7meJH4rLm3QTcVf2/A6NPsu/tXmJPowH4OaVPGjU5YKW7kqP9K5WZY9S1ab/t/wN3YzgFO20P6p1BbRUE5ngc1Hb6oCZmFgcjj7UzJrYY5uMhSxNqwjduhRJ+3nUWn16PMYjHf84wKp6jX5PwRwCfU4I7g1m36gUZt04OYyD3kedYc35CTybsb4+B0MPHuNjqtXsKeFmVuWUTFWbD7gO3oY7fKsrp+qMXUAEKe+eT5duKtanUG3ZJV52EwSfORH+/Sih+Rlut/6FvAmqR32DsftPWTd5WzucfTwr+aJ9dH7Nqw//wAV4N/lbn8Gp/7EdF+71WoPLuLanzCyzflgPpVz+0PRy4MYdI+q/wCxQRdybNTjUUgP1iwEvOhIIJkFkjByII9DVnomsI0oTH7m6yMIDDZdl05EwCWX6Cma69vsaW+WeTb2vAkA24Uz61W6O6/tXumYFNSht453J47Z8pkEf5oqRe2dkkt0QquuHDIBmJUlYI4wZFcItPncR38Q+4kf6VGdKrfDcAJxDgqZX1Ej8139iucqu4fFKkN/iGM1v4Mw8aIhgUcEgggg8EZUxz+Koe1V2xZZXuhkW8N24KYVgYdTAxnI9Gp7Ywcds4wePtRXozi5v09yIvCATkLcX4eezcfWqla5TIknwzH6PqNsvtt3Aw/hh4/Bou+lF+2bJ2gnxW2KjD9xIPBioL/QbG+W09tHUxNv92Qy4I8PhP2q77pJ4de0jOexx/oayTxTvckaYZI1tYNNl0gMsdsgrx8+a773zn6if0o3bvXVwl7cAJ2sAfQiGA/pXWsMRuuaZWX+e3Nsjz4JE0lprtBqn0wPp3IyrEeqn9ZBq5Y17gcq3+JSCfLKyK5qLNqR7o3Ax5V47cQwBBn1rt62ERbm0wZ3GIKEfzFT3qR1LxyUd1X0W8G9W1dFm11MEwyMvGRDDPyz9SKtWtSjfCwPpOcY4ri9JVra3EuyGAIDDIkeYFUX0LEwdjDgndPPo3H3FNxfllK+U67FT/HUl2rCu2kBQe7ba2xAZlaeJMHHYGR9o+dPt6+6Odrj1BUnzyJFb8euxySb4Mk9FNdBaKUVSXqqRLq6fMbhzHKzVyxeR/hYN8jNaY5YS/azPLHOPaOxVfW623ZXddcIvmTH28z6Vc20G9qGi0BsR9xI8QBjHrUyz2QciYob5qILT21tMx22rrWxzcCz+IwKL6Hrenu4S6s/ynwn7GPxQX2cgXSAYBUiBwIjtRO/060XD7ELAyPCD/SuVD8jNS93R1H+NTjw+QxtrkVIB3pRXYTtWchqnRFFcZAeRipttcK1ZCq9picNH0pVZ20qD00XuAd+3ZutDfEMA5HPkRzx2rK9RsJZI8e5znGVziPnV+1dDA7DLgkZgmD2Hb/mqvuQngfbtHaOT6me1eezamORK1z8m6EHF/RHbuuzfvJgZCrGccRBruo6wqFQq4GDIwZ5/WnOiAGGPHOf9zWc1N4ZOTnt3n17jissVuY002p11yRtRtscEExQTV687HXzyTEfSrPTOrsFILnE+GJ7VBrgl9rNq1/GQp85ZoJ/P4pkIpPouK5Pbf7OdB7np2nWILr7wj/Gd36EUvbfTbrKv3Vh9mx+sVo7dkIqqOFAUfICKp9X0ou2biea/kZH6Vqj2HI866K06bU2S233NwXF/wANz6ec/ehOvdtodGRntkMsiDutwRmeePpRboDbdZsnF+01vPG4ZX+tVL2mZWZGCNHeY4wfOQaufZIdBPW3VdhcTK3kW+hPYONxH3kfSq/vYM/5h5weaf7N6r/0r2yi7tPdyrBW/d3hKwedoYMvbtVlntd7W0LxsYjB9GkVtxz3RtozySTobb1zcFiQIw0MNrfOYpwIxuRZnlSVyPh4MeXakdNbiA5WOd6TIPGUJ/Qc01NCzY3I3YlXH+U5g0z2+QeUFep20vWhqZKknZcgTtccE98/1oUdMD8Lqe0TtJ8xDR86KdClXazeUi3fXYZBww+FuIHznvQnU6Q23ZHwymG+nB+tDDuky3zyI6K52Un6SD9R51a6TqAC1p593cwxHII+Fx6g8+lUN5B8JI+Rj5jFTDWv57u3iAbnjzOaualVKiRq1YV/ZIb3bN+8VobeAQR2KnyPI+dXdRpg1wg/xYYTH+/MUIbqynaHUyMK3p/L9DxUt/VgZJPHxcf7NeA/I6nO86rtN/8AvtHp9Ngjs4XaLS6cIYPw1FrNKsEzjzoI3XixDRhSQ3fHnVy/r0ZAAZHJrnvHmi7+ezaorj6J7KFshiV7DkfWcVHq9EDLBSDGQuBjv5/Tim2uqhQERCx70Qu7vCxUSOIPH5rq4PyGeeWMJul0q+jHl0sIRbS575M2zfLvnv8AmP1rmwHJAnsfzgmPwavdT0y5ZYC/xLMwT/iEQfOqdyBECPXOfrx9SIr0y4OM+Rl3qF60sWxuLEeJiX2gnxEKTBx3k0us9as3/ALd5UQBi4EsWOFhYjbIMkkRTbW6OAxnt3H3mfUgCrViyC4uWmO4CHttAJJxJzkcj/zFN9WW2mxTxxu0gH0i6RqFBBHI/Fam+CBHyqp/0kXGFy0uxkgsviMDIJz/AA/kVeuWGAnDY5WD+lZJQpm7HkT7LWnHhX5VJtoGb9xCYdh6MAR9ox9DVvS9QuMQNgaf5TB+xx+a7WLW49qUuDiZdLJSdchDbS21GusWYMqfWP1BIqt1ALdi2LhSWEle8Z27uATT3qIbbTRn9OSfKGjqdo8MSJIkAkYMcilTB1NbfgSzdKrgFVBGPIzSrP8ArIeciD2fTMM45IZVedxz+c94HFC9XriQBuLTJOCCM/kYrunuhngJuLZcn68eWKS6EkFgcqT4ZkwT5VxFFLs2DbGuWTvJYzC+naftVLV6leFGQ0FvQf8AFcOkJ4HAyc8n0jmrnRtOudybmB88AZn60ziPJfAtP052UPbB8QPOJnGPSKOf2Z9O971SyrLHut1xh2BUR+pFDLtkIPAGAUEMGb1xHb7Vvv7D9BnVak84tKT/ANzZ+1FF3yFDs9RduSeOT8hzWB9mvao67qjImNPZssQPNiyiT6kTjsK2vTNZb1KsUMoWa3P80eFiPSZ+015v/ZP033Ou16xi3ttj/uJP9KauEF5KntCp098MMGzeDfTdn8Va9pbKJqNy22CsA29ePGJ7GSJ9KIf2haP983lcT88f6VTe49/Q6e6rCUBtsInxKY55jFFLlAxdMH9CuKmsCsTs1KNZYN2LZtkTmNwI+oqxtKnOCsqw+vljvNC+qJcZDAUn4lg8MviUyf7w/NaPqXV3Z0cbWtX7S3EV0BA3DIkeLDKwiabppv8AaVlj5KG4jnEeE47HilJPxZjwt/Q96kHUUMbrK+LBKOUOPQ4p63bLDJuJ2O5VcemRmtbk/KE0KxqoEfCTgkEjI4MTEUf1t0XdMt8KCyeC8pWeIhicHiKBNYRpC3bZPBlih9DDCi3s8j27hV1JtXVKXIgjPDY9aXLb2uy1fQPZ7Z+JI8yrH6GGBptuzb/huMBnBWcdxKnFP1+jNl2QmdpiZiVPBB+3eod2IiMjxROex7jNMST6YDbXaJrmj3DD2275I+hzHyoZ7Q6a7at7rbFVYEm2cx2ZR8u3zFXCRmCPQZn1HP1qbSR4gxG0/Uf3W+YODWPVaKGZXJW0adPq5YnwzynW6m6DliAciMCr/TOq3twwWB5wRP1o31PoDPq/dI1tWRd53TsU4MTGZwfrRjVDqIt7H0tm5/ErWCsgjgwIH4yJFc6Wmxyi40aYajLGVpsm6Rrtx2JtD7S2wjxELzHnVvTa1tx94ZH0j7UA1X75BfX/ANPdtNhjANu5EkGT8ByYI4NGrIGoU3ENtWWBeQNARj3WQPC3OYilab8Tgu5tp/Ro1H5HLLpKixvUNuVgPQggQex7RVXWacIQQRDeXI9CRP3OKc2huAZUx6Z/TFR2720+YPI8xXclhTikn0cpZWpNtEBEjifXDceogn9KV1VuBQ6q204kSfMiTDR9al1NqIIIIPBMr9CyjBHlXFBI7x9G/wDIH61gap0zWnasWruF7guYQhtw2ApGIwciKIWOruF2sEcDMsBPM8pB/wBaFggdxPOZT/x8hUpnvP1UH9O9QlEmsvBiGht3B8W7/QjHzqrqEkHM4wDEenMfrTyfl8gf/wCvzS49PmCP0kVGSgcOoMPC1uW2mBbCoFjtx4j9ajGuVUtsqkb/AI9xAAPc4PlRNOZ7xH078Zqn1ZE2FztBGAxCsR6DdBmKzS06bsDaSWeoFVAU47bS8fSlWbtXbIEEXyfOVH43UqZtK4HaTSiyNrGZiW7DnFR6i9EG0YxMnAxg984qpqbuxP3pn3q7wqkACOJ9f0NO09ljb3bXK5IIOQPQcUHptcsSS/tgYsVRT4Z3TMRj6jj71a09y4QqssSYI8u+MRiZoGNBcVzbOCBJ5wDLZgSRR/SdQgWxHvGODzDfI8gwO9FJ0uCNAvqLgD4g0Ajwn+UwCfWvVvY7prp7PsEnfdS5c7jkmOM/Co+9eX9d0wG1EMm4wgDsS0R/3GvovpehW1p0sx4Us7PoEg/pTYU0hkV7TPf2TWdvT9PPLbm+7GofZGwP23qdwcNqBH+VRP5ox7AWPd6PTKcBbQP0OaGewZDJqboMi5qbhB9AY/UGiDIv7QdPKW3/AJSVPyMH9RWR9nlV7Ws0zR4YvoOfnXo3tNpveaa4O4G4f5c/pXmnRNR7rX2H/hebTfJxj8imr9ot8MqgIQVV2G0+ZETngjj54or0G0tzStbI3Np7pKMP/jv+NTjsHkVD1a17vUXENtgJO1oDeo4+dDbfVv2Ry62mZbi+6uWwI3AncpETBBn70EJbZJhzjuiHf+m25IB+ISAT/qPnUNzpMloPxCeO4PmD/uaqWPbPSmNxZCDG1jx5g7gB+aIjq2nLbTdAYZ8QEj7GtyzwfkyPHNFV9I8CQpDCD8x8+f8Amq5tkD4GUnBI8xx8NHEu28lLiw2cMRn/ADAV10k94OcQ0EeozRqcWV7l4CA1r3tIl5WIez+7vLAMj+FiGHlQq7rJyVsvAknaVMHjKnkUT9ndULd2Gn3d4bHBkZPePmfPvQPqfTmsXmtN4ih8JgZQ/Iz/ALNBFJOg7b5J/wBttnDW2XOSrgx5GGE0rlu3yGK8mGQ+WQStDNoHc49SJU/ORg1Pp7BctmfCZ4zjBkGpN7IuRXZF0LpgvB7kzeLEqA0sUXGBzj9DUz2XXvcT5gmPmf5frTNEz2tm0hShlT5NyZkQQaIdTtAbb1kkW7hyqkwlz+JTB4PIB86R+nvyNjmpUAtRc2ObrAXUMJdTzA4IBmXTkd4JqK/pW0twanTLuG2XVTuW/abmZMhgOImDRT37QJIaQfiAJj5sJkH1mu27i7Bb92oVTKhCywTk5B4PIHFW9NNLgv1ovsdKlUu2Wm1cEo+QfUN/eHBHpNJda/c7hidwDf6mndFs2Vd7ZZlt3iCQSCqP2dcArJwRVnUdLCOyFtrLghlPkTI5G0gSDWhSSXuQl/RANVEgqM8xjjggZEiq+pQAwxVhyC0rjzJHf0xVk6QkY2t8mH6GJp1tWUbHUgHIJHwnzjy8/OlZcSmty7GYsjXDKbcY3D1kN9fOaZI9PsVI/wDNTXbBDRCzzg7Z9flUeR/MP8QBHrwawmqxAn1+4b5DNRG6FknECSSGXjv5RTbtxxDG6sD+HYon0AiST86mS4GAjdBA8OD9DNL380yJgzWdVRUW4pVhjkjjtHepl19uNzKZXMc7f1AJ+dMfpm1veIqMk+JHER6qD/TiKt6TqCmQhe3bJ8SgqZJ7sCPhJ79sVJzSQuUqdA9bdhhO22Zzls5pUm6SJMGBJ7Hz+VKsbX+IGwT1Lp5PhMAHJKiZycqfL8zTbgVAqzuAPAEYA7kfxCuaOxqLgQO3u5gZgEHnn+Ht3ojb6LvUIrJ3U78MO8jEmT59qY5V+5gpX0P015LgAttDMdojI7Y9BHc95qlruj+8+DDL4TGO/eTzXdN0trJVR4m4ZknGOCYPzFQ6bSncWZ/4gO4JOZmcHMc0Kku4sqSa4ZN7LdP991TTW48Nt97d8WvEZ88qK9+1OsX9nvXAwZRbcyDjAI/WvLPY9bKagl0MFQm9STsa4TH7xTIkCiGo0Z1jrZsu5sG4z31buysAC7dxAwOPnWnHO1QxPov+1GkvtptLprTsA6hXRRBYBRPi/l861Hs/0oabT27IjwgzHEkyf1qdL1tcsVEeEMSOPr8qlt3htkup7kgiIpu5Fj3QEEHgiD9efxNeN9Y0zI5UfFbuY8/Ca9gQK0MpBHmDPFece2+n2apo4YBvuM/p+aZHngGRmtR7Tt7wC4FaDE3JBgnuwPb14pmm6tJyvh4lWBH3OaD6nTyf3i71Jzk8eUjNM0WA1tbYbfgAgk4MiMzj6UifBdtGj1LWhkjLCSVQ57EEjn1qHWdJ05EHYe8r8X/5D6VQ0emcoE+H3Q3MwySTxycATkfeuIt3bDGQ8wWIMkegAxHkaT6l/wAE3Fi57MWtw927pAyLb/F84Jg0/VaH3IIt37zORIUjcV+cAynqc1CFW2h/9tseKS0gmMBgM48jQu911QCrI25kAXadoiTJJy0YwIq98n0U5hbT39cF8N0Of5cj553duasXOv67cq37a3iBg+EmPKSAD379qAN1i2rIwLh2B3DkE8CAMAR2FEP+p3EVXu2ztYqQoK4B77QcT51fq5IlX8ly17TASz6d1VeWBMZ7TJH0FaHTdWsrpmvOrW1whLRJn6DzoBa6jcYMuzwAboK/YcEHGaK67UL7iwhCy43HcBjyxQ5NVN1FvyV7WQ6bqWnbKX0OIPIJHaNpOaM9L1qSbbspt3cOdyypHwvkA4/SayGo6RoyNhSPFO4BlI9Z8qdb9ntOWBS6UEQFFzE+cHP3rctRJov00zUX9OyMVIkg/EokejY7EVC6rPAj1IHzEEfas/d6FqMFNSymfECJEARgedO911FA0Xbbx8IMqT/+oP3py1ldoB4PgPLaB4GD35HocHjsaILfbUC3aEG8gO1pEsg5SDyw4HnNZp9Xq0Ue8S1MGSCJE+R25NWNFrCALih5A8MSPhMhh9x270jPq4zqPgqOPaW7i9j2wZH/ADGfzT0usOGYfI/0B5/33qn1T2t0z3JuA2bh+LAhiMbhwRPem/8AVrLjw3FYRjkH9Tmtaz49tguDQVDBxtuRu/hZsekEx8J49DVS4hUwVdSMYM5B+dMsXg3BBjngfTkVetqbqgS28CFIk7gOxnG4Dg/SkZVGa3xG45te2RQu3fJ8nhWWJPnOJj0FN0t7OAkjjGPU+U1V6yu+0SrAsnjUHB8PP1IkZof0jqAuLvPIWMY+9LjCMoPi2FklKMvoL6qyx2wHA7sc47D50NueB5RlxEHAx2BxwSfxVnQMxuDfeuH+QFoA8scUO6gg3so3s8yWLQBt4JP+mKx5sUoS5jyyKe5cBmyQyglQSRk7ic9+KVZ1vaO4ngVLLAfxbAZ+pyaVJuXwByHen6XS2SBcdzcUkMVCshMTIIzP8NHNDYtW2fUIu4XAAQTJVvQEwBArD9F1uoKg2EDW1nF0puJPln1NEF66LZ/eysnK4aDWD8jinOVQ+K4ff8eDr6CGNL3P75Rs+pW7fu9qAhroyVwT2yaGda6Ulq3aW3O+R5HdzzIOBM1ST2ssDa8kxgAyJolZ9rbO4XGtuSBg4Eff9a5MI6rFSSdG7Jhw5FfDAuie/o7gtQLYukguwbawiCR5gEyBGIpaPqj6BbtxCLiMdp3hjJk8ntmOe5qr7aa9LzeNj7/Z4YEwDkT2HbjmszoNYqKqapW2LLKvi8ROfEB2nM/OvS6ZzyY1OXD8/wDRwc8FCdI9E1ftN7+2UdQhuKXWIjco4yvBiYHPFCdD1REsrZe6xL3Fd2CsNigkFIzvUg8zjyrLaDWu6lSp92YyD4R3Cg8jvxUN/T7b6OGAWYPeIGfvT1j457AUeLPXbftOlxv3N/3aA7VuMylAdoEbRGQTziKE9V1BdB728ty8pKsAytAjtHYmvNNBpiLxLbgsF1BJHxHB8s+tHbmmIAIwJAAkSZFFGou2yKKfbCL6ZTxB+RqommUGO4Mhh2A86t6G8qIyvaDbv4txBx/570Oe5BIYwFzE+f61csl2Wor5L/TbqK95XYbRacqCIXc4gEt9agXWBQR7olREtCkDESAox8zVO308ndF6FuwDnAgyBBqfrXs1cQ2hp7hu3Cp3ic47+UZA+tJe2XTAY8+7dQLcLu+LDEgqM8TCnGaZd32gFdFAJy0KpAJGCxBPmBiq/Sb7Mnu7tz3bZjfgTPi9J4+lTdB1lss3vgYJUYbcQT/EBGVxzPnigdq+ALKd1LD22VNqlWDFiRgY4kZHyNWvZrT2mebtsA5yWM7VXgA+cYPGasN0pbl10cWtu4neSQdg4hVicQZNR9Y0Aum37u4FYTtbfCtJMgEjBicGpvviyAbTaxv2kpZ94NxKICxJgnOR6Zra9Q6nbF9kKljaWPhLECM47rMUK9k+lot1QTauFZdmySCONrAxFCuo3b41D7bi7nDBuICFsAkjnzjIMedC6nk48IvwXD1e1dA8DWzkgKcOAedx+EzPOMR3qsb10t4mXw8MyDxRkboMeWRXItK4O4mxBFrbO5jHBHbxbhwKJ3NePd7AtthsG1wskSYC/pJxFHbi+CJkWl9658TLIEsyEjA9J7c1Zt6llKkO21uJbcJnv5A1S0pMypMgwBgzBnIOQveTUuulBOSCxK57A4BqObugtwR1jsSo3iDPI5Ex2z+K507qLC0Ub4lwjkMDA7Ag/r5Cg9nWhronMcie5ohoLdy4xCydp42mfLHc+cikzTapk5L1u97yTcVndMgMFLfPgfnNVxp9NBVVCEeLiMmc+pzxVq4CvxSjAGZUq2BjJ/h9KHsbTsXxuAMkH9fn6USzSraFu4oZa0NkE7iVxM7tvIHaeKntdLZWVxqHKqZiZwOMzP5qils3GLRGMAmM/wDEU/3Ztrsk+LLHme2IpiyUCHbt3uQCG4Hfn1n71jdZfFsuiiF3HxLPBMxxkjPFFGRpfMbUJGfiOBAHr5cUD1Nm6+6FcgZb/UdvtTIy+SSdqg7YQXLRYGFWFOTJniBzniqVnRuHgDbHAY+I+vix+KHdLfxEqW2gS7AbogcfL19au6LqqG5+8JFsZkSWbPHOK1ZJetFbpVX1yJpxfASOgJy1ncTyZQz+aVVLr2rhLhryhiYUQYHbv5V2sPo52M3oH9ft+BnOWwBAAAP90Ljb3oXp7u+EfdLRtIEmfLaOZoh0+9uuMCcBpAPbBFar+z7oAGsOouEFbCG5sM4IGO0Rnn1roZoQhFP4BxzkuLMa2kYMbbuBs4VuZOY+fpWq9i9Bd1dwJaOUWWMgFQMecmSYoDrzuus9wBr7MzEFsAscBoxPkK9S9m+mLptDavsSNVO+3AJLSI2bQPErDt2gHtSJaeM0nI0Ys84J7TzW6xS7qkx4XS34x4iA5ycxiOPUVBe6stnVKzqHC4MkyJzI9fSivU9CjX797aw3hyxZgc7lYiBwRPesr1rbccurZgQsGTHPaBWjZBYmhLk5TQb6jfDNauBgouvG2QB4ySDHOPM1L1vptpCqQQztm8whccbe5zieKzGqtP4ZE4CiB2jH60Q6ddRFuJebwsAPiJZSpkFRz6fWsko0uGG1SLt/qVwqbRVXDYYsMjbOceY70uhdZce7VnDmHi2VJ2AcZ+XB7UN6NZaGczBECeTmqvUJF5iCRgQRiJH/ADRenGqCceLNX0vWXL173t1Ysl1HvP5Z4AHcE9xVnUMbpt70AEQHEw4Q/wAU5n51l9bp9Rb0lsm8DZch0QHO7g/b5xVn2d9obiXNzlnTllEZI7/OKzZcc9reMLTqG9b+j0bqXSrd97RthQfCXBEgAjJHqIB+tQdX9nnZmv6ZylwiFSQJA5HGQYwOx+dVdB7X6YEkPtBGJHnVpfapXEWyWI/ij+tefi9XikuHS+f72dx6XBkTUatmR1m9So1NiWVAwV8kAHMqpiWxz5VU61ovd3fFcUNtll3Ax5RHHPBzzXoR6Pbv2HOoCeISzbgpxxLdh6V5T1YEMCUYAEy5lgwmFIJHl3rsaPUrPa6a7+P4ONqtL6LqzUWCDYOxrKs2S2fCsESTP0+pqnrLD2lUlLeotlcwwDDtgzxGcDvXRdtqTdsbc2huABK7og4PcA8edUbem07OAXwZYspYwIGAO5/Sa0RXJkD/AEjVoNPea0CURNqgcy+SDAyR51SGhRrdsXSxGRaZiGKrG4KyhZ84E/rV3ptk2dKgDAF2a6Sx5QHb94Mx6UBs6hr+5FuBLaLuXcCTA9VG4tQQVuTXVkfwFGsW9OyXLYDOniKOrKp7ECe8ZjnND73U0XxW7SMC5bxbiCOw9I4gcxXbrXmKsuotEqu0biIYEeqwWzGRPrUKaJrFoHUuyEEe5WA2RGSOCMxk06MVXLIS9O6nbNxWZ2tgMYCDzHqYjnFT3oIVUuBxPhGRicAA8t6ChV3TE3V94yshILNagmD2wBB7UR0rW3eLVkKikSBLEwfiLlhFW4rstIs67Tm2qu4BJ4AEEASATHz5qx0/q9y2N1shWEgP3294mD880U0+sQbVW1ZckxtuISI77f8AnvUh6CtwFrNrahYksqkICcAKWxA5PrSPUXks6/WHvhWeWI4YkkDsZ5wardO0mwMCY3ckJJ+R3LI57GpdNpjYc+78REKPCHn1Ckx9TU/UNW8kbbkGN/vWQ7h6Io8P3pO+LtosZprFsbonBzvAyYwDmM4qG7ZSM2XLvCqFJMRzIAHp6U5dZatEBAGg5dxO0HJEE4PrkxRCzrS4FxVkJJ3QXA44A5nnOBVtlAmzpWQNMZYADAjNdu6rY62yoQMpG4DOeN3pHJ5qzrNRcYm4u3ZulYC7wfUL39PWhz23aXWzdZpPiMEDzJ7jFEraoshu9MuFosFS3BkbYA+fhZfQZoTa6SUuspbbdB8goIJwfEcj5Va12uUqoLH/ACxiOMn1k/SoNMHu3lCfM7ioB7wO2YrTgm4/uBl8A6/rQrFW2kgwYK/60qnta1ABK3Z+dv8AqtKtX6iRW0WivE3G3xI3Tj6L+K128aXpW5mi5rbm0ZP/ALScgfOKB6PpxvalrVvlwqz85k/bNW/bvram+oQA27C+5toQIhRDMBBiT3pusW5qP8gY35AfRejNd1Fm2gDB7gIPAbOB8xBmvU+qdF93Nl9SVDBStxGKnTxyiiZ9y8zu88HkR517EG6dUty21qbYZkDQNuxC2PXEZ5mtt1j2i/aLFu46spIdBbWd7OBtYuP/AKdoE8HLGOBS3JdLryMd0ZnQuy2rSXCG3FvERmCwQZ+RP2rLdUUe/aBComOwkZ/rRlNaxVVuFCwXsYAhpzHea7e0Y3fvSo3mDklZgcd420c88Nm2KJji91sqHXAXFQKDtgN2IhVnv59/pVa9oQ3Bg7gx70U1XTbBuXLtq6bgZGY4KEEZME4MelUDp4upcUEKy7SCSfLOfOKRFrwPj8MsurcbYE4MGDnjyn0qLX6xUcH3aF0x7t1Of7xPn5VMF1V0kuwFlJhWcKPTaBktQe90q8VFxkLm6YUzuIg/OZ8poeG6ZUnfBWTql1Lm/Ey0IwlRuMkBT2mtXr9amptq6oq3CpV9qgKSO49T3oRp+jyLofw3G+FXBWInz+lGul6BBYHjA2M0wJJ9akpRXJUaXYA6H7P3Ly3m+FbNou5OBOIE9jmrPsxqPGRsJ8DEncNuByfSY4ra6azbt6F3XYrau5DE8G3YQn8uR/sVm+t6RvC9ll3R4owwn0KgQT3pbkptpkUnF2g7pfam8iC3bRrfAYhQ07pGcSPMZPJ8qk6N7WI8276TBKmQCPLOPOs50MFUuIH2Ejx7SSxgTIbgc/XNWrts4e2FUbdrlgpkTIgAAbjzNZ/QxwulQM5ylzJhnrHSLenZbtlWa1ckOiT3zIHArYdF6PaNrlSRIUwJAYfg/KsX0XqbqgDy1vyjP0rmh1l65eKaW54ADIudp5E0jI5SVJ8gR75NB13o9u0niX3qIm1FiYYGdx74rA3LJRtxe3auHBZBED1WfT0maJ9TfUm69mYIXejFmkYIiBjxHsabrunHUOC2ncXGABJPgkwJXaJgDsf/ADT8ftXLKZmbsWm97aYOVWCGWBkbYA/PNS6TSXNVbt++usEUlUJWckDM9xMYPrWt0XsPdSw6OocliVXdAHZTHcx5zzVbqms/YtlprZe5ybltBbzEbR4eDTfUviPLJyQ6fpektlUT3u8Eb7jrsXPY+HieM0NcNbMoQbZkqMATiTE/rUGm6vduALeLIgkliJHeJHc8j7VN0/qsKqRuA+HcgHiPPi8u9W9y7CimWiLhO1DmJZ922f8AQE0RudbulbathU8CqZ2jb2CxEx6ZrIt1FlZ1JO0yCqmMzg+lW7V27e2gK2dp94YgFcT6jihlj8ss0+l66f4ZNwkqN2wQIztOATHPNQHrSKkKQzXRDo+2FIJzujEzwKFXrP7tYgEEl2JwBM4B4HeO9Ul1yF5WYA2mF5Hbwz8/KlLCu0Ua3RLvNprjHczwqyuz+UjiSOc0bsWra3P2UXGLIdwdCwkn4VwYjHcRXng6miuADcVQ2AkT5cHuc0U02lCgtb3BgQwySyjyJDAEnB29orNl07bvc0h8M0YqtqsI67rAV96oVYGSCyknMZgRMT+KhPUdl43VAmSQmTO7sYMfSKHa24HujbO48llXxGcjE8manGna64Rba3LhlyIIA24MHgjy4FMWP289CuZMIdf6Xc3o6aYqHAa7gFcEknGBKx+aE9V0JDr+53swgKpgknuAgwowJ71uEs6i9a9zcIt2wgnY2SGAxGciOJisDrL66W+9mw8qW2liILBWmCW4jzEVWmyuT2WrXwXlxONS/wBycdHvNlhaBPIYCR6GczXa6us/+0st/edwzH5mc1ytVyFWF+jWzp7Op1eN7n3dif5mEE/QVhLfTrrXoPjbcCxEn1ya3PtlrEtva0iyRZXaQI8Ttlzzz60E01kHa5RtwJVbYOY7sSTJAMfetKzOVzfnr/Im3bwFv7N9BZfXHeqrb2sdz+El8bds8AEn7Ud9sdZc3Xl09y3ca4m26VGewVm7BxG0MOapdA0L6hzsUM4EMp+EbeZPMHkVH7RattIly06AXmK+8afig7hsAgbIgEZImiWWWR3VBqPBmms7HYudqrsJcwSGPaYjn51HftWwju9wPtyO/wAR8h39KqdQv+7usFa4La/4Scgblnj61BYNs3hyLUjDZPGJ/mImhkrZSQSUgrD248OIMbQROQMZ7zU1/UuID2mC4ggSI855HahfStOFLguAMFuxgsB3+9EP2kqyg5BkFeTHZpHIx+aXLsL4Lt+2ZtQJXkwMhokSSMAiYNVb+ta9cZ9jouAGholcYOBMd6n/AGtZZREBZXdLbSBBhe5HaeKbZ6rvtkXS7BJKlQYIjBiY59Ki45Di15K1i7JLMruQu0FixgCYMgmatWboe2QRCkhSd23J7YEmoOlaK5qnGntttLEtBwOOWPoKOdH6K6n3Tr41vBDiQQWGR9O9LzSS8gT5Z3211Isfs+n2wlmyoDASN7rLCOxyKd0ALcHiCk7Q2R8MyF+fH0qv7W6m1cv3hdLMxusLaAiBnaJPrAxQ3oa+7uXPd7g+0L4iCJYiMx9YobvGVZMusgOURWAkPiFA457SZP0qfoF6ym1Ls/vMo0eCFGYYwCZFXul+zai6tnUuq2jLMyNDb57iZj1+dCep22VTakm37wtbaJCMJwDnBHPrNW9suCmrNHrenMQzIxYkAKBMdyYHbtVT2St+5uXg4iFlmPaPOifsnqibexiZHwmCJGPxUbulx9WTEOwTOJwO9Zp8KiR7GdU61aRyzKGcAAHygUNt+0N24Zt2i3lBijtrRab3XvjsgkqW7bgYgTQPo/s0uoVzdcqwubLYSQzD1IgR2+lEoRXLBL+j1mtfxBNsHO45/NWtR1kuPd6rTuy+Zz9RFF9TpzaVVnbtAGTJMCsd1frNx2dbZUAcx8R+U8UEXb4LGarp1jamwb0Rmba7EMu45wOQK2nQtIE0jW7gW5bORjIntxNYLpzKy+O23vF8TZmFxznyzArSnrGoYJbtIGHaDBiAYIPoRWbX4suWKUfk26OcIS95c6j7NaK7p7YVdgkiFO2Wnlh3PzoVqfYc3WVbV51IHngweSRx9KrWOu2yxV22EHIOIPf61e/62gAC3CBGSDEz61hT1eN0pP8Ank6v6fBOL6IPaT2KbTacFbiuxI3yWAaPIGQMcnvWY0/SUKZQI6thp5BHhMnsGEY/mFa/U68ojXG94yrEkESAe4B5FDdb10SgFtNrqTkycwZk8EjsK6Gmz6jbWRW/no5WbBijKoyQFvaErF0EXrjDx2i2ZjJkGY8hVi3qXLW7VtQAbfiFrO03Ry5gRBj1xTtXfJZr6XFkIDcVInb5iRGMCPIVFd1DBRcF1HMSu1SpIbu/AwR65rby1bRibSdId0bp63YtXBds3gSXJBiRx3iq/UNFqNJs2XwWM4RiCPmZAj8VLe1bsy3bbNuYht0loPwmYBjIn60MZbK3m98TfkeJSDM84aRHpFEuXz18FdBTW6TWXdjJdJ3KMFiuQsmex+dBtT0W771xEqSCTI/GPOeK0lrqJFlVAIRVbDqSygNtg8DBINSbtyAi6qvbMEfzSD2E+U/WgjOUOkgnKUu2CbHRRtH75hjiWFcrt/pmq3HwqfXOfKlR738gjOoWTcu+9cgEmDtGWJzEnA85q9aUCIgiAAxkc9oH6mlSro4sUZRdrrouPL5NF7A9dtaa9c3A+7ugDdzsZZxAglW8+1O/tUe9dsaa7dVV33wtq1IbapBO527s0CVGB6nNKlRKKilQySPM9VcCPcAQRuZWnOVYglfIV25cV3beAoEQFHcKM/WlSpU0gfkb02wb91bcgbzHHPMT6nzqZLfuCLm4gp/CTPmMEcVylSm/dRb8HdVkKFYtumZxukg5geZNKyBbuh3G5RHpkgcjuB2pUqLwWkaLqOrUtaVWuD3koG3Qcc8CIjyzWi9ntUyb2e4Wa1dtq0iZ3sEUz8s/WlSrNkSoKjIe2GpX9qupZtgOLzkv6qSIE+ual6n/AOnsqhZg10kttOWaO57KDHzzSpU1Je1fQALPU2FsBySXG2RgqATMNUN3TBjstF02gkgsSGIyTgY+WaVKiqlwCa72Y6kVuLbYANbUAkSdwIB7j1oho7O+2pPDXHuH6YFKlXPz8SVfJUSz020l1UtuJS25bZkAmIz5+dU9P7S7r+0KLapztGTtpUqqDcrsqyDqvtarknaS3qefrWaXV3Q26AJM4ilSp0YpKySCtvrNx18YGzjAWf1pG6IlQZG1VU9gTD584/SlSqPhhIy2qbdcYDBDESfQnyxxVnRalSoYAd9yxMwJEkng8QBSpVr2qi0+Qp0x7qo9/wAJS0SptsW8W+JAjjB+VRWLQ3CZUM0BANwWTIgkiBwJGa7SpHe4C7LN+77ogi2IB2XRIK3F4iCZB9OKs3tIhQO7C0iuxUIpkjykcRSpUtuqBK+o1RcJI2um24GUgbkeFOQJB4JmpetapUZLthdt62SHMAggHbOYk/SaVKjUVuSDoauvvMvvS6vcGfEuNl4FYiI5QefJpnS7aOwd7YVvFbfbEHsAR5jGRSpVJ8J0V4J9b0PVK7LZZltj4V96RA+XlSpUqpTdAn//2Q=="/>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US"/>
          </a:p>
        </p:txBody>
      </p:sp>
      <p:sp>
        <p:nvSpPr>
          <p:cNvPr id="8196" name="AutoShape 4" descr="data:image/jpeg;base64,/9j/4AAQSkZJRgABAQAAAQABAAD/2wCEAAkGBxQTEhUUExQWFhUXGB8aGBYYGRkYHxsfGBocHBwhIB0cHCggHxslHRwcIjEhJSorLi4uHB8zODMsNygtLiwBCgoKDg0OGxAQGywkICYsLCwvLCw0LCwsLCwsLCwsLCwsLywsLCwsLCwsLCwsLCwsLCwsLCwsLCwsLCwsLC0sLP/AABEIALcBEwMBIgACEQEDEQH/xAAcAAABBQEBAQAAAAAAAAAAAAAFAAIDBAYBBwj/xABAEAACAQMDAgMHAQUHAwMFAAABAhEAAyEEEjEFQSJRYQYTMnGBkaGxFCNCUsEHYnKC0fDxFZLhJDNTQ2SiwtL/xAAaAQACAwEBAAAAAAAAAAAAAAACAwABBAUG/8QALhEAAgIBBAEEAQMCBwAAAAAAAAECEQMEEiExQRMiUWEFFDKBI6FicZGx0eHw/9oADAMBAAIRAxEAPwCqK7ToroFd45A0V2nRXYqEY0V2ngV0CoUNApRVbqupNqzcccqpI+fb8xVvqWtlrdxQpF62rgTtMkQ3IjkfmlZM8YSqQyGKU1aOAUqgGuTJaUAMSwx9+Ks2mDCVII9M0UckJdMp45LtHBXaftroFMQAwV2KfFKKsgzbUOr1SWl3XGCrxJq1FZf210hb3bFwqD+DO4nufKPWlZsjxwbQeOO6VMtWfaWyTE98f8GitnVo/wALD9KyV/otl7aH3ew7Qdy7h2HOT+lc0fTriH93cEDs3iH4n9K5sddkT9xueli1aNsBSqHRaeJIcMD2U4B795FWorqY5ucdxz5ra6I6VSbaW2jKGRSipIpRUIRxXYqTbS21CEcUoqTbS21CDNtICnxSioQbXDTyKbFQg2KaRUkU0iqbS7IMilTopVZCsBXYp0V0ChINC10CnbadtqEGRXQKeFrsVCGW9vdRs04Ucu0fQZNEeiqz9OVTO+w8ESPhcblMHyJigftghv6rT6dckkCPVyP6VpujqP2i5YIUretECeA9rK/iftXK1L3ZH9HRwLbBFbTWGZ9qYZvhEFM/kcV2/oiJ3W2BPfbkxz4kqu19kXfaPjtmVhiODIG1ux4rT3HBZTaMKwDrGBtuCfxNJxw3+aHTybV0Z+25/gduMCQ0D/Nmalua51nCniAZQnz7EUQutmHtqxBiY5PbIzmo10tk5G5MdiTA74PafWnKOeHTF3hn2iEdSAncrgCMgbhn/CSfxVq3qUbAdSfKc1A3SWb4CGIkBcqxj7At9aGG+jCG4/veLI45FMWqzR/crAlp8T/azQ7awPtLLai5OYIA+1aKxcCncCQCQSA5AxyAGBUfQigvtXozbvFgSyXPEjGMg/LuOKHNqlljtomPTODuy9YgKsHO0YDFTwO1dFwd4JnyyPqO1PtJKL8h2B7CmmyfqeTP9DWNmkJ9FGW+XmD38+aKxQvoVuC08xkxt7+lF9tdfRr+kjmal/1Bm2ltp+2ugVqEEe2uxUkUoqEsjilFSbaW2oSyOKUVJtpbahLI4pRUm2uRUJZHtrkVJtpbahLIg7DhU+bS34x+tNvI8bgBOYxifQelTEUF1elNsm6xZnY7Qsnau7meJH4rLm3QTcVf2/A6NPsu/tXmJPowH4OaVPGjU5YKW7kqP9K5WZY9S1ab/t/wN3YzgFO20P6p1BbRUE5ngc1Hb6oCZmFgcjj7UzJrYY5uMhSxNqwjduhRJ+3nUWn16PMYjHf84wKp6jX5PwRwCfU4I7g1m36gUZt04OYyD3kedYc35CTybsb4+B0MPHuNjqtXsKeFmVuWUTFWbD7gO3oY7fKsrp+qMXUAEKe+eT5duKtanUG3ZJV52EwSfORH+/Sih+Rlut/6FvAmqR32DsftPWTd5WzucfTwr+aJ9dH7Nqw//wAV4N/lbn8Gp/7EdF+71WoPLuLanzCyzflgPpVz+0PRy4MYdI+q/wCxQRdybNTjUUgP1iwEvOhIIJkFkjByII9DVnomsI0oTH7m6yMIDDZdl05EwCWX6Cma69vsaW+WeTb2vAkA24Uz61W6O6/tXumYFNSht453J47Z8pkEf5oqRe2dkkt0QquuHDIBmJUlYI4wZFcItPncR38Q+4kf6VGdKrfDcAJxDgqZX1Ej8139iucqu4fFKkN/iGM1v4Mw8aIhgUcEgggg8EZUxz+Koe1V2xZZXuhkW8N24KYVgYdTAxnI9Gp7Ywcds4wePtRXozi5v09yIvCATkLcX4eezcfWqla5TIknwzH6PqNsvtt3Aw/hh4/Bou+lF+2bJ2gnxW2KjD9xIPBioL/QbG+W09tHUxNv92Qy4I8PhP2q77pJ4de0jOexx/oayTxTvckaYZI1tYNNl0gMsdsgrx8+a773zn6if0o3bvXVwl7cAJ2sAfQiGA/pXWsMRuuaZWX+e3Nsjz4JE0lprtBqn0wPp3IyrEeqn9ZBq5Y17gcq3+JSCfLKyK5qLNqR7o3Ax5V47cQwBBn1rt62ERbm0wZ3GIKEfzFT3qR1LxyUd1X0W8G9W1dFm11MEwyMvGRDDPyz9SKtWtSjfCwPpOcY4ri9JVra3EuyGAIDDIkeYFUX0LEwdjDgndPPo3H3FNxfllK+U67FT/HUl2rCu2kBQe7ba2xAZlaeJMHHYGR9o+dPt6+6Odrj1BUnzyJFb8euxySb4Mk9FNdBaKUVSXqqRLq6fMbhzHKzVyxeR/hYN8jNaY5YS/azPLHOPaOxVfW623ZXddcIvmTH28z6Vc20G9qGi0BsR9xI8QBjHrUyz2QciYob5qILT21tMx22rrWxzcCz+IwKL6Hrenu4S6s/ynwn7GPxQX2cgXSAYBUiBwIjtRO/060XD7ELAyPCD/SuVD8jNS93R1H+NTjw+QxtrkVIB3pRXYTtWchqnRFFcZAeRipttcK1ZCq9picNH0pVZ20qD00XuAd+3ZutDfEMA5HPkRzx2rK9RsJZI8e5znGVziPnV+1dDA7DLgkZgmD2Hb/mqvuQngfbtHaOT6me1eezamORK1z8m6EHF/RHbuuzfvJgZCrGccRBruo6wqFQq4GDIwZ5/WnOiAGGPHOf9zWc1N4ZOTnt3n17jissVuY002p11yRtRtscEExQTV687HXzyTEfSrPTOrsFILnE+GJ7VBrgl9rNq1/GQp85ZoJ/P4pkIpPouK5Pbf7OdB7np2nWILr7wj/Gd36EUvbfTbrKv3Vh9mx+sVo7dkIqqOFAUfICKp9X0ou2biea/kZH6Vqj2HI866K06bU2S233NwXF/wANz6ec/ehOvdtodGRntkMsiDutwRmeePpRboDbdZsnF+01vPG4ZX+tVL2mZWZGCNHeY4wfOQaufZIdBPW3VdhcTK3kW+hPYONxH3kfSq/vYM/5h5weaf7N6r/0r2yi7tPdyrBW/d3hKwedoYMvbtVlntd7W0LxsYjB9GkVtxz3RtozySTobb1zcFiQIw0MNrfOYpwIxuRZnlSVyPh4MeXakdNbiA5WOd6TIPGUJ/Qc01NCzY3I3YlXH+U5g0z2+QeUFep20vWhqZKknZcgTtccE98/1oUdMD8Lqe0TtJ8xDR86KdClXazeUi3fXYZBww+FuIHznvQnU6Q23ZHwymG+nB+tDDuky3zyI6K52Un6SD9R51a6TqAC1p593cwxHII+Fx6g8+lUN5B8JI+Rj5jFTDWv57u3iAbnjzOaualVKiRq1YV/ZIb3bN+8VobeAQR2KnyPI+dXdRpg1wg/xYYTH+/MUIbqynaHUyMK3p/L9DxUt/VgZJPHxcf7NeA/I6nO86rtN/8AvtHp9Ngjs4XaLS6cIYPw1FrNKsEzjzoI3XixDRhSQ3fHnVy/r0ZAAZHJrnvHmi7+ezaorj6J7KFshiV7DkfWcVHq9EDLBSDGQuBjv5/Tim2uqhQERCx70Qu7vCxUSOIPH5rq4PyGeeWMJul0q+jHl0sIRbS575M2zfLvnv8AmP1rmwHJAnsfzgmPwavdT0y5ZYC/xLMwT/iEQfOqdyBECPXOfrx9SIr0y4OM+Rl3qF60sWxuLEeJiX2gnxEKTBx3k0us9as3/ALd5UQBi4EsWOFhYjbIMkkRTbW6OAxnt3H3mfUgCrViyC4uWmO4CHttAJJxJzkcj/zFN9WW2mxTxxu0gH0i6RqFBBHI/Fam+CBHyqp/0kXGFy0uxkgsviMDIJz/AA/kVeuWGAnDY5WD+lZJQpm7HkT7LWnHhX5VJtoGb9xCYdh6MAR9ox9DVvS9QuMQNgaf5TB+xx+a7WLW49qUuDiZdLJSdchDbS21GusWYMqfWP1BIqt1ALdi2LhSWEle8Z27uATT3qIbbTRn9OSfKGjqdo8MSJIkAkYMcilTB1NbfgSzdKrgFVBGPIzSrP8ArIeciD2fTMM45IZVedxz+c94HFC9XriQBuLTJOCCM/kYrunuhngJuLZcn68eWKS6EkFgcqT4ZkwT5VxFFLs2DbGuWTvJYzC+naftVLV6leFGQ0FvQf8AFcOkJ4HAyc8n0jmrnRtOudybmB88AZn60ziPJfAtP052UPbB8QPOJnGPSKOf2Z9O971SyrLHut1xh2BUR+pFDLtkIPAGAUEMGb1xHb7Vvv7D9BnVak84tKT/ANzZ+1FF3yFDs9RduSeOT8hzWB9mvao67qjImNPZssQPNiyiT6kTjsK2vTNZb1KsUMoWa3P80eFiPSZ+015v/ZP033Ou16xi3ttj/uJP9KauEF5KntCp098MMGzeDfTdn8Va9pbKJqNy22CsA29ePGJ7GSJ9KIf2haP983lcT88f6VTe49/Q6e6rCUBtsInxKY55jFFLlAxdMH9CuKmsCsTs1KNZYN2LZtkTmNwI+oqxtKnOCsqw+vljvNC+qJcZDAUn4lg8MviUyf7w/NaPqXV3Z0cbWtX7S3EV0BA3DIkeLDKwiabppv8AaVlj5KG4jnEeE47HilJPxZjwt/Q96kHUUMbrK+LBKOUOPQ4p63bLDJuJ2O5VcemRmtbk/KE0KxqoEfCTgkEjI4MTEUf1t0XdMt8KCyeC8pWeIhicHiKBNYRpC3bZPBlih9DDCi3s8j27hV1JtXVKXIgjPDY9aXLb2uy1fQPZ7Z+JI8yrH6GGBptuzb/huMBnBWcdxKnFP1+jNl2QmdpiZiVPBB+3eod2IiMjxROex7jNMST6YDbXaJrmj3DD2275I+hzHyoZ7Q6a7at7rbFVYEm2cx2ZR8u3zFXCRmCPQZn1HP1qbSR4gxG0/Uf3W+YODWPVaKGZXJW0adPq5YnwzynW6m6DliAciMCr/TOq3twwWB5wRP1o31PoDPq/dI1tWRd53TsU4MTGZwfrRjVDqIt7H0tm5/ErWCsgjgwIH4yJFc6Wmxyi40aYajLGVpsm6Rrtx2JtD7S2wjxELzHnVvTa1tx94ZH0j7UA1X75BfX/ANPdtNhjANu5EkGT8ByYI4NGrIGoU3ENtWWBeQNARj3WQPC3OYilab8Tgu5tp/Ro1H5HLLpKixvUNuVgPQggQex7RVXWacIQQRDeXI9CRP3OKc2huAZUx6Z/TFR2720+YPI8xXclhTikn0cpZWpNtEBEjifXDceogn9KV1VuBQ6q204kSfMiTDR9al1NqIIIIPBMr9CyjBHlXFBI7x9G/wDIH61gap0zWnasWruF7guYQhtw2ApGIwciKIWOruF2sEcDMsBPM8pB/wBaFggdxPOZT/x8hUpnvP1UH9O9QlEmsvBiGht3B8W7/QjHzqrqEkHM4wDEenMfrTyfl8gf/wCvzS49PmCP0kVGSgcOoMPC1uW2mBbCoFjtx4j9ajGuVUtsqkb/AI9xAAPc4PlRNOZ7xH078Zqn1ZE2FztBGAxCsR6DdBmKzS06bsDaSWeoFVAU47bS8fSlWbtXbIEEXyfOVH43UqZtK4HaTSiyNrGZiW7DnFR6i9EG0YxMnAxg984qpqbuxP3pn3q7wqkACOJ9f0NO09ljb3bXK5IIOQPQcUHptcsSS/tgYsVRT4Z3TMRj6jj71a09y4QqssSYI8u+MRiZoGNBcVzbOCBJ5wDLZgSRR/SdQgWxHvGODzDfI8gwO9FJ0uCNAvqLgD4g0Ajwn+UwCfWvVvY7prp7PsEnfdS5c7jkmOM/Co+9eX9d0wG1EMm4wgDsS0R/3GvovpehW1p0sx4Us7PoEg/pTYU0hkV7TPf2TWdvT9PPLbm+7GofZGwP23qdwcNqBH+VRP5ox7AWPd6PTKcBbQP0OaGewZDJqboMi5qbhB9AY/UGiDIv7QdPKW3/AJSVPyMH9RWR9nlV7Ws0zR4YvoOfnXo3tNpveaa4O4G4f5c/pXmnRNR7rX2H/hebTfJxj8imr9ot8MqgIQVV2G0+ZETngjj54or0G0tzStbI3Np7pKMP/jv+NTjsHkVD1a17vUXENtgJO1oDeo4+dDbfVv2Ry62mZbi+6uWwI3AncpETBBn70EJbZJhzjuiHf+m25IB+ISAT/qPnUNzpMloPxCeO4PmD/uaqWPbPSmNxZCDG1jx5g7gB+aIjq2nLbTdAYZ8QEj7GtyzwfkyPHNFV9I8CQpDCD8x8+f8Amq5tkD4GUnBI8xx8NHEu28lLiw2cMRn/ADAV10k94OcQ0EeozRqcWV7l4CA1r3tIl5WIez+7vLAMj+FiGHlQq7rJyVsvAknaVMHjKnkUT9ndULd2Gn3d4bHBkZPePmfPvQPqfTmsXmtN4ih8JgZQ/Iz/ALNBFJOg7b5J/wBttnDW2XOSrgx5GGE0rlu3yGK8mGQ+WQStDNoHc49SJU/ORg1Pp7BctmfCZ4zjBkGpN7IuRXZF0LpgvB7kzeLEqA0sUXGBzj9DUz2XXvcT5gmPmf5frTNEz2tm0hShlT5NyZkQQaIdTtAbb1kkW7hyqkwlz+JTB4PIB86R+nvyNjmpUAtRc2ObrAXUMJdTzA4IBmXTkd4JqK/pW0twanTLuG2XVTuW/abmZMhgOImDRT37QJIaQfiAJj5sJkH1mu27i7Bb92oVTKhCywTk5B4PIHFW9NNLgv1ovsdKlUu2Wm1cEo+QfUN/eHBHpNJda/c7hidwDf6mndFs2Vd7ZZlt3iCQSCqP2dcArJwRVnUdLCOyFtrLghlPkTI5G0gSDWhSSXuQl/RANVEgqM8xjjggZEiq+pQAwxVhyC0rjzJHf0xVk6QkY2t8mH6GJp1tWUbHUgHIJHwnzjy8/OlZcSmty7GYsjXDKbcY3D1kN9fOaZI9PsVI/wDNTXbBDRCzzg7Z9flUeR/MP8QBHrwawmqxAn1+4b5DNRG6FknECSSGXjv5RTbtxxDG6sD+HYon0AiST86mS4GAjdBA8OD9DNL380yJgzWdVRUW4pVhjkjjtHepl19uNzKZXMc7f1AJ+dMfpm1veIqMk+JHER6qD/TiKt6TqCmQhe3bJ8SgqZJ7sCPhJ79sVJzSQuUqdA9bdhhO22Zzls5pUm6SJMGBJ7Hz+VKsbX+IGwT1Lp5PhMAHJKiZycqfL8zTbgVAqzuAPAEYA7kfxCuaOxqLgQO3u5gZgEHnn+Ht3ojb6LvUIrJ3U78MO8jEmT59qY5V+5gpX0P015LgAttDMdojI7Y9BHc95qlruj+8+DDL4TGO/eTzXdN0trJVR4m4ZknGOCYPzFQ6bSncWZ/4gO4JOZmcHMc0Kku4sqSa4ZN7LdP991TTW48Nt97d8WvEZ88qK9+1OsX9nvXAwZRbcyDjAI/WvLPY9bKagl0MFQm9STsa4TH7xTIkCiGo0Z1jrZsu5sG4z31buysAC7dxAwOPnWnHO1QxPov+1GkvtptLprTsA6hXRRBYBRPi/l861Hs/0oabT27IjwgzHEkyf1qdL1tcsVEeEMSOPr8qlt3htkup7kgiIpu5Fj3QEEHgiD9efxNeN9Y0zI5UfFbuY8/Ca9gQK0MpBHmDPFece2+n2apo4YBvuM/p+aZHngGRmtR7Tt7wC4FaDE3JBgnuwPb14pmm6tJyvh4lWBH3OaD6nTyf3i71Jzk8eUjNM0WA1tbYbfgAgk4MiMzj6UifBdtGj1LWhkjLCSVQ57EEjn1qHWdJ05EHYe8r8X/5D6VQ0emcoE+H3Q3MwySTxycATkfeuIt3bDGQ8wWIMkegAxHkaT6l/wAE3Fi57MWtw927pAyLb/F84Jg0/VaH3IIt37zORIUjcV+cAynqc1CFW2h/9tseKS0gmMBgM48jQu911QCrI25kAXadoiTJJy0YwIq98n0U5hbT39cF8N0Of5cj553duasXOv67cq37a3iBg+EmPKSAD379qAN1i2rIwLh2B3DkE8CAMAR2FEP+p3EVXu2ztYqQoK4B77QcT51fq5IlX8ly17TASz6d1VeWBMZ7TJH0FaHTdWsrpmvOrW1whLRJn6DzoBa6jcYMuzwAboK/YcEHGaK67UL7iwhCy43HcBjyxQ5NVN1FvyV7WQ6bqWnbKX0OIPIJHaNpOaM9L1qSbbspt3cOdyypHwvkA4/SayGo6RoyNhSPFO4BlI9Z8qdb9ntOWBS6UEQFFzE+cHP3rctRJov00zUX9OyMVIkg/EokejY7EVC6rPAj1IHzEEfas/d6FqMFNSymfECJEARgedO911FA0Xbbx8IMqT/+oP3py1ldoB4PgPLaB4GD35HocHjsaILfbUC3aEG8gO1pEsg5SDyw4HnNZp9Xq0Ue8S1MGSCJE+R25NWNFrCALih5A8MSPhMhh9x270jPq4zqPgqOPaW7i9j2wZH/ADGfzT0usOGYfI/0B5/33qn1T2t0z3JuA2bh+LAhiMbhwRPem/8AVrLjw3FYRjkH9Tmtaz49tguDQVDBxtuRu/hZsekEx8J49DVS4hUwVdSMYM5B+dMsXg3BBjngfTkVetqbqgS28CFIk7gOxnG4Dg/SkZVGa3xG45te2RQu3fJ8nhWWJPnOJj0FN0t7OAkjjGPU+U1V6yu+0SrAsnjUHB8PP1IkZof0jqAuLvPIWMY+9LjCMoPi2FklKMvoL6qyx2wHA7sc47D50NueB5RlxEHAx2BxwSfxVnQMxuDfeuH+QFoA8scUO6gg3so3s8yWLQBt4JP+mKx5sUoS5jyyKe5cBmyQyglQSRk7ic9+KVZ1vaO4ngVLLAfxbAZ+pyaVJuXwByHen6XS2SBcdzcUkMVCshMTIIzP8NHNDYtW2fUIu4XAAQTJVvQEwBArD9F1uoKg2EDW1nF0puJPln1NEF66LZ/eysnK4aDWD8jinOVQ+K4ff8eDr6CGNL3P75Rs+pW7fu9qAhroyVwT2yaGda6Ulq3aW3O+R5HdzzIOBM1ST2ssDa8kxgAyJolZ9rbO4XGtuSBg4Eff9a5MI6rFSSdG7Jhw5FfDAuie/o7gtQLYukguwbawiCR5gEyBGIpaPqj6BbtxCLiMdp3hjJk8ntmOe5qr7aa9LzeNj7/Z4YEwDkT2HbjmszoNYqKqapW2LLKvi8ROfEB2nM/OvS6ZzyY1OXD8/wDRwc8FCdI9E1ftN7+2UdQhuKXWIjco4yvBiYHPFCdD1REsrZe6xL3Fd2CsNigkFIzvUg8zjyrLaDWu6lSp92YyD4R3Cg8jvxUN/T7b6OGAWYPeIGfvT1j457AUeLPXbftOlxv3N/3aA7VuMylAdoEbRGQTziKE9V1BdB728ty8pKsAytAjtHYmvNNBpiLxLbgsF1BJHxHB8s+tHbmmIAIwJAAkSZFFGou2yKKfbCL6ZTxB+RqommUGO4Mhh2A86t6G8qIyvaDbv4txBx/570Oe5BIYwFzE+f61csl2Wor5L/TbqK95XYbRacqCIXc4gEt9agXWBQR7olREtCkDESAox8zVO308ndF6FuwDnAgyBBqfrXs1cQ2hp7hu3Cp3ic47+UZA+tJe2XTAY8+7dQLcLu+LDEgqM8TCnGaZd32gFdFAJy0KpAJGCxBPmBiq/Sb7Mnu7tz3bZjfgTPi9J4+lTdB1lss3vgYJUYbcQT/EBGVxzPnigdq+ALKd1LD22VNqlWDFiRgY4kZHyNWvZrT2mebtsA5yWM7VXgA+cYPGasN0pbl10cWtu4neSQdg4hVicQZNR9Y0Aum37u4FYTtbfCtJMgEjBicGpvviyAbTaxv2kpZ94NxKICxJgnOR6Zra9Q6nbF9kKljaWPhLECM47rMUK9k+lot1QTauFZdmySCONrAxFCuo3b41D7bi7nDBuICFsAkjnzjIMedC6nk48IvwXD1e1dA8DWzkgKcOAedx+EzPOMR3qsb10t4mXw8MyDxRkboMeWRXItK4O4mxBFrbO5jHBHbxbhwKJ3NePd7AtthsG1wskSYC/pJxFHbi+CJkWl9658TLIEsyEjA9J7c1Zt6llKkO21uJbcJnv5A1S0pMypMgwBgzBnIOQveTUuulBOSCxK57A4BqObugtwR1jsSo3iDPI5Ex2z+K507qLC0Ub4lwjkMDA7Ag/r5Cg9nWhronMcie5ohoLdy4xCydp42mfLHc+cikzTapk5L1u97yTcVndMgMFLfPgfnNVxp9NBVVCEeLiMmc+pzxVq4CvxSjAGZUq2BjJ/h9KHsbTsXxuAMkH9fn6USzSraFu4oZa0NkE7iVxM7tvIHaeKntdLZWVxqHKqZiZwOMzP5qils3GLRGMAmM/wDEU/3Ztrsk+LLHme2IpiyUCHbt3uQCG4Hfn1n71jdZfFsuiiF3HxLPBMxxkjPFFGRpfMbUJGfiOBAHr5cUD1Nm6+6FcgZb/UdvtTIy+SSdqg7YQXLRYGFWFOTJniBzniqVnRuHgDbHAY+I+vix+KHdLfxEqW2gS7AbogcfL19au6LqqG5+8JFsZkSWbPHOK1ZJetFbpVX1yJpxfASOgJy1ncTyZQz+aVVLr2rhLhryhiYUQYHbv5V2sPo52M3oH9ft+BnOWwBAAAP90Ljb3oXp7u+EfdLRtIEmfLaOZoh0+9uuMCcBpAPbBFar+z7oAGsOouEFbCG5sM4IGO0Rnn1roZoQhFP4BxzkuLMa2kYMbbuBs4VuZOY+fpWq9i9Bd1dwJaOUWWMgFQMecmSYoDrzuus9wBr7MzEFsAscBoxPkK9S9m+mLptDavsSNVO+3AJLSI2bQPErDt2gHtSJaeM0nI0Ys84J7TzW6xS7qkx4XS34x4iA5ycxiOPUVBe6stnVKzqHC4MkyJzI9fSivU9CjX797aw3hyxZgc7lYiBwRPesr1rbccurZgQsGTHPaBWjZBYmhLk5TQb6jfDNauBgouvG2QB4ySDHOPM1L1vptpCqQQztm8whccbe5zieKzGqtP4ZE4CiB2jH60Q6ddRFuJebwsAPiJZSpkFRz6fWsko0uGG1SLt/qVwqbRVXDYYsMjbOceY70uhdZce7VnDmHi2VJ2AcZ+XB7UN6NZaGczBECeTmqvUJF5iCRgQRiJH/ADRenGqCceLNX0vWXL173t1Ysl1HvP5Z4AHcE9xVnUMbpt70AEQHEw4Q/wAU5n51l9bp9Rb0lsm8DZch0QHO7g/b5xVn2d9obiXNzlnTllEZI7/OKzZcc9reMLTqG9b+j0bqXSrd97RthQfCXBEgAjJHqIB+tQdX9nnZmv6ZylwiFSQJA5HGQYwOx+dVdB7X6YEkPtBGJHnVpfapXEWyWI/ij+tefi9XikuHS+f72dx6XBkTUatmR1m9So1NiWVAwV8kAHMqpiWxz5VU61ovd3fFcUNtll3Ax5RHHPBzzXoR6Pbv2HOoCeISzbgpxxLdh6V5T1YEMCUYAEy5lgwmFIJHl3rsaPUrPa6a7+P4ONqtL6LqzUWCDYOxrKs2S2fCsESTP0+pqnrLD2lUlLeotlcwwDDtgzxGcDvXRdtqTdsbc2huABK7og4PcA8edUbem07OAXwZYspYwIGAO5/Sa0RXJkD/AEjVoNPea0CURNqgcy+SDAyR51SGhRrdsXSxGRaZiGKrG4KyhZ84E/rV3ptk2dKgDAF2a6Sx5QHb94Mx6UBs6hr+5FuBLaLuXcCTA9VG4tQQVuTXVkfwFGsW9OyXLYDOniKOrKp7ECe8ZjnND73U0XxW7SMC5bxbiCOw9I4gcxXbrXmKsuotEqu0biIYEeqwWzGRPrUKaJrFoHUuyEEe5WA2RGSOCMxk06MVXLIS9O6nbNxWZ2tgMYCDzHqYjnFT3oIVUuBxPhGRicAA8t6ChV3TE3V94yshILNagmD2wBB7UR0rW3eLVkKikSBLEwfiLlhFW4rstIs67Tm2qu4BJ4AEEASATHz5qx0/q9y2N1shWEgP3294mD880U0+sQbVW1ZckxtuISI77f8AnvUh6CtwFrNrahYksqkICcAKWxA5PrSPUXks6/WHvhWeWI4YkkDsZ5wardO0mwMCY3ckJJ+R3LI57GpdNpjYc+78REKPCHn1Ckx9TU/UNW8kbbkGN/vWQ7h6Io8P3pO+LtosZprFsbonBzvAyYwDmM4qG7ZSM2XLvCqFJMRzIAHp6U5dZatEBAGg5dxO0HJEE4PrkxRCzrS4FxVkJJ3QXA44A5nnOBVtlAmzpWQNMZYADAjNdu6rY62yoQMpG4DOeN3pHJ5qzrNRcYm4u3ZulYC7wfUL39PWhz23aXWzdZpPiMEDzJ7jFEraoshu9MuFosFS3BkbYA+fhZfQZoTa6SUuspbbdB8goIJwfEcj5Va12uUqoLH/ACxiOMn1k/SoNMHu3lCfM7ioB7wO2YrTgm4/uBl8A6/rQrFW2kgwYK/60qnta1ABK3Z+dv8AqtKtX6iRW0WivE3G3xI3Tj6L+K128aXpW5mi5rbm0ZP/ALScgfOKB6PpxvalrVvlwqz85k/bNW/bvram+oQA27C+5toQIhRDMBBiT3pusW5qP8gY35AfRejNd1Fm2gDB7gIPAbOB8xBmvU+qdF93Nl9SVDBStxGKnTxyiiZ9y8zu88HkR517EG6dUty21qbYZkDQNuxC2PXEZ5mtt1j2i/aLFu46spIdBbWd7OBtYuP/AKdoE8HLGOBS3JdLryMd0ZnQuy2rSXCG3FvERmCwQZ+RP2rLdUUe/aBComOwkZ/rRlNaxVVuFCwXsYAhpzHea7e0Y3fvSo3mDklZgcd420c88Nm2KJji91sqHXAXFQKDtgN2IhVnv59/pVa9oQ3Bg7gx70U1XTbBuXLtq6bgZGY4KEEZME4MelUDp4upcUEKy7SCSfLOfOKRFrwPj8MsurcbYE4MGDnjyn0qLX6xUcH3aF0x7t1Of7xPn5VMF1V0kuwFlJhWcKPTaBktQe90q8VFxkLm6YUzuIg/OZ8poeG6ZUnfBWTql1Lm/Ey0IwlRuMkBT2mtXr9amptq6oq3CpV9qgKSO49T3oRp+jyLofw3G+FXBWInz+lGul6BBYHjA2M0wJJ9akpRXJUaXYA6H7P3Ly3m+FbNou5OBOIE9jmrPsxqPGRsJ8DEncNuByfSY4ra6azbt6F3XYrau5DE8G3YQn8uR/sVm+t6RvC9ll3R4owwn0KgQT3pbkptpkUnF2g7pfam8iC3bRrfAYhQ07pGcSPMZPJ8qk6N7WI8276TBKmQCPLOPOs50MFUuIH2Ejx7SSxgTIbgc/XNWrts4e2FUbdrlgpkTIgAAbjzNZ/QxwulQM5ylzJhnrHSLenZbtlWa1ckOiT3zIHArYdF6PaNrlSRIUwJAYfg/KsX0XqbqgDy1vyjP0rmh1l65eKaW54ADIudp5E0jI5SVJ8gR75NB13o9u0niX3qIm1FiYYGdx74rA3LJRtxe3auHBZBED1WfT0maJ9TfUm69mYIXejFmkYIiBjxHsabrunHUOC2ncXGABJPgkwJXaJgDsf/ADT8ftXLKZmbsWm97aYOVWCGWBkbYA/PNS6TSXNVbt++usEUlUJWckDM9xMYPrWt0XsPdSw6OocliVXdAHZTHcx5zzVbqms/YtlprZe5ybltBbzEbR4eDTfUviPLJyQ6fpektlUT3u8Eb7jrsXPY+HieM0NcNbMoQbZkqMATiTE/rUGm6vduALeLIgkliJHeJHc8j7VN0/qsKqRuA+HcgHiPPi8u9W9y7CimWiLhO1DmJZ922f8AQE0RudbulbathU8CqZ2jb2CxEx6ZrIt1FlZ1JO0yCqmMzg+lW7V27e2gK2dp94YgFcT6jihlj8ss0+l66f4ZNwkqN2wQIztOATHPNQHrSKkKQzXRDo+2FIJzujEzwKFXrP7tYgEEl2JwBM4B4HeO9Ul1yF5WYA2mF5Hbwz8/KlLCu0Ua3RLvNprjHczwqyuz+UjiSOc0bsWra3P2UXGLIdwdCwkn4VwYjHcRXng6miuADcVQ2AkT5cHuc0U02lCgtb3BgQwySyjyJDAEnB29orNl07bvc0h8M0YqtqsI67rAV96oVYGSCyknMZgRMT+KhPUdl43VAmSQmTO7sYMfSKHa24HujbO48llXxGcjE8manGna64Rba3LhlyIIA24MHgjy4FMWP289CuZMIdf6Xc3o6aYqHAa7gFcEknGBKx+aE9V0JDr+53swgKpgknuAgwowJ71uEs6i9a9zcIt2wgnY2SGAxGciOJisDrL66W+9mw8qW2liILBWmCW4jzEVWmyuT2WrXwXlxONS/wBycdHvNlhaBPIYCR6GczXa6us/+0st/edwzH5mc1ytVyFWF+jWzp7Op1eN7n3dif5mEE/QVhLfTrrXoPjbcCxEn1ya3PtlrEtva0iyRZXaQI8Ttlzzz60E01kHa5RtwJVbYOY7sSTJAMfetKzOVzfnr/Im3bwFv7N9BZfXHeqrb2sdz+El8bds8AEn7Ud9sdZc3Xl09y3ca4m26VGewVm7BxG0MOapdA0L6hzsUM4EMp+EbeZPMHkVH7RattIly06AXmK+8afig7hsAgbIgEZImiWWWR3VBqPBmms7HYudqrsJcwSGPaYjn51HftWwju9wPtyO/wAR8h39KqdQv+7usFa4La/4Scgblnj61BYNs3hyLUjDZPGJ/mImhkrZSQSUgrD248OIMbQROQMZ7zU1/UuID2mC4ggSI855HahfStOFLguAMFuxgsB3+9EP2kqyg5BkFeTHZpHIx+aXLsL4Lt+2ZtQJXkwMhokSSMAiYNVb+ta9cZ9jouAGholcYOBMd6n/AGtZZREBZXdLbSBBhe5HaeKbZ6rvtkXS7BJKlQYIjBiY59Ki45Di15K1i7JLMruQu0FixgCYMgmatWboe2QRCkhSd23J7YEmoOlaK5qnGntttLEtBwOOWPoKOdH6K6n3Tr41vBDiQQWGR9O9LzSS8gT5Z3211Isfs+n2wlmyoDASN7rLCOxyKd0ALcHiCk7Q2R8MyF+fH0qv7W6m1cv3hdLMxusLaAiBnaJPrAxQ3oa+7uXPd7g+0L4iCJYiMx9YobvGVZMusgOURWAkPiFA457SZP0qfoF6ym1Ls/vMo0eCFGYYwCZFXul+zai6tnUuq2jLMyNDb57iZj1+dCep22VTakm37wtbaJCMJwDnBHPrNW9suCmrNHrenMQzIxYkAKBMdyYHbtVT2St+5uXg4iFlmPaPOifsnqibexiZHwmCJGPxUbulx9WTEOwTOJwO9Zp8KiR7GdU61aRyzKGcAAHygUNt+0N24Zt2i3lBijtrRab3XvjsgkqW7bgYgTQPo/s0uoVzdcqwubLYSQzD1IgR2+lEoRXLBL+j1mtfxBNsHO45/NWtR1kuPd6rTuy+Zz9RFF9TpzaVVnbtAGTJMCsd1frNx2dbZUAcx8R+U8UEXb4LGarp1jamwb0Rmba7EMu45wOQK2nQtIE0jW7gW5bORjIntxNYLpzKy+O23vF8TZmFxznyzArSnrGoYJbtIGHaDBiAYIPoRWbX4suWKUfk26OcIS95c6j7NaK7p7YVdgkiFO2Wnlh3PzoVqfYc3WVbV51IHngweSRx9KrWOu2yxV22EHIOIPf61e/62gAC3CBGSDEz61hT1eN0pP8Ank6v6fBOL6IPaT2KbTacFbiuxI3yWAaPIGQMcnvWY0/SUKZQI6thp5BHhMnsGEY/mFa/U68ojXG94yrEkESAe4B5FDdb10SgFtNrqTkycwZk8EjsK6Gmz6jbWRW/no5WbBijKoyQFvaErF0EXrjDx2i2ZjJkGY8hVi3qXLW7VtQAbfiFrO03Ry5gRBj1xTtXfJZr6XFkIDcVInb5iRGMCPIVFd1DBRcF1HMSu1SpIbu/AwR65rby1bRibSdId0bp63YtXBds3gSXJBiRx3iq/UNFqNJs2XwWM4RiCPmZAj8VLe1bsy3bbNuYht0loPwmYBjIn60MZbK3m98TfkeJSDM84aRHpFEuXz18FdBTW6TWXdjJdJ3KMFiuQsmex+dBtT0W771xEqSCTI/GPOeK0lrqJFlVAIRVbDqSygNtg8DBINSbtyAi6qvbMEfzSD2E+U/WgjOUOkgnKUu2CbHRRtH75hjiWFcrt/pmq3HwqfXOfKlR738gjOoWTcu+9cgEmDtGWJzEnA85q9aUCIgiAAxkc9oH6mlSro4sUZRdrrouPL5NF7A9dtaa9c3A+7ugDdzsZZxAglW8+1O/tUe9dsaa7dVV33wtq1IbapBO527s0CVGB6nNKlRKKilQySPM9VcCPcAQRuZWnOVYglfIV25cV3beAoEQFHcKM/WlSpU0gfkb02wb91bcgbzHHPMT6nzqZLfuCLm4gp/CTPmMEcVylSm/dRb8HdVkKFYtumZxukg5geZNKyBbuh3G5RHpkgcjuB2pUqLwWkaLqOrUtaVWuD3koG3Qcc8CIjyzWi9ntUyb2e4Wa1dtq0iZ3sEUz8s/WlSrNkSoKjIe2GpX9qupZtgOLzkv6qSIE+ual6n/AOnsqhZg10kttOWaO57KDHzzSpU1Je1fQALPU2FsBySXG2RgqATMNUN3TBjstF02gkgsSGIyTgY+WaVKiqlwCa72Y6kVuLbYANbUAkSdwIB7j1oho7O+2pPDXHuH6YFKlXPz8SVfJUSz020l1UtuJS25bZkAmIz5+dU9P7S7r+0KLapztGTtpUqqDcrsqyDqvtarknaS3qefrWaXV3Q26AJM4ilSp0YpKySCtvrNx18YGzjAWf1pG6IlQZG1VU9gTD584/SlSqPhhIy2qbdcYDBDESfQnyxxVnRalSoYAd9yxMwJEkng8QBSpVr2qi0+Qp0x7qo9/wAJS0SptsW8W+JAjjB+VRWLQ3CZUM0BANwWTIgkiBwJGa7SpHe4C7LN+77ogi2IB2XRIK3F4iCZB9OKs3tIhQO7C0iuxUIpkjykcRSpUtuqBK+o1RcJI2um24GUgbkeFOQJB4JmpetapUZLthdt62SHMAggHbOYk/SaVKjUVuSDoauvvMvvS6vcGfEuNl4FYiI5QefJpnS7aOwd7YVvFbfbEHsAR5jGRSpVJ8J0V4J9b0PVK7LZZltj4V96RA+XlSpUqpTdAn//2Q=="/>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US"/>
          </a:p>
        </p:txBody>
      </p:sp>
      <p:pic>
        <p:nvPicPr>
          <p:cNvPr id="8198" name="Picture 6" descr="http://s.hswstatic.com/gif/solar-cells-4a.jpg"/>
          <p:cNvPicPr>
            <a:picLocks noChangeAspect="1" noChangeArrowheads="1"/>
          </p:cNvPicPr>
          <p:nvPr/>
        </p:nvPicPr>
        <p:blipFill>
          <a:blip r:embed="rId3" cstate="print"/>
          <a:srcRect/>
          <a:stretch>
            <a:fillRect/>
          </a:stretch>
        </p:blipFill>
        <p:spPr bwMode="auto">
          <a:xfrm>
            <a:off x="2133600" y="4343400"/>
            <a:ext cx="3429000" cy="2286001"/>
          </a:xfrm>
          <a:prstGeom prst="rect">
            <a:avLst/>
          </a:prstGeom>
          <a:noFill/>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Conservation</a:t>
            </a:r>
            <a:endParaRPr lang="en-US" dirty="0"/>
          </a:p>
        </p:txBody>
      </p:sp>
      <p:sp>
        <p:nvSpPr>
          <p:cNvPr id="3" name="Content Placeholder 2"/>
          <p:cNvSpPr>
            <a:spLocks noGrp="1"/>
          </p:cNvSpPr>
          <p:nvPr>
            <p:ph idx="1"/>
          </p:nvPr>
        </p:nvSpPr>
        <p:spPr/>
        <p:txBody>
          <a:bodyPr/>
          <a:lstStyle/>
          <a:p>
            <a:r>
              <a:rPr lang="en-US" dirty="0" smtClean="0"/>
              <a:t>Today, we are going to discuss ways in which our choices can reduce the amount of energy we use. In turn, this can reduce the negative environmental impacts of fossil fuels. </a:t>
            </a:r>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mso-contentType ?>
<SharedContentType xmlns="Microsoft.SharePoint.Taxonomy.ContentTypeSync" SourceId="29f62856-1543-49d4-a736-4569d363f533" ContentTypeId="0x0101" PreviousValue="false"/>
</file>

<file path=customXml/item3.xml><?xml version="1.0" encoding="utf-8"?>
<p:properties xmlns:p="http://schemas.microsoft.com/office/2006/metadata/properties" xmlns:xsi="http://www.w3.org/2001/XMLSchema-instance" xmlns:pc="http://schemas.microsoft.com/office/infopath/2007/PartnerControls">
  <documentManagement>
    <_Source xmlns="http://schemas.microsoft.com/sharepoint/v3/fields" xsi:nil="true"/>
    <Language xmlns="http://schemas.microsoft.com/sharepoint/v3">English</Language>
    <j747ac98061d40f0aa7bd47e1db5675d xmlns="4ffa91fb-a0ff-4ac5-b2db-65c790d184a4">
      <Terms xmlns="http://schemas.microsoft.com/office/infopath/2007/PartnerControls"/>
    </j747ac98061d40f0aa7bd47e1db5675d>
    <e3f09c3df709400db2417a7161762d62 xmlns="4ffa91fb-a0ff-4ac5-b2db-65c790d184a4">
      <Terms xmlns="http://schemas.microsoft.com/office/infopath/2007/PartnerControls"/>
    </e3f09c3df709400db2417a7161762d62>
    <External_x0020_Contributor xmlns="4ffa91fb-a0ff-4ac5-b2db-65c790d184a4" xsi:nil="true"/>
    <TaxKeywordTaxHTField xmlns="4ffa91fb-a0ff-4ac5-b2db-65c790d184a4">
      <Terms xmlns="http://schemas.microsoft.com/office/infopath/2007/PartnerControls"/>
    </TaxKeywordTaxHTField>
    <Record xmlns="4ffa91fb-a0ff-4ac5-b2db-65c790d184a4">Shared</Record>
    <Rights xmlns="4ffa91fb-a0ff-4ac5-b2db-65c790d184a4" xsi:nil="true"/>
    <Document_x0020_Creation_x0020_Date xmlns="4ffa91fb-a0ff-4ac5-b2db-65c790d184a4">2015-01-09T19:27:41+00:00</Document_x0020_Creation_x0020_Date>
    <EPA_x0020_Office xmlns="4ffa91fb-a0ff-4ac5-b2db-65c790d184a4" xsi:nil="true"/>
    <CategoryDescription xmlns="http://schemas.microsoft.com/sharepoint.v3" xsi:nil="true"/>
    <Identifier xmlns="4ffa91fb-a0ff-4ac5-b2db-65c790d184a4" xsi:nil="true"/>
    <_Coverage xmlns="http://schemas.microsoft.com/sharepoint/v3/fields" xsi:nil="true"/>
    <Creator xmlns="4ffa91fb-a0ff-4ac5-b2db-65c790d184a4">
      <UserInfo>
        <DisplayName/>
        <AccountId xsi:nil="true"/>
        <AccountType/>
      </UserInfo>
    </Creator>
    <EPA_x0020_Related_x0020_Documents xmlns="4ffa91fb-a0ff-4ac5-b2db-65c790d184a4" xsi:nil="true"/>
    <EPA_x0020_Contributor xmlns="4ffa91fb-a0ff-4ac5-b2db-65c790d184a4">
      <UserInfo>
        <DisplayName/>
        <AccountId xsi:nil="true"/>
        <AccountType/>
      </UserInfo>
    </EPA_x0020_Contributor>
    <TaxCatchAll xmlns="4ffa91fb-a0ff-4ac5-b2db-65c790d184a4"/>
  </documentManagement>
</p:properties>
</file>

<file path=customXml/item4.xml><?xml version="1.0" encoding="utf-8"?>
<ct:contentTypeSchema xmlns:ct="http://schemas.microsoft.com/office/2006/metadata/contentType" xmlns:ma="http://schemas.microsoft.com/office/2006/metadata/properties/metaAttributes" ct:_="" ma:_="" ma:contentTypeName="Document" ma:contentTypeID="0x010100DDDE5D0FA646EF498792D2B9A019C022" ma:contentTypeVersion="11" ma:contentTypeDescription="Create a new document." ma:contentTypeScope="" ma:versionID="02f31134bd8086bda2b586c8cb394efb">
  <xsd:schema xmlns:xsd="http://www.w3.org/2001/XMLSchema" xmlns:xs="http://www.w3.org/2001/XMLSchema" xmlns:p="http://schemas.microsoft.com/office/2006/metadata/properties" xmlns:ns1="http://schemas.microsoft.com/sharepoint/v3" xmlns:ns2="4ffa91fb-a0ff-4ac5-b2db-65c790d184a4" xmlns:ns3="http://schemas.microsoft.com/sharepoint.v3" xmlns:ns4="http://schemas.microsoft.com/sharepoint/v3/fields" xmlns:ns5="93c6a663-ae4a-4ced-9ece-a8d2a552dbdd" targetNamespace="http://schemas.microsoft.com/office/2006/metadata/properties" ma:root="true" ma:fieldsID="b28f1d4a36b692e96a95e7dfac3d5744" ns1:_="" ns2:_="" ns3:_="" ns4:_="" ns5:_="">
    <xsd:import namespace="http://schemas.microsoft.com/sharepoint/v3"/>
    <xsd:import namespace="4ffa91fb-a0ff-4ac5-b2db-65c790d184a4"/>
    <xsd:import namespace="http://schemas.microsoft.com/sharepoint.v3"/>
    <xsd:import namespace="http://schemas.microsoft.com/sharepoint/v3/fields"/>
    <xsd:import namespace="93c6a663-ae4a-4ced-9ece-a8d2a552dbdd"/>
    <xsd:element name="properties">
      <xsd:complexType>
        <xsd:sequence>
          <xsd:element name="documentManagement">
            <xsd:complexType>
              <xsd:all>
                <xsd:element ref="ns2:Document_x0020_Creation_x0020_Date" minOccurs="0"/>
                <xsd:element ref="ns2:Creator" minOccurs="0"/>
                <xsd:element ref="ns2:EPA_x0020_Office" minOccurs="0"/>
                <xsd:element ref="ns2:Record" minOccurs="0"/>
                <xsd:element ref="ns3:CategoryDescription" minOccurs="0"/>
                <xsd:element ref="ns2:Identifier" minOccurs="0"/>
                <xsd:element ref="ns2:EPA_x0020_Contributor" minOccurs="0"/>
                <xsd:element ref="ns2:External_x0020_Contributor" minOccurs="0"/>
                <xsd:element ref="ns4:_Coverage" minOccurs="0"/>
                <xsd:element ref="ns2:EPA_x0020_Related_x0020_Documents" minOccurs="0"/>
                <xsd:element ref="ns4:_Source" minOccurs="0"/>
                <xsd:element ref="ns2:Rights" minOccurs="0"/>
                <xsd:element ref="ns1:Language" minOccurs="0"/>
                <xsd:element ref="ns2:j747ac98061d40f0aa7bd47e1db5675d" minOccurs="0"/>
                <xsd:element ref="ns2:TaxKeywordTaxHTField" minOccurs="0"/>
                <xsd:element ref="ns2:TaxCatchAllLabel" minOccurs="0"/>
                <xsd:element ref="ns2:TaxCatchAll" minOccurs="0"/>
                <xsd:element ref="ns2:e3f09c3df709400db2417a7161762d62" minOccurs="0"/>
                <xsd:element ref="ns5:MediaServiceMetadata" minOccurs="0"/>
                <xsd:element ref="ns5:MediaServiceFastMetadata" minOccurs="0"/>
                <xsd:element ref="ns5:MediaServiceAutoTags" minOccurs="0"/>
                <xsd:element ref="ns5:MediaServiceOCR" minOccurs="0"/>
                <xsd:element ref="ns5:MediaServiceGenerationTime" minOccurs="0"/>
                <xsd:element ref="ns5:MediaServiceEventHashCode" minOccurs="0"/>
                <xsd:element ref="ns5:MediaServiceDateTake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Language" ma:index="17" nillable="true" ma:displayName="Language" ma:default="English" ma:description="Select the document language from the drop down." ma:format="Dropdown" ma:internalName="Language" ma:readOnly="false">
      <xsd:simpleType>
        <xsd:restriction base="dms:Choice">
          <xsd:enumeration value="Arabic (Saudi Arabia)"/>
          <xsd:enumeration value="Bulgarian (Bulgaria)"/>
          <xsd:enumeration value="Chinese (Hong Kong S.A.R.)"/>
          <xsd:enumeration value="Chinese (People's Republic of China)"/>
          <xsd:enumeration value="Chinese (Taiwan)"/>
          <xsd:enumeration value="Croatian (Croatia)"/>
          <xsd:enumeration value="Czech (Czech Republic)"/>
          <xsd:enumeration value="Danish (Denmark)"/>
          <xsd:enumeration value="Dutch (Netherlands)"/>
          <xsd:enumeration value="English"/>
          <xsd:enumeration value="Estonian (Estonia)"/>
          <xsd:enumeration value="Finnish (Finland)"/>
          <xsd:enumeration value="French (France)"/>
          <xsd:enumeration value="German (Germany)"/>
          <xsd:enumeration value="Greek (Greece)"/>
          <xsd:enumeration value="Hebrew (Israel)"/>
          <xsd:enumeration value="Hindi (India)"/>
          <xsd:enumeration value="Hungarian (Hungary)"/>
          <xsd:enumeration value="Indonesian (Indonesia)"/>
          <xsd:enumeration value="Italian (Italy)"/>
          <xsd:enumeration value="Japanese (Japan)"/>
          <xsd:enumeration value="Korean (Korea)"/>
          <xsd:enumeration value="Latvian (Latvia)"/>
          <xsd:enumeration value="Lithuanian (Lithuania)"/>
          <xsd:enumeration value="Malay (Malaysia)"/>
          <xsd:enumeration value="Norwegian (Bokmal) (Norway)"/>
          <xsd:enumeration value="Polish (Poland)"/>
          <xsd:enumeration value="Portuguese (Brazil)"/>
          <xsd:enumeration value="Portuguese (Portugal)"/>
          <xsd:enumeration value="Romanian (Romania)"/>
          <xsd:enumeration value="Russian (Russia)"/>
          <xsd:enumeration value="Serbian (Latin) (Serbia)"/>
          <xsd:enumeration value="Slovak (Slovakia)"/>
          <xsd:enumeration value="Slovenian (Slovenia)"/>
          <xsd:enumeration value="Spanish (Spain)"/>
          <xsd:enumeration value="Swedish (Sweden)"/>
          <xsd:enumeration value="Thai (Thailand)"/>
          <xsd:enumeration value="Turkish (Turkey)"/>
          <xsd:enumeration value="Ukrainian (Ukraine)"/>
          <xsd:enumeration value="Urdu (Islamic Republic of Pakistan)"/>
          <xsd:enumeration value="Vietnamese (Vietnam)"/>
        </xsd:restriction>
      </xsd:simpleType>
    </xsd:element>
  </xsd:schema>
  <xsd:schema xmlns:xsd="http://www.w3.org/2001/XMLSchema" xmlns:xs="http://www.w3.org/2001/XMLSchema" xmlns:dms="http://schemas.microsoft.com/office/2006/documentManagement/types" xmlns:pc="http://schemas.microsoft.com/office/infopath/2007/PartnerControls" targetNamespace="4ffa91fb-a0ff-4ac5-b2db-65c790d184a4" elementFormDefault="qualified">
    <xsd:import namespace="http://schemas.microsoft.com/office/2006/documentManagement/types"/>
    <xsd:import namespace="http://schemas.microsoft.com/office/infopath/2007/PartnerControls"/>
    <xsd:element name="Document_x0020_Creation_x0020_Date" ma:index="2" nillable="true" ma:displayName="Document Date" ma:default="[today]" ma:description="Enter the date this document was last modified. The upload date has been entered by default." ma:format="DateOnly" ma:internalName="Document_x0020_Creation_x0020_Date" ma:readOnly="false">
      <xsd:simpleType>
        <xsd:restriction base="dms:DateTime"/>
      </xsd:simpleType>
    </xsd:element>
    <xsd:element name="Creator" ma:index="3" nillable="true" ma:displayName="Creator" ma:description="Enter the person primarily responsible for the document. The name of the person uploading the document has been entered by default." ma:list="UserInfo" ma:SharePointGroup="0" ma:internalName="Creator" ma:readOnly="false" ma:showField="ImnName">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EPA_x0020_Office" ma:index="4" nillable="true" ma:displayName="EPA Office" ma:description="Enter the EPA organization primarily responsible for the document. The office of the person uploading the document has been entered by default." ma:internalName="EPA_x0020_Office" ma:readOnly="false">
      <xsd:simpleType>
        <xsd:restriction base="dms:Text">
          <xsd:maxLength value="255"/>
        </xsd:restriction>
      </xsd:simpleType>
    </xsd:element>
    <xsd:element name="Record" ma:index="5" nillable="true" ma:displayName="Record" ma:default="Shared" ma:description="For documents that provide evidence of EPA decisions and actions, select &quot;Shared&quot; (open access) or &quot;Private&quot; (restricted access)." ma:format="Dropdown" ma:internalName="Record" ma:readOnly="false">
      <xsd:simpleType>
        <xsd:restriction base="dms:Choice">
          <xsd:enumeration value="None"/>
          <xsd:enumeration value="Shared"/>
          <xsd:enumeration value="Private"/>
        </xsd:restriction>
      </xsd:simpleType>
    </xsd:element>
    <xsd:element name="Identifier" ma:index="9" nillable="true" ma:displayName="Identifier" ma:description="Enter all EPA identification numbers applicable to this document, one on each line." ma:internalName="Identifier" ma:readOnly="false">
      <xsd:simpleType>
        <xsd:restriction base="dms:Note">
          <xsd:maxLength value="255"/>
        </xsd:restriction>
      </xsd:simpleType>
    </xsd:element>
    <xsd:element name="EPA_x0020_Contributor" ma:index="11" nillable="true" ma:displayName="EPA Contributor" ma:description="Enter an EPA person who contributed to the creation of the document but is not the primary author." ma:list="UserInfo" ma:SharePointGroup="0" ma:internalName="EPA_x0020_Contributor" ma:readOnly="false" ma:showField="ImnName">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External_x0020_Contributor" ma:index="12" nillable="true" ma:displayName="External Contributor" ma:description="Enter a non-EPA person who contributed to the creation of the document but is not the primary author." ma:internalName="External_x0020_Contributor" ma:readOnly="false">
      <xsd:simpleType>
        <xsd:restriction base="dms:Note">
          <xsd:maxLength value="255"/>
        </xsd:restriction>
      </xsd:simpleType>
    </xsd:element>
    <xsd:element name="EPA_x0020_Related_x0020_Documents" ma:index="14" nillable="true" ma:displayName="Other Related Documents" ma:description="Enter any related document." ma:internalName="EPA_x0020_Related_x0020_Documents" ma:readOnly="false">
      <xsd:simpleType>
        <xsd:restriction base="dms:Note">
          <xsd:maxLength value="255"/>
        </xsd:restriction>
      </xsd:simpleType>
    </xsd:element>
    <xsd:element name="Rights" ma:index="16" nillable="true" ma:displayName="Rights" ma:description="Enter information about intellectual property rights held over the document (e.g. copyright, patent, trademark)." ma:internalName="Rights" ma:readOnly="false">
      <xsd:simpleType>
        <xsd:restriction base="dms:Note">
          <xsd:maxLength value="255"/>
        </xsd:restriction>
      </xsd:simpleType>
    </xsd:element>
    <xsd:element name="j747ac98061d40f0aa7bd47e1db5675d" ma:index="19" nillable="true" ma:taxonomy="true" ma:internalName="j747ac98061d40f0aa7bd47e1db5675d" ma:taxonomyFieldName="Document_x0020_Type" ma:displayName="Document Type" ma:readOnly="false" ma:default="" ma:fieldId="{3747ac98-061d-40f0-aa7b-d47e1db5675d}" ma:sspId="29f62856-1543-49d4-a736-4569d363f533" ma:termSetId="e06cd6a9-a175-4da0-81cb-8dba7aa394ab" ma:anchorId="00000000-0000-0000-0000-000000000000" ma:open="false" ma:isKeyword="false">
      <xsd:complexType>
        <xsd:sequence>
          <xsd:element ref="pc:Terms" minOccurs="0" maxOccurs="1"/>
        </xsd:sequence>
      </xsd:complexType>
    </xsd:element>
    <xsd:element name="TaxKeywordTaxHTField" ma:index="21" nillable="true" ma:taxonomy="true" ma:internalName="TaxKeywordTaxHTField" ma:taxonomyFieldName="TaxKeyword" ma:displayName="Enterprise Keywords" ma:readOnly="false" ma:fieldId="{23f27201-bee3-471e-b2e7-b64fd8b7ca38}" ma:taxonomyMulti="true" ma:sspId="29f62856-1543-49d4-a736-4569d363f533" ma:termSetId="00000000-0000-0000-0000-000000000000" ma:anchorId="00000000-0000-0000-0000-000000000000" ma:open="true" ma:isKeyword="true">
      <xsd:complexType>
        <xsd:sequence>
          <xsd:element ref="pc:Terms" minOccurs="0" maxOccurs="1"/>
        </xsd:sequence>
      </xsd:complexType>
    </xsd:element>
    <xsd:element name="TaxCatchAllLabel" ma:index="23" nillable="true" ma:displayName="Taxonomy Catch All Column1" ma:hidden="true" ma:list="{80c63405-47a1-4b55-937d-305de570f354}" ma:internalName="TaxCatchAllLabel" ma:readOnly="true" ma:showField="CatchAllDataLabel" ma:web="5be46346-aa3e-492f-9fd9-57cc088700bd">
      <xsd:complexType>
        <xsd:complexContent>
          <xsd:extension base="dms:MultiChoiceLookup">
            <xsd:sequence>
              <xsd:element name="Value" type="dms:Lookup" maxOccurs="unbounded" minOccurs="0" nillable="true"/>
            </xsd:sequence>
          </xsd:extension>
        </xsd:complexContent>
      </xsd:complexType>
    </xsd:element>
    <xsd:element name="TaxCatchAll" ma:index="24" nillable="true" ma:displayName="Taxonomy Catch All Column" ma:hidden="true" ma:list="{80c63405-47a1-4b55-937d-305de570f354}" ma:internalName="TaxCatchAll" ma:showField="CatchAllData" ma:web="5be46346-aa3e-492f-9fd9-57cc088700bd">
      <xsd:complexType>
        <xsd:complexContent>
          <xsd:extension base="dms:MultiChoiceLookup">
            <xsd:sequence>
              <xsd:element name="Value" type="dms:Lookup" maxOccurs="unbounded" minOccurs="0" nillable="true"/>
            </xsd:sequence>
          </xsd:extension>
        </xsd:complexContent>
      </xsd:complexType>
    </xsd:element>
    <xsd:element name="e3f09c3df709400db2417a7161762d62" ma:index="28" nillable="true" ma:taxonomy="true" ma:internalName="e3f09c3df709400db2417a7161762d62" ma:taxonomyFieldName="EPA_x0020_Subject" ma:displayName="EPA Subject" ma:readOnly="false" ma:default="" ma:fieldId="{e3f09c3d-f709-400d-b241-7a7161762d62}" ma:taxonomyMulti="true" ma:sspId="29f62856-1543-49d4-a736-4569d363f533" ma:termSetId="7a3d4ae0-7e62-45a2-a406-c6a8a6a8eee3" ma:anchorId="00000000-0000-0000-0000-000000000000" ma:open="fals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CategoryDescription" ma:index="6" nillable="true" ma:displayName="Description" ma:description="Enter a brief description." ma:internalName="CategoryDescription" ma:readOnly="fals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fields" elementFormDefault="qualified">
    <xsd:import namespace="http://schemas.microsoft.com/office/2006/documentManagement/types"/>
    <xsd:import namespace="http://schemas.microsoft.com/office/infopath/2007/PartnerControls"/>
    <xsd:element name="_Coverage" ma:index="13" nillable="true" ma:displayName="Coverage" ma:description="Enter the geographic location, jurisdiction, or time period for which the document is relevant." ma:internalName="_Coverage" ma:readOnly="false">
      <xsd:simpleType>
        <xsd:restriction base="dms:Text">
          <xsd:maxLength value="255"/>
        </xsd:restriction>
      </xsd:simpleType>
    </xsd:element>
    <xsd:element name="_Source" ma:index="15" nillable="true" ma:displayName="Source" ma:description="Enter a source from which the document is derived." ma:internalName="_Source" ma:readOnly="fals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93c6a663-ae4a-4ced-9ece-a8d2a552dbdd" elementFormDefault="qualified">
    <xsd:import namespace="http://schemas.microsoft.com/office/2006/documentManagement/types"/>
    <xsd:import namespace="http://schemas.microsoft.com/office/infopath/2007/PartnerControls"/>
    <xsd:element name="MediaServiceMetadata" ma:index="29" nillable="true" ma:displayName="MediaServiceMetadata" ma:hidden="true" ma:internalName="MediaServiceMetadata" ma:readOnly="true">
      <xsd:simpleType>
        <xsd:restriction base="dms:Note"/>
      </xsd:simpleType>
    </xsd:element>
    <xsd:element name="MediaServiceFastMetadata" ma:index="30" nillable="true" ma:displayName="MediaServiceFastMetadata" ma:hidden="true" ma:internalName="MediaServiceFastMetadata" ma:readOnly="true">
      <xsd:simpleType>
        <xsd:restriction base="dms:Note"/>
      </xsd:simpleType>
    </xsd:element>
    <xsd:element name="MediaServiceAutoTags" ma:index="31" nillable="true" ma:displayName="Tags" ma:internalName="MediaServiceAutoTags" ma:readOnly="true">
      <xsd:simpleType>
        <xsd:restriction base="dms:Text"/>
      </xsd:simpleType>
    </xsd:element>
    <xsd:element name="MediaServiceOCR" ma:index="32" nillable="true" ma:displayName="Extracted Text" ma:internalName="MediaServiceOCR" ma:readOnly="true">
      <xsd:simpleType>
        <xsd:restriction base="dms:Note">
          <xsd:maxLength value="255"/>
        </xsd:restriction>
      </xsd:simpleType>
    </xsd:element>
    <xsd:element name="MediaServiceGenerationTime" ma:index="33" nillable="true" ma:displayName="MediaServiceGenerationTime" ma:hidden="true" ma:internalName="MediaServiceGenerationTime" ma:readOnly="true">
      <xsd:simpleType>
        <xsd:restriction base="dms:Text"/>
      </xsd:simpleType>
    </xsd:element>
    <xsd:element name="MediaServiceEventHashCode" ma:index="34" nillable="true" ma:displayName="MediaServiceEventHashCode" ma:hidden="true" ma:internalName="MediaServiceEventHashCode" ma:readOnly="true">
      <xsd:simpleType>
        <xsd:restriction base="dms:Text"/>
      </xsd:simpleType>
    </xsd:element>
    <xsd:element name="MediaServiceDateTaken" ma:index="35" nillable="true" ma:displayName="MediaServiceDateTaken" ma:hidden="true" ma:internalName="MediaServiceDateTaken"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25" ma:displayName="Content Type"/>
        <xsd:element ref="dc:title" minOccurs="0" maxOccurs="1" ma:index="1"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7DC28C7A-3B74-493A-8F2B-3B542517E12F}">
  <ds:schemaRefs>
    <ds:schemaRef ds:uri="http://schemas.microsoft.com/sharepoint/v3/contenttype/forms"/>
  </ds:schemaRefs>
</ds:datastoreItem>
</file>

<file path=customXml/itemProps2.xml><?xml version="1.0" encoding="utf-8"?>
<ds:datastoreItem xmlns:ds="http://schemas.openxmlformats.org/officeDocument/2006/customXml" ds:itemID="{24CCED87-8EFC-4AF7-840F-D1880A5B8889}">
  <ds:schemaRefs>
    <ds:schemaRef ds:uri="Microsoft.SharePoint.Taxonomy.ContentTypeSync"/>
  </ds:schemaRefs>
</ds:datastoreItem>
</file>

<file path=customXml/itemProps3.xml><?xml version="1.0" encoding="utf-8"?>
<ds:datastoreItem xmlns:ds="http://schemas.openxmlformats.org/officeDocument/2006/customXml" ds:itemID="{409CD978-E5E7-4D25-9484-8147889BAF32}">
  <ds:schemaRefs>
    <ds:schemaRef ds:uri="http://schemas.microsoft.com/office/2006/metadata/properties"/>
    <ds:schemaRef ds:uri="http://schemas.microsoft.com/office/infopath/2007/PartnerControls"/>
    <ds:schemaRef ds:uri="http://schemas.microsoft.com/sharepoint/v3/fields"/>
    <ds:schemaRef ds:uri="http://schemas.microsoft.com/sharepoint/v3"/>
    <ds:schemaRef ds:uri="4ffa91fb-a0ff-4ac5-b2db-65c790d184a4"/>
    <ds:schemaRef ds:uri="http://schemas.microsoft.com/sharepoint.v3"/>
  </ds:schemaRefs>
</ds:datastoreItem>
</file>

<file path=customXml/itemProps4.xml><?xml version="1.0" encoding="utf-8"?>
<ds:datastoreItem xmlns:ds="http://schemas.openxmlformats.org/officeDocument/2006/customXml" ds:itemID="{0B47446B-63E9-4755-97C0-104BFDD88CD7}"/>
</file>

<file path=docProps/app.xml><?xml version="1.0" encoding="utf-8"?>
<Properties xmlns="http://schemas.openxmlformats.org/officeDocument/2006/extended-properties" xmlns:vt="http://schemas.openxmlformats.org/officeDocument/2006/docPropsVTypes">
  <TotalTime>51</TotalTime>
  <Words>411</Words>
  <Application>Microsoft Office PowerPoint</Application>
  <PresentationFormat>On-screen Show (4:3)</PresentationFormat>
  <Paragraphs>39</Paragraphs>
  <Slides>7</Slides>
  <Notes>5</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Office Theme</vt:lpstr>
      <vt:lpstr>Energy Through History</vt:lpstr>
      <vt:lpstr>What is Energy? </vt:lpstr>
      <vt:lpstr>Human or Animal Labor</vt:lpstr>
      <vt:lpstr>Mechanical Energy</vt:lpstr>
      <vt:lpstr>Fossil Fuels</vt:lpstr>
      <vt:lpstr>Two Types of Energy</vt:lpstr>
      <vt:lpstr>Conservation</vt:lpstr>
    </vt:vector>
  </TitlesOfParts>
  <Company>Hewlett-Packard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Owner</dc:creator>
  <cp:lastModifiedBy>Emi</cp:lastModifiedBy>
  <cp:revision>6</cp:revision>
  <dcterms:created xsi:type="dcterms:W3CDTF">2015-01-09T18:36:18Z</dcterms:created>
  <dcterms:modified xsi:type="dcterms:W3CDTF">2016-02-22T00:24:53Z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0x010100DDDE5D0FA646EF498792D2B9A019C022</vt:lpwstr>
  </property>
  <property fmtid="{D5CDD505-2E9C-101B-9397-08002B2CF9AE}" pid="3" name="TaxKeyword">
    <vt:lpwstr/>
  </property>
  <property fmtid="{D5CDD505-2E9C-101B-9397-08002B2CF9AE}" pid="4" name="EPA Subject">
    <vt:lpwstr/>
  </property>
  <property fmtid="{D5CDD505-2E9C-101B-9397-08002B2CF9AE}" pid="5" name="Document Type">
    <vt:lpwstr/>
  </property>
</Properties>
</file>