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64" r:id="rId3"/>
    <p:sldId id="273" r:id="rId4"/>
    <p:sldId id="275" r:id="rId5"/>
    <p:sldId id="265" r:id="rId6"/>
    <p:sldId id="266" r:id="rId7"/>
    <p:sldId id="267" r:id="rId8"/>
    <p:sldId id="268" r:id="rId9"/>
    <p:sldId id="269" r:id="rId10"/>
    <p:sldId id="270" r:id="rId11"/>
    <p:sldId id="27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365422"/>
    <a:srgbClr val="416529"/>
    <a:srgbClr val="173A59"/>
    <a:srgbClr val="265F92"/>
    <a:srgbClr val="0000B4"/>
    <a:srgbClr val="000099"/>
    <a:srgbClr val="2C2C84"/>
    <a:srgbClr val="3333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03"/>
    <p:restoredTop sz="74030"/>
  </p:normalViewPr>
  <p:slideViewPr>
    <p:cSldViewPr snapToGrid="0" snapToObjects="1">
      <p:cViewPr varScale="1">
        <p:scale>
          <a:sx n="62" d="100"/>
          <a:sy n="62"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10/20/2017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www.kaggle.com</a:t>
            </a:r>
            <a:r>
              <a:rPr lang="en-US" dirty="0"/>
              <a:t>/sogun3/</a:t>
            </a:r>
            <a:r>
              <a:rPr lang="en-US" dirty="0" err="1"/>
              <a:t>uspollution</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Throughout history, humans have developed ways to harvest energy. Energy seems to be abundant, but providing energy for power is actually quite costly and damaging to the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environment. What kind of energy sources you can think of? </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81155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197243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energy?</a:t>
            </a:r>
          </a:p>
          <a:p>
            <a:endParaRPr lang="en-US" dirty="0"/>
          </a:p>
          <a:p>
            <a:r>
              <a:rPr lang="en-US" dirty="0"/>
              <a:t>The sound you hear from clapping is energy</a:t>
            </a:r>
          </a:p>
          <a:p>
            <a:r>
              <a:rPr lang="en-US" dirty="0"/>
              <a:t>The warmth you feel from rubbing your palms together</a:t>
            </a:r>
            <a:r>
              <a:rPr lang="en-US" baseline="0" dirty="0"/>
              <a:t> is heat energy</a:t>
            </a:r>
          </a:p>
          <a:p>
            <a:r>
              <a:rPr lang="en-US" baseline="0" dirty="0"/>
              <a:t>The light is the room is a form of energy. This includes electricity made by humans as well as light from the sun.</a:t>
            </a:r>
          </a:p>
          <a:p>
            <a:r>
              <a:rPr lang="en-US" sz="1200" kern="1200" dirty="0">
                <a:solidFill>
                  <a:schemeClr val="tx1"/>
                </a:solidFill>
                <a:latin typeface="+mn-lt"/>
                <a:ea typeface="+mn-ea"/>
                <a:cs typeface="+mn-cs"/>
              </a:rPr>
              <a:t>Now that you understand that there are different kinds of energy, can you point out another source of energy in this room?</a:t>
            </a:r>
            <a:endParaRPr lang="en-US" baseline="0"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184982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All of these forms of energy can be used to power a light bulb, but different forms of energy have different impacts on the environment. Renewable energy generally does less harm to the environment than fossil fuels. People all over the world are trying to reduce the use of fossil fuels and increase the use of renewable energy. Most cars need gas and oil to run. Those are fossil fuels, which are bad for the environment. However, a growing number of cars are electric, also known as hybrids. While they still use gas, they use a lot less. Finding ways to use less gas is better for our environment. Are there ways you and your family could use less gas?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210899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Fossil fuels include things like coal, gasoline, and oil, which come from the earth. When we burn these materials, they help us produce energy. However, they release</a:t>
            </a:r>
          </a:p>
          <a:p>
            <a:r>
              <a:rPr lang="en-US" sz="1200" kern="1200" dirty="0">
                <a:solidFill>
                  <a:schemeClr val="tx1"/>
                </a:solidFill>
                <a:latin typeface="+mn-lt"/>
                <a:ea typeface="+mn-ea"/>
                <a:cs typeface="+mn-cs"/>
              </a:rPr>
              <a:t>harmful chemicals into our atmosphere. Fossil fuels are a major cause of water and air pollution, as well as the main cause of global climate change. Another problem with fossil fuels is that they are not renewable, meaning that we have a limited supply and one day, they will run out.</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101820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Solar, wind, and hydropower are renewable energies. Solar energy is harnessed from the power of the sun. Wind energy is harnessed from the power of the wind. Hydropower is harnessed from the power of falling water. Tidal energy is harnessed from the power of the waves. Geothermal energy is harnessed from the heat in the earth’s core. These forms of energy are unlimited and they can be used forever,</a:t>
            </a:r>
            <a:r>
              <a:rPr lang="en-US" baseline="0" dirty="0"/>
              <a:t> also called renewable resources.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81937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Instructions</a:t>
            </a:r>
            <a:r>
              <a:rPr lang="en-US" sz="1200" kern="1200" baseline="0" dirty="0">
                <a:solidFill>
                  <a:schemeClr val="tx1"/>
                </a:solidFill>
                <a:latin typeface="+mn-lt"/>
                <a:ea typeface="+mn-ea"/>
                <a:cs typeface="+mn-cs"/>
              </a:rPr>
              <a:t> for the activity</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85983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150334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10/20/2017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tif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6" Type="http://schemas.openxmlformats.org/officeDocument/2006/relationships/hyperlink" Target="mailto:salazar.viccy@epa.gov" TargetMode="External"/><Relationship Id="rId5" Type="http://schemas.openxmlformats.org/officeDocument/2006/relationships/hyperlink" Target="mailto:hanft.sally@epa.gov" TargetMode="Externa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7.tiff"/><Relationship Id="rId3" Type="http://schemas.microsoft.com/office/2007/relationships/media" Target="../media/media5.m4a"/><Relationship Id="rId7" Type="http://schemas.openxmlformats.org/officeDocument/2006/relationships/image" Target="../media/image6.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audio" Target="../media/media5.m4a"/><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tif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tif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1.m4a"/><Relationship Id="rId7"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3.png"/><Relationship Id="rId4" Type="http://schemas.openxmlformats.org/officeDocument/2006/relationships/audio" Target="../media/media11.m4a"/><Relationship Id="rId9"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999" y="4413941"/>
            <a:ext cx="8568267" cy="1261884"/>
          </a:xfrm>
          <a:prstGeom prst="rect">
            <a:avLst/>
          </a:prstGeom>
          <a:noFill/>
        </p:spPr>
        <p:txBody>
          <a:bodyPr wrap="square" rtlCol="0">
            <a:spAutoFit/>
          </a:bodyPr>
          <a:lstStyle/>
          <a:p>
            <a:r>
              <a:rPr lang="en-US" sz="3200" dirty="0">
                <a:latin typeface="Avenir Medium" charset="0"/>
                <a:ea typeface="Avenir Medium" charset="0"/>
                <a:cs typeface="Avenir Medium" charset="0"/>
              </a:rPr>
              <a:t>2</a:t>
            </a:r>
            <a:r>
              <a:rPr lang="en-US" sz="3200" baseline="30000" dirty="0">
                <a:latin typeface="Avenir Medium" charset="0"/>
                <a:ea typeface="Avenir Medium" charset="0"/>
                <a:cs typeface="Avenir Medium" charset="0"/>
              </a:rPr>
              <a:t>nd</a:t>
            </a:r>
            <a:r>
              <a:rPr lang="en-US" sz="3200" dirty="0">
                <a:latin typeface="Avenir Medium" charset="0"/>
                <a:ea typeface="Avenir Medium" charset="0"/>
                <a:cs typeface="Avenir Medium" charset="0"/>
              </a:rPr>
              <a:t> Grade</a:t>
            </a:r>
          </a:p>
          <a:p>
            <a:r>
              <a:rPr lang="en-US" sz="4400" dirty="0">
                <a:latin typeface="Avenir Medium" charset="0"/>
                <a:ea typeface="Avenir Medium" charset="0"/>
                <a:cs typeface="Avenir Medium" charset="0"/>
              </a:rPr>
              <a:t>Energy and the Environment</a:t>
            </a:r>
          </a:p>
        </p:txBody>
      </p:sp>
      <p:sp>
        <p:nvSpPr>
          <p:cNvPr id="6" name="TextBox 5"/>
          <p:cNvSpPr txBox="1"/>
          <p:nvPr/>
        </p:nvSpPr>
        <p:spPr>
          <a:xfrm>
            <a:off x="446741" y="5801648"/>
            <a:ext cx="6555104" cy="830997"/>
          </a:xfrm>
          <a:prstGeom prst="rect">
            <a:avLst/>
          </a:prstGeom>
          <a:noFill/>
        </p:spPr>
        <p:txBody>
          <a:bodyPr wrap="square" rtlCol="0">
            <a:spAutoFit/>
          </a:bodyPr>
          <a:lstStyle/>
          <a:p>
            <a:r>
              <a:rPr lang="en-US" sz="2400">
                <a:latin typeface="Avenir Book" charset="0"/>
                <a:ea typeface="Avenir Book" charset="0"/>
                <a:cs typeface="Avenir Book" charset="0"/>
              </a:rPr>
              <a:t>Learn </a:t>
            </a:r>
            <a:r>
              <a:rPr lang="en-US" sz="2400" dirty="0">
                <a:latin typeface="Avenir Book" charset="0"/>
                <a:ea typeface="Avenir Book" charset="0"/>
                <a:cs typeface="Avenir Book" charset="0"/>
              </a:rPr>
              <a:t>about the origins of energy and how the production of energy affects the environment.</a:t>
            </a:r>
          </a:p>
        </p:txBody>
      </p:sp>
      <p:sp>
        <p:nvSpPr>
          <p:cNvPr id="2" name="TextBox 1"/>
          <p:cNvSpPr txBox="1"/>
          <p:nvPr/>
        </p:nvSpPr>
        <p:spPr>
          <a:xfrm>
            <a:off x="6809103" y="6434128"/>
            <a:ext cx="1152880" cy="369332"/>
          </a:xfrm>
          <a:prstGeom prst="rect">
            <a:avLst/>
          </a:prstGeom>
          <a:noFill/>
        </p:spPr>
        <p:txBody>
          <a:bodyPr wrap="none" rtlCol="0">
            <a:spAutoFit/>
          </a:bodyPr>
          <a:lstStyle/>
          <a:p>
            <a:r>
              <a:rPr lang="en-US" dirty="0">
                <a:solidFill>
                  <a:schemeClr val="bg1"/>
                </a:solidFill>
                <a:latin typeface="Aharoni" panose="02010803020104030203" pitchFamily="2" charset="-79"/>
                <a:cs typeface="Aharoni" panose="02010803020104030203" pitchFamily="2" charset="-79"/>
              </a:rPr>
              <a:t>EcoLearn</a:t>
            </a:r>
          </a:p>
        </p:txBody>
      </p:sp>
      <p:pic>
        <p:nvPicPr>
          <p:cNvPr id="7" name="Picture 6"/>
          <p:cNvPicPr>
            <a:picLocks noChangeAspect="1"/>
          </p:cNvPicPr>
          <p:nvPr/>
        </p:nvPicPr>
        <p:blipFill>
          <a:blip r:embed="rId5"/>
          <a:stretch>
            <a:fillRect/>
          </a:stretch>
        </p:blipFill>
        <p:spPr>
          <a:xfrm>
            <a:off x="7961983" y="5832283"/>
            <a:ext cx="967255" cy="939619"/>
          </a:xfrm>
          <a:prstGeom prst="rect">
            <a:avLst/>
          </a:prstGeom>
        </p:spPr>
      </p:pic>
      <p:pic>
        <p:nvPicPr>
          <p:cNvPr id="9" name="Picture 8"/>
          <p:cNvPicPr>
            <a:picLocks noChangeAspect="1"/>
          </p:cNvPicPr>
          <p:nvPr/>
        </p:nvPicPr>
        <p:blipFill>
          <a:blip r:embed="rId6"/>
          <a:stretch>
            <a:fillRect/>
          </a:stretch>
        </p:blipFill>
        <p:spPr>
          <a:xfrm>
            <a:off x="0" y="0"/>
            <a:ext cx="9144000" cy="4413941"/>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05" y="6466422"/>
            <a:ext cx="437420" cy="413614"/>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Closure</a:t>
            </a:r>
          </a:p>
        </p:txBody>
      </p:sp>
      <p:pic>
        <p:nvPicPr>
          <p:cNvPr id="3" name="Picture 2"/>
          <p:cNvPicPr>
            <a:picLocks noChangeAspect="1"/>
          </p:cNvPicPr>
          <p:nvPr/>
        </p:nvPicPr>
        <p:blipFill rotWithShape="1">
          <a:blip r:embed="rId5"/>
          <a:srcRect l="20994" t="5380" r="21228" b="5264"/>
          <a:stretch/>
        </p:blipFill>
        <p:spPr>
          <a:xfrm>
            <a:off x="4709639" y="0"/>
            <a:ext cx="4434361" cy="68580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
        <p:nvSpPr>
          <p:cNvPr id="5" name="TextBox 4"/>
          <p:cNvSpPr txBox="1"/>
          <p:nvPr/>
        </p:nvSpPr>
        <p:spPr>
          <a:xfrm>
            <a:off x="249382" y="1690689"/>
            <a:ext cx="4135581" cy="4247317"/>
          </a:xfrm>
          <a:prstGeom prst="rect">
            <a:avLst/>
          </a:prstGeom>
          <a:noFill/>
        </p:spPr>
        <p:txBody>
          <a:bodyPr wrap="square" rtlCol="0">
            <a:spAutoFit/>
          </a:bodyPr>
          <a:lstStyle/>
          <a:p>
            <a:pPr marL="342900" indent="-342900">
              <a:lnSpc>
                <a:spcPct val="150000"/>
              </a:lnSpc>
              <a:buFont typeface="Arial" charset="0"/>
              <a:buChar char="•"/>
            </a:pPr>
            <a:r>
              <a:rPr lang="en-US" sz="2400" dirty="0"/>
              <a:t>What did we learn about energy today? </a:t>
            </a:r>
          </a:p>
          <a:p>
            <a:pPr marL="342900" indent="-342900">
              <a:lnSpc>
                <a:spcPct val="150000"/>
              </a:lnSpc>
              <a:buFont typeface="Arial" charset="0"/>
              <a:buChar char="•"/>
            </a:pPr>
            <a:r>
              <a:rPr lang="en-US" sz="2400" dirty="0"/>
              <a:t>What forms can energy take? </a:t>
            </a:r>
          </a:p>
          <a:p>
            <a:pPr marL="342900" indent="-342900">
              <a:lnSpc>
                <a:spcPct val="150000"/>
              </a:lnSpc>
              <a:buFont typeface="Arial" charset="0"/>
              <a:buChar char="•"/>
            </a:pPr>
            <a:r>
              <a:rPr lang="en-US" sz="2400" dirty="0"/>
              <a:t>What is the relationship between energy and the environment?</a:t>
            </a:r>
          </a:p>
          <a:p>
            <a:endParaRPr lang="en-US" dirty="0"/>
          </a:p>
        </p:txBody>
      </p:sp>
    </p:spTree>
    <p:extLst>
      <p:ext uri="{BB962C8B-B14F-4D97-AF65-F5344CB8AC3E}">
        <p14:creationId xmlns:p14="http://schemas.microsoft.com/office/powerpoint/2010/main" val="746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754326"/>
          </a:xfrm>
          <a:prstGeom prst="rect">
            <a:avLst/>
          </a:prstGeom>
          <a:noFill/>
        </p:spPr>
        <p:txBody>
          <a:bodyPr wrap="square" rtlCol="0" anchor="t">
            <a:spAutoFit/>
          </a:bodyPr>
          <a:lstStyle/>
          <a:p>
            <a:r>
              <a:rPr lang="en-US" dirty="0"/>
              <a:t>For more information:     </a:t>
            </a:r>
          </a:p>
          <a:p>
            <a:r>
              <a:rPr lang="en-US" dirty="0"/>
              <a:t>                   </a:t>
            </a:r>
            <a:r>
              <a:rPr lang="en-US" dirty="0">
                <a:hlinkClick r:id="rId5"/>
              </a:rPr>
              <a:t>hanft.sally@epa.gov</a:t>
            </a:r>
            <a:r>
              <a:rPr lang="en-US" dirty="0"/>
              <a:t> or</a:t>
            </a:r>
          </a:p>
          <a:p>
            <a:r>
              <a:rPr lang="en-US" dirty="0"/>
              <a:t>                   </a:t>
            </a:r>
            <a:r>
              <a:rPr lang="en-US" dirty="0">
                <a:hlinkClick r:id="rId6"/>
              </a:rPr>
              <a:t>salazar.viccy@epa.gov</a:t>
            </a:r>
            <a:endParaRPr lang="en-US" dirty="0"/>
          </a:p>
          <a:p>
            <a:endParaRPr lang="en-US" dirty="0"/>
          </a:p>
          <a:p>
            <a:r>
              <a:rPr lang="en-US" dirty="0"/>
              <a:t> </a:t>
            </a:r>
          </a:p>
          <a:p>
            <a:r>
              <a:rPr lang="en-US" dirty="0"/>
              <a:t> </a:t>
            </a:r>
          </a:p>
        </p:txBody>
      </p:sp>
    </p:spTree>
    <p:extLst>
      <p:ext uri="{BB962C8B-B14F-4D97-AF65-F5344CB8AC3E}">
        <p14:creationId xmlns:p14="http://schemas.microsoft.com/office/powerpoint/2010/main" val="1309611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Keywords</a:t>
            </a:r>
          </a:p>
        </p:txBody>
      </p:sp>
      <p:pic>
        <p:nvPicPr>
          <p:cNvPr id="6" name="Picture 5"/>
          <p:cNvPicPr>
            <a:picLocks noChangeAspect="1"/>
          </p:cNvPicPr>
          <p:nvPr/>
        </p:nvPicPr>
        <p:blipFill>
          <a:blip r:embed="rId5"/>
          <a:stretch>
            <a:fillRect/>
          </a:stretch>
        </p:blipFill>
        <p:spPr>
          <a:xfrm>
            <a:off x="0" y="4718957"/>
            <a:ext cx="9144000" cy="2139043"/>
          </a:xfrm>
          <a:prstGeom prst="rect">
            <a:avLst/>
          </a:prstGeom>
        </p:spPr>
      </p:pic>
      <p:sp>
        <p:nvSpPr>
          <p:cNvPr id="3" name="TextBox 2"/>
          <p:cNvSpPr txBox="1"/>
          <p:nvPr/>
        </p:nvSpPr>
        <p:spPr>
          <a:xfrm>
            <a:off x="1203158" y="1619509"/>
            <a:ext cx="6481010" cy="2862322"/>
          </a:xfrm>
          <a:prstGeom prst="rect">
            <a:avLst/>
          </a:prstGeom>
          <a:noFill/>
        </p:spPr>
        <p:txBody>
          <a:bodyPr wrap="square" rtlCol="0">
            <a:spAutoFit/>
          </a:bodyPr>
          <a:lstStyle/>
          <a:p>
            <a:pPr algn="ctr">
              <a:lnSpc>
                <a:spcPct val="150000"/>
              </a:lnSpc>
            </a:pPr>
            <a:r>
              <a:rPr lang="en-US" sz="2400" dirty="0"/>
              <a:t>Energy</a:t>
            </a:r>
          </a:p>
          <a:p>
            <a:pPr algn="ctr">
              <a:lnSpc>
                <a:spcPct val="150000"/>
              </a:lnSpc>
            </a:pPr>
            <a:r>
              <a:rPr lang="en-US" sz="2400" dirty="0"/>
              <a:t>Fossil fuels</a:t>
            </a:r>
          </a:p>
          <a:p>
            <a:pPr algn="ctr">
              <a:lnSpc>
                <a:spcPct val="150000"/>
              </a:lnSpc>
            </a:pPr>
            <a:r>
              <a:rPr lang="en-US" sz="2400" dirty="0"/>
              <a:t>Nonrenewable energy</a:t>
            </a:r>
          </a:p>
          <a:p>
            <a:pPr algn="ctr">
              <a:lnSpc>
                <a:spcPct val="150000"/>
              </a:lnSpc>
            </a:pPr>
            <a:r>
              <a:rPr lang="en-US" sz="2400" dirty="0"/>
              <a:t>Renewable energy</a:t>
            </a:r>
          </a:p>
          <a:p>
            <a:pPr algn="ctr">
              <a:lnSpc>
                <a:spcPct val="150000"/>
              </a:lnSpc>
            </a:pPr>
            <a:r>
              <a:rPr lang="en-US" sz="2400" dirty="0"/>
              <a:t>Pollution</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906157"/>
            <a:ext cx="812800" cy="812800"/>
          </a:xfrm>
          <a:prstGeom prst="rect">
            <a:avLst/>
          </a:prstGeom>
        </p:spPr>
      </p:pic>
    </p:spTree>
    <p:extLst>
      <p:ext uri="{BB962C8B-B14F-4D97-AF65-F5344CB8AC3E}">
        <p14:creationId xmlns:p14="http://schemas.microsoft.com/office/powerpoint/2010/main" val="81987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456" t="6612" r="-70" b="4090"/>
          <a:stretch/>
        </p:blipFill>
        <p:spPr>
          <a:xfrm>
            <a:off x="0" y="1947070"/>
            <a:ext cx="9144000" cy="4910930"/>
          </a:xfrm>
          <a:prstGeom prst="rect">
            <a:avLst/>
          </a:prstGeom>
        </p:spPr>
      </p:pic>
      <p:sp>
        <p:nvSpPr>
          <p:cNvPr id="2" name="Title 1"/>
          <p:cNvSpPr>
            <a:spLocks noGrp="1"/>
          </p:cNvSpPr>
          <p:nvPr>
            <p:ph type="title"/>
          </p:nvPr>
        </p:nvSpPr>
        <p:spPr/>
        <p:txBody>
          <a:bodyPr/>
          <a:lstStyle/>
          <a:p>
            <a:r>
              <a:rPr lang="en-US" b="1" dirty="0"/>
              <a:t>Do Now</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6" y="1321306"/>
            <a:ext cx="625764" cy="625764"/>
          </a:xfrm>
          <a:prstGeom prst="rect">
            <a:avLst/>
          </a:prstGeom>
        </p:spPr>
      </p:pic>
    </p:spTree>
    <p:extLst>
      <p:ext uri="{BB962C8B-B14F-4D97-AF65-F5344CB8AC3E}">
        <p14:creationId xmlns:p14="http://schemas.microsoft.com/office/powerpoint/2010/main" val="95383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Types of Energy</a:t>
            </a:r>
          </a:p>
        </p:txBody>
      </p:sp>
      <p:sp>
        <p:nvSpPr>
          <p:cNvPr id="4" name="Text Placeholder 3"/>
          <p:cNvSpPr>
            <a:spLocks noGrp="1"/>
          </p:cNvSpPr>
          <p:nvPr>
            <p:ph type="body" idx="1"/>
          </p:nvPr>
        </p:nvSpPr>
        <p:spPr>
          <a:xfrm>
            <a:off x="380405" y="2124508"/>
            <a:ext cx="3868340" cy="1610868"/>
          </a:xfrm>
        </p:spPr>
        <p:txBody>
          <a:bodyPr>
            <a:normAutofit/>
          </a:bodyPr>
          <a:lstStyle/>
          <a:p>
            <a:pPr algn="ctr"/>
            <a:r>
              <a:rPr lang="en-US" dirty="0"/>
              <a:t>Human and Animal Labor</a:t>
            </a:r>
          </a:p>
          <a:p>
            <a:pPr marL="342900" indent="-342900" algn="ctr">
              <a:buFont typeface="Arial" charset="0"/>
              <a:buChar char="•"/>
            </a:pPr>
            <a:r>
              <a:rPr lang="en-US" sz="2200" dirty="0"/>
              <a:t>Agriculture</a:t>
            </a:r>
          </a:p>
          <a:p>
            <a:pPr marL="342900" indent="-342900" algn="ctr">
              <a:buFont typeface="Arial" charset="0"/>
              <a:buChar char="•"/>
            </a:pPr>
            <a:r>
              <a:rPr lang="en-US" sz="2200" dirty="0"/>
              <a:t>Transportation</a:t>
            </a:r>
          </a:p>
        </p:txBody>
      </p:sp>
      <p:pic>
        <p:nvPicPr>
          <p:cNvPr id="8" name="Content Placeholder 7"/>
          <p:cNvPicPr>
            <a:picLocks noGrp="1" noChangeAspect="1"/>
          </p:cNvPicPr>
          <p:nvPr>
            <p:ph sz="half" idx="2"/>
          </p:nvPr>
        </p:nvPicPr>
        <p:blipFill>
          <a:blip r:embed="rId7"/>
          <a:stretch>
            <a:fillRect/>
          </a:stretch>
        </p:blipFill>
        <p:spPr>
          <a:xfrm>
            <a:off x="29059" y="3735376"/>
            <a:ext cx="4633646" cy="2688804"/>
          </a:xfrm>
          <a:prstGeom prst="rect">
            <a:avLst/>
          </a:prstGeom>
        </p:spPr>
      </p:pic>
      <p:sp>
        <p:nvSpPr>
          <p:cNvPr id="6" name="Text Placeholder 5"/>
          <p:cNvSpPr>
            <a:spLocks noGrp="1"/>
          </p:cNvSpPr>
          <p:nvPr>
            <p:ph type="body" sz="quarter" idx="3"/>
          </p:nvPr>
        </p:nvSpPr>
        <p:spPr>
          <a:xfrm>
            <a:off x="5256609" y="2124508"/>
            <a:ext cx="3887391" cy="1610868"/>
          </a:xfrm>
        </p:spPr>
        <p:txBody>
          <a:bodyPr>
            <a:normAutofit fontScale="92500" lnSpcReduction="10000"/>
          </a:bodyPr>
          <a:lstStyle/>
          <a:p>
            <a:pPr algn="ctr"/>
            <a:r>
              <a:rPr lang="en-US" sz="2600" dirty="0"/>
              <a:t>Mechanical energy</a:t>
            </a:r>
          </a:p>
          <a:p>
            <a:pPr marL="342900" indent="-342900" algn="ctr">
              <a:buFont typeface="Arial" charset="0"/>
              <a:buChar char="•"/>
            </a:pPr>
            <a:r>
              <a:rPr lang="en-US" dirty="0"/>
              <a:t>Machines</a:t>
            </a:r>
          </a:p>
          <a:p>
            <a:pPr marL="342900" indent="-342900" algn="ctr">
              <a:buFont typeface="Arial" charset="0"/>
              <a:buChar char="•"/>
            </a:pPr>
            <a:r>
              <a:rPr lang="en-US" dirty="0"/>
              <a:t>Irrigation</a:t>
            </a:r>
          </a:p>
          <a:p>
            <a:pPr marL="342900" indent="-342900" algn="ctr">
              <a:buFont typeface="Arial" charset="0"/>
              <a:buChar char="•"/>
            </a:pPr>
            <a:r>
              <a:rPr lang="en-US" dirty="0"/>
              <a:t>Electricity</a:t>
            </a:r>
          </a:p>
        </p:txBody>
      </p:sp>
      <p:pic>
        <p:nvPicPr>
          <p:cNvPr id="9" name="Content Placeholder 8"/>
          <p:cNvPicPr>
            <a:picLocks noGrp="1" noChangeAspect="1"/>
          </p:cNvPicPr>
          <p:nvPr>
            <p:ph sz="quarter" idx="4"/>
          </p:nvPr>
        </p:nvPicPr>
        <p:blipFill>
          <a:blip r:embed="rId8"/>
          <a:stretch>
            <a:fillRect/>
          </a:stretch>
        </p:blipFill>
        <p:spPr>
          <a:xfrm>
            <a:off x="4629150" y="3742698"/>
            <a:ext cx="4514850" cy="2688804"/>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036" y="3116711"/>
            <a:ext cx="682045" cy="682045"/>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767920" y="3043886"/>
            <a:ext cx="756841" cy="756841"/>
          </a:xfrm>
          <a:prstGeom prst="rect">
            <a:avLst/>
          </a:prstGeom>
        </p:spPr>
      </p:pic>
    </p:spTree>
    <p:extLst>
      <p:ext uri="{BB962C8B-B14F-4D97-AF65-F5344CB8AC3E}">
        <p14:creationId xmlns:p14="http://schemas.microsoft.com/office/powerpoint/2010/main" val="480759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8"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What is Energy?</a:t>
            </a:r>
          </a:p>
        </p:txBody>
      </p:sp>
      <p:pic>
        <p:nvPicPr>
          <p:cNvPr id="10" name="Picture 9"/>
          <p:cNvPicPr>
            <a:picLocks noChangeAspect="1"/>
          </p:cNvPicPr>
          <p:nvPr/>
        </p:nvPicPr>
        <p:blipFill>
          <a:blip r:embed="rId5"/>
          <a:stretch>
            <a:fillRect/>
          </a:stretch>
        </p:blipFill>
        <p:spPr>
          <a:xfrm>
            <a:off x="0" y="1465874"/>
            <a:ext cx="9144000" cy="3354779"/>
          </a:xfrm>
          <a:prstGeom prst="rect">
            <a:avLst/>
          </a:prstGeom>
        </p:spPr>
      </p:pic>
      <p:sp>
        <p:nvSpPr>
          <p:cNvPr id="11" name="TextBox 10"/>
          <p:cNvSpPr txBox="1"/>
          <p:nvPr/>
        </p:nvSpPr>
        <p:spPr>
          <a:xfrm>
            <a:off x="0" y="4820654"/>
            <a:ext cx="5646821" cy="830997"/>
          </a:xfrm>
          <a:prstGeom prst="rect">
            <a:avLst/>
          </a:prstGeom>
          <a:noFill/>
        </p:spPr>
        <p:txBody>
          <a:bodyPr wrap="square" rtlCol="0">
            <a:spAutoFit/>
          </a:bodyPr>
          <a:lstStyle/>
          <a:p>
            <a:r>
              <a:rPr lang="en-US" sz="2400" dirty="0"/>
              <a:t>What do you think provides power to cars?</a:t>
            </a:r>
          </a:p>
          <a:p>
            <a:r>
              <a:rPr lang="en-US" sz="2400" dirty="0"/>
              <a:t>What makes them go?</a:t>
            </a:r>
          </a:p>
        </p:txBody>
      </p:sp>
      <p:sp>
        <p:nvSpPr>
          <p:cNvPr id="12" name="TextBox 11"/>
          <p:cNvSpPr txBox="1"/>
          <p:nvPr/>
        </p:nvSpPr>
        <p:spPr>
          <a:xfrm>
            <a:off x="2540526" y="6396335"/>
            <a:ext cx="6603474" cy="461665"/>
          </a:xfrm>
          <a:prstGeom prst="rect">
            <a:avLst/>
          </a:prstGeom>
          <a:noFill/>
        </p:spPr>
        <p:txBody>
          <a:bodyPr wrap="none" rtlCol="0">
            <a:spAutoFit/>
          </a:bodyPr>
          <a:lstStyle/>
          <a:p>
            <a:r>
              <a:rPr lang="en-US" sz="2400" dirty="0"/>
              <a:t>Energy can take the forms of light, heat, and sound.</a:t>
            </a: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989935"/>
            <a:ext cx="812800" cy="812800"/>
          </a:xfrm>
          <a:prstGeom prst="rect">
            <a:avLst/>
          </a:prstGeom>
        </p:spPr>
      </p:pic>
    </p:spTree>
    <p:extLst>
      <p:ext uri="{BB962C8B-B14F-4D97-AF65-F5344CB8AC3E}">
        <p14:creationId xmlns:p14="http://schemas.microsoft.com/office/powerpoint/2010/main" val="741262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69"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3912342"/>
            <a:ext cx="9144000" cy="2945658"/>
          </a:xfrm>
          <a:prstGeom prst="rect">
            <a:avLst/>
          </a:prstGeom>
        </p:spPr>
      </p:pic>
      <p:sp>
        <p:nvSpPr>
          <p:cNvPr id="2" name="Title 1"/>
          <p:cNvSpPr>
            <a:spLocks noGrp="1"/>
          </p:cNvSpPr>
          <p:nvPr>
            <p:ph type="title"/>
          </p:nvPr>
        </p:nvSpPr>
        <p:spPr/>
        <p:txBody>
          <a:bodyPr/>
          <a:lstStyle/>
          <a:p>
            <a:r>
              <a:rPr lang="en-US" b="1" dirty="0"/>
              <a:t>Where Does Energy Come From?</a:t>
            </a:r>
          </a:p>
        </p:txBody>
      </p:sp>
      <p:sp>
        <p:nvSpPr>
          <p:cNvPr id="3" name="Content Placeholder 2"/>
          <p:cNvSpPr>
            <a:spLocks noGrp="1"/>
          </p:cNvSpPr>
          <p:nvPr>
            <p:ph idx="1"/>
          </p:nvPr>
        </p:nvSpPr>
        <p:spPr>
          <a:xfrm>
            <a:off x="628650" y="1736673"/>
            <a:ext cx="7886700" cy="4351338"/>
          </a:xfrm>
        </p:spPr>
        <p:txBody>
          <a:bodyPr numCol="2"/>
          <a:lstStyle/>
          <a:p>
            <a:pPr algn="ctr"/>
            <a:r>
              <a:rPr lang="en-US" dirty="0"/>
              <a:t>Fossil fuels </a:t>
            </a:r>
          </a:p>
          <a:p>
            <a:pPr algn="ctr"/>
            <a:r>
              <a:rPr lang="en-US" dirty="0"/>
              <a:t>Solar energy </a:t>
            </a:r>
          </a:p>
          <a:p>
            <a:pPr algn="ctr"/>
            <a:r>
              <a:rPr lang="en-US" dirty="0"/>
              <a:t>Wind energy </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Hydropower </a:t>
            </a:r>
          </a:p>
          <a:p>
            <a:pPr algn="ctr"/>
            <a:r>
              <a:rPr lang="en-US" dirty="0"/>
              <a:t>Tidal energy </a:t>
            </a:r>
          </a:p>
          <a:p>
            <a:pPr algn="ctr"/>
            <a:r>
              <a:rPr lang="en-US" dirty="0"/>
              <a:t>Geothermal energy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099542"/>
            <a:ext cx="812800" cy="812800"/>
          </a:xfrm>
          <a:prstGeom prst="rect">
            <a:avLst/>
          </a:prstGeom>
        </p:spPr>
      </p:pic>
    </p:spTree>
    <p:extLst>
      <p:ext uri="{BB962C8B-B14F-4D97-AF65-F5344CB8AC3E}">
        <p14:creationId xmlns:p14="http://schemas.microsoft.com/office/powerpoint/2010/main" val="678721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3967749" y="3361250"/>
            <a:ext cx="5176252" cy="3549316"/>
          </a:xfrm>
          <a:prstGeom prst="rect">
            <a:avLst/>
          </a:prstGeom>
        </p:spPr>
      </p:pic>
      <p:sp>
        <p:nvSpPr>
          <p:cNvPr id="2" name="Title 1"/>
          <p:cNvSpPr>
            <a:spLocks noGrp="1"/>
          </p:cNvSpPr>
          <p:nvPr>
            <p:ph type="title"/>
          </p:nvPr>
        </p:nvSpPr>
        <p:spPr/>
        <p:txBody>
          <a:bodyPr/>
          <a:lstStyle/>
          <a:p>
            <a:r>
              <a:rPr lang="en-US" b="1" dirty="0"/>
              <a:t>Fossil Fuels</a:t>
            </a:r>
          </a:p>
        </p:txBody>
      </p:sp>
      <p:pic>
        <p:nvPicPr>
          <p:cNvPr id="3" name="Picture 2"/>
          <p:cNvPicPr>
            <a:picLocks noChangeAspect="1"/>
          </p:cNvPicPr>
          <p:nvPr/>
        </p:nvPicPr>
        <p:blipFill>
          <a:blip r:embed="rId6"/>
          <a:stretch>
            <a:fillRect/>
          </a:stretch>
        </p:blipFill>
        <p:spPr>
          <a:xfrm>
            <a:off x="3967748" y="0"/>
            <a:ext cx="5176252" cy="3361250"/>
          </a:xfrm>
          <a:prstGeom prst="rect">
            <a:avLst/>
          </a:prstGeom>
        </p:spPr>
      </p:pic>
      <p:sp>
        <p:nvSpPr>
          <p:cNvPr id="6" name="TextBox 5"/>
          <p:cNvSpPr txBox="1"/>
          <p:nvPr/>
        </p:nvSpPr>
        <p:spPr>
          <a:xfrm>
            <a:off x="628649" y="1690689"/>
            <a:ext cx="3128210" cy="2862322"/>
          </a:xfrm>
          <a:prstGeom prst="rect">
            <a:avLst/>
          </a:prstGeom>
          <a:noFill/>
        </p:spPr>
        <p:txBody>
          <a:bodyPr wrap="square" rtlCol="0" anchor="t">
            <a:spAutoFit/>
          </a:bodyPr>
          <a:lstStyle/>
          <a:p>
            <a:pPr marL="285750" indent="-285750">
              <a:lnSpc>
                <a:spcPct val="150000"/>
              </a:lnSpc>
              <a:buFont typeface="Arial" charset="0"/>
              <a:buChar char="•"/>
            </a:pPr>
            <a:r>
              <a:rPr lang="en-US" sz="2400" dirty="0"/>
              <a:t>Coal, Gasoline, and Oil</a:t>
            </a:r>
          </a:p>
          <a:p>
            <a:pPr marL="285750" indent="-285750">
              <a:lnSpc>
                <a:spcPct val="150000"/>
              </a:lnSpc>
              <a:buFont typeface="Arial" charset="0"/>
              <a:buChar char="•"/>
            </a:pPr>
            <a:r>
              <a:rPr lang="en-US" sz="2400" dirty="0"/>
              <a:t>Nonrenewable</a:t>
            </a:r>
          </a:p>
          <a:p>
            <a:pPr marL="285750" indent="-285750">
              <a:lnSpc>
                <a:spcPct val="150000"/>
              </a:lnSpc>
              <a:buFont typeface="Arial" charset="0"/>
              <a:buChar char="•"/>
            </a:pPr>
            <a:r>
              <a:rPr lang="en-US" sz="2400" dirty="0"/>
              <a:t>Main cause of global climate change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45200"/>
            <a:ext cx="812800" cy="812800"/>
          </a:xfrm>
          <a:prstGeom prst="rect">
            <a:avLst/>
          </a:prstGeom>
        </p:spPr>
      </p:pic>
    </p:spTree>
    <p:extLst>
      <p:ext uri="{BB962C8B-B14F-4D97-AF65-F5344CB8AC3E}">
        <p14:creationId xmlns:p14="http://schemas.microsoft.com/office/powerpoint/2010/main" val="183143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Renewable Energy</a:t>
            </a:r>
          </a:p>
        </p:txBody>
      </p:sp>
      <p:pic>
        <p:nvPicPr>
          <p:cNvPr id="4" name="Picture 3"/>
          <p:cNvPicPr>
            <a:picLocks noChangeAspect="1"/>
          </p:cNvPicPr>
          <p:nvPr/>
        </p:nvPicPr>
        <p:blipFill>
          <a:blip r:embed="rId5"/>
          <a:stretch>
            <a:fillRect/>
          </a:stretch>
        </p:blipFill>
        <p:spPr>
          <a:xfrm>
            <a:off x="0" y="1431944"/>
            <a:ext cx="9144000" cy="4238940"/>
          </a:xfrm>
          <a:prstGeom prst="rect">
            <a:avLst/>
          </a:prstGeom>
        </p:spPr>
      </p:pic>
      <p:sp>
        <p:nvSpPr>
          <p:cNvPr id="5" name="TextBox 4"/>
          <p:cNvSpPr txBox="1"/>
          <p:nvPr/>
        </p:nvSpPr>
        <p:spPr>
          <a:xfrm>
            <a:off x="1556084" y="5798210"/>
            <a:ext cx="5600187" cy="461665"/>
          </a:xfrm>
          <a:prstGeom prst="rect">
            <a:avLst/>
          </a:prstGeom>
          <a:noFill/>
        </p:spPr>
        <p:txBody>
          <a:bodyPr wrap="none" rtlCol="0">
            <a:spAutoFit/>
          </a:bodyPr>
          <a:lstStyle/>
          <a:p>
            <a:r>
              <a:rPr lang="en-US" sz="2400" dirty="0"/>
              <a:t>These forms of energy can be used forever!</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7710"/>
            <a:ext cx="812800" cy="812800"/>
          </a:xfrm>
          <a:prstGeom prst="rect">
            <a:avLst/>
          </a:prstGeom>
        </p:spPr>
      </p:pic>
    </p:spTree>
    <p:extLst>
      <p:ext uri="{BB962C8B-B14F-4D97-AF65-F5344CB8AC3E}">
        <p14:creationId xmlns:p14="http://schemas.microsoft.com/office/powerpoint/2010/main" val="1480819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Where does it get its energy?</a:t>
            </a:r>
          </a:p>
        </p:txBody>
      </p:sp>
      <p:pic>
        <p:nvPicPr>
          <p:cNvPr id="7" name="Picture 6"/>
          <p:cNvPicPr>
            <a:picLocks noChangeAspect="1"/>
          </p:cNvPicPr>
          <p:nvPr/>
        </p:nvPicPr>
        <p:blipFill rotWithShape="1">
          <a:blip r:embed="rId9"/>
          <a:srcRect b="3804"/>
          <a:stretch/>
        </p:blipFill>
        <p:spPr>
          <a:xfrm>
            <a:off x="0" y="2767263"/>
            <a:ext cx="9149410" cy="4090737"/>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2250" y="1954463"/>
            <a:ext cx="812800" cy="8128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5736" y="1954463"/>
            <a:ext cx="812800" cy="812800"/>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209222" y="1954463"/>
            <a:ext cx="812800" cy="812800"/>
          </a:xfrm>
          <a:prstGeom prst="rect">
            <a:avLst/>
          </a:prstGeom>
        </p:spPr>
      </p:pic>
    </p:spTree>
    <p:extLst>
      <p:ext uri="{BB962C8B-B14F-4D97-AF65-F5344CB8AC3E}">
        <p14:creationId xmlns:p14="http://schemas.microsoft.com/office/powerpoint/2010/main" val="2064213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535"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70"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2019-11-08T13:57:21+00:00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0D8E9E1E-9876-4277-A02A-FA9F895EE5B6}"/>
</file>

<file path=customXml/itemProps2.xml><?xml version="1.0" encoding="utf-8"?>
<ds:datastoreItem xmlns:ds="http://schemas.openxmlformats.org/officeDocument/2006/customXml" ds:itemID="{3EF93C27-1068-41EB-9CB2-E1D4BCC8D87F}"/>
</file>

<file path=customXml/itemProps3.xml><?xml version="1.0" encoding="utf-8"?>
<ds:datastoreItem xmlns:ds="http://schemas.openxmlformats.org/officeDocument/2006/customXml" ds:itemID="{CFCA94DA-FA7B-420D-AF6C-3B02C6F9A013}"/>
</file>

<file path=customXml/itemProps4.xml><?xml version="1.0" encoding="utf-8"?>
<ds:datastoreItem xmlns:ds="http://schemas.openxmlformats.org/officeDocument/2006/customXml" ds:itemID="{EE355D8F-EC2F-4151-9BDE-741EBB59DC33}"/>
</file>

<file path=docProps/app.xml><?xml version="1.0" encoding="utf-8"?>
<Properties xmlns="http://schemas.openxmlformats.org/officeDocument/2006/extended-properties" xmlns:vt="http://schemas.openxmlformats.org/officeDocument/2006/docPropsVTypes">
  <Template>Office Theme</Template>
  <TotalTime>25075</TotalTime>
  <Words>628</Words>
  <Application>Microsoft Office PowerPoint</Application>
  <PresentationFormat>On-screen Show (4:3)</PresentationFormat>
  <Paragraphs>82</Paragraphs>
  <Slides>11</Slides>
  <Notes>9</Notes>
  <HiddenSlides>0</HiddenSlides>
  <MMClips>13</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Keywords</vt:lpstr>
      <vt:lpstr>Do Now</vt:lpstr>
      <vt:lpstr>Types of Energy</vt:lpstr>
      <vt:lpstr>What is Energy?</vt:lpstr>
      <vt:lpstr>Where Does Energy Come From?</vt:lpstr>
      <vt:lpstr>Fossil Fuels</vt:lpstr>
      <vt:lpstr>Renewable Energy</vt:lpstr>
      <vt:lpstr>Where does it get its energy?</vt:lpstr>
      <vt:lpstr>Closure</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Dang, Colleen</cp:lastModifiedBy>
  <cp:revision>47</cp:revision>
  <dcterms:created xsi:type="dcterms:W3CDTF">2016-11-30T06:05:15Z</dcterms:created>
  <dcterms:modified xsi:type="dcterms:W3CDTF">2017-10-20T14:58:24Z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