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s/slide6.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16"/>
  </p:notesMasterIdLst>
  <p:sldIdLst>
    <p:sldId id="261" r:id="rId3"/>
    <p:sldId id="259" r:id="rId4"/>
    <p:sldId id="271" r:id="rId5"/>
    <p:sldId id="272" r:id="rId6"/>
    <p:sldId id="273" r:id="rId7"/>
    <p:sldId id="277" r:id="rId8"/>
    <p:sldId id="278" r:id="rId9"/>
    <p:sldId id="282" r:id="rId10"/>
    <p:sldId id="279" r:id="rId11"/>
    <p:sldId id="280" r:id="rId12"/>
    <p:sldId id="281" r:id="rId13"/>
    <p:sldId id="274" r:id="rId14"/>
    <p:sldId id="26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1"/>
    <p:restoredTop sz="83746"/>
  </p:normalViewPr>
  <p:slideViewPr>
    <p:cSldViewPr snapToGrid="0" snapToObjects="1">
      <p:cViewPr varScale="1">
        <p:scale>
          <a:sx n="80" d="100"/>
          <a:sy n="80" d="100"/>
        </p:scale>
        <p:origin x="6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C486B-4B57-404A-8A93-D7CA0E1F0142}" type="datetimeFigureOut">
              <a:rPr lang="en-US" smtClean="0"/>
              <a:t>10/27/2017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BAA25-D31A-7649-935E-5F88A0615D9E}" type="slidenum">
              <a:rPr lang="en-US" smtClean="0"/>
              <a:t>‹#›</a:t>
            </a:fld>
            <a:endParaRPr lang="en-US"/>
          </a:p>
        </p:txBody>
      </p:sp>
    </p:spTree>
    <p:extLst>
      <p:ext uri="{BB962C8B-B14F-4D97-AF65-F5344CB8AC3E}">
        <p14:creationId xmlns:p14="http://schemas.microsoft.com/office/powerpoint/2010/main" val="89058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intfs.com</a:t>
            </a:r>
            <a:r>
              <a:rPr lang="en-US" dirty="0"/>
              <a:t>/</a:t>
            </a:r>
            <a:r>
              <a:rPr lang="en-US" dirty="0" err="1"/>
              <a:t>wp</a:t>
            </a:r>
            <a:r>
              <a:rPr lang="en-US" dirty="0"/>
              <a:t>-content/uploads/2016/05/</a:t>
            </a:r>
            <a:r>
              <a:rPr lang="en-US" dirty="0" err="1"/>
              <a:t>cleanair.jpg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03168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www.commondreams.org</a:t>
            </a:r>
            <a:r>
              <a:rPr lang="en-US" dirty="0"/>
              <a:t>/sites/default/files/</a:t>
            </a:r>
            <a:r>
              <a:rPr lang="en-US" dirty="0" err="1"/>
              <a:t>imce</a:t>
            </a:r>
            <a:r>
              <a:rPr lang="en-US" dirty="0"/>
              <a:t>-images/a-coal-fired-power-statio-010.jpg</a:t>
            </a:r>
          </a:p>
          <a:p>
            <a:r>
              <a:rPr lang="en-US" dirty="0"/>
              <a:t>Record: When we burn fossil fuels, we create more than carbon dioxide. We also create air pollution. Air pollution is caused by chemicals that mix in the air and then make it dirty. It can get so dirty that it makes people sick. For some people, it can become hard to breathe. It can damage plants and animals, rivers and streams, even buildings. Common air pollutants include particulates, nitrogen dioxide, sulfur dioxide, carbon monoxide, and volatile organic compounds. Let's learn about those in the next exercise. </a:t>
            </a:r>
          </a:p>
        </p:txBody>
      </p:sp>
      <p:sp>
        <p:nvSpPr>
          <p:cNvPr id="4" name="Slide Number Placeholder 3"/>
          <p:cNvSpPr>
            <a:spLocks noGrp="1"/>
          </p:cNvSpPr>
          <p:nvPr>
            <p:ph type="sldNum" sz="quarter" idx="10"/>
          </p:nvPr>
        </p:nvSpPr>
        <p:spPr/>
        <p:txBody>
          <a:bodyPr/>
          <a:lstStyle/>
          <a:p>
            <a:fld id="{02DBAA25-D31A-7649-935E-5F88A0615D9E}" type="slidenum">
              <a:rPr lang="en-US" smtClean="0"/>
              <a:t>10</a:t>
            </a:fld>
            <a:endParaRPr lang="en-US"/>
          </a:p>
        </p:txBody>
      </p:sp>
    </p:spTree>
    <p:extLst>
      <p:ext uri="{BB962C8B-B14F-4D97-AF65-F5344CB8AC3E}">
        <p14:creationId xmlns:p14="http://schemas.microsoft.com/office/powerpoint/2010/main" val="688926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www.lavc.edu</a:t>
            </a:r>
            <a:r>
              <a:rPr lang="en-US" dirty="0"/>
              <a:t>/</a:t>
            </a:r>
            <a:r>
              <a:rPr lang="en-US" dirty="0" err="1"/>
              <a:t>adminservices</a:t>
            </a:r>
            <a:r>
              <a:rPr lang="en-US" dirty="0"/>
              <a:t>/library/images/</a:t>
            </a:r>
            <a:r>
              <a:rPr lang="en-US" dirty="0" err="1"/>
              <a:t>rideshare_med.aspx</a:t>
            </a:r>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11</a:t>
            </a:fld>
            <a:endParaRPr lang="en-US"/>
          </a:p>
        </p:txBody>
      </p:sp>
    </p:spTree>
    <p:extLst>
      <p:ext uri="{BB962C8B-B14F-4D97-AF65-F5344CB8AC3E}">
        <p14:creationId xmlns:p14="http://schemas.microsoft.com/office/powerpoint/2010/main" val="1822747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upload.wikimedia.org</a:t>
            </a:r>
            <a:r>
              <a:rPr lang="en-US" dirty="0"/>
              <a:t>/</a:t>
            </a:r>
            <a:r>
              <a:rPr lang="en-US" dirty="0" err="1"/>
              <a:t>wikipedia</a:t>
            </a:r>
            <a:r>
              <a:rPr lang="en-US" dirty="0"/>
              <a:t>/commons/d/</a:t>
            </a:r>
            <a:r>
              <a:rPr lang="en-US" dirty="0" err="1"/>
              <a:t>db</a:t>
            </a:r>
            <a:r>
              <a:rPr lang="en-US" dirty="0"/>
              <a:t>/</a:t>
            </a:r>
            <a:r>
              <a:rPr lang="en-US" dirty="0" err="1"/>
              <a:t>Walk_icon.png</a:t>
            </a:r>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12</a:t>
            </a:fld>
            <a:endParaRPr lang="en-US"/>
          </a:p>
        </p:txBody>
      </p:sp>
    </p:spTree>
    <p:extLst>
      <p:ext uri="{BB962C8B-B14F-4D97-AF65-F5344CB8AC3E}">
        <p14:creationId xmlns:p14="http://schemas.microsoft.com/office/powerpoint/2010/main" val="67791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https://</a:t>
            </a:r>
            <a:r>
              <a:rPr lang="en-US" baseline="0" dirty="0" err="1"/>
              <a:t>i.ytimg.com</a:t>
            </a:r>
            <a:r>
              <a:rPr lang="en-US" baseline="0" dirty="0"/>
              <a:t>/vi/</a:t>
            </a:r>
            <a:r>
              <a:rPr lang="en-US" baseline="0" dirty="0" err="1"/>
              <a:t>ifrHogDujXw</a:t>
            </a:r>
            <a:r>
              <a:rPr lang="en-US" baseline="0" dirty="0"/>
              <a:t>/</a:t>
            </a:r>
            <a:r>
              <a:rPr lang="en-US" baseline="0" dirty="0" err="1"/>
              <a:t>maxresdefault.jpg</a:t>
            </a:r>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2</a:t>
            </a:fld>
            <a:endParaRPr lang="en-US"/>
          </a:p>
        </p:txBody>
      </p:sp>
    </p:spTree>
    <p:extLst>
      <p:ext uri="{BB962C8B-B14F-4D97-AF65-F5344CB8AC3E}">
        <p14:creationId xmlns:p14="http://schemas.microsoft.com/office/powerpoint/2010/main" val="119651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a:t>
            </a:r>
            <a:r>
              <a:rPr lang="en-US" baseline="0" dirty="0" err="1"/>
              <a:t>gallery.yopriceville.com</a:t>
            </a:r>
            <a:r>
              <a:rPr lang="en-US" baseline="0" dirty="0"/>
              <a:t>/</a:t>
            </a:r>
            <a:r>
              <a:rPr lang="en-US" baseline="0" dirty="0" err="1"/>
              <a:t>var</a:t>
            </a:r>
            <a:r>
              <a:rPr lang="en-US" baseline="0" dirty="0"/>
              <a:t>/resizes/Free-Clipart-Pictures/Sun-and-Moon-PNG/</a:t>
            </a:r>
            <a:r>
              <a:rPr lang="en-US" baseline="0" dirty="0" err="1"/>
              <a:t>Transparent_Cartoon_Sun_PNG_Clipart_Picture.png?m</a:t>
            </a:r>
            <a:r>
              <a:rPr lang="en-US" baseline="0" dirty="0"/>
              <a:t>=1419205415</a:t>
            </a:r>
          </a:p>
          <a:p>
            <a:r>
              <a:rPr lang="en-US" dirty="0"/>
              <a:t>http://</a:t>
            </a:r>
            <a:r>
              <a:rPr lang="en-US" dirty="0" err="1"/>
              <a:t>www.fun-lover.com</a:t>
            </a:r>
            <a:r>
              <a:rPr lang="en-US" dirty="0"/>
              <a:t>/graphic-shop/Clips/images/</a:t>
            </a:r>
            <a:r>
              <a:rPr lang="en-US" dirty="0" err="1"/>
              <a:t>FireSmoke</a:t>
            </a:r>
            <a:r>
              <a:rPr lang="en-US" dirty="0"/>
              <a:t>/smoke-019.png</a:t>
            </a:r>
          </a:p>
        </p:txBody>
      </p:sp>
      <p:sp>
        <p:nvSpPr>
          <p:cNvPr id="4" name="Slide Number Placeholder 3"/>
          <p:cNvSpPr>
            <a:spLocks noGrp="1"/>
          </p:cNvSpPr>
          <p:nvPr>
            <p:ph type="sldNum" sz="quarter" idx="10"/>
          </p:nvPr>
        </p:nvSpPr>
        <p:spPr/>
        <p:txBody>
          <a:bodyPr/>
          <a:lstStyle/>
          <a:p>
            <a:fld id="{02DBAA25-D31A-7649-935E-5F88A0615D9E}" type="slidenum">
              <a:rPr lang="en-US" smtClean="0"/>
              <a:t>3</a:t>
            </a:fld>
            <a:endParaRPr lang="en-US"/>
          </a:p>
        </p:txBody>
      </p:sp>
    </p:spTree>
    <p:extLst>
      <p:ext uri="{BB962C8B-B14F-4D97-AF65-F5344CB8AC3E}">
        <p14:creationId xmlns:p14="http://schemas.microsoft.com/office/powerpoint/2010/main" val="186603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a:t>
            </a:r>
            <a:r>
              <a:rPr lang="en-US" baseline="0" dirty="0" err="1"/>
              <a:t>www.ucsusa.org</a:t>
            </a:r>
            <a:r>
              <a:rPr lang="en-US" baseline="0" dirty="0"/>
              <a:t>/sites/default/files/styles/</a:t>
            </a:r>
            <a:r>
              <a:rPr lang="en-US" baseline="0" dirty="0" err="1"/>
              <a:t>herospace</a:t>
            </a:r>
            <a:r>
              <a:rPr lang="en-US" baseline="0" dirty="0"/>
              <a:t>/public/images/2014/08/vehicles-air-cars-traffic-pollution-1_0.jpg?itok=Rb2gdPgb</a:t>
            </a:r>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4</a:t>
            </a:fld>
            <a:endParaRPr lang="en-US"/>
          </a:p>
        </p:txBody>
      </p:sp>
    </p:spTree>
    <p:extLst>
      <p:ext uri="{BB962C8B-B14F-4D97-AF65-F5344CB8AC3E}">
        <p14:creationId xmlns:p14="http://schemas.microsoft.com/office/powerpoint/2010/main" val="18032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pngimg.com</a:t>
            </a:r>
            <a:r>
              <a:rPr lang="en-US" dirty="0"/>
              <a:t>/uploads/hands/hands_PNG899.png</a:t>
            </a:r>
          </a:p>
          <a:p>
            <a:r>
              <a:rPr lang="en-US" dirty="0"/>
              <a:t>Record: Everything that happens here affects something over there. Earth has its own control system. The oceans, the land, the air, the plants and animals, and the energy from the Sun all affect each other to make everything work in harmony. Nothing changes in one place without changing something in another place. The overall effect gives us our global climate.</a:t>
            </a:r>
          </a:p>
        </p:txBody>
      </p:sp>
      <p:sp>
        <p:nvSpPr>
          <p:cNvPr id="4" name="Slide Number Placeholder 3"/>
          <p:cNvSpPr>
            <a:spLocks noGrp="1"/>
          </p:cNvSpPr>
          <p:nvPr>
            <p:ph type="sldNum" sz="quarter" idx="10"/>
          </p:nvPr>
        </p:nvSpPr>
        <p:spPr/>
        <p:txBody>
          <a:bodyPr/>
          <a:lstStyle/>
          <a:p>
            <a:fld id="{02DBAA25-D31A-7649-935E-5F88A0615D9E}" type="slidenum">
              <a:rPr lang="en-US" smtClean="0"/>
              <a:t>5</a:t>
            </a:fld>
            <a:endParaRPr lang="en-US"/>
          </a:p>
        </p:txBody>
      </p:sp>
    </p:spTree>
    <p:extLst>
      <p:ext uri="{BB962C8B-B14F-4D97-AF65-F5344CB8AC3E}">
        <p14:creationId xmlns:p14="http://schemas.microsoft.com/office/powerpoint/2010/main" val="1261998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p:txBody>
      </p:sp>
      <p:sp>
        <p:nvSpPr>
          <p:cNvPr id="4" name="Slide Number Placeholder 3"/>
          <p:cNvSpPr>
            <a:spLocks noGrp="1"/>
          </p:cNvSpPr>
          <p:nvPr>
            <p:ph type="sldNum" sz="quarter" idx="10"/>
          </p:nvPr>
        </p:nvSpPr>
        <p:spPr/>
        <p:txBody>
          <a:bodyPr/>
          <a:lstStyle/>
          <a:p>
            <a:fld id="{02DBAA25-D31A-7649-935E-5F88A0615D9E}" type="slidenum">
              <a:rPr lang="en-US" smtClean="0"/>
              <a:t>6</a:t>
            </a:fld>
            <a:endParaRPr lang="en-US"/>
          </a:p>
        </p:txBody>
      </p:sp>
    </p:spTree>
    <p:extLst>
      <p:ext uri="{BB962C8B-B14F-4D97-AF65-F5344CB8AC3E}">
        <p14:creationId xmlns:p14="http://schemas.microsoft.com/office/powerpoint/2010/main" val="288358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NASA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Record:</a:t>
            </a:r>
            <a:r>
              <a:rPr lang="en-US" baseline="0" dirty="0"/>
              <a:t> </a:t>
            </a:r>
            <a:r>
              <a:rPr lang="en-US" sz="1200" dirty="0">
                <a:latin typeface="Avenir Book" charset="0"/>
                <a:ea typeface="Avenir Book" charset="0"/>
                <a:cs typeface="Avenir Book" charset="0"/>
              </a:rPr>
              <a:t>A greenhouse is a house made of glass. People use these to grow plants. During the day, the sun shines and warms the plants. The greenhouse traps the heat. </a:t>
            </a:r>
          </a:p>
          <a:p>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7</a:t>
            </a:fld>
            <a:endParaRPr lang="en-US"/>
          </a:p>
        </p:txBody>
      </p:sp>
    </p:spTree>
    <p:extLst>
      <p:ext uri="{BB962C8B-B14F-4D97-AF65-F5344CB8AC3E}">
        <p14:creationId xmlns:p14="http://schemas.microsoft.com/office/powerpoint/2010/main" val="1524239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NASA</a:t>
            </a:r>
          </a:p>
          <a:p>
            <a:r>
              <a:rPr lang="en-US" dirty="0"/>
              <a:t>Record: Earth's atmosphere does the same thing as a greenhouse. Gases in the atmosphere act like the roof of a greenhouse. During the day, the Sun shines through the atmosphere. Earth's surface warms up in the sunlight. At night, Earth's surface cools, releasing the heat back into the air. But the energy doesn't all leak back into space; some of the heat is trapped by greenhouse gases in the atmosphere, like carbon dioxide. This is known as the greenhouse effect. This is a good thing, because it means the Earth is warm enough that people, plants, and animals can live here. If it weren't for the greenhouse effect, Earth's oceans </a:t>
            </a:r>
            <a:r>
              <a:rPr lang="en-US" dirty="0" err="1"/>
              <a:t>wou</a:t>
            </a:r>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8</a:t>
            </a:fld>
            <a:endParaRPr lang="en-US"/>
          </a:p>
        </p:txBody>
      </p:sp>
    </p:spTree>
    <p:extLst>
      <p:ext uri="{BB962C8B-B14F-4D97-AF65-F5344CB8AC3E}">
        <p14:creationId xmlns:p14="http://schemas.microsoft.com/office/powerpoint/2010/main" val="33663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NASA</a:t>
            </a:r>
          </a:p>
          <a:p>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9</a:t>
            </a:fld>
            <a:endParaRPr lang="en-US"/>
          </a:p>
        </p:txBody>
      </p:sp>
    </p:spTree>
    <p:extLst>
      <p:ext uri="{BB962C8B-B14F-4D97-AF65-F5344CB8AC3E}">
        <p14:creationId xmlns:p14="http://schemas.microsoft.com/office/powerpoint/2010/main" val="898602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C6CDC0-4251-2F4C-AE8B-56C8661A3C31}"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34537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6CDC0-4251-2F4C-AE8B-56C8661A3C31}"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887817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6CDC0-4251-2F4C-AE8B-56C8661A3C31}"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62649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42019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04303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943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8228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66861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8776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51029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29536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6CDC0-4251-2F4C-AE8B-56C8661A3C31}"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803145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5659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03691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333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C6CDC0-4251-2F4C-AE8B-56C8661A3C31}"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52492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C6CDC0-4251-2F4C-AE8B-56C8661A3C31}"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32587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C6CDC0-4251-2F4C-AE8B-56C8661A3C31}" type="datetimeFigureOut">
              <a:rPr lang="en-US" smtClean="0"/>
              <a:t>10/27/2017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69231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C6CDC0-4251-2F4C-AE8B-56C8661A3C31}" type="datetimeFigureOut">
              <a:rPr lang="en-US" smtClean="0"/>
              <a:t>10/27/2017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48760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6CDC0-4251-2F4C-AE8B-56C8661A3C31}" type="datetimeFigureOut">
              <a:rPr lang="en-US" smtClean="0"/>
              <a:t>10/27/2017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22367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C6CDC0-4251-2F4C-AE8B-56C8661A3C31}"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202403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C6CDC0-4251-2F4C-AE8B-56C8661A3C31}"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83161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CDC0-4251-2F4C-AE8B-56C8661A3C31}" type="datetimeFigureOut">
              <a:rPr lang="en-US" smtClean="0"/>
              <a:t>10/27/2017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E4807-6941-4141-BE97-F4A8F5528D24}" type="slidenum">
              <a:rPr lang="en-US" smtClean="0"/>
              <a:t>‹#›</a:t>
            </a:fld>
            <a:endParaRPr lang="en-US"/>
          </a:p>
        </p:txBody>
      </p:sp>
    </p:spTree>
    <p:extLst>
      <p:ext uri="{BB962C8B-B14F-4D97-AF65-F5344CB8AC3E}">
        <p14:creationId xmlns:p14="http://schemas.microsoft.com/office/powerpoint/2010/main" val="1493109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solidFill>
                  <a:prstClr val="black">
                    <a:tint val="75000"/>
                  </a:prstClr>
                </a:solidFill>
              </a:rPr>
              <a:pPr/>
              <a:t>10/27/2017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8386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920" y="4847025"/>
            <a:ext cx="8568267" cy="1261884"/>
          </a:xfrm>
          <a:prstGeom prst="rect">
            <a:avLst/>
          </a:prstGeom>
          <a:noFill/>
        </p:spPr>
        <p:txBody>
          <a:bodyPr wrap="square" rtlCol="0">
            <a:spAutoFit/>
          </a:bodyPr>
          <a:lstStyle/>
          <a:p>
            <a:r>
              <a:rPr lang="en-US" sz="3200" dirty="0">
                <a:solidFill>
                  <a:prstClr val="black"/>
                </a:solidFill>
                <a:latin typeface="Avenir Medium" charset="0"/>
                <a:ea typeface="Avenir Medium" charset="0"/>
                <a:cs typeface="Avenir Medium" charset="0"/>
              </a:rPr>
              <a:t>Third Grade</a:t>
            </a:r>
          </a:p>
          <a:p>
            <a:r>
              <a:rPr lang="en-US" sz="4400" dirty="0">
                <a:solidFill>
                  <a:prstClr val="black"/>
                </a:solidFill>
                <a:latin typeface="Avenir Medium" charset="0"/>
                <a:ea typeface="Avenir Medium" charset="0"/>
                <a:cs typeface="Avenir Medium" charset="0"/>
              </a:rPr>
              <a:t>Air Pollution</a:t>
            </a:r>
          </a:p>
        </p:txBody>
      </p:sp>
      <p:sp>
        <p:nvSpPr>
          <p:cNvPr id="6" name="TextBox 5"/>
          <p:cNvSpPr txBox="1"/>
          <p:nvPr/>
        </p:nvSpPr>
        <p:spPr>
          <a:xfrm>
            <a:off x="223920" y="5916521"/>
            <a:ext cx="6146801" cy="830997"/>
          </a:xfrm>
          <a:prstGeom prst="rect">
            <a:avLst/>
          </a:prstGeom>
          <a:noFill/>
        </p:spPr>
        <p:txBody>
          <a:bodyPr wrap="square" rtlCol="0">
            <a:spAutoFit/>
          </a:bodyPr>
          <a:lstStyle/>
          <a:p>
            <a:r>
              <a:rPr lang="en-US" sz="2400" dirty="0">
                <a:solidFill>
                  <a:prstClr val="black"/>
                </a:solidFill>
                <a:latin typeface="Avenir Book" charset="0"/>
                <a:ea typeface="Avenir Book" charset="0"/>
                <a:cs typeface="Avenir Book" charset="0"/>
              </a:rPr>
              <a:t>Learn about what we can do to help keep the air clean and reduce our pollution!</a:t>
            </a:r>
          </a:p>
        </p:txBody>
      </p:sp>
      <p:pic>
        <p:nvPicPr>
          <p:cNvPr id="8" name="Picture 7"/>
          <p:cNvPicPr>
            <a:picLocks noChangeAspect="1"/>
          </p:cNvPicPr>
          <p:nvPr/>
        </p:nvPicPr>
        <p:blipFill>
          <a:blip r:embed="rId3"/>
          <a:stretch>
            <a:fillRect/>
          </a:stretch>
        </p:blipFill>
        <p:spPr>
          <a:xfrm>
            <a:off x="7216885" y="5887517"/>
            <a:ext cx="833856" cy="810032"/>
          </a:xfrm>
          <a:prstGeom prst="rect">
            <a:avLst/>
          </a:prstGeom>
        </p:spPr>
      </p:pic>
      <p:sp>
        <p:nvSpPr>
          <p:cNvPr id="10" name="Rectangle 9"/>
          <p:cNvSpPr/>
          <p:nvPr/>
        </p:nvSpPr>
        <p:spPr>
          <a:xfrm>
            <a:off x="7950728" y="5804997"/>
            <a:ext cx="1257300" cy="892552"/>
          </a:xfrm>
          <a:prstGeom prst="rect">
            <a:avLst/>
          </a:prstGeom>
        </p:spPr>
        <p:txBody>
          <a:bodyPr wrap="square">
            <a:spAutoFit/>
          </a:bodyPr>
          <a:lstStyle/>
          <a:p>
            <a:r>
              <a:rPr lang="en-US" sz="2000" b="1" dirty="0">
                <a:solidFill>
                  <a:prstClr val="white"/>
                </a:solidFill>
              </a:rPr>
              <a:t>US EPA</a:t>
            </a:r>
          </a:p>
          <a:p>
            <a:r>
              <a:rPr lang="en-US" sz="1600" dirty="0">
                <a:solidFill>
                  <a:prstClr val="white"/>
                </a:solidFill>
              </a:rPr>
              <a:t>Region 10 </a:t>
            </a:r>
          </a:p>
          <a:p>
            <a:r>
              <a:rPr lang="en-US" sz="1600" dirty="0">
                <a:solidFill>
                  <a:prstClr val="white"/>
                </a:solidFill>
              </a:rPr>
              <a:t>EcoLearn</a:t>
            </a:r>
          </a:p>
        </p:txBody>
      </p:sp>
      <p:pic>
        <p:nvPicPr>
          <p:cNvPr id="9" name="Picture 8"/>
          <p:cNvPicPr>
            <a:picLocks noChangeAspect="1"/>
          </p:cNvPicPr>
          <p:nvPr/>
        </p:nvPicPr>
        <p:blipFill rotWithShape="1">
          <a:blip r:embed="rId4"/>
          <a:srcRect t="5430" b="4968"/>
          <a:stretch/>
        </p:blipFill>
        <p:spPr>
          <a:xfrm>
            <a:off x="-14038" y="0"/>
            <a:ext cx="9144000" cy="4764505"/>
          </a:xfrm>
          <a:prstGeom prst="rect">
            <a:avLst/>
          </a:prstGeom>
        </p:spPr>
      </p:pic>
    </p:spTree>
    <p:extLst>
      <p:ext uri="{BB962C8B-B14F-4D97-AF65-F5344CB8AC3E}">
        <p14:creationId xmlns:p14="http://schemas.microsoft.com/office/powerpoint/2010/main" val="14164252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solidFill>
                  <a:schemeClr val="bg1"/>
                </a:solidFill>
                <a:latin typeface="Avenir Book" charset="0"/>
                <a:ea typeface="Avenir Book" charset="0"/>
                <a:cs typeface="Avenir Book" charset="0"/>
              </a:rPr>
              <a:t>Click for audio. </a:t>
            </a:r>
          </a:p>
        </p:txBody>
      </p:sp>
      <p:sp>
        <p:nvSpPr>
          <p:cNvPr id="5" name="TextBox 4"/>
          <p:cNvSpPr txBox="1"/>
          <p:nvPr/>
        </p:nvSpPr>
        <p:spPr>
          <a:xfrm>
            <a:off x="348189" y="351644"/>
            <a:ext cx="8795811" cy="707886"/>
          </a:xfrm>
          <a:prstGeom prst="rect">
            <a:avLst/>
          </a:prstGeom>
          <a:noFill/>
        </p:spPr>
        <p:txBody>
          <a:bodyPr wrap="square" rtlCol="0">
            <a:spAutoFit/>
          </a:bodyPr>
          <a:lstStyle/>
          <a:p>
            <a:r>
              <a:rPr lang="en-US" sz="4000" b="1" dirty="0">
                <a:latin typeface="Avenir Book" charset="0"/>
                <a:ea typeface="Avenir Book" charset="0"/>
                <a:cs typeface="Avenir Book" charset="0"/>
              </a:rPr>
              <a:t>Air Quality Activity</a:t>
            </a:r>
            <a:endParaRPr lang="en-US" sz="3000" b="1" dirty="0">
              <a:latin typeface="Avenir Book" charset="0"/>
              <a:ea typeface="Avenir Book" charset="0"/>
              <a:cs typeface="Avenir Book" charset="0"/>
            </a:endParaRPr>
          </a:p>
        </p:txBody>
      </p:sp>
      <p:sp>
        <p:nvSpPr>
          <p:cNvPr id="9" name="TextBox 8"/>
          <p:cNvSpPr txBox="1"/>
          <p:nvPr/>
        </p:nvSpPr>
        <p:spPr>
          <a:xfrm>
            <a:off x="2031729" y="1425290"/>
            <a:ext cx="5057021" cy="1077218"/>
          </a:xfrm>
          <a:prstGeom prst="rect">
            <a:avLst/>
          </a:prstGeom>
          <a:noFill/>
        </p:spPr>
        <p:txBody>
          <a:bodyPr wrap="square" rtlCol="0">
            <a:spAutoFit/>
          </a:bodyPr>
          <a:lstStyle/>
          <a:p>
            <a:pPr algn="ctr"/>
            <a:endParaRPr lang="en-US" sz="3200" dirty="0">
              <a:solidFill>
                <a:schemeClr val="bg1"/>
              </a:solidFill>
              <a:latin typeface="Avenir Book" charset="0"/>
              <a:ea typeface="Avenir Book" charset="0"/>
              <a:cs typeface="Avenir Book" charset="0"/>
            </a:endParaRPr>
          </a:p>
          <a:p>
            <a:pPr algn="ctr"/>
            <a:endParaRPr lang="en-US" sz="3200" dirty="0">
              <a:solidFill>
                <a:schemeClr val="bg1"/>
              </a:solidFill>
              <a:latin typeface="Avenir Book" charset="0"/>
              <a:ea typeface="Avenir Book" charset="0"/>
              <a:cs typeface="Avenir Book" charset="0"/>
            </a:endParaRPr>
          </a:p>
        </p:txBody>
      </p:sp>
      <p:sp>
        <p:nvSpPr>
          <p:cNvPr id="2" name="TextBox 1"/>
          <p:cNvSpPr txBox="1"/>
          <p:nvPr/>
        </p:nvSpPr>
        <p:spPr>
          <a:xfrm>
            <a:off x="250294" y="1185334"/>
            <a:ext cx="8991600" cy="1077218"/>
          </a:xfrm>
          <a:prstGeom prst="rect">
            <a:avLst/>
          </a:prstGeom>
          <a:noFill/>
        </p:spPr>
        <p:txBody>
          <a:bodyPr wrap="square" rtlCol="0">
            <a:spAutoFit/>
          </a:bodyPr>
          <a:lstStyle/>
          <a:p>
            <a:r>
              <a:rPr lang="en-US" sz="3200" dirty="0">
                <a:latin typeface="Avenir Book" charset="0"/>
                <a:ea typeface="Avenir Book" charset="0"/>
                <a:cs typeface="Avenir Book" charset="0"/>
              </a:rPr>
              <a:t>When we burn </a:t>
            </a:r>
            <a:r>
              <a:rPr lang="en-US" sz="3200">
                <a:latin typeface="Avenir Book" charset="0"/>
                <a:ea typeface="Avenir Book" charset="0"/>
                <a:cs typeface="Avenir Book" charset="0"/>
              </a:rPr>
              <a:t>fossil fuels</a:t>
            </a:r>
            <a:r>
              <a:rPr lang="en-US" sz="3200" dirty="0">
                <a:latin typeface="Avenir Book" charset="0"/>
                <a:ea typeface="Avenir Book" charset="0"/>
                <a:cs typeface="Avenir Book" charset="0"/>
              </a:rPr>
              <a:t>, we create more than carbon dioxide. We also create air pollution. </a:t>
            </a:r>
          </a:p>
        </p:txBody>
      </p:sp>
      <p:sp>
        <p:nvSpPr>
          <p:cNvPr id="3" name="TextBox 2"/>
          <p:cNvSpPr txBox="1"/>
          <p:nvPr/>
        </p:nvSpPr>
        <p:spPr>
          <a:xfrm>
            <a:off x="348189" y="4924519"/>
            <a:ext cx="8253944" cy="1569660"/>
          </a:xfrm>
          <a:prstGeom prst="rect">
            <a:avLst/>
          </a:prstGeom>
          <a:noFill/>
        </p:spPr>
        <p:txBody>
          <a:bodyPr wrap="square" rtlCol="0" anchor="t">
            <a:spAutoFit/>
          </a:bodyPr>
          <a:lstStyle/>
          <a:p>
            <a:pPr algn="ctr"/>
            <a:r>
              <a:rPr lang="en-US" sz="3200" u="sng" dirty="0">
                <a:latin typeface="Avenir Book" charset="0"/>
                <a:ea typeface="Avenir Book" charset="0"/>
                <a:cs typeface="Avenir Book" charset="0"/>
              </a:rPr>
              <a:t>Instructions</a:t>
            </a:r>
            <a:r>
              <a:rPr lang="en-US" sz="3200" dirty="0">
                <a:latin typeface="Avenir Book" charset="0"/>
                <a:ea typeface="Avenir Book" charset="0"/>
                <a:cs typeface="Avenir Book" charset="0"/>
              </a:rPr>
              <a:t>: Hand out the Air Quality Activity and the materials necessary. Discuss the observations as a class. </a:t>
            </a:r>
          </a:p>
        </p:txBody>
      </p:sp>
      <p:pic>
        <p:nvPicPr>
          <p:cNvPr id="6" name="Picture 5"/>
          <p:cNvPicPr>
            <a:picLocks noChangeAspect="1"/>
          </p:cNvPicPr>
          <p:nvPr/>
        </p:nvPicPr>
        <p:blipFill>
          <a:blip r:embed="rId3"/>
          <a:stretch>
            <a:fillRect/>
          </a:stretch>
        </p:blipFill>
        <p:spPr>
          <a:xfrm>
            <a:off x="2459997" y="2333391"/>
            <a:ext cx="4200483" cy="2520289"/>
          </a:xfrm>
          <a:prstGeom prst="rect">
            <a:avLst/>
          </a:prstGeom>
        </p:spPr>
      </p:pic>
    </p:spTree>
    <p:extLst>
      <p:ext uri="{BB962C8B-B14F-4D97-AF65-F5344CB8AC3E}">
        <p14:creationId xmlns:p14="http://schemas.microsoft.com/office/powerpoint/2010/main" val="1440683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795811" cy="707886"/>
          </a:xfrm>
          <a:prstGeom prst="rect">
            <a:avLst/>
          </a:prstGeom>
          <a:noFill/>
        </p:spPr>
        <p:txBody>
          <a:bodyPr wrap="square" rtlCol="0">
            <a:spAutoFit/>
          </a:bodyPr>
          <a:lstStyle/>
          <a:p>
            <a:r>
              <a:rPr lang="en-US" sz="4000" b="1" dirty="0">
                <a:latin typeface="Avenir Book" charset="0"/>
                <a:ea typeface="Avenir Book" charset="0"/>
                <a:cs typeface="Avenir Book" charset="0"/>
              </a:rPr>
              <a:t>Practice</a:t>
            </a:r>
            <a:endParaRPr lang="en-US" sz="3000" b="1" dirty="0">
              <a:latin typeface="Avenir Book" charset="0"/>
              <a:ea typeface="Avenir Book" charset="0"/>
              <a:cs typeface="Avenir Book" charset="0"/>
            </a:endParaRPr>
          </a:p>
        </p:txBody>
      </p:sp>
      <p:sp>
        <p:nvSpPr>
          <p:cNvPr id="9" name="TextBox 8"/>
          <p:cNvSpPr txBox="1"/>
          <p:nvPr/>
        </p:nvSpPr>
        <p:spPr>
          <a:xfrm>
            <a:off x="2031729" y="1425290"/>
            <a:ext cx="5057021" cy="1077218"/>
          </a:xfrm>
          <a:prstGeom prst="rect">
            <a:avLst/>
          </a:prstGeom>
          <a:noFill/>
        </p:spPr>
        <p:txBody>
          <a:bodyPr wrap="square" rtlCol="0">
            <a:spAutoFit/>
          </a:bodyPr>
          <a:lstStyle/>
          <a:p>
            <a:pPr algn="ctr"/>
            <a:endParaRPr lang="en-US" sz="3200" dirty="0">
              <a:solidFill>
                <a:schemeClr val="bg1"/>
              </a:solidFill>
              <a:latin typeface="Avenir Book" charset="0"/>
              <a:ea typeface="Avenir Book" charset="0"/>
              <a:cs typeface="Avenir Book" charset="0"/>
            </a:endParaRPr>
          </a:p>
          <a:p>
            <a:pPr algn="ctr"/>
            <a:endParaRPr lang="en-US" sz="3200" dirty="0">
              <a:solidFill>
                <a:schemeClr val="bg1"/>
              </a:solidFill>
              <a:latin typeface="Avenir Book" charset="0"/>
              <a:ea typeface="Avenir Book" charset="0"/>
              <a:cs typeface="Avenir Book" charset="0"/>
            </a:endParaRPr>
          </a:p>
        </p:txBody>
      </p:sp>
      <p:sp>
        <p:nvSpPr>
          <p:cNvPr id="2" name="TextBox 1"/>
          <p:cNvSpPr txBox="1"/>
          <p:nvPr/>
        </p:nvSpPr>
        <p:spPr>
          <a:xfrm>
            <a:off x="-140614" y="4192120"/>
            <a:ext cx="9401706" cy="2062103"/>
          </a:xfrm>
          <a:prstGeom prst="rect">
            <a:avLst/>
          </a:prstGeom>
          <a:noFill/>
        </p:spPr>
        <p:txBody>
          <a:bodyPr wrap="square" rtlCol="0">
            <a:spAutoFit/>
          </a:bodyPr>
          <a:lstStyle/>
          <a:p>
            <a:pPr algn="ctr"/>
            <a:r>
              <a:rPr lang="en-US" sz="3200" dirty="0">
                <a:latin typeface="Avenir Book" charset="0"/>
                <a:ea typeface="Avenir Book" charset="0"/>
                <a:cs typeface="Avenir Book" charset="0"/>
              </a:rPr>
              <a:t>Many steps that you take to reduce air pollution can also reduce our emissions our emissions of greenhouse gases. Review the recommendations with a parent or guardian! </a:t>
            </a:r>
          </a:p>
        </p:txBody>
      </p:sp>
      <p:pic>
        <p:nvPicPr>
          <p:cNvPr id="6" name="Picture 5"/>
          <p:cNvPicPr>
            <a:picLocks noChangeAspect="1"/>
          </p:cNvPicPr>
          <p:nvPr/>
        </p:nvPicPr>
        <p:blipFill>
          <a:blip r:embed="rId3"/>
          <a:stretch>
            <a:fillRect/>
          </a:stretch>
        </p:blipFill>
        <p:spPr>
          <a:xfrm>
            <a:off x="0" y="1425290"/>
            <a:ext cx="9144001" cy="2391791"/>
          </a:xfrm>
          <a:prstGeom prst="rect">
            <a:avLst/>
          </a:prstGeom>
        </p:spPr>
      </p:pic>
    </p:spTree>
    <p:extLst>
      <p:ext uri="{BB962C8B-B14F-4D97-AF65-F5344CB8AC3E}">
        <p14:creationId xmlns:p14="http://schemas.microsoft.com/office/powerpoint/2010/main" val="1407274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Homework</a:t>
            </a:r>
            <a:endParaRPr lang="en-US" sz="3000" b="1" dirty="0">
              <a:latin typeface="Avenir Book" charset="0"/>
              <a:ea typeface="Avenir Book" charset="0"/>
              <a:cs typeface="Avenir Book" charset="0"/>
            </a:endParaRPr>
          </a:p>
        </p:txBody>
      </p:sp>
      <p:sp>
        <p:nvSpPr>
          <p:cNvPr id="9" name="TextBox 8"/>
          <p:cNvSpPr txBox="1"/>
          <p:nvPr/>
        </p:nvSpPr>
        <p:spPr>
          <a:xfrm>
            <a:off x="796334" y="3643172"/>
            <a:ext cx="7434004" cy="2554545"/>
          </a:xfrm>
          <a:prstGeom prst="rect">
            <a:avLst/>
          </a:prstGeom>
          <a:noFill/>
        </p:spPr>
        <p:txBody>
          <a:bodyPr wrap="square" rtlCol="0">
            <a:spAutoFit/>
          </a:bodyPr>
          <a:lstStyle/>
          <a:p>
            <a:pPr marL="514350" indent="-514350" algn="ctr">
              <a:buAutoNum type="arabicPeriod"/>
            </a:pPr>
            <a:r>
              <a:rPr lang="en-US" sz="3200" dirty="0">
                <a:latin typeface="Avenir Book" charset="0"/>
                <a:ea typeface="Avenir Book" charset="0"/>
                <a:cs typeface="Avenir Book" charset="0"/>
              </a:rPr>
              <a:t>Write a reflection for homework on what you learned about air </a:t>
            </a:r>
            <a:r>
              <a:rPr lang="en-US" sz="3200">
                <a:latin typeface="Avenir Book" charset="0"/>
                <a:ea typeface="Avenir Book" charset="0"/>
                <a:cs typeface="Avenir Book" charset="0"/>
              </a:rPr>
              <a:t>pollution.</a:t>
            </a:r>
          </a:p>
          <a:p>
            <a:pPr marL="514350" indent="-514350" algn="ctr">
              <a:buAutoNum type="arabicPeriod"/>
            </a:pPr>
            <a:endParaRPr lang="en-US" sz="3200" dirty="0">
              <a:latin typeface="Avenir Book" charset="0"/>
              <a:ea typeface="Avenir Book" charset="0"/>
              <a:cs typeface="Avenir Book" charset="0"/>
            </a:endParaRPr>
          </a:p>
          <a:p>
            <a:pPr marL="514350" indent="-514350" algn="ctr">
              <a:buAutoNum type="arabicPeriod"/>
            </a:pPr>
            <a:r>
              <a:rPr lang="en-US" sz="3200" dirty="0">
                <a:latin typeface="Avenir Book" charset="0"/>
                <a:ea typeface="Avenir Book" charset="0"/>
                <a:cs typeface="Avenir Book" charset="0"/>
              </a:rPr>
              <a:t>What steps can you and your family make to help keep the air clean? </a:t>
            </a:r>
          </a:p>
        </p:txBody>
      </p:sp>
      <p:pic>
        <p:nvPicPr>
          <p:cNvPr id="3" name="Picture 2"/>
          <p:cNvPicPr>
            <a:picLocks noChangeAspect="1"/>
          </p:cNvPicPr>
          <p:nvPr/>
        </p:nvPicPr>
        <p:blipFill>
          <a:blip r:embed="rId3"/>
          <a:stretch>
            <a:fillRect/>
          </a:stretch>
        </p:blipFill>
        <p:spPr>
          <a:xfrm>
            <a:off x="7403670" y="4940968"/>
            <a:ext cx="1917032" cy="1917032"/>
          </a:xfrm>
          <a:prstGeom prst="rect">
            <a:avLst/>
          </a:prstGeom>
        </p:spPr>
      </p:pic>
      <p:pic>
        <p:nvPicPr>
          <p:cNvPr id="8" name="Picture 7"/>
          <p:cNvPicPr>
            <a:picLocks noChangeAspect="1"/>
          </p:cNvPicPr>
          <p:nvPr/>
        </p:nvPicPr>
        <p:blipFill>
          <a:blip r:embed="rId4"/>
          <a:stretch>
            <a:fillRect/>
          </a:stretch>
        </p:blipFill>
        <p:spPr>
          <a:xfrm>
            <a:off x="2392822" y="1059530"/>
            <a:ext cx="4690301" cy="2468580"/>
          </a:xfrm>
          <a:prstGeom prst="rect">
            <a:avLst/>
          </a:prstGeom>
        </p:spPr>
      </p:pic>
    </p:spTree>
    <p:extLst>
      <p:ext uri="{BB962C8B-B14F-4D97-AF65-F5344CB8AC3E}">
        <p14:creationId xmlns:p14="http://schemas.microsoft.com/office/powerpoint/2010/main" val="86672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45240" y="2658687"/>
            <a:ext cx="5705440" cy="17907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906757" y="4272335"/>
            <a:ext cx="5486400" cy="1241822"/>
          </a:xfrm>
        </p:spPr>
        <p:txBody>
          <a:bodyPr>
            <a:normAutofit/>
          </a:bodyPr>
          <a:lstStyle/>
          <a:p>
            <a:pPr>
              <a:lnSpc>
                <a:spcPct val="100000"/>
              </a:lnSpc>
            </a:pPr>
            <a:r>
              <a:rPr lang="en-US" sz="1200" dirty="0"/>
              <a:t>Developed by the Environmental Protection Agency</a:t>
            </a:r>
          </a:p>
          <a:p>
            <a:pPr>
              <a:lnSpc>
                <a:spcPct val="100000"/>
              </a:lnSpc>
            </a:pPr>
            <a:r>
              <a:rPr lang="en-US" sz="1200" dirty="0"/>
              <a:t>With support from Department of State </a:t>
            </a:r>
          </a:p>
          <a:p>
            <a:pPr>
              <a:lnSpc>
                <a:spcPct val="100000"/>
              </a:lnSpc>
            </a:pPr>
            <a:r>
              <a:rPr lang="en-US" sz="1200" dirty="0"/>
              <a:t>Virtual Students of Foreign Service Interns </a:t>
            </a:r>
          </a:p>
          <a:p>
            <a:pPr>
              <a:lnSpc>
                <a:spcPct val="100000"/>
              </a:lnSpc>
            </a:pPr>
            <a:r>
              <a:rPr lang="en-US" sz="1200" dirty="0">
                <a:hlinkClick r:id="rId2"/>
              </a:rPr>
              <a:t>https://www.epa.gov/education</a:t>
            </a:r>
            <a:r>
              <a:rPr lang="en-US" sz="1200" dirty="0"/>
              <a:t> </a:t>
            </a:r>
          </a:p>
        </p:txBody>
      </p:sp>
      <p:sp>
        <p:nvSpPr>
          <p:cNvPr id="9" name="TextBox 8"/>
          <p:cNvSpPr txBox="1"/>
          <p:nvPr/>
        </p:nvSpPr>
        <p:spPr>
          <a:xfrm>
            <a:off x="3094326" y="5397831"/>
            <a:ext cx="3207268" cy="715581"/>
          </a:xfrm>
          <a:prstGeom prst="rect">
            <a:avLst/>
          </a:prstGeom>
          <a:noFill/>
        </p:spPr>
        <p:txBody>
          <a:bodyPr wrap="square" rtlCol="0" anchor="t">
            <a:spAutoFit/>
          </a:bodyPr>
          <a:lstStyle/>
          <a:p>
            <a:pPr algn="ctr"/>
            <a:r>
              <a:rPr lang="en-US" sz="1350" dirty="0"/>
              <a:t>For more information: </a:t>
            </a:r>
            <a:r>
              <a:rPr lang="en-US" sz="1350" dirty="0" err="1"/>
              <a:t>hanft.sally@epa.gov</a:t>
            </a:r>
            <a:r>
              <a:rPr lang="en-US" sz="1350" dirty="0"/>
              <a:t> or </a:t>
            </a:r>
            <a:r>
              <a:rPr lang="en-US" sz="1350" dirty="0" err="1"/>
              <a:t>salazar.viccy@epa.gov</a:t>
            </a:r>
            <a:r>
              <a:rPr lang="en-US" sz="1350" dirty="0"/>
              <a:t> </a:t>
            </a:r>
          </a:p>
          <a:p>
            <a:r>
              <a:rPr lang="en-US" sz="1350" dirty="0"/>
              <a:t> </a:t>
            </a:r>
          </a:p>
        </p:txBody>
      </p:sp>
      <p:pic>
        <p:nvPicPr>
          <p:cNvPr id="10" name="Picture 9"/>
          <p:cNvPicPr>
            <a:picLocks noChangeAspect="1"/>
          </p:cNvPicPr>
          <p:nvPr/>
        </p:nvPicPr>
        <p:blipFill>
          <a:blip r:embed="rId3"/>
          <a:stretch>
            <a:fillRect/>
          </a:stretch>
        </p:blipFill>
        <p:spPr>
          <a:xfrm>
            <a:off x="7216885" y="5887517"/>
            <a:ext cx="833856" cy="810032"/>
          </a:xfrm>
          <a:prstGeom prst="rect">
            <a:avLst/>
          </a:prstGeom>
        </p:spPr>
      </p:pic>
      <p:sp>
        <p:nvSpPr>
          <p:cNvPr id="11" name="Rectangle 10"/>
          <p:cNvSpPr/>
          <p:nvPr/>
        </p:nvSpPr>
        <p:spPr>
          <a:xfrm>
            <a:off x="7950728" y="5804997"/>
            <a:ext cx="1257300" cy="892552"/>
          </a:xfrm>
          <a:prstGeom prst="rect">
            <a:avLst/>
          </a:prstGeom>
        </p:spPr>
        <p:txBody>
          <a:bodyPr wrap="square">
            <a:spAutoFit/>
          </a:bodyPr>
          <a:lstStyle/>
          <a:p>
            <a:r>
              <a:rPr lang="en-US" sz="2000" b="1" dirty="0">
                <a:solidFill>
                  <a:prstClr val="white"/>
                </a:solidFill>
              </a:rPr>
              <a:t>US EPA</a:t>
            </a:r>
          </a:p>
          <a:p>
            <a:r>
              <a:rPr lang="en-US" sz="1600" dirty="0">
                <a:solidFill>
                  <a:prstClr val="white"/>
                </a:solidFill>
              </a:rPr>
              <a:t>Region 10 </a:t>
            </a:r>
          </a:p>
          <a:p>
            <a:r>
              <a:rPr lang="en-US" sz="1600" dirty="0">
                <a:solidFill>
                  <a:prstClr val="white"/>
                </a:solidFill>
              </a:rPr>
              <a:t>EcoLearn</a:t>
            </a:r>
          </a:p>
        </p:txBody>
      </p:sp>
      <p:pic>
        <p:nvPicPr>
          <p:cNvPr id="8" name="Picture 7"/>
          <p:cNvPicPr>
            <a:picLocks noChangeAspect="1"/>
          </p:cNvPicPr>
          <p:nvPr/>
        </p:nvPicPr>
        <p:blipFill>
          <a:blip r:embed="rId4"/>
          <a:stretch>
            <a:fillRect/>
          </a:stretch>
        </p:blipFill>
        <p:spPr>
          <a:xfrm>
            <a:off x="3180310" y="783891"/>
            <a:ext cx="3035300" cy="2540000"/>
          </a:xfrm>
          <a:prstGeom prst="rect">
            <a:avLst/>
          </a:prstGeom>
        </p:spPr>
      </p:pic>
    </p:spTree>
    <p:extLst>
      <p:ext uri="{BB962C8B-B14F-4D97-AF65-F5344CB8AC3E}">
        <p14:creationId xmlns:p14="http://schemas.microsoft.com/office/powerpoint/2010/main" val="18778472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a:latin typeface="Avenir Book" charset="0"/>
                <a:ea typeface="Avenir Book" charset="0"/>
                <a:cs typeface="Avenir Book" charset="0"/>
              </a:rPr>
              <a:t>Click for audio. </a:t>
            </a:r>
          </a:p>
        </p:txBody>
      </p:sp>
      <p:sp>
        <p:nvSpPr>
          <p:cNvPr id="5" name="TextBox 4"/>
          <p:cNvSpPr txBox="1"/>
          <p:nvPr/>
        </p:nvSpPr>
        <p:spPr>
          <a:xfrm>
            <a:off x="331563" y="484648"/>
            <a:ext cx="7359193" cy="707886"/>
          </a:xfrm>
          <a:prstGeom prst="rect">
            <a:avLst/>
          </a:prstGeom>
          <a:noFill/>
        </p:spPr>
        <p:txBody>
          <a:bodyPr wrap="square" rtlCol="0">
            <a:spAutoFit/>
          </a:bodyPr>
          <a:lstStyle/>
          <a:p>
            <a:r>
              <a:rPr lang="en-US" sz="4000" b="1" dirty="0">
                <a:latin typeface="Avenir Book" charset="0"/>
                <a:ea typeface="Avenir Book" charset="0"/>
                <a:cs typeface="Avenir Book" charset="0"/>
              </a:rPr>
              <a:t>Today you </a:t>
            </a:r>
            <a:r>
              <a:rPr lang="en-US" sz="4000" b="1">
                <a:latin typeface="Avenir Book" charset="0"/>
                <a:ea typeface="Avenir Book" charset="0"/>
                <a:cs typeface="Avenir Book" charset="0"/>
              </a:rPr>
              <a:t>will learn about </a:t>
            </a:r>
            <a:r>
              <a:rPr lang="mr-IN" sz="4000" b="1" dirty="0">
                <a:latin typeface="Avenir Book" charset="0"/>
                <a:ea typeface="Avenir Book" charset="0"/>
                <a:cs typeface="Avenir Book" charset="0"/>
              </a:rPr>
              <a:t>…</a:t>
            </a:r>
            <a:r>
              <a:rPr lang="en-US" sz="3000" b="1" dirty="0">
                <a:latin typeface="Avenir Book" charset="0"/>
                <a:ea typeface="Avenir Book" charset="0"/>
                <a:cs typeface="Avenir Book" charset="0"/>
              </a:rPr>
              <a:t> </a:t>
            </a:r>
          </a:p>
        </p:txBody>
      </p:sp>
      <p:sp>
        <p:nvSpPr>
          <p:cNvPr id="6" name="TextBox 5"/>
          <p:cNvSpPr txBox="1"/>
          <p:nvPr/>
        </p:nvSpPr>
        <p:spPr>
          <a:xfrm>
            <a:off x="331563" y="4684563"/>
            <a:ext cx="8538834" cy="1569660"/>
          </a:xfrm>
          <a:prstGeom prst="rect">
            <a:avLst/>
          </a:prstGeom>
          <a:noFill/>
        </p:spPr>
        <p:txBody>
          <a:bodyPr wrap="square" rtlCol="0">
            <a:spAutoFit/>
          </a:bodyPr>
          <a:lstStyle/>
          <a:p>
            <a:pPr algn="ctr"/>
            <a:r>
              <a:rPr lang="en-US" sz="3200" dirty="0">
                <a:latin typeface="Avenir Book" charset="0"/>
                <a:ea typeface="Avenir Book" charset="0"/>
                <a:cs typeface="Avenir Book" charset="0"/>
              </a:rPr>
              <a:t>Global climate change and air pollution, different kinds of air pollution, and </a:t>
            </a:r>
          </a:p>
          <a:p>
            <a:pPr algn="ctr"/>
            <a:r>
              <a:rPr lang="en-US" sz="3200" dirty="0">
                <a:latin typeface="Avenir Book" charset="0"/>
                <a:ea typeface="Avenir Book" charset="0"/>
                <a:cs typeface="Avenir Book" charset="0"/>
              </a:rPr>
              <a:t>what you can do to help keep our air clean.</a:t>
            </a:r>
          </a:p>
        </p:txBody>
      </p:sp>
      <p:pic>
        <p:nvPicPr>
          <p:cNvPr id="7" name="Picture 6"/>
          <p:cNvPicPr>
            <a:picLocks noChangeAspect="1"/>
          </p:cNvPicPr>
          <p:nvPr/>
        </p:nvPicPr>
        <p:blipFill>
          <a:blip r:embed="rId3"/>
          <a:stretch>
            <a:fillRect/>
          </a:stretch>
        </p:blipFill>
        <p:spPr>
          <a:xfrm>
            <a:off x="1739135" y="1336776"/>
            <a:ext cx="5951621" cy="3347787"/>
          </a:xfrm>
          <a:prstGeom prst="rect">
            <a:avLst/>
          </a:prstGeom>
        </p:spPr>
      </p:pic>
    </p:spTree>
    <p:extLst>
      <p:ext uri="{BB962C8B-B14F-4D97-AF65-F5344CB8AC3E}">
        <p14:creationId xmlns:p14="http://schemas.microsoft.com/office/powerpoint/2010/main" val="67466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31564" y="484648"/>
            <a:ext cx="6019360" cy="707886"/>
          </a:xfrm>
          <a:prstGeom prst="rect">
            <a:avLst/>
          </a:prstGeom>
          <a:noFill/>
        </p:spPr>
        <p:txBody>
          <a:bodyPr wrap="square" rtlCol="0">
            <a:spAutoFit/>
          </a:bodyPr>
          <a:lstStyle/>
          <a:p>
            <a:r>
              <a:rPr lang="en-US" sz="4000" b="1" dirty="0">
                <a:latin typeface="Avenir Book" charset="0"/>
                <a:ea typeface="Avenir Book" charset="0"/>
                <a:cs typeface="Avenir Book" charset="0"/>
              </a:rPr>
              <a:t>Keywords</a:t>
            </a:r>
            <a:endParaRPr lang="en-US" sz="3000" b="1" dirty="0">
              <a:latin typeface="Avenir Book" charset="0"/>
              <a:ea typeface="Avenir Book" charset="0"/>
              <a:cs typeface="Avenir Book" charset="0"/>
            </a:endParaRPr>
          </a:p>
        </p:txBody>
      </p:sp>
      <p:sp>
        <p:nvSpPr>
          <p:cNvPr id="9" name="TextBox 8"/>
          <p:cNvSpPr txBox="1"/>
          <p:nvPr/>
        </p:nvSpPr>
        <p:spPr>
          <a:xfrm>
            <a:off x="331564" y="1735331"/>
            <a:ext cx="4746622" cy="4770537"/>
          </a:xfrm>
          <a:prstGeom prst="rect">
            <a:avLst/>
          </a:prstGeom>
          <a:noFill/>
        </p:spPr>
        <p:txBody>
          <a:bodyPr wrap="square" rtlCol="0">
            <a:spAutoFit/>
          </a:bodyPr>
          <a:lstStyle/>
          <a:p>
            <a:r>
              <a:rPr lang="en-US" sz="4000" dirty="0">
                <a:latin typeface="Avenir Book" charset="0"/>
                <a:ea typeface="Avenir Book" charset="0"/>
                <a:cs typeface="Avenir Book" charset="0"/>
              </a:rPr>
              <a:t>atmosphere</a:t>
            </a:r>
          </a:p>
          <a:p>
            <a:r>
              <a:rPr lang="en-US" sz="4000" dirty="0">
                <a:latin typeface="Avenir Book" charset="0"/>
                <a:ea typeface="Avenir Book" charset="0"/>
                <a:cs typeface="Avenir Book" charset="0"/>
              </a:rPr>
              <a:t>greenhouse effect</a:t>
            </a:r>
          </a:p>
          <a:p>
            <a:r>
              <a:rPr lang="en-US" sz="4000" dirty="0">
                <a:latin typeface="Avenir Book" charset="0"/>
                <a:ea typeface="Avenir Book" charset="0"/>
                <a:cs typeface="Avenir Book" charset="0"/>
              </a:rPr>
              <a:t>greenhouse gas</a:t>
            </a:r>
          </a:p>
          <a:p>
            <a:r>
              <a:rPr lang="en-US" sz="4000" dirty="0">
                <a:latin typeface="Avenir Book" charset="0"/>
                <a:ea typeface="Avenir Book" charset="0"/>
                <a:cs typeface="Avenir Book" charset="0"/>
              </a:rPr>
              <a:t>global warming </a:t>
            </a:r>
          </a:p>
          <a:p>
            <a:r>
              <a:rPr lang="en-US" sz="4000" dirty="0">
                <a:latin typeface="Avenir Book" charset="0"/>
                <a:ea typeface="Avenir Book" charset="0"/>
                <a:cs typeface="Avenir Book" charset="0"/>
              </a:rPr>
              <a:t>climate change </a:t>
            </a:r>
          </a:p>
          <a:p>
            <a:r>
              <a:rPr lang="en-US" sz="4000" dirty="0">
                <a:latin typeface="Avenir Book" charset="0"/>
                <a:ea typeface="Avenir Book" charset="0"/>
                <a:cs typeface="Avenir Book" charset="0"/>
              </a:rPr>
              <a:t>pollution</a:t>
            </a:r>
          </a:p>
          <a:p>
            <a:endParaRPr lang="en-US" sz="3200" dirty="0">
              <a:latin typeface="Avenir Book" charset="0"/>
              <a:ea typeface="Avenir Book" charset="0"/>
              <a:cs typeface="Avenir Book" charset="0"/>
            </a:endParaRPr>
          </a:p>
          <a:p>
            <a:endParaRPr lang="en-US" sz="3200" dirty="0">
              <a:latin typeface="Avenir Book" charset="0"/>
              <a:ea typeface="Avenir Book" charset="0"/>
              <a:cs typeface="Avenir Book" charset="0"/>
            </a:endParaRPr>
          </a:p>
        </p:txBody>
      </p:sp>
      <p:sp>
        <p:nvSpPr>
          <p:cNvPr id="2" name="Rectangle 1"/>
          <p:cNvSpPr/>
          <p:nvPr/>
        </p:nvSpPr>
        <p:spPr>
          <a:xfrm>
            <a:off x="5078186" y="1686894"/>
            <a:ext cx="4572000" cy="3785652"/>
          </a:xfrm>
          <a:prstGeom prst="rect">
            <a:avLst/>
          </a:prstGeom>
        </p:spPr>
        <p:txBody>
          <a:bodyPr>
            <a:spAutoFit/>
          </a:bodyPr>
          <a:lstStyle/>
          <a:p>
            <a:pPr lvl="0"/>
            <a:r>
              <a:rPr lang="en-US" sz="4000" dirty="0">
                <a:solidFill>
                  <a:prstClr val="black"/>
                </a:solidFill>
                <a:latin typeface="Avenir Book" charset="0"/>
                <a:ea typeface="Avenir Book" charset="0"/>
                <a:cs typeface="Avenir Book" charset="0"/>
              </a:rPr>
              <a:t>climate</a:t>
            </a:r>
          </a:p>
          <a:p>
            <a:pPr lvl="0"/>
            <a:r>
              <a:rPr lang="en-US" sz="4000" dirty="0">
                <a:solidFill>
                  <a:prstClr val="black"/>
                </a:solidFill>
                <a:latin typeface="Avenir Book" charset="0"/>
                <a:ea typeface="Avenir Book" charset="0"/>
                <a:cs typeface="Avenir Book" charset="0"/>
              </a:rPr>
              <a:t>weather</a:t>
            </a:r>
          </a:p>
          <a:p>
            <a:pPr lvl="0"/>
            <a:r>
              <a:rPr lang="en-US" sz="4000" dirty="0">
                <a:solidFill>
                  <a:prstClr val="black"/>
                </a:solidFill>
                <a:latin typeface="Avenir Book" charset="0"/>
                <a:ea typeface="Avenir Book" charset="0"/>
                <a:cs typeface="Avenir Book" charset="0"/>
              </a:rPr>
              <a:t>photosynthesis</a:t>
            </a:r>
          </a:p>
          <a:p>
            <a:pPr lvl="0"/>
            <a:r>
              <a:rPr lang="en-US" sz="4000" dirty="0">
                <a:solidFill>
                  <a:prstClr val="black"/>
                </a:solidFill>
                <a:latin typeface="Avenir Book" charset="0"/>
                <a:ea typeface="Avenir Book" charset="0"/>
                <a:cs typeface="Avenir Book" charset="0"/>
              </a:rPr>
              <a:t>smog</a:t>
            </a:r>
          </a:p>
          <a:p>
            <a:pPr lvl="0"/>
            <a:r>
              <a:rPr lang="en-US" sz="4000" dirty="0">
                <a:solidFill>
                  <a:prstClr val="black"/>
                </a:solidFill>
                <a:latin typeface="Avenir Book" charset="0"/>
                <a:ea typeface="Avenir Book" charset="0"/>
                <a:cs typeface="Avenir Book" charset="0"/>
              </a:rPr>
              <a:t>respiration</a:t>
            </a:r>
          </a:p>
          <a:p>
            <a:pPr lvl="0"/>
            <a:r>
              <a:rPr lang="en-US" sz="4000" dirty="0">
                <a:solidFill>
                  <a:prstClr val="black"/>
                </a:solidFill>
                <a:latin typeface="Avenir Book" charset="0"/>
                <a:ea typeface="Avenir Book" charset="0"/>
                <a:cs typeface="Avenir Book" charset="0"/>
              </a:rPr>
              <a:t>emission</a:t>
            </a:r>
          </a:p>
        </p:txBody>
      </p:sp>
      <p:pic>
        <p:nvPicPr>
          <p:cNvPr id="3" name="Picture 2"/>
          <p:cNvPicPr>
            <a:picLocks noChangeAspect="1"/>
          </p:cNvPicPr>
          <p:nvPr/>
        </p:nvPicPr>
        <p:blipFill>
          <a:blip r:embed="rId3"/>
          <a:stretch>
            <a:fillRect/>
          </a:stretch>
        </p:blipFill>
        <p:spPr>
          <a:xfrm>
            <a:off x="6709410" y="146171"/>
            <a:ext cx="2434590" cy="2492755"/>
          </a:xfrm>
          <a:prstGeom prst="rect">
            <a:avLst/>
          </a:prstGeom>
        </p:spPr>
      </p:pic>
      <p:pic>
        <p:nvPicPr>
          <p:cNvPr id="10" name="Picture 9"/>
          <p:cNvPicPr>
            <a:picLocks noChangeAspect="1"/>
          </p:cNvPicPr>
          <p:nvPr/>
        </p:nvPicPr>
        <p:blipFill>
          <a:blip r:embed="rId4"/>
          <a:stretch>
            <a:fillRect/>
          </a:stretch>
        </p:blipFill>
        <p:spPr>
          <a:xfrm>
            <a:off x="0" y="3760500"/>
            <a:ext cx="9071096" cy="3472529"/>
          </a:xfrm>
          <a:prstGeom prst="rect">
            <a:avLst/>
          </a:prstGeom>
        </p:spPr>
      </p:pic>
    </p:spTree>
    <p:extLst>
      <p:ext uri="{BB962C8B-B14F-4D97-AF65-F5344CB8AC3E}">
        <p14:creationId xmlns:p14="http://schemas.microsoft.com/office/powerpoint/2010/main" val="49173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564" y="484648"/>
            <a:ext cx="6019360" cy="707886"/>
          </a:xfrm>
          <a:prstGeom prst="rect">
            <a:avLst/>
          </a:prstGeom>
          <a:noFill/>
        </p:spPr>
        <p:txBody>
          <a:bodyPr wrap="square" rtlCol="0">
            <a:spAutoFit/>
          </a:bodyPr>
          <a:lstStyle/>
          <a:p>
            <a:r>
              <a:rPr lang="en-US" sz="4000" b="1" dirty="0">
                <a:latin typeface="Avenir Book" charset="0"/>
                <a:ea typeface="Avenir Book" charset="0"/>
                <a:cs typeface="Avenir Book" charset="0"/>
              </a:rPr>
              <a:t>Do Now</a:t>
            </a:r>
            <a:endParaRPr lang="en-US" sz="3000" b="1" dirty="0">
              <a:latin typeface="Avenir Book" charset="0"/>
              <a:ea typeface="Avenir Book" charset="0"/>
              <a:cs typeface="Avenir Book" charset="0"/>
            </a:endParaRPr>
          </a:p>
        </p:txBody>
      </p:sp>
      <p:sp>
        <p:nvSpPr>
          <p:cNvPr id="9" name="TextBox 8"/>
          <p:cNvSpPr txBox="1"/>
          <p:nvPr/>
        </p:nvSpPr>
        <p:spPr>
          <a:xfrm>
            <a:off x="974528" y="5421633"/>
            <a:ext cx="7614301" cy="1077218"/>
          </a:xfrm>
          <a:prstGeom prst="rect">
            <a:avLst/>
          </a:prstGeom>
          <a:noFill/>
        </p:spPr>
        <p:txBody>
          <a:bodyPr wrap="square" rtlCol="0">
            <a:spAutoFit/>
          </a:bodyPr>
          <a:lstStyle/>
          <a:p>
            <a:pPr algn="ctr"/>
            <a:r>
              <a:rPr lang="en-US" sz="3200" dirty="0">
                <a:latin typeface="Avenir Book" charset="0"/>
                <a:ea typeface="Avenir Book" charset="0"/>
                <a:cs typeface="Avenir Book" charset="0"/>
              </a:rPr>
              <a:t>Try to list all the sources of air pollution! Compare answers with ”In the Air”. </a:t>
            </a:r>
          </a:p>
        </p:txBody>
      </p:sp>
      <p:pic>
        <p:nvPicPr>
          <p:cNvPr id="6" name="Picture 5"/>
          <p:cNvPicPr>
            <a:picLocks noChangeAspect="1"/>
          </p:cNvPicPr>
          <p:nvPr/>
        </p:nvPicPr>
        <p:blipFill>
          <a:blip r:embed="rId3"/>
          <a:stretch>
            <a:fillRect/>
          </a:stretch>
        </p:blipFill>
        <p:spPr>
          <a:xfrm>
            <a:off x="631945" y="1483631"/>
            <a:ext cx="7956884" cy="3646905"/>
          </a:xfrm>
          <a:prstGeom prst="rect">
            <a:avLst/>
          </a:prstGeom>
        </p:spPr>
      </p:pic>
    </p:spTree>
    <p:extLst>
      <p:ext uri="{BB962C8B-B14F-4D97-AF65-F5344CB8AC3E}">
        <p14:creationId xmlns:p14="http://schemas.microsoft.com/office/powerpoint/2010/main" val="65706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Does What We Do Matter?</a:t>
            </a:r>
            <a:endParaRPr lang="en-US" sz="3000" b="1" dirty="0">
              <a:latin typeface="Avenir Book" charset="0"/>
              <a:ea typeface="Avenir Book" charset="0"/>
              <a:cs typeface="Avenir Book" charset="0"/>
            </a:endParaRPr>
          </a:p>
        </p:txBody>
      </p:sp>
      <p:sp>
        <p:nvSpPr>
          <p:cNvPr id="9" name="TextBox 8"/>
          <p:cNvSpPr txBox="1"/>
          <p:nvPr/>
        </p:nvSpPr>
        <p:spPr>
          <a:xfrm>
            <a:off x="1510654" y="1280911"/>
            <a:ext cx="6005366" cy="1077218"/>
          </a:xfrm>
          <a:prstGeom prst="rect">
            <a:avLst/>
          </a:prstGeom>
          <a:noFill/>
        </p:spPr>
        <p:txBody>
          <a:bodyPr wrap="square" rtlCol="0">
            <a:spAutoFit/>
          </a:bodyPr>
          <a:lstStyle/>
          <a:p>
            <a:pPr algn="ctr"/>
            <a:r>
              <a:rPr lang="en-US" sz="3200" dirty="0">
                <a:latin typeface="Avenir Book" charset="0"/>
                <a:ea typeface="Avenir Book" charset="0"/>
                <a:cs typeface="Avenir Book" charset="0"/>
              </a:rPr>
              <a:t>Everything that happens here affects something over there</a:t>
            </a:r>
            <a:r>
              <a:rPr lang="en-US" sz="3200">
                <a:latin typeface="Avenir Book" charset="0"/>
                <a:ea typeface="Avenir Book" charset="0"/>
                <a:cs typeface="Avenir Book" charset="0"/>
              </a:rPr>
              <a:t>! </a:t>
            </a:r>
            <a:endParaRPr lang="en-US" sz="3200" dirty="0">
              <a:latin typeface="Avenir Book" charset="0"/>
              <a:ea typeface="Avenir Book" charset="0"/>
              <a:cs typeface="Avenir Book" charset="0"/>
            </a:endParaRPr>
          </a:p>
        </p:txBody>
      </p:sp>
      <p:pic>
        <p:nvPicPr>
          <p:cNvPr id="3" name="Picture 2"/>
          <p:cNvPicPr>
            <a:picLocks noChangeAspect="1"/>
          </p:cNvPicPr>
          <p:nvPr/>
        </p:nvPicPr>
        <p:blipFill>
          <a:blip r:embed="rId3"/>
          <a:stretch>
            <a:fillRect/>
          </a:stretch>
        </p:blipFill>
        <p:spPr>
          <a:xfrm>
            <a:off x="0" y="1280911"/>
            <a:ext cx="9144000" cy="6292215"/>
          </a:xfrm>
          <a:prstGeom prst="rect">
            <a:avLst/>
          </a:prstGeom>
        </p:spPr>
      </p:pic>
    </p:spTree>
    <p:extLst>
      <p:ext uri="{BB962C8B-B14F-4D97-AF65-F5344CB8AC3E}">
        <p14:creationId xmlns:p14="http://schemas.microsoft.com/office/powerpoint/2010/main" val="60165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Read “The Air We Breathe” </a:t>
            </a:r>
            <a:endParaRPr lang="en-US" sz="3000" b="1" dirty="0">
              <a:latin typeface="Avenir Book" charset="0"/>
              <a:ea typeface="Avenir Book" charset="0"/>
              <a:cs typeface="Avenir Book" charset="0"/>
            </a:endParaRPr>
          </a:p>
        </p:txBody>
      </p:sp>
      <p:sp>
        <p:nvSpPr>
          <p:cNvPr id="9" name="TextBox 8"/>
          <p:cNvSpPr txBox="1"/>
          <p:nvPr/>
        </p:nvSpPr>
        <p:spPr>
          <a:xfrm>
            <a:off x="2031729" y="1425290"/>
            <a:ext cx="5057021" cy="1077218"/>
          </a:xfrm>
          <a:prstGeom prst="rect">
            <a:avLst/>
          </a:prstGeom>
          <a:noFill/>
        </p:spPr>
        <p:txBody>
          <a:bodyPr wrap="square" rtlCol="0">
            <a:spAutoFit/>
          </a:bodyPr>
          <a:lstStyle/>
          <a:p>
            <a:pPr algn="ctr"/>
            <a:endParaRPr lang="en-US" sz="3200" dirty="0">
              <a:solidFill>
                <a:schemeClr val="bg1"/>
              </a:solidFill>
              <a:latin typeface="Avenir Book" charset="0"/>
              <a:ea typeface="Avenir Book" charset="0"/>
              <a:cs typeface="Avenir Book" charset="0"/>
            </a:endParaRPr>
          </a:p>
          <a:p>
            <a:pPr algn="ctr"/>
            <a:endParaRPr lang="en-US" sz="3200" dirty="0">
              <a:solidFill>
                <a:schemeClr val="bg1"/>
              </a:solidFill>
              <a:latin typeface="Avenir Book" charset="0"/>
              <a:ea typeface="Avenir Book" charset="0"/>
              <a:cs typeface="Avenir Book" charset="0"/>
            </a:endParaRPr>
          </a:p>
        </p:txBody>
      </p:sp>
      <p:pic>
        <p:nvPicPr>
          <p:cNvPr id="2" name="Picture 1"/>
          <p:cNvPicPr>
            <a:picLocks noChangeAspect="1"/>
          </p:cNvPicPr>
          <p:nvPr/>
        </p:nvPicPr>
        <p:blipFill>
          <a:blip r:embed="rId3"/>
          <a:stretch>
            <a:fillRect/>
          </a:stretch>
        </p:blipFill>
        <p:spPr>
          <a:xfrm>
            <a:off x="-11006" y="1059530"/>
            <a:ext cx="9142489" cy="4984223"/>
          </a:xfrm>
          <a:prstGeom prst="rect">
            <a:avLst/>
          </a:prstGeom>
        </p:spPr>
      </p:pic>
    </p:spTree>
    <p:extLst>
      <p:ext uri="{BB962C8B-B14F-4D97-AF65-F5344CB8AC3E}">
        <p14:creationId xmlns:p14="http://schemas.microsoft.com/office/powerpoint/2010/main" val="151821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795811" cy="707886"/>
          </a:xfrm>
          <a:prstGeom prst="rect">
            <a:avLst/>
          </a:prstGeom>
          <a:noFill/>
        </p:spPr>
        <p:txBody>
          <a:bodyPr wrap="square" rtlCol="0">
            <a:spAutoFit/>
          </a:bodyPr>
          <a:lstStyle/>
          <a:p>
            <a:r>
              <a:rPr lang="en-US" sz="4000" b="1" dirty="0">
                <a:latin typeface="Avenir Book" charset="0"/>
                <a:ea typeface="Avenir Book" charset="0"/>
                <a:cs typeface="Avenir Book" charset="0"/>
              </a:rPr>
              <a:t>Carbon Dioxide is </a:t>
            </a:r>
            <a:r>
              <a:rPr lang="en-US" sz="4000" b="1">
                <a:latin typeface="Avenir Book" charset="0"/>
                <a:ea typeface="Avenir Book" charset="0"/>
                <a:cs typeface="Avenir Book" charset="0"/>
              </a:rPr>
              <a:t>a Greenhouse Gas</a:t>
            </a:r>
            <a:endParaRPr lang="en-US" sz="3000" b="1" dirty="0">
              <a:latin typeface="Avenir Book" charset="0"/>
              <a:ea typeface="Avenir Book" charset="0"/>
              <a:cs typeface="Avenir Book" charset="0"/>
            </a:endParaRPr>
          </a:p>
        </p:txBody>
      </p:sp>
      <p:sp>
        <p:nvSpPr>
          <p:cNvPr id="9" name="TextBox 8"/>
          <p:cNvSpPr txBox="1"/>
          <p:nvPr/>
        </p:nvSpPr>
        <p:spPr>
          <a:xfrm>
            <a:off x="2031729" y="1425290"/>
            <a:ext cx="5057021" cy="1077218"/>
          </a:xfrm>
          <a:prstGeom prst="rect">
            <a:avLst/>
          </a:prstGeom>
          <a:noFill/>
        </p:spPr>
        <p:txBody>
          <a:bodyPr wrap="square" rtlCol="0">
            <a:spAutoFit/>
          </a:bodyPr>
          <a:lstStyle/>
          <a:p>
            <a:pPr algn="ctr"/>
            <a:endParaRPr lang="en-US" sz="3200" dirty="0">
              <a:solidFill>
                <a:schemeClr val="bg1"/>
              </a:solidFill>
              <a:latin typeface="Avenir Book" charset="0"/>
              <a:ea typeface="Avenir Book" charset="0"/>
              <a:cs typeface="Avenir Book" charset="0"/>
            </a:endParaRPr>
          </a:p>
          <a:p>
            <a:pPr algn="ctr"/>
            <a:endParaRPr lang="en-US" sz="3200" dirty="0">
              <a:solidFill>
                <a:schemeClr val="bg1"/>
              </a:solidFill>
              <a:latin typeface="Avenir Book" charset="0"/>
              <a:ea typeface="Avenir Book" charset="0"/>
              <a:cs typeface="Avenir Book" charset="0"/>
            </a:endParaRPr>
          </a:p>
        </p:txBody>
      </p:sp>
      <p:sp>
        <p:nvSpPr>
          <p:cNvPr id="7" name="TextBox 6"/>
          <p:cNvSpPr txBox="1"/>
          <p:nvPr/>
        </p:nvSpPr>
        <p:spPr>
          <a:xfrm>
            <a:off x="675681" y="4934934"/>
            <a:ext cx="7769116" cy="1077218"/>
          </a:xfrm>
          <a:prstGeom prst="rect">
            <a:avLst/>
          </a:prstGeom>
          <a:noFill/>
        </p:spPr>
        <p:txBody>
          <a:bodyPr wrap="square" rtlCol="0">
            <a:spAutoFit/>
          </a:bodyPr>
          <a:lstStyle/>
          <a:p>
            <a:pPr algn="ctr"/>
            <a:r>
              <a:rPr lang="en-US" sz="3200" dirty="0">
                <a:latin typeface="Avenir Book" charset="0"/>
                <a:ea typeface="Avenir Book" charset="0"/>
                <a:cs typeface="Avenir Book" charset="0"/>
              </a:rPr>
              <a:t>A greenhouse is a house made of glass that traps </a:t>
            </a:r>
            <a:r>
              <a:rPr lang="en-US" sz="3200">
                <a:latin typeface="Avenir Book" charset="0"/>
                <a:ea typeface="Avenir Book" charset="0"/>
                <a:cs typeface="Avenir Book" charset="0"/>
              </a:rPr>
              <a:t>heat for plants to grow. </a:t>
            </a:r>
            <a:endParaRPr lang="en-US" sz="3200" dirty="0">
              <a:latin typeface="Avenir Book" charset="0"/>
              <a:ea typeface="Avenir Book" charset="0"/>
              <a:cs typeface="Avenir Book" charset="0"/>
            </a:endParaRPr>
          </a:p>
        </p:txBody>
      </p:sp>
      <p:pic>
        <p:nvPicPr>
          <p:cNvPr id="8" name="Picture 7"/>
          <p:cNvPicPr>
            <a:picLocks noChangeAspect="1"/>
          </p:cNvPicPr>
          <p:nvPr/>
        </p:nvPicPr>
        <p:blipFill>
          <a:blip r:embed="rId3"/>
          <a:stretch>
            <a:fillRect/>
          </a:stretch>
        </p:blipFill>
        <p:spPr>
          <a:xfrm>
            <a:off x="2523594" y="1425290"/>
            <a:ext cx="4445000" cy="3390900"/>
          </a:xfrm>
          <a:prstGeom prst="rect">
            <a:avLst/>
          </a:prstGeom>
        </p:spPr>
      </p:pic>
    </p:spTree>
    <p:extLst>
      <p:ext uri="{BB962C8B-B14F-4D97-AF65-F5344CB8AC3E}">
        <p14:creationId xmlns:p14="http://schemas.microsoft.com/office/powerpoint/2010/main" val="4818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795811" cy="707886"/>
          </a:xfrm>
          <a:prstGeom prst="rect">
            <a:avLst/>
          </a:prstGeom>
          <a:noFill/>
        </p:spPr>
        <p:txBody>
          <a:bodyPr wrap="square" rtlCol="0">
            <a:spAutoFit/>
          </a:bodyPr>
          <a:lstStyle/>
          <a:p>
            <a:r>
              <a:rPr lang="en-US" sz="4000" b="1" dirty="0">
                <a:latin typeface="Avenir Book" charset="0"/>
                <a:ea typeface="Avenir Book" charset="0"/>
                <a:cs typeface="Avenir Book" charset="0"/>
              </a:rPr>
              <a:t>Carbon Dioxide is </a:t>
            </a:r>
            <a:r>
              <a:rPr lang="en-US" sz="4000" b="1">
                <a:latin typeface="Avenir Book" charset="0"/>
                <a:ea typeface="Avenir Book" charset="0"/>
                <a:cs typeface="Avenir Book" charset="0"/>
              </a:rPr>
              <a:t>a Greenhouse Gas</a:t>
            </a:r>
            <a:endParaRPr lang="en-US" sz="3000" b="1" dirty="0">
              <a:latin typeface="Avenir Book" charset="0"/>
              <a:ea typeface="Avenir Book" charset="0"/>
              <a:cs typeface="Avenir Book" charset="0"/>
            </a:endParaRPr>
          </a:p>
        </p:txBody>
      </p:sp>
      <p:sp>
        <p:nvSpPr>
          <p:cNvPr id="9" name="TextBox 8"/>
          <p:cNvSpPr txBox="1"/>
          <p:nvPr/>
        </p:nvSpPr>
        <p:spPr>
          <a:xfrm>
            <a:off x="2031729" y="1425290"/>
            <a:ext cx="5057021" cy="1077218"/>
          </a:xfrm>
          <a:prstGeom prst="rect">
            <a:avLst/>
          </a:prstGeom>
          <a:noFill/>
        </p:spPr>
        <p:txBody>
          <a:bodyPr wrap="square" rtlCol="0">
            <a:spAutoFit/>
          </a:bodyPr>
          <a:lstStyle/>
          <a:p>
            <a:pPr algn="ctr"/>
            <a:endParaRPr lang="en-US" sz="3200" dirty="0">
              <a:solidFill>
                <a:schemeClr val="bg1"/>
              </a:solidFill>
              <a:latin typeface="Avenir Book" charset="0"/>
              <a:ea typeface="Avenir Book" charset="0"/>
              <a:cs typeface="Avenir Book" charset="0"/>
            </a:endParaRPr>
          </a:p>
          <a:p>
            <a:pPr algn="ctr"/>
            <a:endParaRPr lang="en-US" sz="3200" dirty="0">
              <a:solidFill>
                <a:schemeClr val="bg1"/>
              </a:solidFill>
              <a:latin typeface="Avenir Book" charset="0"/>
              <a:ea typeface="Avenir Book" charset="0"/>
              <a:cs typeface="Avenir Book" charset="0"/>
            </a:endParaRPr>
          </a:p>
        </p:txBody>
      </p:sp>
      <p:pic>
        <p:nvPicPr>
          <p:cNvPr id="3" name="Picture 2"/>
          <p:cNvPicPr>
            <a:picLocks noChangeAspect="1"/>
          </p:cNvPicPr>
          <p:nvPr/>
        </p:nvPicPr>
        <p:blipFill>
          <a:blip r:embed="rId3"/>
          <a:stretch>
            <a:fillRect/>
          </a:stretch>
        </p:blipFill>
        <p:spPr>
          <a:xfrm>
            <a:off x="449518" y="1425290"/>
            <a:ext cx="3581400" cy="4318000"/>
          </a:xfrm>
          <a:prstGeom prst="rect">
            <a:avLst/>
          </a:prstGeom>
        </p:spPr>
      </p:pic>
      <p:sp>
        <p:nvSpPr>
          <p:cNvPr id="7" name="TextBox 6"/>
          <p:cNvSpPr txBox="1"/>
          <p:nvPr/>
        </p:nvSpPr>
        <p:spPr>
          <a:xfrm>
            <a:off x="4419803" y="2307017"/>
            <a:ext cx="4251158" cy="2554545"/>
          </a:xfrm>
          <a:prstGeom prst="rect">
            <a:avLst/>
          </a:prstGeom>
          <a:noFill/>
        </p:spPr>
        <p:txBody>
          <a:bodyPr wrap="square" rtlCol="0">
            <a:spAutoFit/>
          </a:bodyPr>
          <a:lstStyle/>
          <a:p>
            <a:r>
              <a:rPr lang="en-US" sz="3200" dirty="0">
                <a:latin typeface="Avenir Book" charset="0"/>
                <a:ea typeface="Avenir Book" charset="0"/>
                <a:cs typeface="Avenir Book" charset="0"/>
              </a:rPr>
              <a:t>The greenhouse effect keeps some of the Sun’s </a:t>
            </a:r>
            <a:r>
              <a:rPr lang="en-US" sz="3200">
                <a:latin typeface="Avenir Book" charset="0"/>
                <a:ea typeface="Avenir Book" charset="0"/>
                <a:cs typeface="Avenir Book" charset="0"/>
              </a:rPr>
              <a:t>energy from escaping back into space at night. </a:t>
            </a:r>
          </a:p>
        </p:txBody>
      </p:sp>
    </p:spTree>
    <p:extLst>
      <p:ext uri="{BB962C8B-B14F-4D97-AF65-F5344CB8AC3E}">
        <p14:creationId xmlns:p14="http://schemas.microsoft.com/office/powerpoint/2010/main" val="2069050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795811" cy="707886"/>
          </a:xfrm>
          <a:prstGeom prst="rect">
            <a:avLst/>
          </a:prstGeom>
          <a:noFill/>
        </p:spPr>
        <p:txBody>
          <a:bodyPr wrap="square" rtlCol="0">
            <a:spAutoFit/>
          </a:bodyPr>
          <a:lstStyle/>
          <a:p>
            <a:r>
              <a:rPr lang="en-US" sz="4000" b="1" dirty="0">
                <a:latin typeface="Avenir Book" charset="0"/>
                <a:ea typeface="Avenir Book" charset="0"/>
                <a:cs typeface="Avenir Book" charset="0"/>
              </a:rPr>
              <a:t>Carbon Dioxide is </a:t>
            </a:r>
            <a:r>
              <a:rPr lang="en-US" sz="4000" b="1">
                <a:latin typeface="Avenir Book" charset="0"/>
                <a:ea typeface="Avenir Book" charset="0"/>
                <a:cs typeface="Avenir Book" charset="0"/>
              </a:rPr>
              <a:t>a Greenhouse Gas</a:t>
            </a:r>
            <a:endParaRPr lang="en-US" sz="3000" b="1" dirty="0">
              <a:latin typeface="Avenir Book" charset="0"/>
              <a:ea typeface="Avenir Book" charset="0"/>
              <a:cs typeface="Avenir Book" charset="0"/>
            </a:endParaRPr>
          </a:p>
        </p:txBody>
      </p:sp>
      <p:sp>
        <p:nvSpPr>
          <p:cNvPr id="9" name="TextBox 8"/>
          <p:cNvSpPr txBox="1"/>
          <p:nvPr/>
        </p:nvSpPr>
        <p:spPr>
          <a:xfrm>
            <a:off x="2031729" y="1425290"/>
            <a:ext cx="5057021" cy="1077218"/>
          </a:xfrm>
          <a:prstGeom prst="rect">
            <a:avLst/>
          </a:prstGeom>
          <a:noFill/>
        </p:spPr>
        <p:txBody>
          <a:bodyPr wrap="square" rtlCol="0">
            <a:spAutoFit/>
          </a:bodyPr>
          <a:lstStyle/>
          <a:p>
            <a:pPr algn="ctr"/>
            <a:endParaRPr lang="en-US" sz="3200" dirty="0">
              <a:solidFill>
                <a:schemeClr val="bg1"/>
              </a:solidFill>
              <a:latin typeface="Avenir Book" charset="0"/>
              <a:ea typeface="Avenir Book" charset="0"/>
              <a:cs typeface="Avenir Book" charset="0"/>
            </a:endParaRPr>
          </a:p>
          <a:p>
            <a:pPr algn="ctr"/>
            <a:endParaRPr lang="en-US" sz="3200" dirty="0">
              <a:solidFill>
                <a:schemeClr val="bg1"/>
              </a:solidFill>
              <a:latin typeface="Avenir Book" charset="0"/>
              <a:ea typeface="Avenir Book" charset="0"/>
              <a:cs typeface="Avenir Book" charset="0"/>
            </a:endParaRPr>
          </a:p>
        </p:txBody>
      </p:sp>
      <p:pic>
        <p:nvPicPr>
          <p:cNvPr id="7" name="Picture 6"/>
          <p:cNvPicPr>
            <a:picLocks noChangeAspect="1"/>
          </p:cNvPicPr>
          <p:nvPr/>
        </p:nvPicPr>
        <p:blipFill>
          <a:blip r:embed="rId3"/>
          <a:stretch>
            <a:fillRect/>
          </a:stretch>
        </p:blipFill>
        <p:spPr>
          <a:xfrm>
            <a:off x="467435" y="1425290"/>
            <a:ext cx="3594100" cy="4318000"/>
          </a:xfrm>
          <a:prstGeom prst="rect">
            <a:avLst/>
          </a:prstGeom>
        </p:spPr>
      </p:pic>
      <p:sp>
        <p:nvSpPr>
          <p:cNvPr id="8" name="TextBox 7"/>
          <p:cNvSpPr txBox="1"/>
          <p:nvPr/>
        </p:nvSpPr>
        <p:spPr>
          <a:xfrm>
            <a:off x="4560239" y="1322132"/>
            <a:ext cx="4251158" cy="4524315"/>
          </a:xfrm>
          <a:prstGeom prst="rect">
            <a:avLst/>
          </a:prstGeom>
          <a:noFill/>
        </p:spPr>
        <p:txBody>
          <a:bodyPr wrap="square" rtlCol="0">
            <a:spAutoFit/>
          </a:bodyPr>
          <a:lstStyle/>
          <a:p>
            <a:r>
              <a:rPr lang="en-US" sz="3200" dirty="0">
                <a:latin typeface="Avenir Book" charset="0"/>
                <a:ea typeface="Avenir Book" charset="0"/>
                <a:cs typeface="Avenir Book" charset="0"/>
              </a:rPr>
              <a:t>Climate change is when Earth gets too hot or too cold</a:t>
            </a:r>
            <a:r>
              <a:rPr lang="en-US" sz="3200">
                <a:latin typeface="Avenir Book" charset="0"/>
                <a:ea typeface="Avenir Book" charset="0"/>
                <a:cs typeface="Avenir Book" charset="0"/>
              </a:rPr>
              <a:t>. </a:t>
            </a:r>
          </a:p>
          <a:p>
            <a:endParaRPr lang="en-US" sz="3200" dirty="0">
              <a:latin typeface="Avenir Book" charset="0"/>
              <a:ea typeface="Avenir Book" charset="0"/>
              <a:cs typeface="Avenir Book" charset="0"/>
            </a:endParaRPr>
          </a:p>
          <a:p>
            <a:r>
              <a:rPr lang="en-US" sz="3200" dirty="0">
                <a:latin typeface="Avenir Book" charset="0"/>
                <a:ea typeface="Avenir Book" charset="0"/>
                <a:cs typeface="Avenir Book" charset="0"/>
              </a:rPr>
              <a:t>Today, Earth is getting too hot from the trapped greenhouse gases in the atmosphere. </a:t>
            </a:r>
          </a:p>
        </p:txBody>
      </p:sp>
    </p:spTree>
    <p:extLst>
      <p:ext uri="{BB962C8B-B14F-4D97-AF65-F5344CB8AC3E}">
        <p14:creationId xmlns:p14="http://schemas.microsoft.com/office/powerpoint/2010/main" val="17197525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6C8222EF-B3D9-CE48-8A3F-C0E755407ED4}" vid="{7DC3D2D7-A498-C649-849C-880582C38945}"/>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6C8222EF-B3D9-CE48-8A3F-C0E755407ED4}" vid="{264A5910-D7E5-E24E-A817-E5217DB38D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2019-11-08T14:01:37+00:00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A47F6587-D01E-4187-AA6A-0DA4C9711124}"/>
</file>

<file path=customXml/itemProps2.xml><?xml version="1.0" encoding="utf-8"?>
<ds:datastoreItem xmlns:ds="http://schemas.openxmlformats.org/officeDocument/2006/customXml" ds:itemID="{447AF178-8E3F-4A89-9EF0-45D41B1D261F}"/>
</file>

<file path=customXml/itemProps3.xml><?xml version="1.0" encoding="utf-8"?>
<ds:datastoreItem xmlns:ds="http://schemas.openxmlformats.org/officeDocument/2006/customXml" ds:itemID="{1C35F03B-5C2F-4CDC-91C8-4CB17A98F499}"/>
</file>

<file path=customXml/itemProps4.xml><?xml version="1.0" encoding="utf-8"?>
<ds:datastoreItem xmlns:ds="http://schemas.openxmlformats.org/officeDocument/2006/customXml" ds:itemID="{BB54C44D-62A7-4CC1-AC9B-58265BE7F143}"/>
</file>

<file path=docProps/app.xml><?xml version="1.0" encoding="utf-8"?>
<Properties xmlns="http://schemas.openxmlformats.org/officeDocument/2006/extended-properties" xmlns:vt="http://schemas.openxmlformats.org/officeDocument/2006/docPropsVTypes">
  <Template>EPA EcoLearn Template</Template>
  <TotalTime>135</TotalTime>
  <Words>774</Words>
  <Application>Microsoft Office PowerPoint</Application>
  <PresentationFormat>On-screen Show (4:3)</PresentationFormat>
  <Paragraphs>93</Paragraphs>
  <Slides>13</Slides>
  <Notes>12</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vu.tran.kelly@gmail.com</cp:lastModifiedBy>
  <cp:revision>11</cp:revision>
  <dcterms:created xsi:type="dcterms:W3CDTF">2017-03-31T09:01:08Z</dcterms:created>
  <dcterms:modified xsi:type="dcterms:W3CDTF">2017-10-27T15:18:11Z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