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7.xml" ContentType="application/vnd.openxmlformats-officedocument.customXmlProperties+xml"/>
  <Override PartName="/customXml/itemProps6.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8.xml" ContentType="application/vnd.openxmlformats-officedocument.customXmlProperties+xml"/>
  <Override PartName="/customXml/itemProps1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Lst>
  <p:notesMasterIdLst>
    <p:notesMasterId r:id="rId20"/>
  </p:notesMasterIdLst>
  <p:sldIdLst>
    <p:sldId id="256" r:id="rId9"/>
    <p:sldId id="266" r:id="rId10"/>
    <p:sldId id="268" r:id="rId11"/>
    <p:sldId id="269" r:id="rId12"/>
    <p:sldId id="270" r:id="rId13"/>
    <p:sldId id="271" r:id="rId14"/>
    <p:sldId id="27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00"/>
    <a:srgbClr val="FFBE00"/>
    <a:srgbClr val="FF9A06"/>
    <a:srgbClr val="FFAC02"/>
    <a:srgbClr val="FFB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p:restoredTop sz="85582"/>
  </p:normalViewPr>
  <p:slideViewPr>
    <p:cSldViewPr snapToGrid="0" snapToObjects="1">
      <p:cViewPr varScale="1">
        <p:scale>
          <a:sx n="64" d="100"/>
          <a:sy n="64" d="100"/>
        </p:scale>
        <p:origin x="184"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ustomXml" Target="../customXml/item9.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ustomXml" Target="../customXml/item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theme" Target="theme/theme1.xml"/><Relationship Id="rId28" Type="http://schemas.openxmlformats.org/officeDocument/2006/relationships/customXml" Target="../customXml/item1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 Id="rId27" Type="http://schemas.openxmlformats.org/officeDocument/2006/relationships/customXml" Target="../customXml/item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www.theodysseyonline.com</a:t>
            </a:r>
            <a:r>
              <a:rPr lang="en-US" dirty="0"/>
              <a:t>/learning-bees-</a:t>
            </a:r>
            <a:r>
              <a:rPr lang="en-US" dirty="0" err="1"/>
              <a:t>american</a:t>
            </a:r>
            <a:r>
              <a:rPr lang="en-US" dirty="0"/>
              <a:t>-honey-queen</a:t>
            </a:r>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first,</a:t>
            </a:r>
            <a:r>
              <a:rPr lang="en-US" baseline="0" dirty="0"/>
              <a:t> then play audio</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59369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Play first</a:t>
            </a:r>
            <a:r>
              <a:rPr lang="en-US" baseline="0" dirty="0"/>
              <a:t> two audios. Do activity. Play third audio</a:t>
            </a:r>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Now designate one section of the room as an area of grass. (Draw grass on the blackboard.) Explain that the grass supports many animals and is very important to the ecosystem.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Ask the mice and squirrels to go to the grass area. Explain that grass seed is one of their favorite foods. Tell them they cannot leave the grass area.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Ask the snakes to stand in an area near the grass. Explain that they might be looking for mice to eat.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Have the hawks travel slowly to the area where the snakes, squirrels, and mice are. Explain that the hawks are hungry—what will they decide to eat today? Allow each hawk to choose “prey” by selecting one of the other students to “eat” and tapping the student on the shoulder. The students “eaten” by the hawks should go to another area of the room to watch the rest of the simulation.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Pause the simulation and tell the snakes that they are scared of hawks. Tell the snakes to take three steps away from the grass when a hawk gets close to them.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Each hawk, meanwhile, should return to the grass and “eat” another squirrel or mouse.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To show an ecosystem in balance, periodically take hawks out of the simulation and make sure students understand that they represent hawks that leave an ecosystem because they die. Bring those students back into the simulation as newly born mice or squirrels.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96322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6" Type="http://schemas.openxmlformats.org/officeDocument/2006/relationships/hyperlink" Target="mailto:salazar.viccy@epa.gov" TargetMode="External"/><Relationship Id="rId5" Type="http://schemas.openxmlformats.org/officeDocument/2006/relationships/hyperlink" Target="mailto:hanft.sally@epa.gov" TargetMode="Externa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tiff"/><Relationship Id="rId5" Type="http://schemas.openxmlformats.org/officeDocument/2006/relationships/hyperlink" Target="http://www.schooltube.com/video/661b2cb3a331b29f9c2c/Bill%20Nye%20the%20Science%20Guy%20-%20%22It's%20The%20Food%20Web%22"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9.m4a"/><Relationship Id="rId7"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10.tiff"/><Relationship Id="rId4" Type="http://schemas.openxmlformats.org/officeDocument/2006/relationships/audio" Target="../media/media9.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tif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866" y="4666450"/>
            <a:ext cx="8568267" cy="1261884"/>
          </a:xfrm>
          <a:prstGeom prst="rect">
            <a:avLst/>
          </a:prstGeom>
          <a:noFill/>
        </p:spPr>
        <p:txBody>
          <a:bodyPr wrap="square" rtlCol="0">
            <a:spAutoFit/>
          </a:bodyPr>
          <a:lstStyle/>
          <a:p>
            <a:r>
              <a:rPr lang="en-US" sz="3200" dirty="0">
                <a:solidFill>
                  <a:schemeClr val="bg1"/>
                </a:solidFill>
                <a:latin typeface="Avenir Medium" charset="0"/>
                <a:ea typeface="Avenir Medium" charset="0"/>
                <a:cs typeface="Avenir Medium" charset="0"/>
              </a:rPr>
              <a:t>3</a:t>
            </a:r>
            <a:r>
              <a:rPr lang="en-US" sz="3200" baseline="30000" dirty="0">
                <a:solidFill>
                  <a:schemeClr val="bg1"/>
                </a:solidFill>
                <a:latin typeface="Avenir Medium" charset="0"/>
                <a:ea typeface="Avenir Medium" charset="0"/>
                <a:cs typeface="Avenir Medium" charset="0"/>
              </a:rPr>
              <a:t>rd</a:t>
            </a:r>
            <a:r>
              <a:rPr lang="en-US" sz="3200" dirty="0">
                <a:solidFill>
                  <a:schemeClr val="bg1"/>
                </a:solidFill>
                <a:latin typeface="Avenir Medium" charset="0"/>
                <a:ea typeface="Avenir Medium" charset="0"/>
                <a:cs typeface="Avenir Medium" charset="0"/>
              </a:rPr>
              <a:t> Grade</a:t>
            </a:r>
          </a:p>
          <a:p>
            <a:r>
              <a:rPr lang="en-US" sz="4400" dirty="0">
                <a:solidFill>
                  <a:schemeClr val="bg1"/>
                </a:solidFill>
                <a:latin typeface="Avenir Medium" charset="0"/>
                <a:ea typeface="Avenir Medium" charset="0"/>
                <a:cs typeface="Avenir Medium" charset="0"/>
              </a:rPr>
              <a:t>Animals and Food Chains</a:t>
            </a:r>
          </a:p>
        </p:txBody>
      </p:sp>
      <p:sp>
        <p:nvSpPr>
          <p:cNvPr id="6" name="TextBox 5"/>
          <p:cNvSpPr txBox="1"/>
          <p:nvPr/>
        </p:nvSpPr>
        <p:spPr>
          <a:xfrm>
            <a:off x="253999" y="5839499"/>
            <a:ext cx="6146801" cy="830997"/>
          </a:xfrm>
          <a:prstGeom prst="rect">
            <a:avLst/>
          </a:prstGeom>
          <a:noFill/>
        </p:spPr>
        <p:txBody>
          <a:bodyPr wrap="square" rtlCol="0">
            <a:spAutoFit/>
          </a:bodyPr>
          <a:lstStyle/>
          <a:p>
            <a:r>
              <a:rPr lang="en-US" sz="2400" dirty="0">
                <a:solidFill>
                  <a:schemeClr val="bg1"/>
                </a:solidFill>
                <a:latin typeface="Avenir Book" charset="0"/>
                <a:ea typeface="Avenir Book" charset="0"/>
                <a:cs typeface="Avenir Book" charset="0"/>
              </a:rPr>
              <a:t>Learn the importance of all living things and all about food chains.</a:t>
            </a:r>
          </a:p>
        </p:txBody>
      </p:sp>
      <p:sp>
        <p:nvSpPr>
          <p:cNvPr id="2" name="TextBox 1"/>
          <p:cNvSpPr txBox="1"/>
          <p:nvPr/>
        </p:nvSpPr>
        <p:spPr>
          <a:xfrm>
            <a:off x="6809103" y="6434128"/>
            <a:ext cx="1152880" cy="369332"/>
          </a:xfrm>
          <a:prstGeom prst="rect">
            <a:avLst/>
          </a:prstGeom>
          <a:noFill/>
        </p:spPr>
        <p:txBody>
          <a:bodyPr wrap="none" rtlCol="0">
            <a:spAutoFit/>
          </a:bodyPr>
          <a:lstStyle/>
          <a:p>
            <a:r>
              <a:rPr lang="en-US" dirty="0">
                <a:solidFill>
                  <a:schemeClr val="bg1"/>
                </a:solidFill>
                <a:latin typeface="Aharoni" panose="02010803020104030203" pitchFamily="2" charset="-79"/>
                <a:cs typeface="Aharoni" panose="02010803020104030203" pitchFamily="2" charset="-79"/>
              </a:rPr>
              <a:t>EcoLearn</a:t>
            </a:r>
          </a:p>
        </p:txBody>
      </p:sp>
      <p:pic>
        <p:nvPicPr>
          <p:cNvPr id="7" name="Picture 6"/>
          <p:cNvPicPr>
            <a:picLocks noChangeAspect="1"/>
          </p:cNvPicPr>
          <p:nvPr/>
        </p:nvPicPr>
        <p:blipFill>
          <a:blip r:embed="rId5"/>
          <a:stretch>
            <a:fillRect/>
          </a:stretch>
        </p:blipFill>
        <p:spPr>
          <a:xfrm>
            <a:off x="7961983" y="5832283"/>
            <a:ext cx="967255" cy="939619"/>
          </a:xfrm>
          <a:prstGeom prst="rect">
            <a:avLst/>
          </a:prstGeom>
        </p:spPr>
      </p:pic>
      <p:pic>
        <p:nvPicPr>
          <p:cNvPr id="8" name="Picture 7"/>
          <p:cNvPicPr>
            <a:picLocks noChangeAspect="1"/>
          </p:cNvPicPr>
          <p:nvPr/>
        </p:nvPicPr>
        <p:blipFill>
          <a:blip r:embed="rId6"/>
          <a:stretch>
            <a:fillRect/>
          </a:stretch>
        </p:blipFill>
        <p:spPr>
          <a:xfrm>
            <a:off x="0" y="0"/>
            <a:ext cx="9144000" cy="4666450"/>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07" y="6503104"/>
            <a:ext cx="334783" cy="334783"/>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Closure</a:t>
            </a:r>
          </a:p>
        </p:txBody>
      </p:sp>
      <p:pic>
        <p:nvPicPr>
          <p:cNvPr id="6" name="Picture 5"/>
          <p:cNvPicPr>
            <a:picLocks noChangeAspect="1"/>
          </p:cNvPicPr>
          <p:nvPr/>
        </p:nvPicPr>
        <p:blipFill>
          <a:blip r:embed="rId4"/>
          <a:stretch>
            <a:fillRect/>
          </a:stretch>
        </p:blipFill>
        <p:spPr>
          <a:xfrm>
            <a:off x="0" y="1690688"/>
            <a:ext cx="9144000" cy="516731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89" y="1116428"/>
            <a:ext cx="574261" cy="574261"/>
          </a:xfrm>
          <a:prstGeom prst="rect">
            <a:avLst/>
          </a:prstGeom>
        </p:spPr>
      </p:pic>
    </p:spTree>
    <p:extLst>
      <p:ext uri="{BB962C8B-B14F-4D97-AF65-F5344CB8AC3E}">
        <p14:creationId xmlns:p14="http://schemas.microsoft.com/office/powerpoint/2010/main" val="2097683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charset="0"/>
                <a:ea typeface="Aharoni" charset="0"/>
                <a:cs typeface="Aharoni" charset="0"/>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Foreign Service Interns </a:t>
            </a:r>
          </a:p>
          <a:p>
            <a:pPr>
              <a:lnSpc>
                <a:spcPct val="100000"/>
              </a:lnSpc>
            </a:pPr>
            <a:r>
              <a:rPr lang="en-US" sz="1600" dirty="0">
                <a:solidFill>
                  <a:schemeClr val="bg1"/>
                </a:solidFill>
                <a:hlinkClick r:id="rId2"/>
              </a:rPr>
              <a:t>https://www.epa.gov/education</a:t>
            </a:r>
            <a:r>
              <a:rPr lang="en-US" sz="1600" dirty="0">
                <a:solidFill>
                  <a:schemeClr val="bg1"/>
                </a:solidFill>
              </a:rPr>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477328"/>
          </a:xfrm>
          <a:prstGeom prst="rect">
            <a:avLst/>
          </a:prstGeom>
          <a:noFill/>
        </p:spPr>
        <p:txBody>
          <a:bodyPr wrap="square" rtlCol="0" anchor="t">
            <a:spAutoFit/>
          </a:bodyPr>
          <a:lstStyle/>
          <a:p>
            <a:r>
              <a:rPr lang="en-US" dirty="0">
                <a:solidFill>
                  <a:schemeClr val="bg1"/>
                </a:solidFill>
              </a:rPr>
              <a:t>For more information:     </a:t>
            </a:r>
          </a:p>
          <a:p>
            <a:r>
              <a:rPr lang="en-US" dirty="0">
                <a:solidFill>
                  <a:schemeClr val="bg1"/>
                </a:solidFill>
              </a:rPr>
              <a:t>                   </a:t>
            </a:r>
            <a:r>
              <a:rPr lang="en-US" dirty="0">
                <a:solidFill>
                  <a:schemeClr val="bg1"/>
                </a:solidFill>
                <a:hlinkClick r:id="rId5"/>
              </a:rPr>
              <a:t>hanft.sally@epa.gov</a:t>
            </a:r>
            <a:r>
              <a:rPr lang="en-US" dirty="0">
                <a:solidFill>
                  <a:schemeClr val="bg1"/>
                </a:solidFill>
              </a:rPr>
              <a:t> or</a:t>
            </a:r>
          </a:p>
          <a:p>
            <a:r>
              <a:rPr lang="en-US" dirty="0">
                <a:solidFill>
                  <a:schemeClr val="bg1"/>
                </a:solidFill>
              </a:rPr>
              <a:t>                   </a:t>
            </a:r>
            <a:r>
              <a:rPr lang="en-US" dirty="0">
                <a:solidFill>
                  <a:schemeClr val="bg1"/>
                </a:solidFill>
                <a:hlinkClick r:id="rId6"/>
              </a:rPr>
              <a:t>salazar.viccy@epa.gov</a:t>
            </a:r>
            <a:endParaRPr lang="en-US" dirty="0">
              <a:solidFill>
                <a:schemeClr val="bg1"/>
              </a:solidFill>
            </a:endParaRPr>
          </a:p>
          <a:p>
            <a:r>
              <a:rPr lang="en-US" dirty="0"/>
              <a:t> </a:t>
            </a:r>
          </a:p>
          <a:p>
            <a:r>
              <a:rPr lang="en-US" dirty="0"/>
              <a:t> </a:t>
            </a:r>
          </a:p>
        </p:txBody>
      </p:sp>
    </p:spTree>
    <p:extLst>
      <p:ext uri="{BB962C8B-B14F-4D97-AF65-F5344CB8AC3E}">
        <p14:creationId xmlns:p14="http://schemas.microsoft.com/office/powerpoint/2010/main" val="162539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Do Now</a:t>
            </a:r>
          </a:p>
        </p:txBody>
      </p:sp>
      <p:sp>
        <p:nvSpPr>
          <p:cNvPr id="3" name="TextBox 2"/>
          <p:cNvSpPr txBox="1"/>
          <p:nvPr/>
        </p:nvSpPr>
        <p:spPr>
          <a:xfrm>
            <a:off x="0" y="5678904"/>
            <a:ext cx="7010400" cy="923330"/>
          </a:xfrm>
          <a:prstGeom prst="rect">
            <a:avLst/>
          </a:prstGeom>
          <a:noFill/>
        </p:spPr>
        <p:txBody>
          <a:bodyPr wrap="square" rtlCol="0">
            <a:spAutoFit/>
          </a:bodyPr>
          <a:lstStyle/>
          <a:p>
            <a:r>
              <a:rPr lang="en-US" dirty="0">
                <a:hlinkClick r:id="rId5" invalidUrl="http://www.schooltube.com/video/661b2cb3a331b29f9c2c/Bill Nye the Science Guy - %22It's The Food Web%22"/>
              </a:rPr>
              <a:t>http://www.schooltube.com/video/661b2cb3a331b29f9c2c/Bill Nye the Science Guy - "It's The Food Web"</a:t>
            </a:r>
            <a:endParaRPr lang="en-US" dirty="0"/>
          </a:p>
          <a:p>
            <a:endParaRPr lang="en-US" dirty="0"/>
          </a:p>
        </p:txBody>
      </p:sp>
      <p:pic>
        <p:nvPicPr>
          <p:cNvPr id="6" name="Picture 5"/>
          <p:cNvPicPr>
            <a:picLocks noChangeAspect="1"/>
          </p:cNvPicPr>
          <p:nvPr/>
        </p:nvPicPr>
        <p:blipFill>
          <a:blip r:embed="rId6"/>
          <a:stretch>
            <a:fillRect/>
          </a:stretch>
        </p:blipFill>
        <p:spPr>
          <a:xfrm>
            <a:off x="0" y="1413189"/>
            <a:ext cx="9143999" cy="426571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403655"/>
            <a:ext cx="491958" cy="491958"/>
          </a:xfrm>
          <a:prstGeom prst="rect">
            <a:avLst/>
          </a:prstGeom>
        </p:spPr>
      </p:pic>
    </p:spTree>
    <p:extLst>
      <p:ext uri="{BB962C8B-B14F-4D97-AF65-F5344CB8AC3E}">
        <p14:creationId xmlns:p14="http://schemas.microsoft.com/office/powerpoint/2010/main" val="678721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1522828"/>
            <a:ext cx="5048250" cy="451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312003"/>
            <a:ext cx="3035480" cy="830997"/>
          </a:xfrm>
          <a:prstGeom prst="rect">
            <a:avLst/>
          </a:prstGeom>
        </p:spPr>
        <p:txBody>
          <a:bodyPr wrap="square">
            <a:spAutoFit/>
          </a:bodyPr>
          <a:lstStyle/>
          <a:p>
            <a:r>
              <a:rPr lang="en-US" sz="4800" b="1" dirty="0">
                <a:solidFill>
                  <a:schemeClr val="bg1"/>
                </a:solidFill>
                <a:latin typeface="+mj-lt"/>
              </a:rPr>
              <a:t>Producers </a:t>
            </a:r>
          </a:p>
        </p:txBody>
      </p:sp>
      <p:sp>
        <p:nvSpPr>
          <p:cNvPr id="3" name="TextBox 2"/>
          <p:cNvSpPr txBox="1"/>
          <p:nvPr/>
        </p:nvSpPr>
        <p:spPr>
          <a:xfrm>
            <a:off x="0" y="1493143"/>
            <a:ext cx="4038600" cy="4524315"/>
          </a:xfrm>
          <a:prstGeom prst="rect">
            <a:avLst/>
          </a:prstGeom>
          <a:noFill/>
        </p:spPr>
        <p:txBody>
          <a:bodyPr wrap="square" rtlCol="0" anchor="t">
            <a:spAutoFit/>
          </a:bodyPr>
          <a:lstStyle/>
          <a:p>
            <a:pPr marL="457200" indent="-457200">
              <a:buFont typeface="Arial" pitchFamily="34" charset="0"/>
              <a:buChar char="•"/>
            </a:pPr>
            <a:r>
              <a:rPr lang="en-US" sz="3200" dirty="0">
                <a:solidFill>
                  <a:schemeClr val="bg1"/>
                </a:solidFill>
              </a:rPr>
              <a:t>Are organisms that make their own food by a process called photosynthesis</a:t>
            </a:r>
            <a:r>
              <a:rPr lang="en-US" sz="3200" b="1" dirty="0">
                <a:solidFill>
                  <a:schemeClr val="bg1"/>
                </a:solidFill>
              </a:rPr>
              <a:t> </a:t>
            </a:r>
          </a:p>
          <a:p>
            <a:endParaRPr lang="en-US" sz="3200" b="1" dirty="0">
              <a:solidFill>
                <a:schemeClr val="bg1"/>
              </a:solidFill>
            </a:endParaRPr>
          </a:p>
          <a:p>
            <a:pPr marL="457200" indent="-457200">
              <a:buFont typeface="Arial" pitchFamily="34" charset="0"/>
              <a:buChar char="•"/>
            </a:pPr>
            <a:r>
              <a:rPr lang="en-US" sz="3200" dirty="0">
                <a:solidFill>
                  <a:schemeClr val="bg1"/>
                </a:solidFill>
              </a:rPr>
              <a:t>Plants, algae, and some bacteria are producers</a:t>
            </a:r>
          </a:p>
        </p:txBody>
      </p:sp>
      <p:sp>
        <p:nvSpPr>
          <p:cNvPr id="4" name="Rectangle 3"/>
          <p:cNvSpPr/>
          <p:nvPr/>
        </p:nvSpPr>
        <p:spPr>
          <a:xfrm>
            <a:off x="3581400" y="6474023"/>
            <a:ext cx="5943600" cy="307777"/>
          </a:xfrm>
          <a:prstGeom prst="rect">
            <a:avLst/>
          </a:prstGeom>
        </p:spPr>
        <p:txBody>
          <a:bodyPr wrap="square">
            <a:spAutoFit/>
          </a:bodyPr>
          <a:lstStyle/>
          <a:p>
            <a:r>
              <a:rPr lang="en-US" sz="1400" dirty="0"/>
              <a:t>Source: http://citadel.sjfc.edu/students/naa07113/e-port/producers.html</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67623"/>
            <a:ext cx="812800" cy="812800"/>
          </a:xfrm>
          <a:prstGeom prst="rect">
            <a:avLst/>
          </a:prstGeom>
        </p:spPr>
      </p:pic>
    </p:spTree>
    <p:extLst>
      <p:ext uri="{BB962C8B-B14F-4D97-AF65-F5344CB8AC3E}">
        <p14:creationId xmlns:p14="http://schemas.microsoft.com/office/powerpoint/2010/main" val="156048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73" y="1428750"/>
            <a:ext cx="4419600" cy="4739759"/>
          </a:xfrm>
          <a:prstGeom prst="rect">
            <a:avLst/>
          </a:prstGeom>
        </p:spPr>
        <p:txBody>
          <a:bodyPr wrap="square">
            <a:spAutoFit/>
          </a:bodyPr>
          <a:lstStyle/>
          <a:p>
            <a:endParaRPr lang="en-US" dirty="0">
              <a:solidFill>
                <a:schemeClr val="bg1"/>
              </a:solidFill>
            </a:endParaRPr>
          </a:p>
          <a:p>
            <a:pPr marL="285750" indent="-285750">
              <a:buFont typeface="Arial" pitchFamily="34" charset="0"/>
              <a:buChar char="•"/>
            </a:pPr>
            <a:r>
              <a:rPr lang="en-US" sz="3200" dirty="0">
                <a:solidFill>
                  <a:schemeClr val="bg1"/>
                </a:solidFill>
              </a:rPr>
              <a:t>Are organisms that cannot make their own food – they must eat producers or other organisms for energy</a:t>
            </a:r>
          </a:p>
          <a:p>
            <a:r>
              <a:rPr lang="en-US" sz="3200" dirty="0">
                <a:solidFill>
                  <a:schemeClr val="bg1"/>
                </a:solidFill>
              </a:rPr>
              <a:t> </a:t>
            </a:r>
          </a:p>
          <a:p>
            <a:pPr marL="285750" indent="-285750">
              <a:buFont typeface="Arial" pitchFamily="34" charset="0"/>
              <a:buChar char="•"/>
            </a:pPr>
            <a:r>
              <a:rPr lang="en-US" sz="3200" dirty="0">
                <a:solidFill>
                  <a:schemeClr val="bg1"/>
                </a:solidFill>
              </a:rPr>
              <a:t>All animals are consumers</a:t>
            </a:r>
          </a:p>
          <a:p>
            <a:pPr marL="285750" indent="-285750">
              <a:buFont typeface="Arial" pitchFamily="34" charset="0"/>
              <a:buChar char="•"/>
            </a:pPr>
            <a:endParaRPr lang="en-US" sz="2800" dirty="0"/>
          </a:p>
        </p:txBody>
      </p:sp>
      <p:sp>
        <p:nvSpPr>
          <p:cNvPr id="4" name="Rectangle 3"/>
          <p:cNvSpPr/>
          <p:nvPr/>
        </p:nvSpPr>
        <p:spPr>
          <a:xfrm>
            <a:off x="457200" y="388203"/>
            <a:ext cx="4257323" cy="830997"/>
          </a:xfrm>
          <a:prstGeom prst="rect">
            <a:avLst/>
          </a:prstGeom>
        </p:spPr>
        <p:txBody>
          <a:bodyPr wrap="square">
            <a:spAutoFit/>
          </a:bodyPr>
          <a:lstStyle/>
          <a:p>
            <a:r>
              <a:rPr lang="en-US" sz="4800" b="1" dirty="0">
                <a:solidFill>
                  <a:schemeClr val="bg1"/>
                </a:solidFill>
                <a:latin typeface="+mj-lt"/>
              </a:rPr>
              <a:t>Consumers</a:t>
            </a:r>
          </a:p>
        </p:txBody>
      </p:sp>
      <p:pic>
        <p:nvPicPr>
          <p:cNvPr id="3076" name="Picture 4" descr="https://classconnection.s3.amazonaws.com/809/flashcards/587809/jpg/secondary_consumer13157910215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0"/>
            <a:ext cx="4623583" cy="428965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6045200"/>
            <a:ext cx="812800" cy="812800"/>
          </a:xfrm>
          <a:prstGeom prst="rect">
            <a:avLst/>
          </a:prstGeom>
        </p:spPr>
      </p:pic>
    </p:spTree>
    <p:extLst>
      <p:ext uri="{BB962C8B-B14F-4D97-AF65-F5344CB8AC3E}">
        <p14:creationId xmlns:p14="http://schemas.microsoft.com/office/powerpoint/2010/main" val="205992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5395"/>
            <a:ext cx="8229600" cy="622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550223"/>
            <a:ext cx="8915400" cy="307777"/>
          </a:xfrm>
          <a:prstGeom prst="rect">
            <a:avLst/>
          </a:prstGeom>
        </p:spPr>
        <p:txBody>
          <a:bodyPr wrap="square">
            <a:spAutoFit/>
          </a:bodyPr>
          <a:lstStyle/>
          <a:p>
            <a:r>
              <a:rPr lang="en-US" sz="1400" dirty="0"/>
              <a:t>Source: http://www.sheppardsoftware.com/content/animals/kidscorner/foodchain/decomposers.htm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1530827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3400" y="462915"/>
            <a:ext cx="39624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bg1"/>
                </a:solidFill>
                <a:effectLst/>
                <a:latin typeface="+mj-lt"/>
                <a:ea typeface="Calibri" pitchFamily="34" charset="0"/>
                <a:cs typeface="Times New Roman" pitchFamily="18" charset="0"/>
              </a:rPr>
              <a:t>Food chain</a:t>
            </a:r>
            <a:endParaRPr kumimoji="0" lang="en-US" sz="4000" b="1" i="0" u="none" strike="noStrike" cap="none" normalizeH="0" baseline="0" dirty="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0" y="6550223"/>
            <a:ext cx="74928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Source: </a:t>
            </a:r>
            <a:r>
              <a:rPr lang="en-US" sz="1400" dirty="0">
                <a:latin typeface="Calibri" pitchFamily="34" charset="0"/>
                <a:ea typeface="Calibri" pitchFamily="34" charset="0"/>
                <a:cs typeface="Times New Roman" pitchFamily="18" charset="0"/>
              </a:rPr>
              <a:t>https://classes.lt.unt.edu/Spring_2015/CECS_5420_020/smh0033/assign5/interactions.html</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84429"/>
            <a:ext cx="8610600" cy="395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143823"/>
            <a:ext cx="812800" cy="812800"/>
          </a:xfrm>
          <a:prstGeom prst="rect">
            <a:avLst/>
          </a:prstGeom>
        </p:spPr>
      </p:pic>
    </p:spTree>
    <p:extLst>
      <p:ext uri="{BB962C8B-B14F-4D97-AF65-F5344CB8AC3E}">
        <p14:creationId xmlns:p14="http://schemas.microsoft.com/office/powerpoint/2010/main" val="1769835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17485"/>
            <a:ext cx="8382000" cy="502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457200"/>
            <a:ext cx="3379104" cy="707886"/>
          </a:xfrm>
          <a:prstGeom prst="rect">
            <a:avLst/>
          </a:prstGeom>
        </p:spPr>
        <p:txBody>
          <a:bodyPr wrap="square">
            <a:spAutoFit/>
          </a:bodyPr>
          <a:lstStyle/>
          <a:p>
            <a:r>
              <a:rPr lang="en-US" sz="4000" b="1" dirty="0">
                <a:solidFill>
                  <a:schemeClr val="bg1"/>
                </a:solidFill>
                <a:latin typeface="+mj-lt"/>
              </a:rPr>
              <a:t>Food Web</a:t>
            </a:r>
            <a:endParaRPr lang="en-US" sz="4000" dirty="0">
              <a:solidFill>
                <a:schemeClr val="bg1"/>
              </a:solidFill>
              <a:latin typeface="+mj-lt"/>
            </a:endParaRPr>
          </a:p>
        </p:txBody>
      </p:sp>
      <p:sp>
        <p:nvSpPr>
          <p:cNvPr id="4" name="Rectangle 3"/>
          <p:cNvSpPr/>
          <p:nvPr/>
        </p:nvSpPr>
        <p:spPr>
          <a:xfrm>
            <a:off x="76200" y="6487180"/>
            <a:ext cx="5334000" cy="523220"/>
          </a:xfrm>
          <a:prstGeom prst="rect">
            <a:avLst/>
          </a:prstGeom>
        </p:spPr>
        <p:txBody>
          <a:bodyPr wrap="square">
            <a:spAutoFit/>
          </a:bodyPr>
          <a:lstStyle/>
          <a:p>
            <a:r>
              <a:rPr lang="en-US" sz="1400" dirty="0"/>
              <a:t>Source: http://idahoptv.org/sciencetrek/topics/food_chain/facts.cfm</a:t>
            </a:r>
          </a:p>
          <a:p>
            <a:endParaRPr lang="en-US"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80780"/>
            <a:ext cx="812800" cy="812800"/>
          </a:xfrm>
          <a:prstGeom prst="rect">
            <a:avLst/>
          </a:prstGeom>
        </p:spPr>
      </p:pic>
    </p:spTree>
    <p:extLst>
      <p:ext uri="{BB962C8B-B14F-4D97-AF65-F5344CB8AC3E}">
        <p14:creationId xmlns:p14="http://schemas.microsoft.com/office/powerpoint/2010/main" val="83757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bg1"/>
                </a:solidFill>
              </a:rPr>
              <a:t>Food Web </a:t>
            </a:r>
            <a:br>
              <a:rPr lang="en-US" b="1" dirty="0">
                <a:solidFill>
                  <a:schemeClr val="bg1"/>
                </a:solidFill>
              </a:rPr>
            </a:br>
            <a:r>
              <a:rPr lang="en-US" b="1" dirty="0">
                <a:solidFill>
                  <a:schemeClr val="bg1"/>
                </a:solidFill>
              </a:rPr>
              <a:t>Fun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054515"/>
            <a:ext cx="812800" cy="8128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5050" y="6054515"/>
            <a:ext cx="812800" cy="812800"/>
          </a:xfrm>
          <a:prstGeom prst="rect">
            <a:avLst/>
          </a:prstGeom>
        </p:spPr>
      </p:pic>
      <p:pic>
        <p:nvPicPr>
          <p:cNvPr id="8" name="Picture 7"/>
          <p:cNvPicPr>
            <a:picLocks noChangeAspect="1"/>
          </p:cNvPicPr>
          <p:nvPr/>
        </p:nvPicPr>
        <p:blipFill>
          <a:blip r:embed="rId10"/>
          <a:stretch>
            <a:fillRect/>
          </a:stretch>
        </p:blipFill>
        <p:spPr>
          <a:xfrm>
            <a:off x="3731481" y="0"/>
            <a:ext cx="5577177" cy="6858000"/>
          </a:xfrm>
          <a:prstGeom prst="rect">
            <a:avLst/>
          </a:prstGeom>
        </p:spPr>
      </p:pic>
      <p:sp>
        <p:nvSpPr>
          <p:cNvPr id="9" name="TextBox 8"/>
          <p:cNvSpPr txBox="1"/>
          <p:nvPr/>
        </p:nvSpPr>
        <p:spPr>
          <a:xfrm>
            <a:off x="628650" y="2072108"/>
            <a:ext cx="2777323" cy="1200329"/>
          </a:xfrm>
          <a:prstGeom prst="rect">
            <a:avLst/>
          </a:prstGeom>
          <a:noFill/>
        </p:spPr>
        <p:txBody>
          <a:bodyPr wrap="square" rtlCol="0">
            <a:spAutoFit/>
          </a:bodyPr>
          <a:lstStyle/>
          <a:p>
            <a:r>
              <a:rPr lang="en-US" sz="2400" dirty="0">
                <a:solidFill>
                  <a:schemeClr val="bg1"/>
                </a:solidFill>
              </a:rPr>
              <a:t>Follow the given instructions for the activity.</a:t>
            </a:r>
          </a:p>
        </p:txBody>
      </p:sp>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290031" y="6054515"/>
            <a:ext cx="812800" cy="812800"/>
          </a:xfrm>
          <a:prstGeom prst="rect">
            <a:avLst/>
          </a:prstGeom>
        </p:spPr>
      </p:pic>
    </p:spTree>
    <p:extLst>
      <p:ext uri="{BB962C8B-B14F-4D97-AF65-F5344CB8AC3E}">
        <p14:creationId xmlns:p14="http://schemas.microsoft.com/office/powerpoint/2010/main" val="2125616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8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343"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Practice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89" y="6283739"/>
            <a:ext cx="574261" cy="574261"/>
          </a:xfrm>
          <a:prstGeom prst="rect">
            <a:avLst/>
          </a:prstGeom>
        </p:spPr>
      </p:pic>
      <p:pic>
        <p:nvPicPr>
          <p:cNvPr id="9" name="Picture 8"/>
          <p:cNvPicPr>
            <a:picLocks noChangeAspect="1"/>
          </p:cNvPicPr>
          <p:nvPr/>
        </p:nvPicPr>
        <p:blipFill rotWithShape="1">
          <a:blip r:embed="rId5"/>
          <a:srcRect t="2547" b="7941"/>
          <a:stretch/>
        </p:blipFill>
        <p:spPr>
          <a:xfrm>
            <a:off x="5913" y="1393687"/>
            <a:ext cx="9138087" cy="4890052"/>
          </a:xfrm>
          <a:prstGeom prst="rect">
            <a:avLst/>
          </a:prstGeom>
        </p:spPr>
      </p:pic>
    </p:spTree>
    <p:extLst>
      <p:ext uri="{BB962C8B-B14F-4D97-AF65-F5344CB8AC3E}">
        <p14:creationId xmlns:p14="http://schemas.microsoft.com/office/powerpoint/2010/main" val="110729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2019-11-08T14:02:04+00:00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10.xml><?xml version="1.0" encoding="utf-8"?>
<ds:datastoreItem xmlns:ds="http://schemas.openxmlformats.org/officeDocument/2006/customXml" ds:itemID="{ABC660B8-6AED-43C2-8534-972CD8BEB31F}"/>
</file>

<file path=customXml/itemProps11.xml><?xml version="1.0" encoding="utf-8"?>
<ds:datastoreItem xmlns:ds="http://schemas.openxmlformats.org/officeDocument/2006/customXml" ds:itemID="{6619ECE7-C792-4F1D-8D14-5D89B0F4362A}"/>
</file>

<file path=customXml/itemProps2.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3.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4.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5.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6.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7.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8.xml><?xml version="1.0" encoding="utf-8"?>
<ds:datastoreItem xmlns:ds="http://schemas.openxmlformats.org/officeDocument/2006/customXml" ds:itemID="{2000124B-4098-4C19-A93C-A7E8EF5F6FAA}"/>
</file>

<file path=customXml/itemProps9.xml><?xml version="1.0" encoding="utf-8"?>
<ds:datastoreItem xmlns:ds="http://schemas.openxmlformats.org/officeDocument/2006/customXml" ds:itemID="{7D4DCC80-02F6-48BA-BAD2-04F5672604F9}"/>
</file>

<file path=docProps/app.xml><?xml version="1.0" encoding="utf-8"?>
<Properties xmlns="http://schemas.openxmlformats.org/officeDocument/2006/extended-properties" xmlns:vt="http://schemas.openxmlformats.org/officeDocument/2006/docPropsVTypes">
  <Template>Office Theme</Template>
  <TotalTime>168</TotalTime>
  <Words>450</Words>
  <Application>Microsoft Office PowerPoint</Application>
  <PresentationFormat>On-screen Show (4:3)</PresentationFormat>
  <Paragraphs>51</Paragraphs>
  <Slides>11</Slides>
  <Notes>3</Notes>
  <HiddenSlides>0</HiddenSlides>
  <MMClips>12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Do Now</vt:lpstr>
      <vt:lpstr>PowerPoint Presentation</vt:lpstr>
      <vt:lpstr>PowerPoint Presentation</vt:lpstr>
      <vt:lpstr>PowerPoint Presentation</vt:lpstr>
      <vt:lpstr>PowerPoint Presentation</vt:lpstr>
      <vt:lpstr>PowerPoint Presentation</vt:lpstr>
      <vt:lpstr>Food Web  Fun</vt:lpstr>
      <vt:lpstr>Practice</vt:lpstr>
      <vt:lpstr>Closure</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Dang, Colleen</cp:lastModifiedBy>
  <cp:revision>28</cp:revision>
  <dcterms:created xsi:type="dcterms:W3CDTF">2016-11-30T06:05:15Z</dcterms:created>
  <dcterms:modified xsi:type="dcterms:W3CDTF">2017-11-03T15:12:10Z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