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Override7.xml" ContentType="application/vnd.openxmlformats-officedocument.themeOverride+xml"/>
  <Override PartName="/ppt/theme/themeOverride9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2.xml" ContentType="application/vnd.openxmlformats-officedocument.themeOverride+xml"/>
  <Override PartName="/ppt/theme/themeOverride1.xml" ContentType="application/vnd.openxmlformats-officedocument.themeOverr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8.xml" ContentType="application/vnd.openxmlformats-officedocument.themeOverr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9" r:id="rId3"/>
    <p:sldId id="257" r:id="rId4"/>
    <p:sldId id="258" r:id="rId5"/>
    <p:sldId id="265" r:id="rId6"/>
    <p:sldId id="260" r:id="rId7"/>
    <p:sldId id="262" r:id="rId8"/>
    <p:sldId id="261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A59"/>
    <a:srgbClr val="265F92"/>
    <a:srgbClr val="0000B4"/>
    <a:srgbClr val="000099"/>
    <a:srgbClr val="2C2C84"/>
    <a:srgbClr val="333399"/>
    <a:srgbClr val="663300"/>
    <a:srgbClr val="996600"/>
    <a:srgbClr val="FFBE00"/>
    <a:srgbClr val="FF9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1"/>
    <p:restoredTop sz="92085"/>
  </p:normalViewPr>
  <p:slideViewPr>
    <p:cSldViewPr snapToGrid="0" snapToObjects="1">
      <p:cViewPr varScale="1">
        <p:scale>
          <a:sx n="65" d="100"/>
          <a:sy n="65" d="100"/>
        </p:scale>
        <p:origin x="200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BA48-7336-7F46-83E1-33F88F02884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5F558-4595-D745-AB7D-81853C980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1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http://wallpaper-</a:t>
            </a:r>
            <a:r>
              <a:rPr lang="en-US" dirty="0" err="1"/>
              <a:t>gallery.net</a:t>
            </a:r>
            <a:r>
              <a:rPr lang="en-US" dirty="0"/>
              <a:t>/single/wallpaper-of-water-drops/wallpaper-of-water-drops-13.html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vertassets.blob.core.windows.net</a:t>
            </a:r>
            <a:r>
              <a:rPr lang="en-US" dirty="0"/>
              <a:t>/image/b8563775/b8563775-8579-49ee-969f-1c247c9f073f/</a:t>
            </a:r>
            <a:r>
              <a:rPr lang="en-US" dirty="0" err="1"/>
              <a:t>biological_drinking_water_treatment_running_faucet.jpg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06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http://</a:t>
            </a:r>
            <a:r>
              <a:rPr lang="en-US" dirty="0" err="1"/>
              <a:t>www.hausjournal.net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</a:t>
            </a:r>
            <a:r>
              <a:rPr lang="en-US" dirty="0" err="1"/>
              <a:t>Trinkwassergewinnung.jpg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12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pmm.nasa.gov</a:t>
            </a:r>
            <a:r>
              <a:rPr lang="en-US" dirty="0"/>
              <a:t>/education/sites/default/files/</a:t>
            </a:r>
            <a:r>
              <a:rPr lang="en-US" dirty="0" err="1"/>
              <a:t>article_images</a:t>
            </a:r>
            <a:r>
              <a:rPr lang="en-US" dirty="0"/>
              <a:t>/Water-Cycle-Art2A.png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1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www.discoverwater.org</a:t>
            </a:r>
            <a:r>
              <a:rPr lang="en-US" dirty="0"/>
              <a:t>/water-cycle/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97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mwhconstructors.com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-content/uploads/2014/12/Austin-Water-Treatment-Plant-6-High-res_REV.jpg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85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http://</a:t>
            </a:r>
            <a:r>
              <a:rPr lang="en-US" dirty="0" err="1"/>
              <a:t>www.hdwallpaperup.com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-content/uploads/2015/02/Earth-globe-on-</a:t>
            </a:r>
            <a:r>
              <a:rPr lang="en-US" dirty="0" err="1"/>
              <a:t>water.jpg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86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www.affinitywater.co.uk</a:t>
            </a:r>
            <a:r>
              <a:rPr lang="en-US" dirty="0"/>
              <a:t>/images/WSP-water-saving-tips-3.png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11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zululandobserver.co.za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-content/uploads/sites/56/2015/05/water_bucket_solid_state-2.jpeg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80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tiff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education" TargetMode="External"/><Relationship Id="rId7" Type="http://schemas.openxmlformats.org/officeDocument/2006/relationships/hyperlink" Target="mailto:salazar.viccy@epa.gov" TargetMode="Externa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hyperlink" Target="mailto:hanft.sally@epa.gov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tif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tif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tif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hyperlink" Target="http://www.discoverwater.org/water-cycle/" TargetMode="External"/><Relationship Id="rId2" Type="http://schemas.microsoft.com/office/2007/relationships/media" Target="../media/media5.m4a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bslearningmedia.org/resource/ess05.sci.ess.watcyc.h2otreatment/water-treatment-plant/#.WRM6CVL_nV" TargetMode="External"/><Relationship Id="rId3" Type="http://schemas.openxmlformats.org/officeDocument/2006/relationships/audio" Target="../media/media6.m4a"/><Relationship Id="rId7" Type="http://schemas.openxmlformats.org/officeDocument/2006/relationships/notesSlide" Target="../notesSlides/notesSlide6.xml"/><Relationship Id="rId2" Type="http://schemas.microsoft.com/office/2007/relationships/media" Target="../media/media6.m4a"/><Relationship Id="rId1" Type="http://schemas.openxmlformats.org/officeDocument/2006/relationships/themeOverride" Target="../theme/themeOverride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7.m4a"/><Relationship Id="rId10" Type="http://schemas.openxmlformats.org/officeDocument/2006/relationships/image" Target="../media/image3.png"/><Relationship Id="rId4" Type="http://schemas.microsoft.com/office/2007/relationships/media" Target="../media/media7.m4a"/><Relationship Id="rId9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audio" Target="../media/media8.m4a"/><Relationship Id="rId7" Type="http://schemas.openxmlformats.org/officeDocument/2006/relationships/notesSlide" Target="../notesSlides/notesSlide7.xml"/><Relationship Id="rId2" Type="http://schemas.microsoft.com/office/2007/relationships/media" Target="../media/media8.m4a"/><Relationship Id="rId1" Type="http://schemas.openxmlformats.org/officeDocument/2006/relationships/themeOverride" Target="../theme/themeOverride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9.m4a"/><Relationship Id="rId4" Type="http://schemas.microsoft.com/office/2007/relationships/media" Target="../media/media9.m4a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0.tiff"/><Relationship Id="rId2" Type="http://schemas.microsoft.com/office/2007/relationships/media" Target="../media/media10.m4a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1.tif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99" y="4413941"/>
            <a:ext cx="85682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3</a:t>
            </a:r>
            <a:r>
              <a:rPr lang="en-US" sz="3200" baseline="300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rd</a:t>
            </a:r>
            <a:r>
              <a:rPr lang="en-US" sz="32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 Grade</a:t>
            </a:r>
          </a:p>
          <a:p>
            <a:r>
              <a:rPr lang="en-US" sz="44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Water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2800" y="5940905"/>
            <a:ext cx="614680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Water is a finite and precious resource; we all have a role in keeping it clean.</a:t>
            </a:r>
            <a:endParaRPr lang="en-US" sz="2400" dirty="0">
              <a:solidFill>
                <a:schemeClr val="bg1"/>
              </a:solidFill>
              <a:ea typeface="Avenir Book" charset="0"/>
              <a:cs typeface="Avenir Boo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09103" y="643412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EcoLearn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983" y="5832283"/>
            <a:ext cx="967255" cy="939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8611" b="13056"/>
          <a:stretch/>
        </p:blipFill>
        <p:spPr>
          <a:xfrm>
            <a:off x="0" y="0"/>
            <a:ext cx="9144000" cy="4250267"/>
          </a:xfrm>
          <a:prstGeom prst="rect">
            <a:avLst/>
          </a:prstGeom>
        </p:spPr>
      </p:pic>
      <p:pic>
        <p:nvPicPr>
          <p:cNvPr id="3" name="W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9906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56176" y="2165847"/>
            <a:ext cx="7607253" cy="2387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haroni" charset="0"/>
                <a:ea typeface="Aharoni" charset="0"/>
                <a:cs typeface="Aharoni" charset="0"/>
              </a:rPr>
              <a:t>EcoLearn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1301601" y="5392789"/>
            <a:ext cx="73152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Developed by the Environmental Protection Agency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With support from Department of State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Virtual Students of Foreign Service Interns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hlinkClick r:id="rId3"/>
              </a:rPr>
              <a:t>https://www.epa.gov/education</a:t>
            </a:r>
            <a:r>
              <a:rPr lang="en-US" sz="16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124" y="5539845"/>
            <a:ext cx="967255" cy="939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5379" y="5518171"/>
            <a:ext cx="1257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600" dirty="0">
                <a:solidFill>
                  <a:schemeClr val="bg1"/>
                </a:solidFill>
              </a:rPr>
              <a:t>EcoLearn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566" t="3617" r="6218"/>
          <a:stretch/>
        </p:blipFill>
        <p:spPr>
          <a:xfrm>
            <a:off x="2743200" y="439566"/>
            <a:ext cx="3865484" cy="3226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2247" y="4389477"/>
            <a:ext cx="4129553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 more information:     </a:t>
            </a:r>
          </a:p>
          <a:p>
            <a:r>
              <a:rPr lang="en-US" dirty="0"/>
              <a:t>                   </a:t>
            </a:r>
            <a:r>
              <a:rPr lang="en-US" dirty="0">
                <a:hlinkClick r:id="rId6"/>
              </a:rPr>
              <a:t>hanft.sally@epa.gov</a:t>
            </a:r>
            <a:r>
              <a:rPr lang="en-US" dirty="0"/>
              <a:t> or</a:t>
            </a:r>
          </a:p>
          <a:p>
            <a:r>
              <a:rPr lang="en-US" dirty="0"/>
              <a:t>                   </a:t>
            </a:r>
            <a:r>
              <a:rPr lang="en-US" dirty="0">
                <a:hlinkClick r:id="rId7"/>
              </a:rPr>
              <a:t>salazar.viccy@epa.gov</a:t>
            </a:r>
            <a:endParaRPr lang="en-US" dirty="0"/>
          </a:p>
          <a:p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38730" y="41744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152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Water Cycle</a:t>
            </a:r>
          </a:p>
          <a:p>
            <a:r>
              <a:rPr lang="en-US" dirty="0">
                <a:solidFill>
                  <a:schemeClr val="bg1"/>
                </a:solidFill>
              </a:rPr>
              <a:t>Water Treatment</a:t>
            </a:r>
          </a:p>
          <a:p>
            <a:r>
              <a:rPr lang="en-US" dirty="0">
                <a:solidFill>
                  <a:schemeClr val="bg1"/>
                </a:solidFill>
              </a:rPr>
              <a:t>Conservation</a:t>
            </a:r>
          </a:p>
          <a:p>
            <a:r>
              <a:rPr lang="en-US" dirty="0">
                <a:solidFill>
                  <a:schemeClr val="bg1"/>
                </a:solidFill>
              </a:rPr>
              <a:t>Consumption</a:t>
            </a:r>
          </a:p>
          <a:p>
            <a:r>
              <a:rPr lang="en-US" dirty="0">
                <a:solidFill>
                  <a:schemeClr val="bg1"/>
                </a:solidFill>
              </a:rPr>
              <a:t>Water</a:t>
            </a:r>
          </a:p>
          <a:p>
            <a:r>
              <a:rPr lang="en-US" dirty="0">
                <a:solidFill>
                  <a:schemeClr val="bg1"/>
                </a:solidFill>
              </a:rPr>
              <a:t>Solid</a:t>
            </a:r>
          </a:p>
          <a:p>
            <a:r>
              <a:rPr lang="en-US" dirty="0">
                <a:solidFill>
                  <a:schemeClr val="bg1"/>
                </a:solidFill>
              </a:rPr>
              <a:t>Liquid </a:t>
            </a:r>
          </a:p>
          <a:p>
            <a:r>
              <a:rPr lang="en-US" dirty="0">
                <a:solidFill>
                  <a:schemeClr val="bg1"/>
                </a:solidFill>
              </a:rPr>
              <a:t>Gas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3048000"/>
            <a:ext cx="5715000" cy="3810000"/>
          </a:xfrm>
          <a:prstGeom prst="rect">
            <a:avLst/>
          </a:prstGeom>
        </p:spPr>
      </p:pic>
      <p:pic>
        <p:nvPicPr>
          <p:cNvPr id="5" name="W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326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39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2578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do we use water?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9850" b="9887"/>
          <a:stretch/>
        </p:blipFill>
        <p:spPr>
          <a:xfrm>
            <a:off x="0" y="2186608"/>
            <a:ext cx="9147418" cy="4671391"/>
          </a:xfrm>
          <a:prstGeom prst="rect">
            <a:avLst/>
          </a:prstGeom>
        </p:spPr>
      </p:pic>
      <p:pic>
        <p:nvPicPr>
          <p:cNvPr id="5" name="W2.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250" y="52064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45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867" y="0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Water Cycle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28650" y="1983311"/>
            <a:ext cx="7886700" cy="4035965"/>
          </a:xfrm>
          <a:prstGeom prst="rect">
            <a:avLst/>
          </a:prstGeom>
        </p:spPr>
      </p:pic>
      <p:pic>
        <p:nvPicPr>
          <p:cNvPr id="11" name="W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250" y="6019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53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The Water Cycle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Read definitions as a class</a:t>
            </a:r>
          </a:p>
          <a:p>
            <a:r>
              <a:rPr lang="en-US" dirty="0">
                <a:solidFill>
                  <a:schemeClr val="bg1"/>
                </a:solidFill>
              </a:rPr>
              <a:t>Complete the matching activity together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9"/>
          <a:stretch/>
        </p:blipFill>
        <p:spPr>
          <a:xfrm>
            <a:off x="505089" y="2599635"/>
            <a:ext cx="8133821" cy="4258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4281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7"/>
              </a:rPr>
              <a:t>http://www.discoverwater.org/water-cycle/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W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689" y="57741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8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Water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hlinkClick r:id="rId8"/>
              </a:rPr>
              <a:t>https://www.pbslearningmedia.org/resource/ess05.sci.ess.watcyc.h2otreatment/water-treatment-plant/#.WRM6CVL_nV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  <p:pic>
        <p:nvPicPr>
          <p:cNvPr id="5" name="W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800" y="6111527"/>
            <a:ext cx="812800" cy="812800"/>
          </a:xfrm>
          <a:prstGeom prst="rect">
            <a:avLst/>
          </a:prstGeom>
        </p:spPr>
      </p:pic>
      <p:pic>
        <p:nvPicPr>
          <p:cNvPr id="6" name="W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0762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44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It’s important to conserve water, but why do you think it matters?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122" y="5950192"/>
            <a:ext cx="7096539" cy="12722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Less than 1% of all the water on Earth is available for people to use!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26595"/>
          <a:stretch/>
        </p:blipFill>
        <p:spPr>
          <a:xfrm>
            <a:off x="0" y="1690689"/>
            <a:ext cx="9144000" cy="4195107"/>
          </a:xfrm>
          <a:prstGeom prst="rect">
            <a:avLst/>
          </a:prstGeom>
        </p:spPr>
      </p:pic>
      <p:pic>
        <p:nvPicPr>
          <p:cNvPr id="5" name="W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79" y="6045200"/>
            <a:ext cx="812800" cy="812800"/>
          </a:xfrm>
          <a:prstGeom prst="rect">
            <a:avLst/>
          </a:prstGeom>
        </p:spPr>
      </p:pic>
      <p:pic>
        <p:nvPicPr>
          <p:cNvPr id="6" name="W7.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6000" y="59766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06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1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can you help?</a:t>
            </a:r>
          </a:p>
        </p:txBody>
      </p:sp>
      <p:pic>
        <p:nvPicPr>
          <p:cNvPr id="7" name="W8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250" y="6045200"/>
            <a:ext cx="812800" cy="8128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b="28114"/>
          <a:stretch/>
        </p:blipFill>
        <p:spPr>
          <a:xfrm>
            <a:off x="76902" y="1469819"/>
            <a:ext cx="8990195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16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What will you do to conserve water?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b="21181"/>
          <a:stretch/>
        </p:blipFill>
        <p:spPr>
          <a:xfrm>
            <a:off x="0" y="2368826"/>
            <a:ext cx="9148572" cy="4807226"/>
          </a:xfrm>
          <a:prstGeom prst="rect">
            <a:avLst/>
          </a:prstGeom>
        </p:spPr>
      </p:pic>
      <p:pic>
        <p:nvPicPr>
          <p:cNvPr id="5" name="W9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250" y="62701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40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E5D0FA646EF498792D2B9A019C022" ma:contentTypeVersion="11" ma:contentTypeDescription="Create a new document." ma:contentTypeScope="" ma:versionID="02f31134bd8086bda2b586c8cb394efb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93c6a663-ae4a-4ced-9ece-a8d2a552dbdd" targetNamespace="http://schemas.microsoft.com/office/2006/metadata/properties" ma:root="true" ma:fieldsID="b28f1d4a36b692e96a95e7dfac3d5744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93c6a663-ae4a-4ced-9ece-a8d2a552dbd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0c63405-47a1-4b55-937d-305de570f354}" ma:internalName="TaxCatchAllLabel" ma:readOnly="true" ma:showField="CatchAllDataLabel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0c63405-47a1-4b55-937d-305de570f354}" ma:internalName="TaxCatchAll" ma:showField="CatchAllData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a663-ae4a-4ced-9ece-a8d2a552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9f62856-1543-49d4-a736-4569d363f533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Language xmlns="http://schemas.microsoft.com/sharepoint/v3">English</Language>
    <Document_x0020_Creation_x0020_Date xmlns="4ffa91fb-a0ff-4ac5-b2db-65c790d184a4">2019-11-08T14:05:26+00:00</Document_x0020_Creation_x0020_Dat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Props1.xml><?xml version="1.0" encoding="utf-8"?>
<ds:datastoreItem xmlns:ds="http://schemas.openxmlformats.org/officeDocument/2006/customXml" ds:itemID="{7D3AF070-E9E3-497B-BED6-99B5874AAF10}"/>
</file>

<file path=customXml/itemProps2.xml><?xml version="1.0" encoding="utf-8"?>
<ds:datastoreItem xmlns:ds="http://schemas.openxmlformats.org/officeDocument/2006/customXml" ds:itemID="{4ECC4D88-3EEA-4237-931A-44A5B69840B7}"/>
</file>

<file path=customXml/itemProps3.xml><?xml version="1.0" encoding="utf-8"?>
<ds:datastoreItem xmlns:ds="http://schemas.openxmlformats.org/officeDocument/2006/customXml" ds:itemID="{FB227959-B8A4-45B5-98A9-6910C828E0A7}"/>
</file>

<file path=customXml/itemProps4.xml><?xml version="1.0" encoding="utf-8"?>
<ds:datastoreItem xmlns:ds="http://schemas.openxmlformats.org/officeDocument/2006/customXml" ds:itemID="{0F09318A-F11A-4C18-9626-28D72C732E7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</TotalTime>
  <Words>184</Words>
  <Application>Microsoft Office PowerPoint</Application>
  <PresentationFormat>On-screen Show (4:3)</PresentationFormat>
  <Paragraphs>59</Paragraphs>
  <Slides>10</Slides>
  <Notes>9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Keywords</vt:lpstr>
      <vt:lpstr>Do Now</vt:lpstr>
      <vt:lpstr>The Water Cycle</vt:lpstr>
      <vt:lpstr>The Water Cycle</vt:lpstr>
      <vt:lpstr>Water Treatment</vt:lpstr>
      <vt:lpstr>It’s important to conserve water, but why do you think it matters?</vt:lpstr>
      <vt:lpstr>How can you help?</vt:lpstr>
      <vt:lpstr>Closure</vt:lpstr>
      <vt:lpstr>EcoLearn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vu.tran.kelly@gmail.com</dc:creator>
  <cp:lastModifiedBy>Dang, Colleen</cp:lastModifiedBy>
  <cp:revision>27</cp:revision>
  <dcterms:created xsi:type="dcterms:W3CDTF">2016-11-30T06:05:15Z</dcterms:created>
  <dcterms:modified xsi:type="dcterms:W3CDTF">2017-10-20T04:33:53Z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0x010100DDDE5D0FA646EF498792D2B9A019C022</vt:lpwstr>
  </property>
  <property fmtid="{D5CDD505-2E9C-101B-9397-08002B2CF9AE}" pid="3" name="TaxKeyword">
    <vt:lpwstr/>
  </property>
</Properties>
</file>