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5"/>
  </p:sldMasterIdLst>
  <p:notesMasterIdLst>
    <p:notesMasterId r:id="rId15"/>
  </p:notesMasterIdLst>
  <p:sldIdLst>
    <p:sldId id="256" r:id="rId6"/>
    <p:sldId id="258" r:id="rId7"/>
    <p:sldId id="262" r:id="rId8"/>
    <p:sldId id="260" r:id="rId9"/>
    <p:sldId id="261" r:id="rId10"/>
    <p:sldId id="257" r:id="rId11"/>
    <p:sldId id="259" r:id="rId12"/>
    <p:sldId id="264" r:id="rId13"/>
    <p:sldId id="263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970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1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5.xml"/><Relationship Id="rId19" Type="http://schemas.openxmlformats.org/officeDocument/2006/relationships/tableStyles" Target="tableStyles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slide" Target="slides/slide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66F582E-C7D5-4451-A7E1-AD74F0B32036}" type="datetimeFigureOut">
              <a:rPr lang="en-US" smtClean="0"/>
              <a:t>1/24/2017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6892C50-D167-4F6C-AB44-D055EDA6B0EE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arb.ca.gov/research/mobile-emissions/mobile-emissions.htm" TargetMode="External"/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ecowatch.com/2012/06/04/conservation-groups-take-action-against-epas-inability-to-combat-acid-rain/" TargetMode="External"/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cires.colorado.edu/news/press/2013/LApollution.html" TargetMode="External"/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Source: </a:t>
            </a:r>
            <a:r>
              <a:rPr lang="en-US" dirty="0">
                <a:hlinkClick r:id="rId3"/>
              </a:rPr>
              <a:t>http://www.arb.ca.gov/research/mobile-emissions/mobile-emissions.htm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892C50-D167-4F6C-AB44-D055EDA6B0EE}" type="slidenum">
              <a:rPr lang="en-US" smtClean="0"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Source: </a:t>
            </a:r>
            <a:r>
              <a:rPr lang="en-US" dirty="0">
                <a:hlinkClick r:id="rId3"/>
              </a:rPr>
              <a:t>http://ecowatch.com/2012/06/04/conservation-groups-take-action-against-epas-inability-to-combat-acid-rain/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892C50-D167-4F6C-AB44-D055EDA6B0EE}" type="slidenum">
              <a:rPr lang="en-US" smtClean="0"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Source: </a:t>
            </a:r>
            <a:r>
              <a:rPr lang="en-US" dirty="0">
                <a:hlinkClick r:id="rId3"/>
              </a:rPr>
              <a:t>http://cires.colorado.edu/news/press/2013/LApollution.html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892C50-D167-4F6C-AB44-D055EDA6B0EE}" type="slidenum">
              <a:rPr lang="en-US" smtClean="0"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Title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C8FDB9-B130-44CC-A5E7-A8B103298B5C}" type="datetimeFigureOut">
              <a:rPr lang="en-US" smtClean="0"/>
              <a:t>1/24/2017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FBF86064-15CC-4E9A-90E0-86C493487F3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C8FDB9-B130-44CC-A5E7-A8B103298B5C}" type="datetimeFigureOut">
              <a:rPr lang="en-US" smtClean="0"/>
              <a:t>1/24/2017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F86064-15CC-4E9A-90E0-86C493487F3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C8FDB9-B130-44CC-A5E7-A8B103298B5C}" type="datetimeFigureOut">
              <a:rPr lang="en-US" smtClean="0"/>
              <a:t>1/24/2017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F86064-15CC-4E9A-90E0-86C493487F3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C8FDB9-B130-44CC-A5E7-A8B103298B5C}" type="datetimeFigureOut">
              <a:rPr lang="en-US" smtClean="0"/>
              <a:t>1/24/2017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FBF86064-15CC-4E9A-90E0-86C493487F3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C8FDB9-B130-44CC-A5E7-A8B103298B5C}" type="datetimeFigureOut">
              <a:rPr lang="en-US" smtClean="0"/>
              <a:t>1/24/2017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F86064-15CC-4E9A-90E0-86C493487F36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C8FDB9-B130-44CC-A5E7-A8B103298B5C}" type="datetimeFigureOut">
              <a:rPr lang="en-US" smtClean="0"/>
              <a:t>1/24/2017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F86064-15CC-4E9A-90E0-86C493487F3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25" name="Text Placeholder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8" name="Content Placeholder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C8FDB9-B130-44CC-A5E7-A8B103298B5C}" type="datetimeFigureOut">
              <a:rPr lang="en-US" smtClean="0"/>
              <a:t>1/24/2017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FBF86064-15CC-4E9A-90E0-86C493487F36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C8FDB9-B130-44CC-A5E7-A8B103298B5C}" type="datetimeFigureOut">
              <a:rPr lang="en-US" smtClean="0"/>
              <a:t>1/24/2017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F86064-15CC-4E9A-90E0-86C493487F3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C8FDB9-B130-44CC-A5E7-A8B103298B5C}" type="datetimeFigureOut">
              <a:rPr lang="en-US" smtClean="0"/>
              <a:t>1/24/2017</a:t>
            </a:fld>
            <a:endParaRPr lang="en-US"/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F86064-15CC-4E9A-90E0-86C493487F3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26" name="Text Placeholder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C8FDB9-B130-44CC-A5E7-A8B103298B5C}" type="datetimeFigureOut">
              <a:rPr lang="en-US" smtClean="0"/>
              <a:t>1/24/2017</a:t>
            </a:fld>
            <a:endParaRPr lang="en-US"/>
          </a:p>
        </p:txBody>
      </p:sp>
      <p:sp>
        <p:nvSpPr>
          <p:cNvPr id="29" name="Footer Placeholder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F86064-15CC-4E9A-90E0-86C493487F3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C8FDB9-B130-44CC-A5E7-A8B103298B5C}" type="datetimeFigureOut">
              <a:rPr lang="en-US" smtClean="0"/>
              <a:t>1/24/2017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F86064-15CC-4E9A-90E0-86C493487F36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26" name="Text Placeholder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95C8FDB9-B130-44CC-A5E7-A8B103298B5C}" type="datetimeFigureOut">
              <a:rPr lang="en-US" smtClean="0"/>
              <a:t>1/24/2017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FBF86064-15CC-4E9A-90E0-86C493487F36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Placeholder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en.wikipedia.org/wiki/Air_pollution" TargetMode="External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47800" y="838200"/>
            <a:ext cx="6324600" cy="1222375"/>
          </a:xfrm>
        </p:spPr>
        <p:txBody>
          <a:bodyPr>
            <a:normAutofit/>
          </a:bodyPr>
          <a:lstStyle/>
          <a:p>
            <a:r>
              <a:rPr lang="en-US" sz="6600" dirty="0"/>
              <a:t>Air pollution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14600" y="4343400"/>
            <a:ext cx="4114800" cy="914400"/>
          </a:xfrm>
        </p:spPr>
        <p:txBody>
          <a:bodyPr>
            <a:normAutofit/>
          </a:bodyPr>
          <a:lstStyle/>
          <a:p>
            <a:r>
              <a:rPr lang="en-US" sz="3600" dirty="0"/>
              <a:t>40 Years in Images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686800" cy="841248"/>
          </a:xfrm>
        </p:spPr>
        <p:txBody>
          <a:bodyPr>
            <a:normAutofit/>
          </a:bodyPr>
          <a:lstStyle/>
          <a:p>
            <a:r>
              <a:rPr lang="en-US" cap="none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Point Source Pollution</a:t>
            </a:r>
          </a:p>
        </p:txBody>
      </p:sp>
      <p:pic>
        <p:nvPicPr>
          <p:cNvPr id="3" name="Picture 2" descr="Smokestack Pollution in Houston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600200" y="1524000"/>
            <a:ext cx="5956637" cy="403860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1219200" y="5791200"/>
            <a:ext cx="7086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Power plants release sulfur and Nitrogen compounds, which can create acid rain and smog.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6200" y="2260228"/>
            <a:ext cx="1524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Pollution from the burning of discarded automobile batteries in Houston, Texas: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28600"/>
            <a:ext cx="8686800" cy="841248"/>
          </a:xfrm>
        </p:spPr>
        <p:txBody>
          <a:bodyPr>
            <a:normAutofit/>
          </a:bodyPr>
          <a:lstStyle/>
          <a:p>
            <a:r>
              <a:rPr lang="en-US" cap="none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Nonpoint Source Pollution</a:t>
            </a:r>
          </a:p>
        </p:txBody>
      </p:sp>
      <p:pic>
        <p:nvPicPr>
          <p:cNvPr id="3" name="Picture 2" descr="tailpipe_exhaust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190750" y="1643062"/>
            <a:ext cx="4762500" cy="3571875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1752600" y="5410200"/>
            <a:ext cx="5943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Tailpipe Emissions from automobiles are  nonpoint source pollution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cap="none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Effects of Acid Rain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438400" y="5943600"/>
            <a:ext cx="4191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Corrosion of stone and metal</a:t>
            </a:r>
          </a:p>
        </p:txBody>
      </p:sp>
      <p:pic>
        <p:nvPicPr>
          <p:cNvPr id="6" name="Picture 5" descr="Better statue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295400" y="1447800"/>
            <a:ext cx="6329362" cy="3379531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1371600" y="5029200"/>
            <a:ext cx="6324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1908					1969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cid rain forest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914400" y="457200"/>
            <a:ext cx="7315200" cy="510540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1219200" y="5638800"/>
            <a:ext cx="65532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When this pollution falls on forests, it has an acidifying effect which can strip tress of their leaves and destroy forest ecosystems.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George Washington Bridge Smog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09600" y="419710"/>
            <a:ext cx="7044216" cy="476189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990600" y="5380672"/>
            <a:ext cx="77724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Modern smog </a:t>
            </a:r>
            <a:r>
              <a:rPr lang="en-US" dirty="0"/>
              <a:t>is a type of air</a:t>
            </a:r>
            <a:r>
              <a:rPr lang="en-US" dirty="0">
                <a:hlinkClick r:id="rId3" tooltip="Air pollution"/>
              </a:rPr>
              <a:t> </a:t>
            </a:r>
            <a:r>
              <a:rPr lang="en-US" dirty="0"/>
              <a:t>pollution derived from vehicular emissions and industrial fumes that react in the atmosphere with sunlight to form secondary pollutants that also combine with the primary emissions to form smog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848600" y="1295400"/>
            <a:ext cx="10668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View of the George Washington Bridge through heavy smog in New Jersey and New York.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304800"/>
            <a:ext cx="8686800" cy="841248"/>
          </a:xfrm>
        </p:spPr>
        <p:txBody>
          <a:bodyPr>
            <a:normAutofit/>
          </a:bodyPr>
          <a:lstStyle/>
          <a:p>
            <a:r>
              <a:rPr lang="en-US" cap="none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Clean Air Act 1970</a:t>
            </a:r>
          </a:p>
        </p:txBody>
      </p:sp>
      <p:pic>
        <p:nvPicPr>
          <p:cNvPr id="5" name="Picture 4" descr="Emissions 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524000" y="1371600"/>
            <a:ext cx="5899282" cy="3976116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838200" y="5562600"/>
            <a:ext cx="76200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/>
              <a:t>The Clean Air Act </a:t>
            </a:r>
            <a:r>
              <a:rPr lang="en-US" sz="2000" dirty="0"/>
              <a:t>set air quality standards which limited the amount of emissions of certain pollutants. To meet these standards, many state require auto emissions tests.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cap="none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Clean Air Act 1990</a:t>
            </a:r>
          </a:p>
        </p:txBody>
      </p:sp>
      <p:pic>
        <p:nvPicPr>
          <p:cNvPr id="3" name="Picture 2" descr="Bush signing 1990 CAA Amendment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343400" y="1600200"/>
            <a:ext cx="4514436" cy="354330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457200" y="1676400"/>
            <a:ext cx="3429000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2000" dirty="0"/>
              <a:t> addressed acid rain, ozone depletion, and toxic air pollution.</a:t>
            </a:r>
          </a:p>
          <a:p>
            <a:endParaRPr lang="en-US" sz="2000" dirty="0"/>
          </a:p>
          <a:p>
            <a:pPr>
              <a:buFont typeface="Arial" pitchFamily="34" charset="0"/>
              <a:buChar char="•"/>
            </a:pPr>
            <a:r>
              <a:rPr lang="en-US" sz="2000" dirty="0"/>
              <a:t> established a permit program for stationary polluters (factories, power plants) </a:t>
            </a:r>
          </a:p>
          <a:p>
            <a:pPr>
              <a:buFont typeface="Arial" pitchFamily="34" charset="0"/>
              <a:buChar char="•"/>
            </a:pPr>
            <a:endParaRPr lang="en-US" sz="2000" dirty="0"/>
          </a:p>
          <a:p>
            <a:pPr>
              <a:buFont typeface="Arial" pitchFamily="34" charset="0"/>
              <a:buChar char="•"/>
            </a:pPr>
            <a:r>
              <a:rPr lang="en-US" sz="2000" dirty="0"/>
              <a:t> number of permits was slowly reduced to create an over reduction in  SO2 and </a:t>
            </a:r>
            <a:r>
              <a:rPr lang="en-US" sz="2000" dirty="0" err="1"/>
              <a:t>Nox</a:t>
            </a:r>
            <a:r>
              <a:rPr lang="en-US" sz="2000" dirty="0"/>
              <a:t> emissions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724400" y="5562600"/>
            <a:ext cx="3886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President George H.W. Bush signing the bill into a law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686800" cy="841248"/>
          </a:xfrm>
        </p:spPr>
        <p:txBody>
          <a:bodyPr/>
          <a:lstStyle/>
          <a:p>
            <a:r>
              <a:rPr lang="en-US" cap="none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Effects of Clean Air Act: Success</a:t>
            </a:r>
          </a:p>
        </p:txBody>
      </p:sp>
      <p:pic>
        <p:nvPicPr>
          <p:cNvPr id="3" name="Picture 2" descr="LA 1968 2005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914400" y="1524000"/>
            <a:ext cx="7244416" cy="401320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2438400" y="6019800"/>
            <a:ext cx="4876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/>
              <a:t>Downtown Los Angeles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rek">
  <a:themeElements>
    <a:clrScheme name="Trek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Trek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Source xmlns="http://schemas.microsoft.com/sharepoint/v3/fields" xsi:nil="true"/>
    <Language xmlns="http://schemas.microsoft.com/sharepoint/v3">English</Language>
    <j747ac98061d40f0aa7bd47e1db5675d xmlns="4ffa91fb-a0ff-4ac5-b2db-65c790d184a4">
      <Terms xmlns="http://schemas.microsoft.com/office/infopath/2007/PartnerControls"/>
    </j747ac98061d40f0aa7bd47e1db5675d>
    <e3f09c3df709400db2417a7161762d62 xmlns="4ffa91fb-a0ff-4ac5-b2db-65c790d184a4">
      <Terms xmlns="http://schemas.microsoft.com/office/infopath/2007/PartnerControls"/>
    </e3f09c3df709400db2417a7161762d62>
    <External_x0020_Contributor xmlns="4ffa91fb-a0ff-4ac5-b2db-65c790d184a4" xsi:nil="true"/>
    <TaxKeywordTaxHTField xmlns="4ffa91fb-a0ff-4ac5-b2db-65c790d184a4">
      <Terms xmlns="http://schemas.microsoft.com/office/infopath/2007/PartnerControls"/>
    </TaxKeywordTaxHTField>
    <Record xmlns="4ffa91fb-a0ff-4ac5-b2db-65c790d184a4">Shared</Record>
    <Rights xmlns="4ffa91fb-a0ff-4ac5-b2db-65c790d184a4" xsi:nil="true"/>
    <Document_x0020_Creation_x0020_Date xmlns="4ffa91fb-a0ff-4ac5-b2db-65c790d184a4">2014-11-11T05:00:00+00:00</Document_x0020_Creation_x0020_Date>
    <EPA_x0020_Office xmlns="4ffa91fb-a0ff-4ac5-b2db-65c790d184a4">Not Found!</EPA_x0020_Office>
    <CategoryDescription xmlns="http://schemas.microsoft.com/sharepoint.v3" xsi:nil="true"/>
    <Identifier xmlns="4ffa91fb-a0ff-4ac5-b2db-65c790d184a4" xsi:nil="true"/>
    <_Coverage xmlns="http://schemas.microsoft.com/sharepoint/v3/fields" xsi:nil="true"/>
    <Creator xmlns="4ffa91fb-a0ff-4ac5-b2db-65c790d184a4">
      <UserInfo>
        <DisplayName>Nicholas Di Taranto</DisplayName>
        <AccountId>679</AccountId>
        <AccountType/>
      </UserInfo>
    </Creator>
    <EPA_x0020_Related_x0020_Documents xmlns="4ffa91fb-a0ff-4ac5-b2db-65c790d184a4" xsi:nil="true"/>
    <EPA_x0020_Contributor xmlns="4ffa91fb-a0ff-4ac5-b2db-65c790d184a4">
      <UserInfo>
        <DisplayName/>
        <AccountId xsi:nil="true"/>
        <AccountType/>
      </UserInfo>
    </EPA_x0020_Contributor>
    <TaxCatchAll xmlns="4ffa91fb-a0ff-4ac5-b2db-65c790d184a4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DDE5D0FA646EF498792D2B9A019C022" ma:contentTypeVersion="11" ma:contentTypeDescription="Create a new document." ma:contentTypeScope="" ma:versionID="02f31134bd8086bda2b586c8cb394efb">
  <xsd:schema xmlns:xsd="http://www.w3.org/2001/XMLSchema" xmlns:xs="http://www.w3.org/2001/XMLSchema" xmlns:p="http://schemas.microsoft.com/office/2006/metadata/properties" xmlns:ns1="http://schemas.microsoft.com/sharepoint/v3" xmlns:ns2="4ffa91fb-a0ff-4ac5-b2db-65c790d184a4" xmlns:ns3="http://schemas.microsoft.com/sharepoint.v3" xmlns:ns4="http://schemas.microsoft.com/sharepoint/v3/fields" xmlns:ns5="93c6a663-ae4a-4ced-9ece-a8d2a552dbdd" targetNamespace="http://schemas.microsoft.com/office/2006/metadata/properties" ma:root="true" ma:fieldsID="b28f1d4a36b692e96a95e7dfac3d5744" ns1:_="" ns2:_="" ns3:_="" ns4:_="" ns5:_="">
    <xsd:import namespace="http://schemas.microsoft.com/sharepoint/v3"/>
    <xsd:import namespace="4ffa91fb-a0ff-4ac5-b2db-65c790d184a4"/>
    <xsd:import namespace="http://schemas.microsoft.com/sharepoint.v3"/>
    <xsd:import namespace="http://schemas.microsoft.com/sharepoint/v3/fields"/>
    <xsd:import namespace="93c6a663-ae4a-4ced-9ece-a8d2a552dbdd"/>
    <xsd:element name="properties">
      <xsd:complexType>
        <xsd:sequence>
          <xsd:element name="documentManagement">
            <xsd:complexType>
              <xsd:all>
                <xsd:element ref="ns2:Document_x0020_Creation_x0020_Date" minOccurs="0"/>
                <xsd:element ref="ns2:Creator" minOccurs="0"/>
                <xsd:element ref="ns2:EPA_x0020_Office" minOccurs="0"/>
                <xsd:element ref="ns2:Record" minOccurs="0"/>
                <xsd:element ref="ns3:CategoryDescription" minOccurs="0"/>
                <xsd:element ref="ns2:Identifier" minOccurs="0"/>
                <xsd:element ref="ns2:EPA_x0020_Contributor" minOccurs="0"/>
                <xsd:element ref="ns2:External_x0020_Contributor" minOccurs="0"/>
                <xsd:element ref="ns4:_Coverage" minOccurs="0"/>
                <xsd:element ref="ns2:EPA_x0020_Related_x0020_Documents" minOccurs="0"/>
                <xsd:element ref="ns4:_Source" minOccurs="0"/>
                <xsd:element ref="ns2:Rights" minOccurs="0"/>
                <xsd:element ref="ns1:Language" minOccurs="0"/>
                <xsd:element ref="ns2:j747ac98061d40f0aa7bd47e1db5675d" minOccurs="0"/>
                <xsd:element ref="ns2:TaxKeywordTaxHTField" minOccurs="0"/>
                <xsd:element ref="ns2:TaxCatchAllLabel" minOccurs="0"/>
                <xsd:element ref="ns2:TaxCatchAll" minOccurs="0"/>
                <xsd:element ref="ns2:e3f09c3df709400db2417a7161762d62" minOccurs="0"/>
                <xsd:element ref="ns5:MediaServiceMetadata" minOccurs="0"/>
                <xsd:element ref="ns5:MediaServiceFastMetadata" minOccurs="0"/>
                <xsd:element ref="ns5:MediaServiceAutoTags" minOccurs="0"/>
                <xsd:element ref="ns5:MediaServiceOCR" minOccurs="0"/>
                <xsd:element ref="ns5:MediaServiceGenerationTime" minOccurs="0"/>
                <xsd:element ref="ns5:MediaServiceEventHashCode" minOccurs="0"/>
                <xsd:element ref="ns5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Language" ma:index="17" nillable="true" ma:displayName="Language" ma:default="English" ma:description="Select the document language from the drop down." ma:format="Dropdown" ma:internalName="Language" ma:readOnly="false">
      <xsd:simpleType>
        <xsd:restriction base="dms:Choice">
          <xsd:enumeration value="Arabic (Saudi Arabia)"/>
          <xsd:enumeration value="Bulgarian (Bulgaria)"/>
          <xsd:enumeration value="Chinese (Hong Kong S.A.R.)"/>
          <xsd:enumeration value="Chinese (People's Republic of China)"/>
          <xsd:enumeration value="Chinese (Taiwan)"/>
          <xsd:enumeration value="Croatian (Croatia)"/>
          <xsd:enumeration value="Czech (Czech Republic)"/>
          <xsd:enumeration value="Danish (Denmark)"/>
          <xsd:enumeration value="Dutch (Netherlands)"/>
          <xsd:enumeration value="English"/>
          <xsd:enumeration value="Estonian (Estonia)"/>
          <xsd:enumeration value="Finnish (Finland)"/>
          <xsd:enumeration value="French (France)"/>
          <xsd:enumeration value="German (Germany)"/>
          <xsd:enumeration value="Greek (Greece)"/>
          <xsd:enumeration value="Hebrew (Israel)"/>
          <xsd:enumeration value="Hindi (India)"/>
          <xsd:enumeration value="Hungarian (Hungary)"/>
          <xsd:enumeration value="Indonesian (Indonesia)"/>
          <xsd:enumeration value="Italian (Italy)"/>
          <xsd:enumeration value="Japanese (Japan)"/>
          <xsd:enumeration value="Korean (Korea)"/>
          <xsd:enumeration value="Latvian (Latvia)"/>
          <xsd:enumeration value="Lithuanian (Lithuania)"/>
          <xsd:enumeration value="Malay (Malaysia)"/>
          <xsd:enumeration value="Norwegian (Bokmal) (Norway)"/>
          <xsd:enumeration value="Polish (Poland)"/>
          <xsd:enumeration value="Portuguese (Brazil)"/>
          <xsd:enumeration value="Portuguese (Portugal)"/>
          <xsd:enumeration value="Romanian (Romania)"/>
          <xsd:enumeration value="Russian (Russia)"/>
          <xsd:enumeration value="Serbian (Latin) (Serbia)"/>
          <xsd:enumeration value="Slovak (Slovakia)"/>
          <xsd:enumeration value="Slovenian (Slovenia)"/>
          <xsd:enumeration value="Spanish (Spain)"/>
          <xsd:enumeration value="Swedish (Sweden)"/>
          <xsd:enumeration value="Thai (Thailand)"/>
          <xsd:enumeration value="Turkish (Turkey)"/>
          <xsd:enumeration value="Ukrainian (Ukraine)"/>
          <xsd:enumeration value="Urdu (Islamic Republic of Pakistan)"/>
          <xsd:enumeration value="Vietnamese (Vietnam)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ffa91fb-a0ff-4ac5-b2db-65c790d184a4" elementFormDefault="qualified">
    <xsd:import namespace="http://schemas.microsoft.com/office/2006/documentManagement/types"/>
    <xsd:import namespace="http://schemas.microsoft.com/office/infopath/2007/PartnerControls"/>
    <xsd:element name="Document_x0020_Creation_x0020_Date" ma:index="2" nillable="true" ma:displayName="Document Date" ma:default="[today]" ma:description="Enter the date this document was last modified. The upload date has been entered by default." ma:format="DateOnly" ma:internalName="Document_x0020_Creation_x0020_Date" ma:readOnly="false">
      <xsd:simpleType>
        <xsd:restriction base="dms:DateTime"/>
      </xsd:simpleType>
    </xsd:element>
    <xsd:element name="Creator" ma:index="3" nillable="true" ma:displayName="Creator" ma:description="Enter the person primarily responsible for the document. The name of the person uploading the document has been entered by default." ma:list="UserInfo" ma:SharePointGroup="0" ma:internalName="Creator" ma:readOnly="false" ma:showField="ImnNam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EPA_x0020_Office" ma:index="4" nillable="true" ma:displayName="EPA Office" ma:description="Enter the EPA organization primarily responsible for the document. The office of the person uploading the document has been entered by default." ma:internalName="EPA_x0020_Office" ma:readOnly="false">
      <xsd:simpleType>
        <xsd:restriction base="dms:Text">
          <xsd:maxLength value="255"/>
        </xsd:restriction>
      </xsd:simpleType>
    </xsd:element>
    <xsd:element name="Record" ma:index="5" nillable="true" ma:displayName="Record" ma:default="Shared" ma:description="For documents that provide evidence of EPA decisions and actions, select &quot;Shared&quot; (open access) or &quot;Private&quot; (restricted access)." ma:format="Dropdown" ma:internalName="Record" ma:readOnly="false">
      <xsd:simpleType>
        <xsd:restriction base="dms:Choice">
          <xsd:enumeration value="None"/>
          <xsd:enumeration value="Shared"/>
          <xsd:enumeration value="Private"/>
        </xsd:restriction>
      </xsd:simpleType>
    </xsd:element>
    <xsd:element name="Identifier" ma:index="9" nillable="true" ma:displayName="Identifier" ma:description="Enter all EPA identification numbers applicable to this document, one on each line." ma:internalName="Identifier" ma:readOnly="false">
      <xsd:simpleType>
        <xsd:restriction base="dms:Note">
          <xsd:maxLength value="255"/>
        </xsd:restriction>
      </xsd:simpleType>
    </xsd:element>
    <xsd:element name="EPA_x0020_Contributor" ma:index="11" nillable="true" ma:displayName="EPA Contributor" ma:description="Enter an EPA person who contributed to the creation of the document but is not the primary author." ma:list="UserInfo" ma:SharePointGroup="0" ma:internalName="EPA_x0020_Contributor" ma:readOnly="false" ma:showField="ImnNam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External_x0020_Contributor" ma:index="12" nillable="true" ma:displayName="External Contributor" ma:description="Enter a non-EPA person who contributed to the creation of the document but is not the primary author." ma:internalName="External_x0020_Contributor" ma:readOnly="false">
      <xsd:simpleType>
        <xsd:restriction base="dms:Note">
          <xsd:maxLength value="255"/>
        </xsd:restriction>
      </xsd:simpleType>
    </xsd:element>
    <xsd:element name="EPA_x0020_Related_x0020_Documents" ma:index="14" nillable="true" ma:displayName="Other Related Documents" ma:description="Enter any related document." ma:internalName="EPA_x0020_Related_x0020_Documents" ma:readOnly="false">
      <xsd:simpleType>
        <xsd:restriction base="dms:Note">
          <xsd:maxLength value="255"/>
        </xsd:restriction>
      </xsd:simpleType>
    </xsd:element>
    <xsd:element name="Rights" ma:index="16" nillable="true" ma:displayName="Rights" ma:description="Enter information about intellectual property rights held over the document (e.g. copyright, patent, trademark)." ma:internalName="Rights" ma:readOnly="false">
      <xsd:simpleType>
        <xsd:restriction base="dms:Note">
          <xsd:maxLength value="255"/>
        </xsd:restriction>
      </xsd:simpleType>
    </xsd:element>
    <xsd:element name="j747ac98061d40f0aa7bd47e1db5675d" ma:index="19" nillable="true" ma:taxonomy="true" ma:internalName="j747ac98061d40f0aa7bd47e1db5675d" ma:taxonomyFieldName="Document_x0020_Type" ma:displayName="Document Type" ma:readOnly="false" ma:default="" ma:fieldId="{3747ac98-061d-40f0-aa7b-d47e1db5675d}" ma:sspId="29f62856-1543-49d4-a736-4569d363f533" ma:termSetId="e06cd6a9-a175-4da0-81cb-8dba7aa394ab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axKeywordTaxHTField" ma:index="21" nillable="true" ma:taxonomy="true" ma:internalName="TaxKeywordTaxHTField" ma:taxonomyFieldName="TaxKeyword" ma:displayName="Enterprise Keywords" ma:readOnly="false" ma:fieldId="{23f27201-bee3-471e-b2e7-b64fd8b7ca38}" ma:taxonomyMulti="true" ma:sspId="29f62856-1543-49d4-a736-4569d363f533" ma:termSetId="00000000-0000-0000-0000-000000000000" ma:anchorId="00000000-0000-0000-0000-000000000000" ma:open="true" ma:isKeyword="true">
      <xsd:complexType>
        <xsd:sequence>
          <xsd:element ref="pc:Terms" minOccurs="0" maxOccurs="1"/>
        </xsd:sequence>
      </xsd:complexType>
    </xsd:element>
    <xsd:element name="TaxCatchAllLabel" ma:index="23" nillable="true" ma:displayName="Taxonomy Catch All Column1" ma:hidden="true" ma:list="{80c63405-47a1-4b55-937d-305de570f354}" ma:internalName="TaxCatchAllLabel" ma:readOnly="true" ma:showField="CatchAllDataLabel" ma:web="5be46346-aa3e-492f-9fd9-57cc088700b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" ma:index="24" nillable="true" ma:displayName="Taxonomy Catch All Column" ma:hidden="true" ma:list="{80c63405-47a1-4b55-937d-305de570f354}" ma:internalName="TaxCatchAll" ma:showField="CatchAllData" ma:web="5be46346-aa3e-492f-9fd9-57cc088700b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e3f09c3df709400db2417a7161762d62" ma:index="28" nillable="true" ma:taxonomy="true" ma:internalName="e3f09c3df709400db2417a7161762d62" ma:taxonomyFieldName="EPA_x0020_Subject" ma:displayName="EPA Subject" ma:readOnly="false" ma:default="" ma:fieldId="{e3f09c3d-f709-400d-b241-7a7161762d62}" ma:taxonomyMulti="true" ma:sspId="29f62856-1543-49d4-a736-4569d363f533" ma:termSetId="7a3d4ae0-7e62-45a2-a406-c6a8a6a8eee3" ma:anchorId="00000000-0000-0000-0000-000000000000" ma:open="fals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.v3" elementFormDefault="qualified">
    <xsd:import namespace="http://schemas.microsoft.com/office/2006/documentManagement/types"/>
    <xsd:import namespace="http://schemas.microsoft.com/office/infopath/2007/PartnerControls"/>
    <xsd:element name="CategoryDescription" ma:index="6" nillable="true" ma:displayName="Description" ma:description="Enter a brief description." ma:internalName="CategoryDescription" ma:readOnly="fals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/fields" elementFormDefault="qualified">
    <xsd:import namespace="http://schemas.microsoft.com/office/2006/documentManagement/types"/>
    <xsd:import namespace="http://schemas.microsoft.com/office/infopath/2007/PartnerControls"/>
    <xsd:element name="_Coverage" ma:index="13" nillable="true" ma:displayName="Coverage" ma:description="Enter the geographic location, jurisdiction, or time period for which the document is relevant." ma:internalName="_Coverage" ma:readOnly="false">
      <xsd:simpleType>
        <xsd:restriction base="dms:Text">
          <xsd:maxLength value="255"/>
        </xsd:restriction>
      </xsd:simpleType>
    </xsd:element>
    <xsd:element name="_Source" ma:index="15" nillable="true" ma:displayName="Source" ma:description="Enter a source from which the document is derived." ma:internalName="_Source" ma:readOnly="fals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3c6a663-ae4a-4ced-9ece-a8d2a552dbd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2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3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31" nillable="true" ma:displayName="Tags" ma:internalName="MediaServiceAutoTags" ma:readOnly="true">
      <xsd:simpleType>
        <xsd:restriction base="dms:Text"/>
      </xsd:simpleType>
    </xsd:element>
    <xsd:element name="MediaServiceOCR" ma:index="3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3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3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35" nillable="true" ma:displayName="MediaServiceDateTaken" ma:hidden="true" ma:internalName="MediaServiceDateTake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25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?mso-contentType ?>
<SharedContentType xmlns="Microsoft.SharePoint.Taxonomy.ContentTypeSync" SourceId="29f62856-1543-49d4-a736-4569d363f533" ContentTypeId="0x0101" PreviousValue="false"/>
</file>

<file path=customXml/itemProps1.xml><?xml version="1.0" encoding="utf-8"?>
<ds:datastoreItem xmlns:ds="http://schemas.openxmlformats.org/officeDocument/2006/customXml" ds:itemID="{FF09F0F6-D3C8-4DC0-814F-426E3EEC3609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A9982D6A-D004-48EA-B840-2683132A69A0}">
  <ds:schemaRefs>
    <ds:schemaRef ds:uri="http://schemas.microsoft.com/office/2006/documentManagement/types"/>
    <ds:schemaRef ds:uri="http://schemas.microsoft.com/sharepoint.v3"/>
    <ds:schemaRef ds:uri="http://purl.org/dc/elements/1.1/"/>
    <ds:schemaRef ds:uri="http://schemas.microsoft.com/office/infopath/2007/PartnerControls"/>
    <ds:schemaRef ds:uri="4ffa91fb-a0ff-4ac5-b2db-65c790d184a4"/>
    <ds:schemaRef ds:uri="http://schemas.openxmlformats.org/package/2006/metadata/core-properties"/>
    <ds:schemaRef ds:uri="31aea729-5f89-43d6-a1d4-5ad606960217"/>
    <ds:schemaRef ds:uri="http://schemas.microsoft.com/sharepoint/v3/fields"/>
    <ds:schemaRef ds:uri="http://purl.org/dc/dcmitype/"/>
    <ds:schemaRef ds:uri="http://purl.org/dc/terms/"/>
    <ds:schemaRef ds:uri="http://schemas.microsoft.com/sharepoint/v3"/>
    <ds:schemaRef ds:uri="http://schemas.microsoft.com/office/2006/metadata/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408EB4B6-670F-4A5B-926F-F309B9501B67}"/>
</file>

<file path=customXml/itemProps4.xml><?xml version="1.0" encoding="utf-8"?>
<ds:datastoreItem xmlns:ds="http://schemas.openxmlformats.org/officeDocument/2006/customXml" ds:itemID="{34D0FCEC-AE28-4993-A5F4-7745C7752A65}">
  <ds:schemaRefs>
    <ds:schemaRef ds:uri="Microsoft.SharePoint.Taxonomy.ContentTypeSync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93</TotalTime>
  <Words>265</Words>
  <Application>Microsoft Office PowerPoint</Application>
  <PresentationFormat>On-screen Show (4:3)</PresentationFormat>
  <Paragraphs>30</Paragraphs>
  <Slides>9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Arial</vt:lpstr>
      <vt:lpstr>Calibri</vt:lpstr>
      <vt:lpstr>Franklin Gothic Book</vt:lpstr>
      <vt:lpstr>Franklin Gothic Medium</vt:lpstr>
      <vt:lpstr>Wingdings 2</vt:lpstr>
      <vt:lpstr>Trek</vt:lpstr>
      <vt:lpstr>Air pollution</vt:lpstr>
      <vt:lpstr>Point Source Pollution</vt:lpstr>
      <vt:lpstr>Nonpoint Source Pollution</vt:lpstr>
      <vt:lpstr>Effects of Acid Rain</vt:lpstr>
      <vt:lpstr>PowerPoint Presentation</vt:lpstr>
      <vt:lpstr>PowerPoint Presentation</vt:lpstr>
      <vt:lpstr>Clean Air Act 1970</vt:lpstr>
      <vt:lpstr>Clean Air Act 1990</vt:lpstr>
      <vt:lpstr>Effects of Clean Air Act: Success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Owner</dc:creator>
  <cp:keywords/>
  <cp:lastModifiedBy>Olivia Mulholland</cp:lastModifiedBy>
  <cp:revision>12</cp:revision>
  <dcterms:created xsi:type="dcterms:W3CDTF">2014-11-11T17:12:23Z</dcterms:created>
  <dcterms:modified xsi:type="dcterms:W3CDTF">2017-01-24T20:38:53Z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0x010100DDDE5D0FA646EF498792D2B9A019C022</vt:lpwstr>
  </property>
  <property fmtid="{D5CDD505-2E9C-101B-9397-08002B2CF9AE}" pid="3" name="TaxKeyword">
    <vt:lpwstr/>
  </property>
  <property fmtid="{D5CDD505-2E9C-101B-9397-08002B2CF9AE}" pid="4" name="Document Type">
    <vt:lpwstr/>
  </property>
  <property fmtid="{D5CDD505-2E9C-101B-9397-08002B2CF9AE}" pid="5" name="EPA Subject">
    <vt:lpwstr/>
  </property>
</Properties>
</file>