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9" r:id="rId3"/>
    <p:sldId id="258" r:id="rId4"/>
    <p:sldId id="284" r:id="rId5"/>
    <p:sldId id="270" r:id="rId6"/>
    <p:sldId id="273" r:id="rId7"/>
    <p:sldId id="285" r:id="rId8"/>
    <p:sldId id="286" r:id="rId9"/>
    <p:sldId id="287" r:id="rId10"/>
    <p:sldId id="288" r:id="rId11"/>
    <p:sldId id="289" r:id="rId12"/>
    <p:sldId id="28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635" autoAdjust="0"/>
  </p:normalViewPr>
  <p:slideViewPr>
    <p:cSldViewPr>
      <p:cViewPr>
        <p:scale>
          <a:sx n="50" d="100"/>
          <a:sy n="50" d="100"/>
        </p:scale>
        <p:origin x="-1720" y="-3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843E6-AF4E-4C45-8111-6555DDD955CB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7EA89-D534-44A7-9242-5B03811210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060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Image Source: https:https://infograph.venngage.com/p/216017/acid-rain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26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sources: https://www.etsy.com/listing/240126092/acid-rain-poster-it-falls-on-everyonehttp://www.waterencyclopedia.com/A-Bi/Acid-Rain.html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315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</a:t>
            </a:r>
            <a:r>
              <a:rPr lang="en-US" dirty="0" err="1"/>
              <a:t>source:https</a:t>
            </a:r>
            <a:r>
              <a:rPr lang="en-US" dirty="0"/>
              <a:t>://www.haikudeck.com/acid-rain-education-presentation-Bupj5PVIgv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25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</a:t>
            </a:r>
            <a:r>
              <a:rPr lang="en-US" baseline="0" dirty="0"/>
              <a:t> Source: http://www.publishyourarticles.net/eng/question-and-answers/what-are-the-major-causes-of-water-and-air-pollution/2584/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5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http:http://www.slate.com/articles/health_and_science/the_green_lantern/2009/08/whatever_happened_to_acid_rain.html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74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</a:t>
            </a:r>
            <a:r>
              <a:rPr lang="en-US" baseline="0" dirty="0"/>
              <a:t> Source: https://www.britannica.com/science/acid-rain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600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Image</a:t>
            </a:r>
            <a:r>
              <a:rPr lang="en-US" baseline="0" dirty="0"/>
              <a:t> Sources: http://herb.co/2016/08/10/growing-huge-buds/</a:t>
            </a:r>
          </a:p>
          <a:p>
            <a:r>
              <a:rPr lang="en-US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14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/>
              <a:t>Image </a:t>
            </a:r>
            <a:r>
              <a:rPr lang="en-US" dirty="0" err="1"/>
              <a:t>Source:http</a:t>
            </a:r>
            <a:r>
              <a:rPr lang="en-US" dirty="0"/>
              <a:t>://tunza.eco-generation.org/</a:t>
            </a:r>
            <a:r>
              <a:rPr lang="en-US" dirty="0" err="1"/>
              <a:t>ambassadorReportView.jsp?viewID</a:t>
            </a:r>
            <a:r>
              <a:rPr lang="en-US" dirty="0"/>
              <a:t>=13017 </a:t>
            </a:r>
          </a:p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09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http://www.glogster.com/zstrangeway/acid-rain/g-6l43g428c79lnq406pu87a0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814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</a:t>
            </a:r>
            <a:r>
              <a:rPr lang="en-US" baseline="0" dirty="0"/>
              <a:t> sources: https://www.stimson.org/content/myanmar-case-study-improving-hydropower-through-system-scale-planning, http://antarcticajournal.com/10-best-places-to-harness-solar-power/, http://www.dailytech.com/Syracuse+University+UM+Researchers+Improve+Wind+Turbine+Efficiency/article20208.htm,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768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</a:t>
            </a:r>
            <a:r>
              <a:rPr lang="en-US" dirty="0" err="1"/>
              <a:t>source:https</a:t>
            </a:r>
            <a:r>
              <a:rPr lang="en-US" dirty="0"/>
              <a:t>://www.keepcalm-o-matic.co.uk/p/keep-calm-and-stop-acid-rain-8/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008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05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11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02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277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198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62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02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811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47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06F5-19A4-4D0A-A958-6219278CB41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8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hyperlink" Target="http://www3.epa.gov/acidrain/education/site_students/acid_anim.html" TargetMode="Externa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5068886"/>
            <a:ext cx="8839200" cy="1905001"/>
          </a:xfrm>
        </p:spPr>
        <p:txBody>
          <a:bodyPr>
            <a:noAutofit/>
          </a:bodyPr>
          <a:lstStyle/>
          <a:p>
            <a:pPr algn="l"/>
            <a:br>
              <a:rPr lang="en-US" sz="2400" b="1" dirty="0"/>
            </a:br>
            <a:r>
              <a:rPr lang="en-US" sz="2400" b="1" dirty="0"/>
              <a:t>4</a:t>
            </a:r>
            <a:r>
              <a:rPr lang="en-US" sz="2400" b="1" baseline="30000" dirty="0"/>
              <a:t>th</a:t>
            </a:r>
            <a:r>
              <a:rPr lang="en-US" sz="2400" b="1" dirty="0"/>
              <a:t> Grade:</a:t>
            </a:r>
            <a:br>
              <a:rPr lang="en-US" sz="6000" b="1" dirty="0"/>
            </a:br>
            <a:r>
              <a:rPr lang="en-US" sz="6000" b="1" dirty="0"/>
              <a:t>Air Pollution</a:t>
            </a:r>
            <a:r>
              <a:rPr lang="en-US" sz="4800" b="1" dirty="0"/>
              <a:t> </a:t>
            </a:r>
            <a:br>
              <a:rPr lang="en-US" sz="4800" b="1" dirty="0"/>
            </a:br>
            <a:r>
              <a:rPr lang="en-US" sz="2000" b="1" dirty="0"/>
              <a:t> To see how pollution affects the environment around us, </a:t>
            </a:r>
            <a:br>
              <a:rPr lang="en-US" sz="2000" b="1" dirty="0"/>
            </a:br>
            <a:r>
              <a:rPr lang="en-US" sz="2000" b="1" dirty="0"/>
              <a:t>and learn what we can do to help. </a:t>
            </a:r>
            <a:br>
              <a:rPr lang="en-US" sz="4800" b="1" dirty="0"/>
            </a:br>
            <a:r>
              <a:rPr lang="en-US" sz="1800" b="1" dirty="0"/>
              <a:t> </a:t>
            </a:r>
            <a:br>
              <a:rPr lang="en-US" sz="4800" b="1" dirty="0"/>
            </a:br>
            <a:br>
              <a:rPr lang="en-US" sz="1800" b="1" dirty="0"/>
            </a:br>
            <a:endParaRPr lang="en-US" sz="1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013700" y="593467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 EPA, Region 10 </a:t>
            </a:r>
            <a:r>
              <a:rPr lang="en-US" dirty="0" err="1"/>
              <a:t>EcoLearn</a:t>
            </a:r>
            <a:r>
              <a:rPr lang="en-US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6021387"/>
            <a:ext cx="835025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96187" y="5412264"/>
            <a:ext cx="165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for Audio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28000" y="500586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1600"/>
            <a:ext cx="3619500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92300"/>
            <a:ext cx="4729908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7950"/>
            <a:ext cx="168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1350" y="60515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4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50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6477000"/>
            <a:ext cx="16891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3400" y="6172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2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4" y="203200"/>
            <a:ext cx="3865563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6019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For more information: hanft.sally@epa.gov or salazar.viccy@epa.gov 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43434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Developed by the Environmental Protection Agency</a:t>
            </a:r>
          </a:p>
          <a:p>
            <a:pPr algn="ctr"/>
            <a:r>
              <a:rPr lang="en-US" dirty="0"/>
              <a:t>With support from Department of State </a:t>
            </a:r>
          </a:p>
          <a:p>
            <a:pPr algn="ctr"/>
            <a:r>
              <a:rPr lang="en-US" dirty="0"/>
              <a:t>Virtual Students of Foreign Service Interns </a:t>
            </a:r>
          </a:p>
          <a:p>
            <a:pPr algn="ctr"/>
            <a:r>
              <a:rPr lang="en-US" dirty="0"/>
              <a:t>https://www.epa.gov/education </a:t>
            </a:r>
          </a:p>
        </p:txBody>
      </p:sp>
      <p:sp>
        <p:nvSpPr>
          <p:cNvPr id="6" name="Rectangle 5"/>
          <p:cNvSpPr/>
          <p:nvPr/>
        </p:nvSpPr>
        <p:spPr>
          <a:xfrm>
            <a:off x="4053396" y="3244334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3517899" y="3454331"/>
            <a:ext cx="20762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err="1"/>
              <a:t>EcoLearn</a:t>
            </a:r>
            <a:endParaRPr lang="en-US" sz="40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73858"/>
            <a:ext cx="96996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031163" y="5934670"/>
            <a:ext cx="1247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US EPA</a:t>
            </a:r>
          </a:p>
          <a:p>
            <a:r>
              <a:rPr lang="en-US" dirty="0"/>
              <a:t>Region 10 </a:t>
            </a:r>
          </a:p>
          <a:p>
            <a:r>
              <a:rPr lang="en-US" dirty="0" err="1"/>
              <a:t>EcoLearn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248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4343400" cy="4800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Today you will learn…</a:t>
            </a:r>
            <a:endParaRPr lang="en-US"/>
          </a:p>
          <a:p>
            <a:r>
              <a:rPr lang="en-US" dirty="0"/>
              <a:t>About acid rain and how it affects the environment</a:t>
            </a:r>
          </a:p>
          <a:p>
            <a:r>
              <a:rPr lang="en-US" dirty="0"/>
              <a:t>What we can do to reduce the pollution that leads to acid rain 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1540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Click for Audio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298" y="1752600"/>
            <a:ext cx="426933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7171" y="606956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1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/>
          <a:lstStyle/>
          <a:p>
            <a:r>
              <a:rPr lang="en-US" dirty="0"/>
              <a:t>Key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3124200" cy="4114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Acid</a:t>
            </a:r>
          </a:p>
          <a:p>
            <a:endParaRPr lang="en-US" dirty="0"/>
          </a:p>
          <a:p>
            <a:r>
              <a:rPr lang="en-US" dirty="0"/>
              <a:t>Acid rain</a:t>
            </a:r>
          </a:p>
          <a:p>
            <a:endParaRPr lang="en-US" dirty="0"/>
          </a:p>
          <a:p>
            <a:r>
              <a:rPr lang="en-US" dirty="0"/>
              <a:t>Air pollution</a:t>
            </a:r>
          </a:p>
          <a:p>
            <a:endParaRPr lang="en-US" dirty="0"/>
          </a:p>
          <a:p>
            <a:r>
              <a:rPr lang="en-US" dirty="0"/>
              <a:t>Base</a:t>
            </a:r>
          </a:p>
          <a:p>
            <a:endParaRPr lang="en-US" dirty="0"/>
          </a:p>
          <a:p>
            <a:r>
              <a:rPr lang="en-US" dirty="0"/>
              <a:t>pH</a:t>
            </a:r>
          </a:p>
          <a:p>
            <a:endParaRPr lang="en-US" dirty="0"/>
          </a:p>
          <a:p>
            <a:r>
              <a:rPr lang="en-US" dirty="0"/>
              <a:t>Erosion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458466"/>
            <a:ext cx="1540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Click for Audio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47800"/>
            <a:ext cx="4737156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7171" y="605206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5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Review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426993"/>
            <a:ext cx="16891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/>
          <a:lstStyle/>
          <a:p>
            <a:r>
              <a:rPr lang="en-US" dirty="0">
                <a:hlinkClick r:id="rId6"/>
              </a:rPr>
              <a:t>Acid Rain 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15368"/>
            <a:ext cx="565680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8650" y="603329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3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01" y="304800"/>
            <a:ext cx="8229600" cy="1143000"/>
          </a:xfrm>
        </p:spPr>
        <p:txBody>
          <a:bodyPr/>
          <a:lstStyle/>
          <a:p>
            <a:r>
              <a:rPr lang="en-US" dirty="0"/>
              <a:t>What are acids and bases?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462236"/>
            <a:ext cx="1540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Click for Audio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23499"/>
            <a:ext cx="7855394" cy="513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400" y="601773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9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12700"/>
            <a:ext cx="9677400" cy="1143000"/>
          </a:xfrm>
        </p:spPr>
        <p:txBody>
          <a:bodyPr/>
          <a:lstStyle/>
          <a:p>
            <a:r>
              <a:rPr lang="en-US" dirty="0"/>
              <a:t>What is acid rain?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6193"/>
            <a:ext cx="16891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22400"/>
            <a:ext cx="700279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3400" y="6019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 Erosion activity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6477000"/>
            <a:ext cx="16891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05" y="1752600"/>
            <a:ext cx="7420987" cy="396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2300" y="5702873"/>
            <a:ext cx="821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           1908                                 1969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4200" y="608444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9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has been done to stop acid rain?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Renewable sources of energy:</a:t>
            </a:r>
          </a:p>
          <a:p>
            <a:pPr lvl="1"/>
            <a:r>
              <a:rPr lang="en-US" dirty="0"/>
              <a:t>hydropower, wind power, and solar power. </a:t>
            </a:r>
          </a:p>
          <a:p>
            <a:pPr lvl="1"/>
            <a:r>
              <a:rPr lang="en-US" dirty="0"/>
              <a:t>Fuel-efficient cars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599"/>
            <a:ext cx="26574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4038598"/>
            <a:ext cx="26574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38600"/>
            <a:ext cx="2779711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16891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41350" y="6121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2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>
            <a:normAutofit/>
          </a:bodyPr>
          <a:lstStyle/>
          <a:p>
            <a:r>
              <a:rPr lang="en-US" dirty="0"/>
              <a:t>Conserve energy by:</a:t>
            </a:r>
          </a:p>
          <a:p>
            <a:pPr lvl="1"/>
            <a:r>
              <a:rPr lang="en-US" dirty="0"/>
              <a:t> Carpooling, walking, or biking when you can!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87650"/>
            <a:ext cx="3352800" cy="39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743"/>
            <a:ext cx="16891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1350" y="605234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0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E5D0FA646EF498792D2B9A019C022" ma:contentTypeVersion="11" ma:contentTypeDescription="Create a new document." ma:contentTypeScope="" ma:versionID="02f31134bd8086bda2b586c8cb394efb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93c6a663-ae4a-4ced-9ece-a8d2a552dbdd" targetNamespace="http://schemas.microsoft.com/office/2006/metadata/properties" ma:root="true" ma:fieldsID="b28f1d4a36b692e96a95e7dfac3d5744" ns1:_="" ns2:_="" ns3:_="" ns4:_="" ns5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93c6a663-ae4a-4ced-9ece-a8d2a552dbdd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2:e3f09c3df709400db2417a7161762d62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 ma:readOnly="false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80c63405-47a1-4b55-937d-305de570f354}" ma:internalName="TaxCatchAllLabel" ma:readOnly="true" ma:showField="CatchAllDataLabel" ma:web="5be46346-aa3e-492f-9fd9-57cc08870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80c63405-47a1-4b55-937d-305de570f354}" ma:internalName="TaxCatchAll" ma:showField="CatchAllData" ma:web="5be46346-aa3e-492f-9fd9-57cc08870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3f09c3df709400db2417a7161762d62" ma:index="28" nillable="true" ma:taxonomy="true" ma:internalName="e3f09c3df709400db2417a7161762d62" ma:taxonomyFieldName="EPA_x0020_Subject" ma:displayName="EPA Subject" ma:readOnly="false" ma:default="" ma:fieldId="{e3f09c3d-f709-400d-b241-7a7161762d62}" ma:taxonomyMulti="true" ma:sspId="29f62856-1543-49d4-a736-4569d363f533" ma:termSetId="7a3d4ae0-7e62-45a2-a406-c6a8a6a8eee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6a663-ae4a-4ced-9ece-a8d2a552db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ord xmlns="4ffa91fb-a0ff-4ac5-b2db-65c790d184a4">Shared</Record>
    <Language xmlns="http://schemas.microsoft.com/sharepoint/v3">English</Language>
    <Document_x0020_Creation_x0020_Date xmlns="4ffa91fb-a0ff-4ac5-b2db-65c790d184a4">2019-11-08T14:06:15+00:00</Document_x0020_Creation_x0020_Date>
    <_Source xmlns="http://schemas.microsoft.com/sharepoint/v3/fields" xsi:nil="true"/>
    <j747ac98061d40f0aa7bd47e1db5675d xmlns="4ffa91fb-a0ff-4ac5-b2db-65c790d184a4">
      <Terms xmlns="http://schemas.microsoft.com/office/infopath/2007/PartnerControls"/>
    </j747ac98061d40f0aa7bd47e1db5675d>
    <e3f09c3df709400db2417a7161762d62 xmlns="4ffa91fb-a0ff-4ac5-b2db-65c790d184a4">
      <Terms xmlns="http://schemas.microsoft.com/office/infopath/2007/PartnerControls"/>
    </e3f09c3df709400db2417a7161762d62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ights xmlns="4ffa91fb-a0ff-4ac5-b2db-65c790d184a4" xsi:nil="true"/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Props1.xml><?xml version="1.0" encoding="utf-8"?>
<ds:datastoreItem xmlns:ds="http://schemas.openxmlformats.org/officeDocument/2006/customXml" ds:itemID="{7A8F7E82-44B3-4FB6-974F-FE28FE0D1094}"/>
</file>

<file path=customXml/itemProps2.xml><?xml version="1.0" encoding="utf-8"?>
<ds:datastoreItem xmlns:ds="http://schemas.openxmlformats.org/officeDocument/2006/customXml" ds:itemID="{73EAEFB8-CA0A-4431-9D95-65209A02C079}"/>
</file>

<file path=customXml/itemProps3.xml><?xml version="1.0" encoding="utf-8"?>
<ds:datastoreItem xmlns:ds="http://schemas.openxmlformats.org/officeDocument/2006/customXml" ds:itemID="{69EAD0C7-E21D-4440-93C4-E31EEB83F160}"/>
</file>

<file path=customXml/itemProps4.xml><?xml version="1.0" encoding="utf-8"?>
<ds:datastoreItem xmlns:ds="http://schemas.openxmlformats.org/officeDocument/2006/customXml" ds:itemID="{31098A95-20D7-4EE6-894B-BB9DBDD93F1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</TotalTime>
  <Words>245</Words>
  <Application>Microsoft Office PowerPoint</Application>
  <PresentationFormat>On-screen Show (4:3)</PresentationFormat>
  <Paragraphs>71</Paragraphs>
  <Slides>12</Slides>
  <Notes>11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4th Grade: Air Pollution   To see how pollution affects the environment around us,  and learn what we can do to help.     </vt:lpstr>
      <vt:lpstr>Objective</vt:lpstr>
      <vt:lpstr>Key Words</vt:lpstr>
      <vt:lpstr> Review </vt:lpstr>
      <vt:lpstr>What are acids and bases? </vt:lpstr>
      <vt:lpstr>What is acid rain?</vt:lpstr>
      <vt:lpstr>Acid Erosion activity</vt:lpstr>
      <vt:lpstr>What has been done to stop acid rain?</vt:lpstr>
      <vt:lpstr>What can you do?</vt:lpstr>
      <vt:lpstr>Practice</vt:lpstr>
      <vt:lpstr>Homework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Grade  Food and Honey Bee Pollination</dc:title>
  <dc:creator>mary</dc:creator>
  <cp:lastModifiedBy>mary</cp:lastModifiedBy>
  <cp:revision>92</cp:revision>
  <dcterms:created xsi:type="dcterms:W3CDTF">2016-11-04T05:32:52Z</dcterms:created>
  <dcterms:modified xsi:type="dcterms:W3CDTF">2017-10-27T15:24:37Z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0x010100DDDE5D0FA646EF498792D2B9A019C022</vt:lpwstr>
  </property>
  <property fmtid="{D5CDD505-2E9C-101B-9397-08002B2CF9AE}" pid="3" name="TaxKeyword">
    <vt:lpwstr/>
  </property>
</Properties>
</file>