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Override PartName="/ppt/presentation.xml" ContentType="application/vnd.openxmlformats-officedocument.presentationml.presentation.main+xml"/>
  <Override PartName="/ppt/slides/slide2.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4.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xml" ContentType="application/vnd.openxmlformats-officedocument.presentationml.slide+xml"/>
  <Override PartName="/ppt/slides/slide3.xml" ContentType="application/vnd.openxmlformats-officedocument.presentationml.slide+xml"/>
  <Override PartName="/ppt/notesSlides/notesSlide4.xml" ContentType="application/vnd.openxmlformats-officedocument.presentationml.notesSlide+xml"/>
  <Override PartName="/ppt/notesSlides/notesSlide8.xml" ContentType="application/vnd.openxmlformats-officedocument.presentationml.notesSlide+xml"/>
  <Override PartName="/ppt/slideMasters/slideMaster1.xml" ContentType="application/vnd.openxmlformats-officedocument.presentationml.slideMaster+xml"/>
  <Override PartName="/ppt/notesSlides/notesSlide7.xml" ContentType="application/vnd.openxmlformats-officedocument.presentationml.notesSlide+xml"/>
  <Override PartName="/ppt/notesSlides/notesSlide6.xml" ContentType="application/vnd.openxmlformats-officedocument.presentationml.notesSlide+xml"/>
  <Override PartName="/ppt/notesSlides/notesSlide5.xml" ContentType="application/vnd.openxmlformats-officedocument.presentationml.notesSlide+xml"/>
  <Override PartName="/ppt/notesSlides/notesSlide3.xml" ContentType="application/vnd.openxmlformats-officedocument.presentationml.notesSlid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2.xml" ContentType="application/vnd.openxmlformats-officedocument.presentationml.notesSlide+xml"/>
  <Override PartName="/ppt/notesSlides/notesSlide1.xml" ContentType="application/vnd.openxmlformats-officedocument.presentationml.notesSlide+xml"/>
  <Override PartName="/ppt/notesMasters/notesMaster1.xml" ContentType="application/vnd.openxmlformats-officedocument.presentationml.notesMaster+xml"/>
  <Override PartName="/ppt/theme/theme2.xml" ContentType="application/vnd.openxmlformats-officedocument.theme+xml"/>
  <Override PartName="/ppt/theme/theme1.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1"/>
  </p:notesMasterIdLst>
  <p:sldIdLst>
    <p:sldId id="256" r:id="rId2"/>
    <p:sldId id="259" r:id="rId3"/>
    <p:sldId id="258" r:id="rId4"/>
    <p:sldId id="280" r:id="rId5"/>
    <p:sldId id="272" r:id="rId6"/>
    <p:sldId id="273" r:id="rId7"/>
    <p:sldId id="271" r:id="rId8"/>
    <p:sldId id="278" r:id="rId9"/>
    <p:sldId id="281"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66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7635" autoAdjust="0"/>
  </p:normalViewPr>
  <p:slideViewPr>
    <p:cSldViewPr>
      <p:cViewPr>
        <p:scale>
          <a:sx n="60" d="100"/>
          <a:sy n="60" d="100"/>
        </p:scale>
        <p:origin x="-1440" y="-12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18" Type="http://schemas.openxmlformats.org/officeDocument/2006/relationships/customXml" Target="../customXml/item3.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17"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ustomXml" Target="../customXml/item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4A843E6-AF4E-4C45-8111-6555DDD955CB}" type="datetimeFigureOut">
              <a:rPr lang="en-US" smtClean="0"/>
              <a:t>11/3/2017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637EA89-D534-44A7-9242-5B03811210AF}" type="slidenum">
              <a:rPr lang="en-US" smtClean="0"/>
              <a:t>‹#›</a:t>
            </a:fld>
            <a:endParaRPr lang="en-US"/>
          </a:p>
        </p:txBody>
      </p:sp>
    </p:spTree>
    <p:extLst>
      <p:ext uri="{BB962C8B-B14F-4D97-AF65-F5344CB8AC3E}">
        <p14:creationId xmlns:p14="http://schemas.microsoft.com/office/powerpoint/2010/main" val="38700607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a:t>
            </a:r>
            <a:r>
              <a:rPr lang="en-US" baseline="0" dirty="0"/>
              <a:t> Source:</a:t>
            </a:r>
          </a:p>
          <a:p>
            <a:r>
              <a:rPr lang="en-US" baseline="0" dirty="0"/>
              <a:t>https://www.google.com/url?sa=i&amp;rct=j&amp;q=&amp;esrc=s&amp;source=images&amp;cd=&amp;ved=0ahUKEwjkhvGt-LnSAhVP82MKHay5AjIQjxwIAw&amp;url=https%3A%2F%2Fwww.scienceabc.com%2Fnature%2Fanimals%2Fare-there-limits-to-how-big-an-animal-can-get.html&amp;bvm=bv.148747831,d.cGc&amp;psig=AFQjCNFTRlbk5wKy5v5PhUmrBRMBZYR3rw&amp;ust=1488616833255068&amp;cad=rjt </a:t>
            </a:r>
          </a:p>
        </p:txBody>
      </p:sp>
      <p:sp>
        <p:nvSpPr>
          <p:cNvPr id="4" name="Slide Number Placeholder 3"/>
          <p:cNvSpPr>
            <a:spLocks noGrp="1"/>
          </p:cNvSpPr>
          <p:nvPr>
            <p:ph type="sldNum" sz="quarter" idx="10"/>
          </p:nvPr>
        </p:nvSpPr>
        <p:spPr/>
        <p:txBody>
          <a:bodyPr/>
          <a:lstStyle/>
          <a:p>
            <a:fld id="{C637EA89-D534-44A7-9242-5B03811210AF}" type="slidenum">
              <a:rPr lang="en-US" smtClean="0"/>
              <a:t>1</a:t>
            </a:fld>
            <a:endParaRPr lang="en-US"/>
          </a:p>
        </p:txBody>
      </p:sp>
    </p:spTree>
    <p:extLst>
      <p:ext uri="{BB962C8B-B14F-4D97-AF65-F5344CB8AC3E}">
        <p14:creationId xmlns:p14="http://schemas.microsoft.com/office/powerpoint/2010/main" val="32508260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Image</a:t>
            </a:r>
            <a:r>
              <a:rPr lang="en-US" baseline="0" dirty="0"/>
              <a:t> Source:</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http://livescienceatsagratcor.blogspot.com/</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What do animals need to survive?4</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C637EA89-D534-44A7-9242-5B03811210AF}" type="slidenum">
              <a:rPr lang="en-US" smtClean="0"/>
              <a:t>2</a:t>
            </a:fld>
            <a:endParaRPr lang="en-US"/>
          </a:p>
        </p:txBody>
      </p:sp>
    </p:spTree>
    <p:extLst>
      <p:ext uri="{BB962C8B-B14F-4D97-AF65-F5344CB8AC3E}">
        <p14:creationId xmlns:p14="http://schemas.microsoft.com/office/powerpoint/2010/main" val="618850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Source:</a:t>
            </a:r>
          </a:p>
          <a:p>
            <a:r>
              <a:rPr lang="en-US" dirty="0"/>
              <a:t>https://steemit.com/animals/@levycore/7-animals-became-extins-due-to-human-activity</a:t>
            </a:r>
          </a:p>
        </p:txBody>
      </p:sp>
      <p:sp>
        <p:nvSpPr>
          <p:cNvPr id="4" name="Slide Number Placeholder 3"/>
          <p:cNvSpPr>
            <a:spLocks noGrp="1"/>
          </p:cNvSpPr>
          <p:nvPr>
            <p:ph type="sldNum" sz="quarter" idx="10"/>
          </p:nvPr>
        </p:nvSpPr>
        <p:spPr/>
        <p:txBody>
          <a:bodyPr/>
          <a:lstStyle/>
          <a:p>
            <a:fld id="{C637EA89-D534-44A7-9242-5B03811210AF}" type="slidenum">
              <a:rPr lang="en-US" smtClean="0"/>
              <a:t>3</a:t>
            </a:fld>
            <a:endParaRPr lang="en-US"/>
          </a:p>
        </p:txBody>
      </p:sp>
    </p:spTree>
    <p:extLst>
      <p:ext uri="{BB962C8B-B14F-4D97-AF65-F5344CB8AC3E}">
        <p14:creationId xmlns:p14="http://schemas.microsoft.com/office/powerpoint/2010/main" val="4720746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a:t>
            </a:r>
            <a:r>
              <a:rPr lang="en-US" dirty="0" err="1"/>
              <a:t>Source:https</a:t>
            </a:r>
            <a:r>
              <a:rPr lang="en-US" dirty="0"/>
              <a:t>://endangeredanimals.neocities.org/ </a:t>
            </a:r>
          </a:p>
        </p:txBody>
      </p:sp>
      <p:sp>
        <p:nvSpPr>
          <p:cNvPr id="4" name="Slide Number Placeholder 3"/>
          <p:cNvSpPr>
            <a:spLocks noGrp="1"/>
          </p:cNvSpPr>
          <p:nvPr>
            <p:ph type="sldNum" sz="quarter" idx="10"/>
          </p:nvPr>
        </p:nvSpPr>
        <p:spPr/>
        <p:txBody>
          <a:bodyPr/>
          <a:lstStyle/>
          <a:p>
            <a:fld id="{C637EA89-D534-44A7-9242-5B03811210AF}" type="slidenum">
              <a:rPr lang="en-US" smtClean="0"/>
              <a:t>4</a:t>
            </a:fld>
            <a:endParaRPr lang="en-US"/>
          </a:p>
        </p:txBody>
      </p:sp>
    </p:spTree>
    <p:extLst>
      <p:ext uri="{BB962C8B-B14F-4D97-AF65-F5344CB8AC3E}">
        <p14:creationId xmlns:p14="http://schemas.microsoft.com/office/powerpoint/2010/main" val="30015980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a:t>
            </a:r>
            <a:r>
              <a:rPr lang="en-US" dirty="0" err="1"/>
              <a:t>Source:https</a:t>
            </a:r>
            <a:r>
              <a:rPr lang="en-US" dirty="0"/>
              <a:t>://www.pinterest.com/pin/111041947036853713/ </a:t>
            </a:r>
          </a:p>
        </p:txBody>
      </p:sp>
      <p:sp>
        <p:nvSpPr>
          <p:cNvPr id="4" name="Slide Number Placeholder 3"/>
          <p:cNvSpPr>
            <a:spLocks noGrp="1"/>
          </p:cNvSpPr>
          <p:nvPr>
            <p:ph type="sldNum" sz="quarter" idx="10"/>
          </p:nvPr>
        </p:nvSpPr>
        <p:spPr/>
        <p:txBody>
          <a:bodyPr/>
          <a:lstStyle/>
          <a:p>
            <a:fld id="{C637EA89-D534-44A7-9242-5B03811210AF}" type="slidenum">
              <a:rPr lang="en-US" smtClean="0"/>
              <a:t>5</a:t>
            </a:fld>
            <a:endParaRPr lang="en-US"/>
          </a:p>
        </p:txBody>
      </p:sp>
    </p:spTree>
    <p:extLst>
      <p:ext uri="{BB962C8B-B14F-4D97-AF65-F5344CB8AC3E}">
        <p14:creationId xmlns:p14="http://schemas.microsoft.com/office/powerpoint/2010/main" val="21892202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charset="0"/>
              <a:buNone/>
            </a:pPr>
            <a:r>
              <a:rPr lang="en-US" dirty="0"/>
              <a:t>Image Source: http://www.howeisd.net/Page/1481</a:t>
            </a:r>
          </a:p>
          <a:p>
            <a:endParaRPr lang="en-US" dirty="0"/>
          </a:p>
        </p:txBody>
      </p:sp>
      <p:sp>
        <p:nvSpPr>
          <p:cNvPr id="4" name="Slide Number Placeholder 3"/>
          <p:cNvSpPr>
            <a:spLocks noGrp="1"/>
          </p:cNvSpPr>
          <p:nvPr>
            <p:ph type="sldNum" sz="quarter" idx="10"/>
          </p:nvPr>
        </p:nvSpPr>
        <p:spPr/>
        <p:txBody>
          <a:bodyPr/>
          <a:lstStyle/>
          <a:p>
            <a:fld id="{C637EA89-D534-44A7-9242-5B03811210AF}" type="slidenum">
              <a:rPr lang="en-US" smtClean="0"/>
              <a:t>6</a:t>
            </a:fld>
            <a:endParaRPr lang="en-US"/>
          </a:p>
        </p:txBody>
      </p:sp>
    </p:spTree>
    <p:extLst>
      <p:ext uri="{BB962C8B-B14F-4D97-AF65-F5344CB8AC3E}">
        <p14:creationId xmlns:p14="http://schemas.microsoft.com/office/powerpoint/2010/main" val="37311098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charset="0"/>
              <a:buNone/>
            </a:pPr>
            <a:r>
              <a:rPr lang="en-US" dirty="0"/>
              <a:t>Image </a:t>
            </a:r>
            <a:r>
              <a:rPr lang="en-US" dirty="0" err="1"/>
              <a:t>Source:https</a:t>
            </a:r>
            <a:r>
              <a:rPr lang="en-US" dirty="0"/>
              <a:t>://www.thegef.org/ </a:t>
            </a:r>
          </a:p>
        </p:txBody>
      </p:sp>
      <p:sp>
        <p:nvSpPr>
          <p:cNvPr id="4" name="Slide Number Placeholder 3"/>
          <p:cNvSpPr>
            <a:spLocks noGrp="1"/>
          </p:cNvSpPr>
          <p:nvPr>
            <p:ph type="sldNum" sz="quarter" idx="10"/>
          </p:nvPr>
        </p:nvSpPr>
        <p:spPr/>
        <p:txBody>
          <a:bodyPr/>
          <a:lstStyle/>
          <a:p>
            <a:fld id="{C637EA89-D534-44A7-9242-5B03811210AF}" type="slidenum">
              <a:rPr lang="en-US" smtClean="0"/>
              <a:t>7</a:t>
            </a:fld>
            <a:endParaRPr lang="en-US"/>
          </a:p>
        </p:txBody>
      </p:sp>
    </p:spTree>
    <p:extLst>
      <p:ext uri="{BB962C8B-B14F-4D97-AF65-F5344CB8AC3E}">
        <p14:creationId xmlns:p14="http://schemas.microsoft.com/office/powerpoint/2010/main" val="29102682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Source:</a:t>
            </a:r>
          </a:p>
          <a:p>
            <a:r>
              <a:rPr lang="en-US" dirty="0"/>
              <a:t>http://www.kidsplanet.org/factsheets/map.html</a:t>
            </a:r>
          </a:p>
        </p:txBody>
      </p:sp>
      <p:sp>
        <p:nvSpPr>
          <p:cNvPr id="4" name="Slide Number Placeholder 3"/>
          <p:cNvSpPr>
            <a:spLocks noGrp="1"/>
          </p:cNvSpPr>
          <p:nvPr>
            <p:ph type="sldNum" sz="quarter" idx="10"/>
          </p:nvPr>
        </p:nvSpPr>
        <p:spPr/>
        <p:txBody>
          <a:bodyPr/>
          <a:lstStyle/>
          <a:p>
            <a:fld id="{C637EA89-D534-44A7-9242-5B03811210AF}" type="slidenum">
              <a:rPr lang="en-US" smtClean="0"/>
              <a:t>8</a:t>
            </a:fld>
            <a:endParaRPr lang="en-US"/>
          </a:p>
        </p:txBody>
      </p:sp>
    </p:spTree>
    <p:extLst>
      <p:ext uri="{BB962C8B-B14F-4D97-AF65-F5344CB8AC3E}">
        <p14:creationId xmlns:p14="http://schemas.microsoft.com/office/powerpoint/2010/main" val="9220063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0F006F5-19A4-4D0A-A958-6219278CB416}" type="datetimeFigureOut">
              <a:rPr lang="en-US" smtClean="0"/>
              <a:t>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1AC6CA-2B0A-495C-BF29-181540467F31}" type="slidenum">
              <a:rPr lang="en-US" smtClean="0"/>
              <a:t>‹#›</a:t>
            </a:fld>
            <a:endParaRPr lang="en-US"/>
          </a:p>
        </p:txBody>
      </p:sp>
    </p:spTree>
    <p:extLst>
      <p:ext uri="{BB962C8B-B14F-4D97-AF65-F5344CB8AC3E}">
        <p14:creationId xmlns:p14="http://schemas.microsoft.com/office/powerpoint/2010/main" val="5450557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0F006F5-19A4-4D0A-A958-6219278CB416}" type="datetimeFigureOut">
              <a:rPr lang="en-US" smtClean="0"/>
              <a:t>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1AC6CA-2B0A-495C-BF29-181540467F31}" type="slidenum">
              <a:rPr lang="en-US" smtClean="0"/>
              <a:t>‹#›</a:t>
            </a:fld>
            <a:endParaRPr lang="en-US"/>
          </a:p>
        </p:txBody>
      </p:sp>
    </p:spTree>
    <p:extLst>
      <p:ext uri="{BB962C8B-B14F-4D97-AF65-F5344CB8AC3E}">
        <p14:creationId xmlns:p14="http://schemas.microsoft.com/office/powerpoint/2010/main" val="29471128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0F006F5-19A4-4D0A-A958-6219278CB416}" type="datetimeFigureOut">
              <a:rPr lang="en-US" smtClean="0"/>
              <a:t>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1AC6CA-2B0A-495C-BF29-181540467F31}" type="slidenum">
              <a:rPr lang="en-US" smtClean="0"/>
              <a:t>‹#›</a:t>
            </a:fld>
            <a:endParaRPr lang="en-US"/>
          </a:p>
        </p:txBody>
      </p:sp>
    </p:spTree>
    <p:extLst>
      <p:ext uri="{BB962C8B-B14F-4D97-AF65-F5344CB8AC3E}">
        <p14:creationId xmlns:p14="http://schemas.microsoft.com/office/powerpoint/2010/main" val="7490283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0F006F5-19A4-4D0A-A958-6219278CB416}" type="datetimeFigureOut">
              <a:rPr lang="en-US" smtClean="0"/>
              <a:t>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1AC6CA-2B0A-495C-BF29-181540467F31}" type="slidenum">
              <a:rPr lang="en-US" smtClean="0"/>
              <a:t>‹#›</a:t>
            </a:fld>
            <a:endParaRPr lang="en-US"/>
          </a:p>
        </p:txBody>
      </p:sp>
    </p:spTree>
    <p:extLst>
      <p:ext uri="{BB962C8B-B14F-4D97-AF65-F5344CB8AC3E}">
        <p14:creationId xmlns:p14="http://schemas.microsoft.com/office/powerpoint/2010/main" val="42852776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0F006F5-19A4-4D0A-A958-6219278CB416}" type="datetimeFigureOut">
              <a:rPr lang="en-US" smtClean="0"/>
              <a:t>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1AC6CA-2B0A-495C-BF29-181540467F31}" type="slidenum">
              <a:rPr lang="en-US" smtClean="0"/>
              <a:t>‹#›</a:t>
            </a:fld>
            <a:endParaRPr lang="en-US"/>
          </a:p>
        </p:txBody>
      </p:sp>
    </p:spTree>
    <p:extLst>
      <p:ext uri="{BB962C8B-B14F-4D97-AF65-F5344CB8AC3E}">
        <p14:creationId xmlns:p14="http://schemas.microsoft.com/office/powerpoint/2010/main" val="26281980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0F006F5-19A4-4D0A-A958-6219278CB416}" type="datetimeFigureOut">
              <a:rPr lang="en-US" smtClean="0"/>
              <a:t>11/3/2017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1AC6CA-2B0A-495C-BF29-181540467F31}" type="slidenum">
              <a:rPr lang="en-US" smtClean="0"/>
              <a:t>‹#›</a:t>
            </a:fld>
            <a:endParaRPr lang="en-US"/>
          </a:p>
        </p:txBody>
      </p:sp>
    </p:spTree>
    <p:extLst>
      <p:ext uri="{BB962C8B-B14F-4D97-AF65-F5344CB8AC3E}">
        <p14:creationId xmlns:p14="http://schemas.microsoft.com/office/powerpoint/2010/main" val="38806230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0F006F5-19A4-4D0A-A958-6219278CB416}" type="datetimeFigureOut">
              <a:rPr lang="en-US" smtClean="0"/>
              <a:t>11/3/2017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C1AC6CA-2B0A-495C-BF29-181540467F31}" type="slidenum">
              <a:rPr lang="en-US" smtClean="0"/>
              <a:t>‹#›</a:t>
            </a:fld>
            <a:endParaRPr lang="en-US"/>
          </a:p>
        </p:txBody>
      </p:sp>
    </p:spTree>
    <p:extLst>
      <p:ext uri="{BB962C8B-B14F-4D97-AF65-F5344CB8AC3E}">
        <p14:creationId xmlns:p14="http://schemas.microsoft.com/office/powerpoint/2010/main" val="1846404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0F006F5-19A4-4D0A-A958-6219278CB416}" type="datetimeFigureOut">
              <a:rPr lang="en-US" smtClean="0"/>
              <a:t>11/3/2017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C1AC6CA-2B0A-495C-BF29-181540467F31}" type="slidenum">
              <a:rPr lang="en-US" smtClean="0"/>
              <a:t>‹#›</a:t>
            </a:fld>
            <a:endParaRPr lang="en-US"/>
          </a:p>
        </p:txBody>
      </p:sp>
    </p:spTree>
    <p:extLst>
      <p:ext uri="{BB962C8B-B14F-4D97-AF65-F5344CB8AC3E}">
        <p14:creationId xmlns:p14="http://schemas.microsoft.com/office/powerpoint/2010/main" val="10820227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F006F5-19A4-4D0A-A958-6219278CB416}" type="datetimeFigureOut">
              <a:rPr lang="en-US" smtClean="0"/>
              <a:t>11/3/2017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C1AC6CA-2B0A-495C-BF29-181540467F31}" type="slidenum">
              <a:rPr lang="en-US" smtClean="0"/>
              <a:t>‹#›</a:t>
            </a:fld>
            <a:endParaRPr lang="en-US"/>
          </a:p>
        </p:txBody>
      </p:sp>
    </p:spTree>
    <p:extLst>
      <p:ext uri="{BB962C8B-B14F-4D97-AF65-F5344CB8AC3E}">
        <p14:creationId xmlns:p14="http://schemas.microsoft.com/office/powerpoint/2010/main" val="1330135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0F006F5-19A4-4D0A-A958-6219278CB416}" type="datetimeFigureOut">
              <a:rPr lang="en-US" smtClean="0"/>
              <a:t>11/3/2017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1AC6CA-2B0A-495C-BF29-181540467F31}" type="slidenum">
              <a:rPr lang="en-US" smtClean="0"/>
              <a:t>‹#›</a:t>
            </a:fld>
            <a:endParaRPr lang="en-US"/>
          </a:p>
        </p:txBody>
      </p:sp>
    </p:spTree>
    <p:extLst>
      <p:ext uri="{BB962C8B-B14F-4D97-AF65-F5344CB8AC3E}">
        <p14:creationId xmlns:p14="http://schemas.microsoft.com/office/powerpoint/2010/main" val="6238112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0F006F5-19A4-4D0A-A958-6219278CB416}" type="datetimeFigureOut">
              <a:rPr lang="en-US" smtClean="0"/>
              <a:t>11/3/2017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1AC6CA-2B0A-495C-BF29-181540467F31}" type="slidenum">
              <a:rPr lang="en-US" smtClean="0"/>
              <a:t>‹#›</a:t>
            </a:fld>
            <a:endParaRPr lang="en-US"/>
          </a:p>
        </p:txBody>
      </p:sp>
    </p:spTree>
    <p:extLst>
      <p:ext uri="{BB962C8B-B14F-4D97-AF65-F5344CB8AC3E}">
        <p14:creationId xmlns:p14="http://schemas.microsoft.com/office/powerpoint/2010/main" val="9404719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996633"/>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F006F5-19A4-4D0A-A958-6219278CB416}" type="datetimeFigureOut">
              <a:rPr lang="en-US" smtClean="0"/>
              <a:t>11/3/2017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1AC6CA-2B0A-495C-BF29-181540467F31}" type="slidenum">
              <a:rPr lang="en-US" smtClean="0"/>
              <a:t>‹#›</a:t>
            </a:fld>
            <a:endParaRPr lang="en-US"/>
          </a:p>
        </p:txBody>
      </p:sp>
    </p:spTree>
    <p:extLst>
      <p:ext uri="{BB962C8B-B14F-4D97-AF65-F5344CB8AC3E}">
        <p14:creationId xmlns:p14="http://schemas.microsoft.com/office/powerpoint/2010/main" val="227748033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3.png"/><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2.xml"/><Relationship Id="rId7" Type="http://schemas.openxmlformats.org/officeDocument/2006/relationships/image" Target="../media/image5.png"/><Relationship Id="rId2" Type="http://schemas.openxmlformats.org/officeDocument/2006/relationships/audio" Target="../media/media2.wav"/><Relationship Id="rId1" Type="http://schemas.microsoft.com/office/2007/relationships/media" Target="../media/media2.wav"/><Relationship Id="rId6" Type="http://schemas.openxmlformats.org/officeDocument/2006/relationships/image" Target="../media/image4.png"/><Relationship Id="rId5" Type="http://schemas.openxmlformats.org/officeDocument/2006/relationships/hyperlink" Target="http://education.nationalgeographic.org/activity/endangered-threatened-animals-americas/" TargetMode="External"/><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3.png"/><Relationship Id="rId2" Type="http://schemas.openxmlformats.org/officeDocument/2006/relationships/audio" Target="../media/media3.wav"/><Relationship Id="rId1" Type="http://schemas.microsoft.com/office/2007/relationships/media" Target="../media/media3.wav"/><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slideLayout" Target="../slideLayouts/slideLayout2.xml"/><Relationship Id="rId7" Type="http://schemas.openxmlformats.org/officeDocument/2006/relationships/image" Target="../media/image8.png"/><Relationship Id="rId2" Type="http://schemas.openxmlformats.org/officeDocument/2006/relationships/audio" Target="../media/media4.wav"/><Relationship Id="rId1" Type="http://schemas.microsoft.com/office/2007/relationships/media" Target="../media/media4.wav"/><Relationship Id="rId6" Type="http://schemas.openxmlformats.org/officeDocument/2006/relationships/image" Target="../media/image3.png"/><Relationship Id="rId5" Type="http://schemas.openxmlformats.org/officeDocument/2006/relationships/hyperlink" Target="http://education.nationalgeographic.org/activity/endangered-threatened-animals-americas/" TargetMode="External"/><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1.png"/><Relationship Id="rId2" Type="http://schemas.openxmlformats.org/officeDocument/2006/relationships/audio" Target="../media/media5.wav"/><Relationship Id="rId1" Type="http://schemas.microsoft.com/office/2007/relationships/media" Target="../media/media5.wav"/><Relationship Id="rId6" Type="http://schemas.openxmlformats.org/officeDocument/2006/relationships/image" Target="../media/image10.png"/><Relationship Id="rId5" Type="http://schemas.openxmlformats.org/officeDocument/2006/relationships/image" Target="../media/image3.pn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3.png"/><Relationship Id="rId2" Type="http://schemas.openxmlformats.org/officeDocument/2006/relationships/audio" Target="../media/media6.wav"/><Relationship Id="rId1" Type="http://schemas.microsoft.com/office/2007/relationships/media" Target="../media/media6.wav"/><Relationship Id="rId6" Type="http://schemas.openxmlformats.org/officeDocument/2006/relationships/image" Target="../media/image12.png"/><Relationship Id="rId5" Type="http://schemas.openxmlformats.org/officeDocument/2006/relationships/image" Target="../media/image3.pn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slideLayout" Target="../slideLayouts/slideLayout2.xml"/><Relationship Id="rId7" Type="http://schemas.openxmlformats.org/officeDocument/2006/relationships/image" Target="../media/image3.png"/><Relationship Id="rId2" Type="http://schemas.openxmlformats.org/officeDocument/2006/relationships/audio" Target="../media/media7.wav"/><Relationship Id="rId1" Type="http://schemas.microsoft.com/office/2007/relationships/media" Target="../media/media7.wav"/><Relationship Id="rId6" Type="http://schemas.openxmlformats.org/officeDocument/2006/relationships/image" Target="../media/image14.png"/><Relationship Id="rId5" Type="http://schemas.openxmlformats.org/officeDocument/2006/relationships/hyperlink" Target="http://www.endangered.org/campaigns/endangered-species-day/toolkit/" TargetMode="External"/><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7.png"/><Relationship Id="rId2" Type="http://schemas.openxmlformats.org/officeDocument/2006/relationships/audio" Target="../media/media8.wav"/><Relationship Id="rId1" Type="http://schemas.microsoft.com/office/2007/relationships/media" Target="../media/media8.wav"/><Relationship Id="rId6" Type="http://schemas.openxmlformats.org/officeDocument/2006/relationships/image" Target="../media/image3.png"/><Relationship Id="rId5" Type="http://schemas.openxmlformats.org/officeDocument/2006/relationships/image" Target="../media/image16.png"/><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hyperlink" Target="https://www.epa.gov/education" TargetMode="External"/><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72" y="4343400"/>
            <a:ext cx="7469372" cy="2500423"/>
          </a:xfrm>
        </p:spPr>
        <p:txBody>
          <a:bodyPr>
            <a:noAutofit/>
          </a:bodyPr>
          <a:lstStyle/>
          <a:p>
            <a:pPr algn="l"/>
            <a:r>
              <a:rPr lang="en-US" sz="2400" b="1" dirty="0">
                <a:solidFill>
                  <a:schemeClr val="bg1"/>
                </a:solidFill>
              </a:rPr>
              <a:t>5</a:t>
            </a:r>
            <a:r>
              <a:rPr lang="en-US" sz="2400" b="1" baseline="30000" dirty="0">
                <a:solidFill>
                  <a:schemeClr val="bg1"/>
                </a:solidFill>
              </a:rPr>
              <a:t>th</a:t>
            </a:r>
            <a:r>
              <a:rPr lang="en-US" sz="2400" b="1" dirty="0">
                <a:solidFill>
                  <a:schemeClr val="bg1"/>
                </a:solidFill>
              </a:rPr>
              <a:t> Grade: </a:t>
            </a:r>
            <a:br>
              <a:rPr lang="en-US" dirty="0">
                <a:latin typeface="+mj-ea"/>
                <a:cs typeface="+mj-ea"/>
              </a:rPr>
            </a:br>
            <a:r>
              <a:rPr lang="en-US" sz="4800" b="1" dirty="0">
                <a:solidFill>
                  <a:schemeClr val="bg1"/>
                </a:solidFill>
              </a:rPr>
              <a:t>Animals</a:t>
            </a:r>
            <a:br>
              <a:rPr lang="en-US" dirty="0">
                <a:latin typeface="+mj-ea"/>
                <a:cs typeface="+mj-ea"/>
              </a:rPr>
            </a:br>
            <a:r>
              <a:rPr lang="en-US" sz="1700" b="1" dirty="0">
                <a:solidFill>
                  <a:schemeClr val="bg1"/>
                </a:solidFill>
              </a:rPr>
              <a:t>Learn about animal species and their habitats that are endangered, reflect on </a:t>
            </a:r>
            <a:br>
              <a:rPr lang="en-US" dirty="0">
                <a:latin typeface="+mj-ea"/>
                <a:cs typeface="+mj-ea"/>
              </a:rPr>
            </a:br>
            <a:r>
              <a:rPr lang="en-US" sz="1700" b="1" dirty="0">
                <a:solidFill>
                  <a:schemeClr val="bg1"/>
                </a:solidFill>
              </a:rPr>
              <a:t>why it is important to protect these species to maintain biodiversity on the planet and to think about ways in which we as humans can help protect these species </a:t>
            </a:r>
          </a:p>
        </p:txBody>
      </p:sp>
      <p:sp>
        <p:nvSpPr>
          <p:cNvPr id="3" name="TextBox 2"/>
          <p:cNvSpPr txBox="1"/>
          <p:nvPr/>
        </p:nvSpPr>
        <p:spPr>
          <a:xfrm>
            <a:off x="8001000" y="5920493"/>
            <a:ext cx="1143000" cy="923330"/>
          </a:xfrm>
          <a:prstGeom prst="rect">
            <a:avLst/>
          </a:prstGeom>
          <a:noFill/>
        </p:spPr>
        <p:txBody>
          <a:bodyPr wrap="square" rtlCol="0">
            <a:spAutoFit/>
          </a:bodyPr>
          <a:lstStyle/>
          <a:p>
            <a:r>
              <a:rPr lang="en-US" dirty="0">
                <a:solidFill>
                  <a:schemeClr val="bg1"/>
                </a:solidFill>
              </a:rPr>
              <a:t>US EPA, Region 10 </a:t>
            </a:r>
            <a:r>
              <a:rPr lang="en-US" dirty="0" err="1">
                <a:solidFill>
                  <a:schemeClr val="bg1"/>
                </a:solidFill>
              </a:rPr>
              <a:t>EcoLearn</a:t>
            </a:r>
            <a:r>
              <a:rPr lang="en-US" dirty="0">
                <a:solidFill>
                  <a:schemeClr val="bg1"/>
                </a:solidFill>
              </a:rPr>
              <a:t> </a:t>
            </a:r>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65975" y="5920493"/>
            <a:ext cx="835025" cy="811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12700"/>
            <a:ext cx="9144000" cy="458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8193863" y="4697457"/>
            <a:ext cx="406400" cy="406400"/>
          </a:xfrm>
          <a:prstGeom prst="rect">
            <a:avLst/>
          </a:prstGeom>
        </p:spPr>
      </p:pic>
      <p:sp>
        <p:nvSpPr>
          <p:cNvPr id="6" name="TextBox 5"/>
          <p:cNvSpPr txBox="1"/>
          <p:nvPr/>
        </p:nvSpPr>
        <p:spPr>
          <a:xfrm>
            <a:off x="7527482" y="5103857"/>
            <a:ext cx="1597025" cy="369332"/>
          </a:xfrm>
          <a:prstGeom prst="rect">
            <a:avLst/>
          </a:prstGeom>
          <a:noFill/>
        </p:spPr>
        <p:txBody>
          <a:bodyPr wrap="square" rtlCol="0">
            <a:spAutoFit/>
          </a:bodyPr>
          <a:lstStyle/>
          <a:p>
            <a:r>
              <a:rPr lang="en-US" dirty="0">
                <a:solidFill>
                  <a:schemeClr val="bg1"/>
                </a:solidFill>
              </a:rPr>
              <a:t>Click for Audio </a:t>
            </a:r>
          </a:p>
        </p:txBody>
      </p:sp>
    </p:spTree>
    <p:extLst>
      <p:ext uri="{BB962C8B-B14F-4D97-AF65-F5344CB8AC3E}">
        <p14:creationId xmlns:p14="http://schemas.microsoft.com/office/powerpoint/2010/main" val="23195016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7917"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chemeClr val="bg1"/>
                </a:solidFill>
              </a:rPr>
              <a:t>Objective</a:t>
            </a:r>
          </a:p>
        </p:txBody>
      </p:sp>
      <p:sp>
        <p:nvSpPr>
          <p:cNvPr id="3" name="Content Placeholder 2"/>
          <p:cNvSpPr>
            <a:spLocks noGrp="1"/>
          </p:cNvSpPr>
          <p:nvPr>
            <p:ph idx="1"/>
          </p:nvPr>
        </p:nvSpPr>
        <p:spPr>
          <a:xfrm>
            <a:off x="152400" y="1524000"/>
            <a:ext cx="8839200" cy="3124200"/>
          </a:xfrm>
        </p:spPr>
        <p:txBody>
          <a:bodyPr vert="horz" lIns="91440" tIns="45720" rIns="91440" bIns="45720" rtlCol="0" anchor="t">
            <a:normAutofit fontScale="92500" lnSpcReduction="10000"/>
          </a:bodyPr>
          <a:lstStyle/>
          <a:p>
            <a:r>
              <a:rPr lang="en-US" dirty="0">
                <a:solidFill>
                  <a:schemeClr val="bg1"/>
                </a:solidFill>
              </a:rPr>
              <a:t>Today you will learn…</a:t>
            </a:r>
          </a:p>
          <a:p>
            <a:pPr lvl="1"/>
            <a:r>
              <a:rPr lang="en-US" dirty="0">
                <a:solidFill>
                  <a:schemeClr val="bg1"/>
                </a:solidFill>
                <a:hlinkClick r:id="rId5"/>
              </a:rPr>
              <a:t>Endangered Animals of the Americas</a:t>
            </a:r>
            <a:r>
              <a:rPr lang="en-US" dirty="0">
                <a:solidFill>
                  <a:schemeClr val="bg1"/>
                </a:solidFill>
              </a:rPr>
              <a:t> </a:t>
            </a:r>
          </a:p>
          <a:p>
            <a:pPr lvl="1"/>
            <a:r>
              <a:rPr lang="en-US" dirty="0">
                <a:solidFill>
                  <a:schemeClr val="bg1"/>
                </a:solidFill>
              </a:rPr>
              <a:t>The meanings of vocabulary terms</a:t>
            </a:r>
          </a:p>
          <a:p>
            <a:pPr lvl="1"/>
            <a:r>
              <a:rPr lang="en-US" dirty="0">
                <a:solidFill>
                  <a:schemeClr val="bg1"/>
                </a:solidFill>
              </a:rPr>
              <a:t>Explain facts about an endangered or threatened animal, its habitat, and its obstacles</a:t>
            </a:r>
          </a:p>
          <a:p>
            <a:pPr lvl="1"/>
            <a:r>
              <a:rPr lang="en-US" dirty="0">
                <a:solidFill>
                  <a:schemeClr val="bg1"/>
                </a:solidFill>
              </a:rPr>
              <a:t>Write a persuasive argument about why people should try to save endangered or threatened animals </a:t>
            </a:r>
          </a:p>
        </p:txBody>
      </p:sp>
      <p:pic>
        <p:nvPicPr>
          <p:cNvPr id="5"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57600" y="4548766"/>
            <a:ext cx="4953000" cy="21496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265" y="6364287"/>
            <a:ext cx="1736725"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686427" y="5957887"/>
            <a:ext cx="406400" cy="406400"/>
          </a:xfrm>
          <a:prstGeom prst="rect">
            <a:avLst/>
          </a:prstGeom>
        </p:spPr>
      </p:pic>
    </p:spTree>
    <p:extLst>
      <p:ext uri="{BB962C8B-B14F-4D97-AF65-F5344CB8AC3E}">
        <p14:creationId xmlns:p14="http://schemas.microsoft.com/office/powerpoint/2010/main" val="67861482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1212"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chemeClr val="bg1"/>
                </a:solidFill>
              </a:rPr>
              <a:t>Key Words</a:t>
            </a:r>
          </a:p>
        </p:txBody>
      </p:sp>
      <p:sp>
        <p:nvSpPr>
          <p:cNvPr id="3" name="Content Placeholder 2"/>
          <p:cNvSpPr>
            <a:spLocks noGrp="1"/>
          </p:cNvSpPr>
          <p:nvPr>
            <p:ph idx="1"/>
          </p:nvPr>
        </p:nvSpPr>
        <p:spPr>
          <a:xfrm>
            <a:off x="457200" y="2133600"/>
            <a:ext cx="3124200" cy="3330209"/>
          </a:xfrm>
        </p:spPr>
        <p:txBody>
          <a:bodyPr>
            <a:normAutofit fontScale="92500" lnSpcReduction="20000"/>
          </a:bodyPr>
          <a:lstStyle/>
          <a:p>
            <a:r>
              <a:rPr lang="en-US" dirty="0">
                <a:solidFill>
                  <a:schemeClr val="bg1"/>
                </a:solidFill>
              </a:rPr>
              <a:t>Endangered species</a:t>
            </a:r>
          </a:p>
          <a:p>
            <a:endParaRPr lang="en-US" dirty="0">
              <a:solidFill>
                <a:schemeClr val="bg1"/>
              </a:solidFill>
            </a:endParaRPr>
          </a:p>
          <a:p>
            <a:r>
              <a:rPr lang="en-US" dirty="0">
                <a:solidFill>
                  <a:schemeClr val="bg1"/>
                </a:solidFill>
              </a:rPr>
              <a:t>Threatened species</a:t>
            </a:r>
          </a:p>
          <a:p>
            <a:endParaRPr lang="en-US" dirty="0">
              <a:solidFill>
                <a:schemeClr val="bg1"/>
              </a:solidFill>
            </a:endParaRPr>
          </a:p>
          <a:p>
            <a:r>
              <a:rPr lang="en-US" dirty="0">
                <a:solidFill>
                  <a:schemeClr val="bg1"/>
                </a:solidFill>
              </a:rPr>
              <a:t>Extinct </a:t>
            </a:r>
          </a:p>
        </p:txBody>
      </p:sp>
      <p:pic>
        <p:nvPicPr>
          <p:cNvPr id="307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57600" y="1371600"/>
            <a:ext cx="4958443" cy="5162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037" y="6364287"/>
            <a:ext cx="1736725"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645114" y="5791200"/>
            <a:ext cx="406400" cy="406400"/>
          </a:xfrm>
          <a:prstGeom prst="rect">
            <a:avLst/>
          </a:prstGeom>
        </p:spPr>
      </p:pic>
    </p:spTree>
    <p:extLst>
      <p:ext uri="{BB962C8B-B14F-4D97-AF65-F5344CB8AC3E}">
        <p14:creationId xmlns:p14="http://schemas.microsoft.com/office/powerpoint/2010/main" val="127015542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5048"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chemeClr val="bg1"/>
                </a:solidFill>
              </a:rPr>
              <a:t>Endangered Animals of the Americas </a:t>
            </a:r>
          </a:p>
        </p:txBody>
      </p:sp>
      <p:sp>
        <p:nvSpPr>
          <p:cNvPr id="3" name="Content Placeholder 2"/>
          <p:cNvSpPr>
            <a:spLocks noGrp="1"/>
          </p:cNvSpPr>
          <p:nvPr>
            <p:ph idx="1"/>
          </p:nvPr>
        </p:nvSpPr>
        <p:spPr>
          <a:xfrm>
            <a:off x="457200" y="1371601"/>
            <a:ext cx="8229600" cy="3429000"/>
          </a:xfrm>
        </p:spPr>
        <p:txBody>
          <a:bodyPr vert="horz" lIns="91440" tIns="45720" rIns="91440" bIns="45720" rtlCol="0" anchor="t">
            <a:normAutofit fontScale="92500" lnSpcReduction="20000"/>
          </a:bodyPr>
          <a:lstStyle/>
          <a:p>
            <a:r>
              <a:rPr lang="en-US" dirty="0">
                <a:solidFill>
                  <a:schemeClr val="bg1"/>
                </a:solidFill>
                <a:hlinkClick r:id="rId5"/>
              </a:rPr>
              <a:t>National Geographic</a:t>
            </a:r>
            <a:r>
              <a:rPr lang="en-US" dirty="0">
                <a:solidFill>
                  <a:schemeClr val="bg1"/>
                </a:solidFill>
              </a:rPr>
              <a:t> </a:t>
            </a:r>
          </a:p>
          <a:p>
            <a:r>
              <a:rPr lang="en-US" dirty="0">
                <a:solidFill>
                  <a:schemeClr val="bg1"/>
                </a:solidFill>
              </a:rPr>
              <a:t>The animals of the Americas that are in danger of becoming extinct. Use the National Geographic Animals website to research the listed animals and complete the worksheet. List interesting facts about where each animal lives, what its habitat is like, what obstacles it faces, and other facts that interest you. </a:t>
            </a:r>
          </a:p>
        </p:txBody>
      </p:sp>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665162" y="5938394"/>
            <a:ext cx="406400" cy="406400"/>
          </a:xfrm>
          <a:prstGeom prst="rect">
            <a:avLst/>
          </a:prstGeom>
        </p:spPr>
      </p:pic>
      <p:pic>
        <p:nvPicPr>
          <p:cNvPr id="3074"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6344794"/>
            <a:ext cx="1736725"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743200" y="4495800"/>
            <a:ext cx="3629025" cy="22670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5538604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3427"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chemeClr val="bg1"/>
                </a:solidFill>
              </a:rPr>
              <a:t>Endangered Animals of the Americas </a:t>
            </a:r>
          </a:p>
        </p:txBody>
      </p:sp>
      <p:sp>
        <p:nvSpPr>
          <p:cNvPr id="3" name="Content Placeholder 2"/>
          <p:cNvSpPr>
            <a:spLocks noGrp="1"/>
          </p:cNvSpPr>
          <p:nvPr>
            <p:ph idx="1"/>
          </p:nvPr>
        </p:nvSpPr>
        <p:spPr>
          <a:xfrm>
            <a:off x="381000" y="1371600"/>
            <a:ext cx="8229600" cy="990471"/>
          </a:xfrm>
        </p:spPr>
        <p:txBody>
          <a:bodyPr>
            <a:normAutofit fontScale="55000" lnSpcReduction="20000"/>
          </a:bodyPr>
          <a:lstStyle/>
          <a:p>
            <a:r>
              <a:rPr lang="en-US" sz="4800" dirty="0">
                <a:solidFill>
                  <a:schemeClr val="bg1"/>
                </a:solidFill>
              </a:rPr>
              <a:t>Use your group's research to create a poster about why people should try to save your chosen animal. </a:t>
            </a:r>
          </a:p>
        </p:txBody>
      </p:sp>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284714" y="6086549"/>
            <a:ext cx="406400" cy="406400"/>
          </a:xfrm>
          <a:prstGeom prst="rect">
            <a:avLst/>
          </a:prstGeom>
        </p:spPr>
      </p:pic>
      <p:pic>
        <p:nvPicPr>
          <p:cNvPr id="4098"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447" y="6477000"/>
            <a:ext cx="1736725"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12245" y="2170593"/>
            <a:ext cx="7684188" cy="43223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757675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8729"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chemeClr val="bg1"/>
                </a:solidFill>
              </a:rPr>
              <a:t>Endangered Animals of the Americas </a:t>
            </a:r>
          </a:p>
        </p:txBody>
      </p:sp>
      <p:sp>
        <p:nvSpPr>
          <p:cNvPr id="3" name="Content Placeholder 2"/>
          <p:cNvSpPr>
            <a:spLocks noGrp="1"/>
          </p:cNvSpPr>
          <p:nvPr>
            <p:ph idx="1"/>
          </p:nvPr>
        </p:nvSpPr>
        <p:spPr>
          <a:xfrm>
            <a:off x="457200" y="1600201"/>
            <a:ext cx="8229600" cy="2590799"/>
          </a:xfrm>
        </p:spPr>
        <p:txBody>
          <a:bodyPr>
            <a:normAutofit fontScale="70000" lnSpcReduction="20000"/>
          </a:bodyPr>
          <a:lstStyle/>
          <a:p>
            <a:r>
              <a:rPr lang="en-US" sz="4400" dirty="0">
                <a:solidFill>
                  <a:schemeClr val="bg1"/>
                </a:solidFill>
              </a:rPr>
              <a:t>Where does this animal live?</a:t>
            </a:r>
          </a:p>
          <a:p>
            <a:r>
              <a:rPr lang="en-US" sz="4800" dirty="0">
                <a:solidFill>
                  <a:schemeClr val="bg1"/>
                </a:solidFill>
              </a:rPr>
              <a:t>Why is it endangered? </a:t>
            </a:r>
          </a:p>
          <a:p>
            <a:r>
              <a:rPr lang="en-US" sz="4800" dirty="0">
                <a:solidFill>
                  <a:schemeClr val="bg1"/>
                </a:solidFill>
              </a:rPr>
              <a:t>What can be done to save it?</a:t>
            </a:r>
          </a:p>
          <a:p>
            <a:r>
              <a:rPr lang="en-US" sz="4800" dirty="0">
                <a:solidFill>
                  <a:schemeClr val="bg1"/>
                </a:solidFill>
              </a:rPr>
              <a:t>Why should people care about this animal? </a:t>
            </a:r>
          </a:p>
          <a:p>
            <a:endParaRPr lang="en-US" sz="4800" dirty="0"/>
          </a:p>
        </p:txBody>
      </p:sp>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88962" y="6140893"/>
            <a:ext cx="406400" cy="406400"/>
          </a:xfrm>
          <a:prstGeom prst="rect">
            <a:avLst/>
          </a:prstGeom>
        </p:spPr>
      </p:pic>
      <p:pic>
        <p:nvPicPr>
          <p:cNvPr id="5122"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200" y="6477000"/>
            <a:ext cx="1736725"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24201" y="3663417"/>
            <a:ext cx="3048000" cy="3057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787290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9810"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Closure</a:t>
            </a:r>
            <a:r>
              <a:rPr lang="en-US" dirty="0"/>
              <a:t> </a:t>
            </a:r>
          </a:p>
        </p:txBody>
      </p:sp>
      <p:sp>
        <p:nvSpPr>
          <p:cNvPr id="3" name="Content Placeholder 2"/>
          <p:cNvSpPr>
            <a:spLocks noGrp="1"/>
          </p:cNvSpPr>
          <p:nvPr>
            <p:ph idx="1"/>
          </p:nvPr>
        </p:nvSpPr>
        <p:spPr>
          <a:xfrm>
            <a:off x="495300" y="1219200"/>
            <a:ext cx="8229600" cy="2057400"/>
          </a:xfrm>
        </p:spPr>
        <p:txBody>
          <a:bodyPr vert="horz" lIns="91440" tIns="45720" rIns="91440" bIns="45720" rtlCol="0" anchor="t">
            <a:normAutofit fontScale="77500" lnSpcReduction="20000"/>
          </a:bodyPr>
          <a:lstStyle/>
          <a:p>
            <a:pPr marL="0" indent="0">
              <a:buNone/>
            </a:pPr>
            <a:endParaRPr lang="en-US" sz="4800" dirty="0">
              <a:solidFill>
                <a:schemeClr val="bg1"/>
              </a:solidFill>
            </a:endParaRPr>
          </a:p>
          <a:p>
            <a:r>
              <a:rPr lang="en-US" sz="4800" dirty="0">
                <a:solidFill>
                  <a:schemeClr val="bg1"/>
                </a:solidFill>
              </a:rPr>
              <a:t>As a class, review </a:t>
            </a:r>
            <a:r>
              <a:rPr lang="en-US" sz="4800" dirty="0">
                <a:solidFill>
                  <a:schemeClr val="bg1"/>
                </a:solidFill>
                <a:hlinkClick r:id="rId5"/>
              </a:rPr>
              <a:t>“10 Easy Things You Can Do to Save Endangered Species”</a:t>
            </a:r>
          </a:p>
          <a:p>
            <a:pPr marL="457200" lvl="1" indent="0">
              <a:buNone/>
            </a:pPr>
            <a:endParaRPr lang="en-US" sz="4400" dirty="0">
              <a:solidFill>
                <a:schemeClr val="bg1"/>
              </a:solidFill>
            </a:endParaRPr>
          </a:p>
        </p:txBody>
      </p:sp>
      <p:pic>
        <p:nvPicPr>
          <p:cNvPr id="614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633" y="6376987"/>
            <a:ext cx="1736725" cy="481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675795" y="5970587"/>
            <a:ext cx="406400" cy="406400"/>
          </a:xfrm>
          <a:prstGeom prst="rect">
            <a:avLst/>
          </a:prstGeom>
        </p:spPr>
      </p:pic>
      <p:pic>
        <p:nvPicPr>
          <p:cNvPr id="6147"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46806" y="3025189"/>
            <a:ext cx="6324630" cy="31551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8718521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7134"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Homework</a:t>
            </a:r>
          </a:p>
        </p:txBody>
      </p:sp>
      <p:pic>
        <p:nvPicPr>
          <p:cNvPr id="512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76400" y="3370198"/>
            <a:ext cx="5943600" cy="31352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685800" y="1524000"/>
            <a:ext cx="7543800" cy="1815882"/>
          </a:xfrm>
          <a:prstGeom prst="rect">
            <a:avLst/>
          </a:prstGeom>
          <a:noFill/>
        </p:spPr>
        <p:txBody>
          <a:bodyPr wrap="square" rtlCol="0">
            <a:spAutoFit/>
          </a:bodyPr>
          <a:lstStyle/>
          <a:p>
            <a:pPr marL="285750" indent="-285750">
              <a:buFont typeface="Arial" pitchFamily="34" charset="0"/>
              <a:buChar char="•"/>
            </a:pPr>
            <a:r>
              <a:rPr lang="en-US" sz="2800" dirty="0">
                <a:solidFill>
                  <a:schemeClr val="bg1"/>
                </a:solidFill>
              </a:rPr>
              <a:t> Where does this animal live?</a:t>
            </a:r>
          </a:p>
          <a:p>
            <a:pPr marL="342900" indent="-342900">
              <a:buFont typeface="Arial" pitchFamily="34" charset="0"/>
              <a:buChar char="•"/>
            </a:pPr>
            <a:r>
              <a:rPr lang="en-US" sz="2800" dirty="0">
                <a:solidFill>
                  <a:schemeClr val="bg1"/>
                </a:solidFill>
              </a:rPr>
              <a:t>Why is it endangered?</a:t>
            </a:r>
          </a:p>
          <a:p>
            <a:pPr marL="342900" indent="-342900">
              <a:buFont typeface="Arial" pitchFamily="34" charset="0"/>
              <a:buChar char="•"/>
            </a:pPr>
            <a:r>
              <a:rPr lang="en-US" sz="2800" dirty="0">
                <a:solidFill>
                  <a:schemeClr val="bg1"/>
                </a:solidFill>
              </a:rPr>
              <a:t>What can be done to save it?</a:t>
            </a:r>
          </a:p>
          <a:p>
            <a:pPr marL="342900" indent="-342900">
              <a:buFont typeface="Arial" pitchFamily="34" charset="0"/>
              <a:buChar char="•"/>
            </a:pPr>
            <a:r>
              <a:rPr lang="en-US" sz="2800" dirty="0">
                <a:solidFill>
                  <a:schemeClr val="bg1"/>
                </a:solidFill>
              </a:rPr>
              <a:t>Why should people care about this animal? </a:t>
            </a:r>
          </a:p>
        </p:txBody>
      </p:sp>
      <p:pic>
        <p:nvPicPr>
          <p:cNvPr id="5"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661507" y="5970587"/>
            <a:ext cx="406400" cy="406400"/>
          </a:xfrm>
          <a:prstGeom prst="rect">
            <a:avLst/>
          </a:prstGeom>
        </p:spPr>
      </p:pic>
      <p:pic>
        <p:nvPicPr>
          <p:cNvPr id="7170"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875" y="6376987"/>
            <a:ext cx="1736725" cy="481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9900072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4635"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15387" y="381000"/>
            <a:ext cx="3865563" cy="322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2285205" y="6019800"/>
            <a:ext cx="4572000" cy="646331"/>
          </a:xfrm>
          <a:prstGeom prst="rect">
            <a:avLst/>
          </a:prstGeom>
        </p:spPr>
        <p:txBody>
          <a:bodyPr>
            <a:spAutoFit/>
          </a:bodyPr>
          <a:lstStyle/>
          <a:p>
            <a:pPr algn="ctr"/>
            <a:r>
              <a:rPr lang="en-US" dirty="0">
                <a:solidFill>
                  <a:schemeClr val="bg1"/>
                </a:solidFill>
              </a:rPr>
              <a:t>For more information: hanft.sally@epa.gov or salazar.viccy@epa.gov</a:t>
            </a:r>
          </a:p>
        </p:txBody>
      </p:sp>
      <p:sp>
        <p:nvSpPr>
          <p:cNvPr id="5" name="Rectangle 4"/>
          <p:cNvSpPr/>
          <p:nvPr/>
        </p:nvSpPr>
        <p:spPr>
          <a:xfrm>
            <a:off x="2286000" y="4574668"/>
            <a:ext cx="4572000" cy="1477328"/>
          </a:xfrm>
          <a:prstGeom prst="rect">
            <a:avLst/>
          </a:prstGeom>
        </p:spPr>
        <p:txBody>
          <a:bodyPr>
            <a:spAutoFit/>
          </a:bodyPr>
          <a:lstStyle/>
          <a:p>
            <a:pPr algn="ctr"/>
            <a:r>
              <a:rPr lang="en-US" dirty="0">
                <a:solidFill>
                  <a:schemeClr val="bg1"/>
                </a:solidFill>
              </a:rPr>
              <a:t>Developed by the Environmental Protection Agency</a:t>
            </a:r>
          </a:p>
          <a:p>
            <a:pPr algn="ctr"/>
            <a:r>
              <a:rPr lang="en-US" dirty="0">
                <a:solidFill>
                  <a:schemeClr val="bg1"/>
                </a:solidFill>
              </a:rPr>
              <a:t>With support from Department of State </a:t>
            </a:r>
          </a:p>
          <a:p>
            <a:pPr algn="ctr"/>
            <a:r>
              <a:rPr lang="en-US" dirty="0">
                <a:solidFill>
                  <a:schemeClr val="bg1"/>
                </a:solidFill>
              </a:rPr>
              <a:t>Virtual Students of Foreign Service Interns </a:t>
            </a:r>
          </a:p>
          <a:p>
            <a:pPr algn="ctr"/>
            <a:r>
              <a:rPr lang="en-US" dirty="0">
                <a:solidFill>
                  <a:schemeClr val="bg1"/>
                </a:solidFill>
                <a:hlinkClick r:id="rId3"/>
              </a:rPr>
              <a:t>https://www.epa.gov/education</a:t>
            </a:r>
            <a:r>
              <a:rPr lang="en-US" dirty="0">
                <a:solidFill>
                  <a:schemeClr val="bg1"/>
                </a:solidFill>
              </a:rPr>
              <a:t>  </a:t>
            </a:r>
          </a:p>
        </p:txBody>
      </p:sp>
      <p:sp>
        <p:nvSpPr>
          <p:cNvPr id="6" name="Rectangle 5"/>
          <p:cNvSpPr/>
          <p:nvPr/>
        </p:nvSpPr>
        <p:spPr>
          <a:xfrm>
            <a:off x="3438292" y="3666252"/>
            <a:ext cx="2267416" cy="769441"/>
          </a:xfrm>
          <a:prstGeom prst="rect">
            <a:avLst/>
          </a:prstGeom>
        </p:spPr>
        <p:txBody>
          <a:bodyPr wrap="none">
            <a:spAutoFit/>
          </a:bodyPr>
          <a:lstStyle/>
          <a:p>
            <a:r>
              <a:rPr lang="en-US" sz="4400" dirty="0" err="1">
                <a:solidFill>
                  <a:schemeClr val="bg1"/>
                </a:solidFill>
              </a:rPr>
              <a:t>EcoLearn</a:t>
            </a:r>
            <a:endParaRPr lang="en-US" sz="4400" dirty="0">
              <a:solidFill>
                <a:schemeClr val="bg1"/>
              </a:solidFill>
            </a:endParaRPr>
          </a:p>
        </p:txBody>
      </p:sp>
      <p:pic>
        <p:nvPicPr>
          <p:cNvPr id="819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86600" y="5860514"/>
            <a:ext cx="969963" cy="938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8045930" y="5934670"/>
            <a:ext cx="1219200" cy="923330"/>
          </a:xfrm>
          <a:prstGeom prst="rect">
            <a:avLst/>
          </a:prstGeom>
        </p:spPr>
        <p:txBody>
          <a:bodyPr wrap="square">
            <a:spAutoFit/>
          </a:bodyPr>
          <a:lstStyle/>
          <a:p>
            <a:r>
              <a:rPr lang="en-US" dirty="0">
                <a:solidFill>
                  <a:schemeClr val="bg1"/>
                </a:solidFill>
              </a:rPr>
              <a:t>US EPA</a:t>
            </a:r>
          </a:p>
          <a:p>
            <a:r>
              <a:rPr lang="en-US" dirty="0">
                <a:solidFill>
                  <a:schemeClr val="bg1"/>
                </a:solidFill>
              </a:rPr>
              <a:t>Region 10 </a:t>
            </a:r>
          </a:p>
          <a:p>
            <a:r>
              <a:rPr lang="en-US" dirty="0" err="1">
                <a:solidFill>
                  <a:schemeClr val="bg1"/>
                </a:solidFill>
              </a:rPr>
              <a:t>EcoLearn</a:t>
            </a:r>
            <a:endParaRPr lang="en-US" dirty="0">
              <a:solidFill>
                <a:schemeClr val="bg1"/>
              </a:solidFill>
            </a:endParaRPr>
          </a:p>
        </p:txBody>
      </p:sp>
    </p:spTree>
    <p:extLst>
      <p:ext uri="{BB962C8B-B14F-4D97-AF65-F5344CB8AC3E}">
        <p14:creationId xmlns:p14="http://schemas.microsoft.com/office/powerpoint/2010/main" val="132904640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DDE5D0FA646EF498792D2B9A019C022" ma:contentTypeVersion="11" ma:contentTypeDescription="Create a new document." ma:contentTypeScope="" ma:versionID="02f31134bd8086bda2b586c8cb394efb">
  <xsd:schema xmlns:xsd="http://www.w3.org/2001/XMLSchema" xmlns:xs="http://www.w3.org/2001/XMLSchema" xmlns:p="http://schemas.microsoft.com/office/2006/metadata/properties" xmlns:ns1="http://schemas.microsoft.com/sharepoint/v3" xmlns:ns2="4ffa91fb-a0ff-4ac5-b2db-65c790d184a4" xmlns:ns3="http://schemas.microsoft.com/sharepoint.v3" xmlns:ns4="http://schemas.microsoft.com/sharepoint/v3/fields" xmlns:ns5="93c6a663-ae4a-4ced-9ece-a8d2a552dbdd" targetNamespace="http://schemas.microsoft.com/office/2006/metadata/properties" ma:root="true" ma:fieldsID="b28f1d4a36b692e96a95e7dfac3d5744" ns1:_="" ns2:_="" ns3:_="" ns4:_="" ns5:_="">
    <xsd:import namespace="http://schemas.microsoft.com/sharepoint/v3"/>
    <xsd:import namespace="4ffa91fb-a0ff-4ac5-b2db-65c790d184a4"/>
    <xsd:import namespace="http://schemas.microsoft.com/sharepoint.v3"/>
    <xsd:import namespace="http://schemas.microsoft.com/sharepoint/v3/fields"/>
    <xsd:import namespace="93c6a663-ae4a-4ced-9ece-a8d2a552dbdd"/>
    <xsd:element name="properties">
      <xsd:complexType>
        <xsd:sequence>
          <xsd:element name="documentManagement">
            <xsd:complexType>
              <xsd:all>
                <xsd:element ref="ns2:Document_x0020_Creation_x0020_Date" minOccurs="0"/>
                <xsd:element ref="ns2:Creator" minOccurs="0"/>
                <xsd:element ref="ns2:EPA_x0020_Office" minOccurs="0"/>
                <xsd:element ref="ns2:Record" minOccurs="0"/>
                <xsd:element ref="ns3:CategoryDescription" minOccurs="0"/>
                <xsd:element ref="ns2:Identifier" minOccurs="0"/>
                <xsd:element ref="ns2:EPA_x0020_Contributor" minOccurs="0"/>
                <xsd:element ref="ns2:External_x0020_Contributor" minOccurs="0"/>
                <xsd:element ref="ns4:_Coverage" minOccurs="0"/>
                <xsd:element ref="ns2:EPA_x0020_Related_x0020_Documents" minOccurs="0"/>
                <xsd:element ref="ns4:_Source" minOccurs="0"/>
                <xsd:element ref="ns2:Rights" minOccurs="0"/>
                <xsd:element ref="ns1:Language" minOccurs="0"/>
                <xsd:element ref="ns2:j747ac98061d40f0aa7bd47e1db5675d" minOccurs="0"/>
                <xsd:element ref="ns2:TaxKeywordTaxHTField" minOccurs="0"/>
                <xsd:element ref="ns2:TaxCatchAllLabel" minOccurs="0"/>
                <xsd:element ref="ns2:TaxCatchAll" minOccurs="0"/>
                <xsd:element ref="ns2:e3f09c3df709400db2417a7161762d62" minOccurs="0"/>
                <xsd:element ref="ns5:MediaServiceMetadata" minOccurs="0"/>
                <xsd:element ref="ns5:MediaServiceFastMetadata" minOccurs="0"/>
                <xsd:element ref="ns5:MediaServiceAutoTags" minOccurs="0"/>
                <xsd:element ref="ns5:MediaServiceOCR" minOccurs="0"/>
                <xsd:element ref="ns5:MediaServiceGenerationTime" minOccurs="0"/>
                <xsd:element ref="ns5:MediaServiceEventHashCode" minOccurs="0"/>
                <xsd:element ref="ns5: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Language" ma:index="17" nillable="true" ma:displayName="Language" ma:default="English" ma:description="Select the document language from the drop down." ma:format="Dropdown" ma:internalName="Language" ma:readOnly="false">
      <xsd:simpleType>
        <xsd:restriction base="dms:Choice">
          <xsd:enumeration value="Arabic (Saudi Arabia)"/>
          <xsd:enumeration value="Bulgarian (Bulgaria)"/>
          <xsd:enumeration value="Chinese (Hong Kong S.A.R.)"/>
          <xsd:enumeration value="Chinese (People's Republic of China)"/>
          <xsd:enumeration value="Chinese (Taiwan)"/>
          <xsd:enumeration value="Croatian (Croatia)"/>
          <xsd:enumeration value="Czech (Czech Republic)"/>
          <xsd:enumeration value="Danish (Denmark)"/>
          <xsd:enumeration value="Dutch (Netherlands)"/>
          <xsd:enumeration value="English"/>
          <xsd:enumeration value="Estonian (Estonia)"/>
          <xsd:enumeration value="Finnish (Finland)"/>
          <xsd:enumeration value="French (France)"/>
          <xsd:enumeration value="German (Germany)"/>
          <xsd:enumeration value="Greek (Greece)"/>
          <xsd:enumeration value="Hebrew (Israel)"/>
          <xsd:enumeration value="Hindi (India)"/>
          <xsd:enumeration value="Hungarian (Hungary)"/>
          <xsd:enumeration value="Indonesian (Indonesia)"/>
          <xsd:enumeration value="Italian (Italy)"/>
          <xsd:enumeration value="Japanese (Japan)"/>
          <xsd:enumeration value="Korean (Korea)"/>
          <xsd:enumeration value="Latvian (Latvia)"/>
          <xsd:enumeration value="Lithuanian (Lithuania)"/>
          <xsd:enumeration value="Malay (Malaysia)"/>
          <xsd:enumeration value="Norwegian (Bokmal) (Norway)"/>
          <xsd:enumeration value="Polish (Poland)"/>
          <xsd:enumeration value="Portuguese (Brazil)"/>
          <xsd:enumeration value="Portuguese (Portugal)"/>
          <xsd:enumeration value="Romanian (Romania)"/>
          <xsd:enumeration value="Russian (Russia)"/>
          <xsd:enumeration value="Serbian (Latin) (Serbia)"/>
          <xsd:enumeration value="Slovak (Slovakia)"/>
          <xsd:enumeration value="Slovenian (Slovenia)"/>
          <xsd:enumeration value="Spanish (Spain)"/>
          <xsd:enumeration value="Swedish (Sweden)"/>
          <xsd:enumeration value="Thai (Thailand)"/>
          <xsd:enumeration value="Turkish (Turkey)"/>
          <xsd:enumeration value="Ukrainian (Ukraine)"/>
          <xsd:enumeration value="Urdu (Islamic Republic of Pakistan)"/>
          <xsd:enumeration value="Vietnamese (Vietnam)"/>
        </xsd:restriction>
      </xsd:simpleType>
    </xsd:element>
  </xsd:schema>
  <xsd:schema xmlns:xsd="http://www.w3.org/2001/XMLSchema" xmlns:xs="http://www.w3.org/2001/XMLSchema" xmlns:dms="http://schemas.microsoft.com/office/2006/documentManagement/types" xmlns:pc="http://schemas.microsoft.com/office/infopath/2007/PartnerControls" targetNamespace="4ffa91fb-a0ff-4ac5-b2db-65c790d184a4" elementFormDefault="qualified">
    <xsd:import namespace="http://schemas.microsoft.com/office/2006/documentManagement/types"/>
    <xsd:import namespace="http://schemas.microsoft.com/office/infopath/2007/PartnerControls"/>
    <xsd:element name="Document_x0020_Creation_x0020_Date" ma:index="2" nillable="true" ma:displayName="Document Date" ma:default="[today]" ma:description="Enter the date this document was last modified. The upload date has been entered by default." ma:format="DateOnly" ma:internalName="Document_x0020_Creation_x0020_Date" ma:readOnly="false">
      <xsd:simpleType>
        <xsd:restriction base="dms:DateTime"/>
      </xsd:simpleType>
    </xsd:element>
    <xsd:element name="Creator" ma:index="3" nillable="true" ma:displayName="Creator" ma:description="Enter the person primarily responsible for the document. The name of the person uploading the document has been entered by default." ma:list="UserInfo" ma:SharePointGroup="0" ma:internalName="Creato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PA_x0020_Office" ma:index="4" nillable="true" ma:displayName="EPA Office" ma:description="Enter the EPA organization primarily responsible for the document. The office of the person uploading the document has been entered by default." ma:internalName="EPA_x0020_Office" ma:readOnly="false">
      <xsd:simpleType>
        <xsd:restriction base="dms:Text">
          <xsd:maxLength value="255"/>
        </xsd:restriction>
      </xsd:simpleType>
    </xsd:element>
    <xsd:element name="Record" ma:index="5" nillable="true" ma:displayName="Record" ma:default="Shared" ma:description="For documents that provide evidence of EPA decisions and actions, select &quot;Shared&quot; (open access) or &quot;Private&quot; (restricted access)." ma:format="Dropdown" ma:internalName="Record" ma:readOnly="false">
      <xsd:simpleType>
        <xsd:restriction base="dms:Choice">
          <xsd:enumeration value="None"/>
          <xsd:enumeration value="Shared"/>
          <xsd:enumeration value="Private"/>
        </xsd:restriction>
      </xsd:simpleType>
    </xsd:element>
    <xsd:element name="Identifier" ma:index="9" nillable="true" ma:displayName="Identifier" ma:description="Enter all EPA identification numbers applicable to this document, one on each line." ma:internalName="Identifier" ma:readOnly="false">
      <xsd:simpleType>
        <xsd:restriction base="dms:Note">
          <xsd:maxLength value="255"/>
        </xsd:restriction>
      </xsd:simpleType>
    </xsd:element>
    <xsd:element name="EPA_x0020_Contributor" ma:index="11" nillable="true" ma:displayName="EPA Contributor" ma:description="Enter an EPA person who contributed to the creation of the document but is not the primary author." ma:list="UserInfo" ma:SharePointGroup="0" ma:internalName="EPA_x0020_Contributo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Contributor" ma:index="12" nillable="true" ma:displayName="External Contributor" ma:description="Enter a non-EPA person who contributed to the creation of the document but is not the primary author." ma:internalName="External_x0020_Contributor" ma:readOnly="false">
      <xsd:simpleType>
        <xsd:restriction base="dms:Note">
          <xsd:maxLength value="255"/>
        </xsd:restriction>
      </xsd:simpleType>
    </xsd:element>
    <xsd:element name="EPA_x0020_Related_x0020_Documents" ma:index="14" nillable="true" ma:displayName="Other Related Documents" ma:description="Enter any related document." ma:internalName="EPA_x0020_Related_x0020_Documents" ma:readOnly="false">
      <xsd:simpleType>
        <xsd:restriction base="dms:Note">
          <xsd:maxLength value="255"/>
        </xsd:restriction>
      </xsd:simpleType>
    </xsd:element>
    <xsd:element name="Rights" ma:index="16" nillable="true" ma:displayName="Rights" ma:description="Enter information about intellectual property rights held over the document (e.g. copyright, patent, trademark)." ma:internalName="Rights" ma:readOnly="false">
      <xsd:simpleType>
        <xsd:restriction base="dms:Note">
          <xsd:maxLength value="255"/>
        </xsd:restriction>
      </xsd:simpleType>
    </xsd:element>
    <xsd:element name="j747ac98061d40f0aa7bd47e1db5675d" ma:index="19" nillable="true" ma:taxonomy="true" ma:internalName="j747ac98061d40f0aa7bd47e1db5675d" ma:taxonomyFieldName="Document_x0020_Type" ma:displayName="Document Type" ma:readOnly="false" ma:default="" ma:fieldId="{3747ac98-061d-40f0-aa7b-d47e1db5675d}" ma:sspId="29f62856-1543-49d4-a736-4569d363f533" ma:termSetId="e06cd6a9-a175-4da0-81cb-8dba7aa394ab" ma:anchorId="00000000-0000-0000-0000-000000000000" ma:open="false" ma:isKeyword="false">
      <xsd:complexType>
        <xsd:sequence>
          <xsd:element ref="pc:Terms" minOccurs="0" maxOccurs="1"/>
        </xsd:sequence>
      </xsd:complexType>
    </xsd:element>
    <xsd:element name="TaxKeywordTaxHTField" ma:index="21" nillable="true" ma:taxonomy="true" ma:internalName="TaxKeywordTaxHTField" ma:taxonomyFieldName="TaxKeyword" ma:displayName="Enterprise Keywords" ma:readOnly="false" ma:fieldId="{23f27201-bee3-471e-b2e7-b64fd8b7ca38}" ma:taxonomyMulti="true" ma:sspId="29f62856-1543-49d4-a736-4569d363f533" ma:termSetId="00000000-0000-0000-0000-000000000000" ma:anchorId="00000000-0000-0000-0000-000000000000" ma:open="true" ma:isKeyword="true">
      <xsd:complexType>
        <xsd:sequence>
          <xsd:element ref="pc:Terms" minOccurs="0" maxOccurs="1"/>
        </xsd:sequence>
      </xsd:complexType>
    </xsd:element>
    <xsd:element name="TaxCatchAllLabel" ma:index="23" nillable="true" ma:displayName="Taxonomy Catch All Column1" ma:hidden="true" ma:list="{80c63405-47a1-4b55-937d-305de570f354}" ma:internalName="TaxCatchAllLabel" ma:readOnly="true" ma:showField="CatchAllDataLabel" ma:web="5be46346-aa3e-492f-9fd9-57cc088700bd">
      <xsd:complexType>
        <xsd:complexContent>
          <xsd:extension base="dms:MultiChoiceLookup">
            <xsd:sequence>
              <xsd:element name="Value" type="dms:Lookup" maxOccurs="unbounded" minOccurs="0" nillable="true"/>
            </xsd:sequence>
          </xsd:extension>
        </xsd:complexContent>
      </xsd:complexType>
    </xsd:element>
    <xsd:element name="TaxCatchAll" ma:index="24" nillable="true" ma:displayName="Taxonomy Catch All Column" ma:hidden="true" ma:list="{80c63405-47a1-4b55-937d-305de570f354}" ma:internalName="TaxCatchAll" ma:showField="CatchAllData" ma:web="5be46346-aa3e-492f-9fd9-57cc088700bd">
      <xsd:complexType>
        <xsd:complexContent>
          <xsd:extension base="dms:MultiChoiceLookup">
            <xsd:sequence>
              <xsd:element name="Value" type="dms:Lookup" maxOccurs="unbounded" minOccurs="0" nillable="true"/>
            </xsd:sequence>
          </xsd:extension>
        </xsd:complexContent>
      </xsd:complexType>
    </xsd:element>
    <xsd:element name="e3f09c3df709400db2417a7161762d62" ma:index="28" nillable="true" ma:taxonomy="true" ma:internalName="e3f09c3df709400db2417a7161762d62" ma:taxonomyFieldName="EPA_x0020_Subject" ma:displayName="EPA Subject" ma:readOnly="false" ma:default="" ma:fieldId="{e3f09c3d-f709-400d-b241-7a7161762d62}" ma:taxonomyMulti="true" ma:sspId="29f62856-1543-49d4-a736-4569d363f533" ma:termSetId="7a3d4ae0-7e62-45a2-a406-c6a8a6a8eee3"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CategoryDescription" ma:index="6" nillable="true" ma:displayName="Description" ma:description="Enter a brief description." ma:internalName="CategoryDescription" ma:readOnly="fals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Coverage" ma:index="13" nillable="true" ma:displayName="Coverage" ma:description="Enter the geographic location, jurisdiction, or time period for which the document is relevant." ma:internalName="_Coverage" ma:readOnly="false">
      <xsd:simpleType>
        <xsd:restriction base="dms:Text">
          <xsd:maxLength value="255"/>
        </xsd:restriction>
      </xsd:simpleType>
    </xsd:element>
    <xsd:element name="_Source" ma:index="15" nillable="true" ma:displayName="Source" ma:description="Enter a source from which the document is derived." ma:internalName="_Source" ma:readOnly="fals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3c6a663-ae4a-4ced-9ece-a8d2a552dbdd" elementFormDefault="qualified">
    <xsd:import namespace="http://schemas.microsoft.com/office/2006/documentManagement/types"/>
    <xsd:import namespace="http://schemas.microsoft.com/office/infopath/2007/PartnerControls"/>
    <xsd:element name="MediaServiceMetadata" ma:index="29" nillable="true" ma:displayName="MediaServiceMetadata" ma:hidden="true" ma:internalName="MediaServiceMetadata" ma:readOnly="true">
      <xsd:simpleType>
        <xsd:restriction base="dms:Note"/>
      </xsd:simpleType>
    </xsd:element>
    <xsd:element name="MediaServiceFastMetadata" ma:index="30" nillable="true" ma:displayName="MediaServiceFastMetadata" ma:hidden="true" ma:internalName="MediaServiceFastMetadata" ma:readOnly="true">
      <xsd:simpleType>
        <xsd:restriction base="dms:Note"/>
      </xsd:simpleType>
    </xsd:element>
    <xsd:element name="MediaServiceAutoTags" ma:index="31" nillable="true" ma:displayName="Tags" ma:internalName="MediaServiceAutoTags" ma:readOnly="true">
      <xsd:simpleType>
        <xsd:restriction base="dms:Text"/>
      </xsd:simpleType>
    </xsd:element>
    <xsd:element name="MediaServiceOCR" ma:index="32" nillable="true" ma:displayName="Extracted Text" ma:internalName="MediaServiceOCR" ma:readOnly="true">
      <xsd:simpleType>
        <xsd:restriction base="dms:Note">
          <xsd:maxLength value="255"/>
        </xsd:restriction>
      </xsd:simpleType>
    </xsd:element>
    <xsd:element name="MediaServiceGenerationTime" ma:index="33" nillable="true" ma:displayName="MediaServiceGenerationTime" ma:hidden="true" ma:internalName="MediaServiceGenerationTime" ma:readOnly="true">
      <xsd:simpleType>
        <xsd:restriction base="dms:Text"/>
      </xsd:simpleType>
    </xsd:element>
    <xsd:element name="MediaServiceEventHashCode" ma:index="34" nillable="true" ma:displayName="MediaServiceEventHashCode" ma:hidden="true" ma:internalName="MediaServiceEventHashCode" ma:readOnly="true">
      <xsd:simpleType>
        <xsd:restriction base="dms:Text"/>
      </xsd:simpleType>
    </xsd:element>
    <xsd:element name="MediaServiceDateTaken" ma:index="35"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5"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haredContentType xmlns="Microsoft.SharePoint.Taxonomy.ContentTypeSync" SourceId="29f62856-1543-49d4-a736-4569d363f533" ContentTypeId="0x0101" PreviousValue="false"/>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Record xmlns="4ffa91fb-a0ff-4ac5-b2db-65c790d184a4">Shared</Record>
    <Language xmlns="http://schemas.microsoft.com/sharepoint/v3">English</Language>
    <Document_x0020_Creation_x0020_Date xmlns="4ffa91fb-a0ff-4ac5-b2db-65c790d184a4">2019-11-08T14:09:47+00:00</Document_x0020_Creation_x0020_Date>
    <_Source xmlns="http://schemas.microsoft.com/sharepoint/v3/fields" xsi:nil="true"/>
    <j747ac98061d40f0aa7bd47e1db5675d xmlns="4ffa91fb-a0ff-4ac5-b2db-65c790d184a4">
      <Terms xmlns="http://schemas.microsoft.com/office/infopath/2007/PartnerControls"/>
    </j747ac98061d40f0aa7bd47e1db5675d>
    <e3f09c3df709400db2417a7161762d62 xmlns="4ffa91fb-a0ff-4ac5-b2db-65c790d184a4">
      <Terms xmlns="http://schemas.microsoft.com/office/infopath/2007/PartnerControls"/>
    </e3f09c3df709400db2417a7161762d62>
    <External_x0020_Contributor xmlns="4ffa91fb-a0ff-4ac5-b2db-65c790d184a4" xsi:nil="true"/>
    <TaxKeywordTaxHTField xmlns="4ffa91fb-a0ff-4ac5-b2db-65c790d184a4">
      <Terms xmlns="http://schemas.microsoft.com/office/infopath/2007/PartnerControls"/>
    </TaxKeywordTaxHTField>
    <Rights xmlns="4ffa91fb-a0ff-4ac5-b2db-65c790d184a4" xsi:nil="true"/>
    <EPA_x0020_Office xmlns="4ffa91fb-a0ff-4ac5-b2db-65c790d184a4" xsi:nil="true"/>
    <CategoryDescription xmlns="http://schemas.microsoft.com/sharepoint.v3" xsi:nil="true"/>
    <Identifier xmlns="4ffa91fb-a0ff-4ac5-b2db-65c790d184a4" xsi:nil="true"/>
    <_Coverage xmlns="http://schemas.microsoft.com/sharepoint/v3/fields" xsi:nil="true"/>
    <Creator xmlns="4ffa91fb-a0ff-4ac5-b2db-65c790d184a4">
      <UserInfo>
        <DisplayName/>
        <AccountId xsi:nil="true"/>
        <AccountType/>
      </UserInfo>
    </Creator>
    <EPA_x0020_Related_x0020_Documents xmlns="4ffa91fb-a0ff-4ac5-b2db-65c790d184a4" xsi:nil="true"/>
    <EPA_x0020_Contributor xmlns="4ffa91fb-a0ff-4ac5-b2db-65c790d184a4">
      <UserInfo>
        <DisplayName/>
        <AccountId xsi:nil="true"/>
        <AccountType/>
      </UserInfo>
    </EPA_x0020_Contributor>
    <TaxCatchAll xmlns="4ffa91fb-a0ff-4ac5-b2db-65c790d184a4"/>
  </documentManagement>
</p:properties>
</file>

<file path=customXml/itemProps1.xml><?xml version="1.0" encoding="utf-8"?>
<ds:datastoreItem xmlns:ds="http://schemas.openxmlformats.org/officeDocument/2006/customXml" ds:itemID="{FD01B565-5AFE-495F-871B-17CB5D227CEC}"/>
</file>

<file path=customXml/itemProps2.xml><?xml version="1.0" encoding="utf-8"?>
<ds:datastoreItem xmlns:ds="http://schemas.openxmlformats.org/officeDocument/2006/customXml" ds:itemID="{DE0497CF-0B9C-4BFE-92E2-512C41FCEB70}"/>
</file>

<file path=customXml/itemProps3.xml><?xml version="1.0" encoding="utf-8"?>
<ds:datastoreItem xmlns:ds="http://schemas.openxmlformats.org/officeDocument/2006/customXml" ds:itemID="{9F16F6EC-1505-48E2-ACE1-DB16F421104E}"/>
</file>

<file path=customXml/itemProps4.xml><?xml version="1.0" encoding="utf-8"?>
<ds:datastoreItem xmlns:ds="http://schemas.openxmlformats.org/officeDocument/2006/customXml" ds:itemID="{FDD838D5-D408-4154-A7F2-4B95FEAB070F}"/>
</file>

<file path=docProps/app.xml><?xml version="1.0" encoding="utf-8"?>
<Properties xmlns="http://schemas.openxmlformats.org/officeDocument/2006/extended-properties" xmlns:vt="http://schemas.openxmlformats.org/officeDocument/2006/docPropsVTypes">
  <Template/>
  <TotalTime>413</TotalTime>
  <Words>344</Words>
  <Application>Microsoft Office PowerPoint</Application>
  <PresentationFormat>On-screen Show (4:3)</PresentationFormat>
  <Paragraphs>64</Paragraphs>
  <Slides>9</Slides>
  <Notes>8</Notes>
  <HiddenSlides>0</HiddenSlides>
  <MMClips>8</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Office Theme</vt:lpstr>
      <vt:lpstr>5th Grade:  Animals Learn about animal species and their habitats that are endangered, reflect on  why it is important to protect these species to maintain biodiversity on the planet and to think about ways in which we as humans can help protect these species </vt:lpstr>
      <vt:lpstr>Objective</vt:lpstr>
      <vt:lpstr>Key Words</vt:lpstr>
      <vt:lpstr>Endangered Animals of the Americas </vt:lpstr>
      <vt:lpstr>Endangered Animals of the Americas </vt:lpstr>
      <vt:lpstr>Endangered Animals of the Americas </vt:lpstr>
      <vt:lpstr>Closure </vt:lpstr>
      <vt:lpstr>Homework</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4th Grade  Food and Honey Bee Pollination</dc:title>
  <dc:creator>mary</dc:creator>
  <cp:lastModifiedBy>mary</cp:lastModifiedBy>
  <cp:revision>50</cp:revision>
  <dcterms:created xsi:type="dcterms:W3CDTF">2016-11-04T05:32:52Z</dcterms:created>
  <dcterms:modified xsi:type="dcterms:W3CDTF">2017-11-03T15:16:43Z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0x010100DDDE5D0FA646EF498792D2B9A019C022</vt:lpwstr>
  </property>
  <property fmtid="{D5CDD505-2E9C-101B-9397-08002B2CF9AE}" pid="3" name="TaxKeyword">
    <vt:lpwstr/>
  </property>
</Properties>
</file>