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4"/>
  </p:notesMasterIdLst>
  <p:sldIdLst>
    <p:sldId id="256" r:id="rId6"/>
    <p:sldId id="262" r:id="rId7"/>
    <p:sldId id="257" r:id="rId8"/>
    <p:sldId id="258" r:id="rId9"/>
    <p:sldId id="259" r:id="rId10"/>
    <p:sldId id="263" r:id="rId11"/>
    <p:sldId id="260" r:id="rId12"/>
    <p:sldId id="26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8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BAEAB4-4469-49E4-9FDA-277B640C668D}" type="datetimeFigureOut">
              <a:rPr lang="en-US" smtClean="0"/>
              <a:pPr/>
              <a:t>3/15/16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309361-70DD-4C65-BA54-CF8091DECD32}" type="slidenum">
              <a:rPr lang="en-US" smtClean="0"/>
              <a:pPr/>
              <a:t>‹#›</a:t>
            </a:fld>
            <a:endParaRPr lang="en-US"/>
          </a:p>
        </p:txBody>
      </p:sp>
    </p:spTree>
    <p:extLst>
      <p:ext uri="{BB962C8B-B14F-4D97-AF65-F5344CB8AC3E}">
        <p14:creationId xmlns:p14="http://schemas.microsoft.com/office/powerpoint/2010/main" val="503235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309361-70DD-4C65-BA54-CF8091DECD32}" type="slidenum">
              <a:rPr lang="en-US" smtClean="0"/>
              <a:pPr/>
              <a:t>1</a:t>
            </a:fld>
            <a:endParaRPr lang="en-US"/>
          </a:p>
        </p:txBody>
      </p:sp>
    </p:spTree>
    <p:extLst>
      <p:ext uri="{BB962C8B-B14F-4D97-AF65-F5344CB8AC3E}">
        <p14:creationId xmlns:p14="http://schemas.microsoft.com/office/powerpoint/2010/main" val="183493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The Holocene </a:t>
            </a:r>
            <a:r>
              <a:rPr lang="en-US" dirty="0" smtClean="0"/>
              <a:t>Climate, a warm period beginning around 9,000 B.C. after an ice age, coincided with the</a:t>
            </a:r>
            <a:r>
              <a:rPr lang="en-US" baseline="0" dirty="0" smtClean="0"/>
              <a:t> beginning of agriculture, a human innovation to produce food on a more stable basis. As you can see, the climate has fluctuated  in the past, but never outside the </a:t>
            </a:r>
            <a:r>
              <a:rPr lang="en-US" baseline="0" dirty="0" err="1" smtClean="0"/>
              <a:t>Halocene</a:t>
            </a:r>
            <a:r>
              <a:rPr lang="en-US" baseline="0" dirty="0" smtClean="0"/>
              <a:t> climate. Events like the eruption a the Volcano </a:t>
            </a:r>
            <a:r>
              <a:rPr lang="en-US" baseline="0" dirty="0" err="1" smtClean="0"/>
              <a:t>Tambora</a:t>
            </a:r>
            <a:r>
              <a:rPr lang="en-US" baseline="0" dirty="0" smtClean="0"/>
              <a:t> in 1815 led to a brief cooling period because eruptions spew large amounts of dust and ash into the atmosphere, blocking solar radiation from reaching earth. However, note the rapid and dramatic increase in global average temperatures since the 20</a:t>
            </a:r>
            <a:r>
              <a:rPr lang="en-US" baseline="30000" dirty="0" smtClean="0"/>
              <a:t>th</a:t>
            </a:r>
            <a:r>
              <a:rPr lang="en-US" baseline="0" dirty="0" smtClean="0"/>
              <a:t> century. What caused this?</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2</a:t>
            </a:fld>
            <a:endParaRPr lang="en-US"/>
          </a:p>
        </p:txBody>
      </p:sp>
    </p:spTree>
    <p:extLst>
      <p:ext uri="{BB962C8B-B14F-4D97-AF65-F5344CB8AC3E}">
        <p14:creationId xmlns:p14="http://schemas.microsoft.com/office/powerpoint/2010/main" val="3574482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a:t>
            </a:r>
            <a:r>
              <a:rPr lang="en-US" baseline="0" dirty="0" smtClean="0"/>
              <a:t> fossil fuels, humans relied on other sources of energy. Wood was predominantly used for heating homes, while whale oil provided fuel for lamps. Animals, such as the horse drawn carriage were used for travel. </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3</a:t>
            </a:fld>
            <a:endParaRPr lang="en-US"/>
          </a:p>
        </p:txBody>
      </p:sp>
    </p:spTree>
    <p:extLst>
      <p:ext uri="{BB962C8B-B14F-4D97-AF65-F5344CB8AC3E}">
        <p14:creationId xmlns:p14="http://schemas.microsoft.com/office/powerpoint/2010/main" val="373404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after the discovery</a:t>
            </a:r>
            <a:r>
              <a:rPr lang="en-US" baseline="0" dirty="0" smtClean="0"/>
              <a:t> of fossil fuels and their widespread use into human activities, we could travel further and faster. As forests shrunk, coal increasingly became the primary resource from which we heated our homes. Coal also fueled railroads which allowed us to move people and goods faster and further. Fossil Fuels also powered the factories of the Industrial Revolution, which lead to the widespread dissemination of many consumer goods, including the automobile in the early twentieth century.</a:t>
            </a:r>
          </a:p>
          <a:p>
            <a:endParaRPr lang="en-US" baseline="0" dirty="0" smtClean="0"/>
          </a:p>
          <a:p>
            <a:r>
              <a:rPr lang="en-US" baseline="0" dirty="0" smtClean="0"/>
              <a:t>Despite all the benefits of fossil fuels, over the past few decades, the unintended consequences and drawbacks of fossil fuels have become apparent. </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4</a:t>
            </a:fld>
            <a:endParaRPr lang="en-US"/>
          </a:p>
        </p:txBody>
      </p:sp>
    </p:spTree>
    <p:extLst>
      <p:ext uri="{BB962C8B-B14F-4D97-AF65-F5344CB8AC3E}">
        <p14:creationId xmlns:p14="http://schemas.microsoft.com/office/powerpoint/2010/main" val="2515953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Fossil</a:t>
            </a:r>
            <a:r>
              <a:rPr lang="en-US" baseline="0" dirty="0" smtClean="0"/>
              <a:t> Fuels release carbon dioxide, which is a primary human factor driving climate change today. </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5</a:t>
            </a:fld>
            <a:endParaRPr lang="en-US"/>
          </a:p>
        </p:txBody>
      </p:sp>
    </p:spTree>
    <p:extLst>
      <p:ext uri="{BB962C8B-B14F-4D97-AF65-F5344CB8AC3E}">
        <p14:creationId xmlns:p14="http://schemas.microsoft.com/office/powerpoint/2010/main" val="4050737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Moreover, scientific models</a:t>
            </a:r>
            <a:r>
              <a:rPr lang="en-US" baseline="0" dirty="0" smtClean="0"/>
              <a:t> used by the IPCC, the international body of climate experts that study climate change,</a:t>
            </a:r>
            <a:r>
              <a:rPr lang="en-US" dirty="0" smtClean="0"/>
              <a:t> have shown that natural factors alone cannot account for the changes</a:t>
            </a:r>
            <a:r>
              <a:rPr lang="en-US" baseline="0" dirty="0" smtClean="0"/>
              <a:t> in temperature during the twentieth century. </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6</a:t>
            </a:fld>
            <a:endParaRPr lang="en-US"/>
          </a:p>
        </p:txBody>
      </p:sp>
    </p:spTree>
    <p:extLst>
      <p:ext uri="{BB962C8B-B14F-4D97-AF65-F5344CB8AC3E}">
        <p14:creationId xmlns:p14="http://schemas.microsoft.com/office/powerpoint/2010/main" val="1222678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if human action causes climate change, we have</a:t>
            </a:r>
            <a:r>
              <a:rPr lang="en-US" baseline="0" dirty="0" smtClean="0"/>
              <a:t> the ability to alter our actions!</a:t>
            </a:r>
          </a:p>
          <a:p>
            <a:endParaRPr lang="en-US" baseline="0" dirty="0" smtClean="0"/>
          </a:p>
          <a:p>
            <a:r>
              <a:rPr lang="en-US" baseline="0" dirty="0" smtClean="0"/>
              <a:t>Go through the conservation tips.</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7</a:t>
            </a:fld>
            <a:endParaRPr lang="en-US"/>
          </a:p>
        </p:txBody>
      </p:sp>
    </p:spTree>
    <p:extLst>
      <p:ext uri="{BB962C8B-B14F-4D97-AF65-F5344CB8AC3E}">
        <p14:creationId xmlns:p14="http://schemas.microsoft.com/office/powerpoint/2010/main" val="405756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Moreover,</a:t>
            </a:r>
            <a:r>
              <a:rPr lang="en-US" baseline="0" dirty="0" smtClean="0"/>
              <a:t> we are already in the process of an energy transition, as new renewable energy sources are becoming cheaper and more viable. Sources of energy like wind and solar do not produce carbon dioxide. </a:t>
            </a:r>
            <a:endParaRPr lang="en-US" dirty="0"/>
          </a:p>
        </p:txBody>
      </p:sp>
      <p:sp>
        <p:nvSpPr>
          <p:cNvPr id="4" name="Slide Number Placeholder 3"/>
          <p:cNvSpPr>
            <a:spLocks noGrp="1"/>
          </p:cNvSpPr>
          <p:nvPr>
            <p:ph type="sldNum" sz="quarter" idx="10"/>
          </p:nvPr>
        </p:nvSpPr>
        <p:spPr/>
        <p:txBody>
          <a:bodyPr/>
          <a:lstStyle/>
          <a:p>
            <a:fld id="{64309361-70DD-4C65-BA54-CF8091DECD32}" type="slidenum">
              <a:rPr lang="en-US" smtClean="0"/>
              <a:pPr/>
              <a:t>8</a:t>
            </a:fld>
            <a:endParaRPr lang="en-US"/>
          </a:p>
        </p:txBody>
      </p:sp>
    </p:spTree>
    <p:extLst>
      <p:ext uri="{BB962C8B-B14F-4D97-AF65-F5344CB8AC3E}">
        <p14:creationId xmlns:p14="http://schemas.microsoft.com/office/powerpoint/2010/main" val="2948845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6B41350-03B4-4505-A824-8DEFF8CFD640}"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B41350-03B4-4505-A824-8DEFF8CFD640}"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6B41350-03B4-4505-A824-8DEFF8CFD640}"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6B41350-03B4-4505-A824-8DEFF8CFD6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5913F77-331B-412F-8F81-0F5B132EE9A0}" type="datetimeFigureOut">
              <a:rPr lang="en-US" smtClean="0"/>
              <a:pPr/>
              <a:t>3/15/16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6B41350-03B4-4505-A824-8DEFF8CFD640}"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5913F77-331B-412F-8F81-0F5B132EE9A0}" type="datetimeFigureOut">
              <a:rPr lang="en-US" smtClean="0"/>
              <a:pPr/>
              <a:t>3/15/16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6B41350-03B4-4505-A824-8DEFF8CFD640}"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7348" y="2604346"/>
            <a:ext cx="8077200" cy="1241425"/>
          </a:xfrm>
        </p:spPr>
        <p:txBody>
          <a:bodyPr/>
          <a:lstStyle/>
          <a:p>
            <a:r>
              <a:rPr lang="en-US" dirty="0"/>
              <a:t>The Climate as History</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095488" cy="1143000"/>
          </a:xfrm>
        </p:spPr>
        <p:txBody>
          <a:bodyPr>
            <a:normAutofit/>
          </a:bodyPr>
          <a:lstStyle/>
          <a:p>
            <a:r>
              <a:rPr lang="en-US" dirty="0" smtClean="0"/>
              <a:t>Changes in the climate are not new</a:t>
            </a:r>
            <a:endParaRPr lang="en-US" dirty="0"/>
          </a:p>
        </p:txBody>
      </p:sp>
      <p:sp>
        <p:nvSpPr>
          <p:cNvPr id="3" name="Content Placeholder 2"/>
          <p:cNvSpPr>
            <a:spLocks noGrp="1"/>
          </p:cNvSpPr>
          <p:nvPr>
            <p:ph idx="1"/>
          </p:nvPr>
        </p:nvSpPr>
        <p:spPr/>
        <p:txBody>
          <a:bodyPr/>
          <a:lstStyle/>
          <a:p>
            <a:pPr>
              <a:buNone/>
            </a:pPr>
            <a:endParaRPr lang="en-US" dirty="0"/>
          </a:p>
        </p:txBody>
      </p:sp>
      <p:pic>
        <p:nvPicPr>
          <p:cNvPr id="19458" name="Picture 2" descr="http://resiliencesystem.org/sites/default/files/u257/climatic%20impacts-pnas_holocene.jpg"/>
          <p:cNvPicPr>
            <a:picLocks noChangeAspect="1" noChangeArrowheads="1"/>
          </p:cNvPicPr>
          <p:nvPr/>
        </p:nvPicPr>
        <p:blipFill>
          <a:blip r:embed="rId3" cstate="print"/>
          <a:srcRect/>
          <a:stretch>
            <a:fillRect/>
          </a:stretch>
        </p:blipFill>
        <p:spPr bwMode="auto">
          <a:xfrm>
            <a:off x="281798" y="1524000"/>
            <a:ext cx="8862202" cy="5105400"/>
          </a:xfrm>
          <a:prstGeom prst="rect">
            <a:avLst/>
          </a:prstGeom>
          <a:noFill/>
        </p:spPr>
      </p:pic>
      <p:sp>
        <p:nvSpPr>
          <p:cNvPr id="5" name="Oval 4"/>
          <p:cNvSpPr/>
          <p:nvPr/>
        </p:nvSpPr>
        <p:spPr>
          <a:xfrm>
            <a:off x="6705600" y="1676400"/>
            <a:ext cx="1066800" cy="2362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Pre-19</a:t>
            </a:r>
            <a:r>
              <a:rPr lang="en-US" baseline="30000" dirty="0" smtClean="0"/>
              <a:t>th</a:t>
            </a:r>
            <a:r>
              <a:rPr lang="en-US" dirty="0" smtClean="0"/>
              <a:t> Century</a:t>
            </a:r>
            <a:endParaRPr lang="en-US" dirty="0"/>
          </a:p>
        </p:txBody>
      </p:sp>
      <p:sp>
        <p:nvSpPr>
          <p:cNvPr id="3" name="Content Placeholder 2"/>
          <p:cNvSpPr>
            <a:spLocks noGrp="1"/>
          </p:cNvSpPr>
          <p:nvPr>
            <p:ph idx="1"/>
          </p:nvPr>
        </p:nvSpPr>
        <p:spPr>
          <a:xfrm>
            <a:off x="990600" y="1524000"/>
            <a:ext cx="7498080" cy="4800600"/>
          </a:xfrm>
        </p:spPr>
        <p:txBody>
          <a:bodyPr/>
          <a:lstStyle/>
          <a:p>
            <a:r>
              <a:rPr lang="en-US" dirty="0" smtClean="0"/>
              <a:t>Wood burning for heating</a:t>
            </a:r>
          </a:p>
          <a:p>
            <a:r>
              <a:rPr lang="en-US" dirty="0" smtClean="0"/>
              <a:t>Whale Oil for light</a:t>
            </a:r>
          </a:p>
          <a:p>
            <a:r>
              <a:rPr lang="en-US" dirty="0" smtClean="0"/>
              <a:t>Animal Labor for transport</a:t>
            </a:r>
            <a:endParaRPr lang="en-US" dirty="0"/>
          </a:p>
        </p:txBody>
      </p:sp>
      <p:pic>
        <p:nvPicPr>
          <p:cNvPr id="4" name="Picture 4" descr="http://thumb7.shutterstock.com/display_pic_with_logo/1122572/111875519/stock-vector-horse-drawn-carriage-111875519.jpg"/>
          <p:cNvPicPr>
            <a:picLocks noChangeAspect="1" noChangeArrowheads="1"/>
          </p:cNvPicPr>
          <p:nvPr/>
        </p:nvPicPr>
        <p:blipFill>
          <a:blip r:embed="rId3" cstate="print"/>
          <a:srcRect/>
          <a:stretch>
            <a:fillRect/>
          </a:stretch>
        </p:blipFill>
        <p:spPr bwMode="auto">
          <a:xfrm>
            <a:off x="304800" y="3657600"/>
            <a:ext cx="4286250" cy="2705100"/>
          </a:xfrm>
          <a:prstGeom prst="rect">
            <a:avLst/>
          </a:prstGeom>
          <a:noFill/>
        </p:spPr>
      </p:pic>
      <p:pic>
        <p:nvPicPr>
          <p:cNvPr id="5122" name="Picture 2" descr="WhaleOil"/>
          <p:cNvPicPr>
            <a:picLocks noChangeAspect="1" noChangeArrowheads="1"/>
          </p:cNvPicPr>
          <p:nvPr/>
        </p:nvPicPr>
        <p:blipFill>
          <a:blip r:embed="rId4" cstate="print"/>
          <a:srcRect/>
          <a:stretch>
            <a:fillRect/>
          </a:stretch>
        </p:blipFill>
        <p:spPr bwMode="auto">
          <a:xfrm>
            <a:off x="6019800" y="1066800"/>
            <a:ext cx="2819019" cy="37338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Fossil Fuels= more, more, more, but…</a:t>
            </a:r>
            <a:endParaRPr lang="en-US" dirty="0"/>
          </a:p>
        </p:txBody>
      </p:sp>
      <p:sp>
        <p:nvSpPr>
          <p:cNvPr id="3" name="Content Placeholder 2"/>
          <p:cNvSpPr>
            <a:spLocks noGrp="1"/>
          </p:cNvSpPr>
          <p:nvPr>
            <p:ph idx="1"/>
          </p:nvPr>
        </p:nvSpPr>
        <p:spPr/>
        <p:txBody>
          <a:bodyPr/>
          <a:lstStyle/>
          <a:p>
            <a:r>
              <a:rPr lang="en-US" sz="2800" dirty="0" smtClean="0"/>
              <a:t>The use of fossil fuels helped us travel further and faster</a:t>
            </a:r>
          </a:p>
          <a:p>
            <a:r>
              <a:rPr lang="en-US" sz="2800" dirty="0" smtClean="0"/>
              <a:t>They provided light and electricity for homes, businesses, and factories</a:t>
            </a:r>
          </a:p>
          <a:p>
            <a:endParaRPr lang="en-US" dirty="0"/>
          </a:p>
        </p:txBody>
      </p:sp>
      <p:pic>
        <p:nvPicPr>
          <p:cNvPr id="6" name="Picture 5" descr="Railroad train with locomotive in foreground 1915-500.jpg"/>
          <p:cNvPicPr>
            <a:picLocks noChangeAspect="1"/>
          </p:cNvPicPr>
          <p:nvPr/>
        </p:nvPicPr>
        <p:blipFill>
          <a:blip r:embed="rId3" cstate="print"/>
          <a:stretch>
            <a:fillRect/>
          </a:stretch>
        </p:blipFill>
        <p:spPr>
          <a:xfrm>
            <a:off x="4114800" y="3429000"/>
            <a:ext cx="4762500" cy="32766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Drawbacks: GHG and other Pollutants</a:t>
            </a:r>
            <a:endParaRPr lang="en-US" dirty="0"/>
          </a:p>
        </p:txBody>
      </p:sp>
      <p:pic>
        <p:nvPicPr>
          <p:cNvPr id="4" name="Content Placeholder 3" descr="Smokestack Pollution in Houston.jpg"/>
          <p:cNvPicPr>
            <a:picLocks noGrp="1" noChangeAspect="1"/>
          </p:cNvPicPr>
          <p:nvPr>
            <p:ph idx="1"/>
          </p:nvPr>
        </p:nvPicPr>
        <p:blipFill>
          <a:blip r:embed="rId3" cstate="print"/>
          <a:stretch>
            <a:fillRect/>
          </a:stretch>
        </p:blipFill>
        <p:spPr>
          <a:xfrm>
            <a:off x="228600" y="1524000"/>
            <a:ext cx="4158407" cy="2819400"/>
          </a:xfrm>
          <a:prstGeom prst="rect">
            <a:avLst/>
          </a:prstGeom>
        </p:spPr>
      </p:pic>
      <p:pic>
        <p:nvPicPr>
          <p:cNvPr id="5" name="Picture 4" descr="tailpipe_exhaust.jpg"/>
          <p:cNvPicPr>
            <a:picLocks noChangeAspect="1"/>
          </p:cNvPicPr>
          <p:nvPr/>
        </p:nvPicPr>
        <p:blipFill>
          <a:blip r:embed="rId4" cstate="print"/>
          <a:stretch>
            <a:fillRect/>
          </a:stretch>
        </p:blipFill>
        <p:spPr>
          <a:xfrm>
            <a:off x="4114800" y="3286125"/>
            <a:ext cx="4762500" cy="357187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CO2 and Temperature</a:t>
            </a:r>
            <a:endParaRPr lang="en-US" dirty="0"/>
          </a:p>
        </p:txBody>
      </p:sp>
      <p:sp>
        <p:nvSpPr>
          <p:cNvPr id="3" name="Content Placeholder 2"/>
          <p:cNvSpPr>
            <a:spLocks noGrp="1"/>
          </p:cNvSpPr>
          <p:nvPr>
            <p:ph idx="1"/>
          </p:nvPr>
        </p:nvSpPr>
        <p:spPr/>
        <p:txBody>
          <a:bodyPr/>
          <a:lstStyle/>
          <a:p>
            <a:endParaRPr lang="en-US"/>
          </a:p>
        </p:txBody>
      </p:sp>
      <p:pic>
        <p:nvPicPr>
          <p:cNvPr id="4" name="Content Placeholder 3" descr="CO2 Temp graph.gif"/>
          <p:cNvPicPr>
            <a:picLocks noChangeAspect="1"/>
          </p:cNvPicPr>
          <p:nvPr/>
        </p:nvPicPr>
        <p:blipFill>
          <a:blip r:embed="rId3" cstate="print"/>
          <a:stretch>
            <a:fillRect/>
          </a:stretch>
        </p:blipFill>
        <p:spPr>
          <a:xfrm>
            <a:off x="762000" y="1295400"/>
            <a:ext cx="8534400" cy="519854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Change</a:t>
            </a:r>
            <a:endParaRPr lang="en-US" dirty="0"/>
          </a:p>
        </p:txBody>
      </p:sp>
      <p:sp>
        <p:nvSpPr>
          <p:cNvPr id="3" name="Content Placeholder 2"/>
          <p:cNvSpPr>
            <a:spLocks noGrp="1"/>
          </p:cNvSpPr>
          <p:nvPr>
            <p:ph idx="1"/>
          </p:nvPr>
        </p:nvSpPr>
        <p:spPr>
          <a:xfrm>
            <a:off x="457200" y="1600201"/>
            <a:ext cx="8229600" cy="914400"/>
          </a:xfrm>
        </p:spPr>
        <p:txBody>
          <a:bodyPr/>
          <a:lstStyle/>
          <a:p>
            <a:r>
              <a:rPr lang="en-US" dirty="0" smtClean="0"/>
              <a:t>Energy Conservation!</a:t>
            </a:r>
          </a:p>
          <a:p>
            <a:pPr>
              <a:buNone/>
            </a:pPr>
            <a:endParaRPr lang="en-US" dirty="0"/>
          </a:p>
        </p:txBody>
      </p:sp>
      <p:pic>
        <p:nvPicPr>
          <p:cNvPr id="2051" name="Picture 3" descr="energy pyramid"/>
          <p:cNvPicPr>
            <a:picLocks noChangeAspect="1" noChangeArrowheads="1"/>
          </p:cNvPicPr>
          <p:nvPr/>
        </p:nvPicPr>
        <p:blipFill>
          <a:blip r:embed="rId3" cstate="print"/>
          <a:srcRect/>
          <a:stretch>
            <a:fillRect/>
          </a:stretch>
        </p:blipFill>
        <p:spPr bwMode="auto">
          <a:xfrm>
            <a:off x="457200" y="2438400"/>
            <a:ext cx="3810000" cy="2828925"/>
          </a:xfrm>
          <a:prstGeom prst="rect">
            <a:avLst/>
          </a:prstGeom>
          <a:noFill/>
        </p:spPr>
      </p:pic>
      <p:sp>
        <p:nvSpPr>
          <p:cNvPr id="6" name="TextBox 5"/>
          <p:cNvSpPr txBox="1"/>
          <p:nvPr/>
        </p:nvSpPr>
        <p:spPr>
          <a:xfrm>
            <a:off x="4876800" y="1676400"/>
            <a:ext cx="3733800" cy="4893647"/>
          </a:xfrm>
          <a:prstGeom prst="rect">
            <a:avLst/>
          </a:prstGeom>
          <a:noFill/>
        </p:spPr>
        <p:txBody>
          <a:bodyPr wrap="square" rtlCol="0">
            <a:spAutoFit/>
          </a:bodyPr>
          <a:lstStyle/>
          <a:p>
            <a:pPr>
              <a:buFont typeface="Arial" pitchFamily="34" charset="0"/>
              <a:buChar char="•"/>
            </a:pPr>
            <a:r>
              <a:rPr lang="en-US" sz="2400" dirty="0" smtClean="0"/>
              <a:t>Turn of the tap when brushing your teeth and turn off lights when you leave a room</a:t>
            </a:r>
          </a:p>
          <a:p>
            <a:pPr>
              <a:buFont typeface="Arial" pitchFamily="34" charset="0"/>
              <a:buChar char="•"/>
            </a:pPr>
            <a:r>
              <a:rPr lang="en-US" sz="2400" dirty="0" smtClean="0"/>
              <a:t>Use energy efficient appliances—look for the Energy Star Sticker</a:t>
            </a:r>
          </a:p>
          <a:p>
            <a:pPr>
              <a:buFont typeface="Arial" pitchFamily="34" charset="0"/>
              <a:buChar char="•"/>
            </a:pPr>
            <a:r>
              <a:rPr lang="en-US" sz="2400" smtClean="0"/>
              <a:t>Switch </a:t>
            </a:r>
            <a:r>
              <a:rPr lang="en-US" sz="2400" smtClean="0"/>
              <a:t>to </a:t>
            </a:r>
            <a:r>
              <a:rPr lang="en-US" sz="2400" dirty="0" smtClean="0"/>
              <a:t>more energy efficient light bulbs light CFL or LED</a:t>
            </a:r>
          </a:p>
          <a:p>
            <a:pPr>
              <a:buFont typeface="Arial" pitchFamily="34" charset="0"/>
              <a:buChar char="•"/>
            </a:pPr>
            <a:r>
              <a:rPr lang="en-US" sz="2400" dirty="0" smtClean="0"/>
              <a:t>Walk, Bike, or take public transit instead of driving if possible</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Human Ingenuity and Technology </a:t>
            </a:r>
            <a:endParaRPr lang="en-US" dirty="0"/>
          </a:p>
        </p:txBody>
      </p:sp>
      <p:sp>
        <p:nvSpPr>
          <p:cNvPr id="3" name="Content Placeholder 2"/>
          <p:cNvSpPr>
            <a:spLocks noGrp="1"/>
          </p:cNvSpPr>
          <p:nvPr>
            <p:ph idx="1"/>
          </p:nvPr>
        </p:nvSpPr>
        <p:spPr>
          <a:xfrm>
            <a:off x="457200" y="1295400"/>
            <a:ext cx="8229600" cy="1219201"/>
          </a:xfrm>
        </p:spPr>
        <p:txBody>
          <a:bodyPr>
            <a:normAutofit fontScale="92500" lnSpcReduction="20000"/>
          </a:bodyPr>
          <a:lstStyle/>
          <a:p>
            <a:r>
              <a:rPr lang="en-US" dirty="0" smtClean="0"/>
              <a:t>Renewable Energy Sources are an innovative adaptation to the drawbacks of our current energy system</a:t>
            </a:r>
            <a:endParaRPr lang="en-US" dirty="0"/>
          </a:p>
        </p:txBody>
      </p:sp>
      <p:pic>
        <p:nvPicPr>
          <p:cNvPr id="1026" name="Picture 2" descr="renewable-sources-energy.gif"/>
          <p:cNvPicPr>
            <a:picLocks noChangeAspect="1" noChangeArrowheads="1"/>
          </p:cNvPicPr>
          <p:nvPr/>
        </p:nvPicPr>
        <p:blipFill>
          <a:blip r:embed="rId3" cstate="print"/>
          <a:srcRect/>
          <a:stretch>
            <a:fillRect/>
          </a:stretch>
        </p:blipFill>
        <p:spPr bwMode="auto">
          <a:xfrm>
            <a:off x="1143000" y="2743200"/>
            <a:ext cx="6393132" cy="35052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29f62856-1543-49d4-a736-4569d363f533" ContentTypeId="0x0101" PreviousValue="false"/>
</file>

<file path=customXml/item3.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2015-02-27T01:18:19+00:00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DDDE5D0FA646EF498792D2B9A019C022" ma:contentTypeVersion="11" ma:contentTypeDescription="Create a new document." ma:contentTypeScope="" ma:versionID="02f31134bd8086bda2b586c8cb394efb">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93c6a663-ae4a-4ced-9ece-a8d2a552dbdd" targetNamespace="http://schemas.microsoft.com/office/2006/metadata/properties" ma:root="true" ma:fieldsID="b28f1d4a36b692e96a95e7dfac3d5744" ns1:_="" ns2:_="" ns3:_="" ns4:_="" ns5:_="">
    <xsd:import namespace="http://schemas.microsoft.com/sharepoint/v3"/>
    <xsd:import namespace="4ffa91fb-a0ff-4ac5-b2db-65c790d184a4"/>
    <xsd:import namespace="http://schemas.microsoft.com/sharepoint.v3"/>
    <xsd:import namespace="http://schemas.microsoft.com/sharepoint/v3/fields"/>
    <xsd:import namespace="93c6a663-ae4a-4ced-9ece-a8d2a552dbdd"/>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MediaServiceMetadata" minOccurs="0"/>
                <xsd:element ref="ns5:MediaServiceFastMetadata" minOccurs="0"/>
                <xsd:element ref="ns5:MediaServiceAutoTags" minOccurs="0"/>
                <xsd:element ref="ns5:MediaServiceOCR" minOccurs="0"/>
                <xsd:element ref="ns5:MediaServiceGenerationTime" minOccurs="0"/>
                <xsd:element ref="ns5:MediaServiceEventHashCode" minOccurs="0"/>
                <xsd:element ref="ns5: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80c63405-47a1-4b55-937d-305de570f354}" ma:internalName="TaxCatchAllLabel" ma:readOnly="true" ma:showField="CatchAllDataLabel" ma:web="5be46346-aa3e-492f-9fd9-57cc088700bd">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80c63405-47a1-4b55-937d-305de570f354}" ma:internalName="TaxCatchAll" ma:showField="CatchAllData" ma:web="5be46346-aa3e-492f-9fd9-57cc088700bd">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3c6a663-ae4a-4ced-9ece-a8d2a552dbd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AutoTags" ma:index="31" nillable="true" ma:displayName="Tags" ma:internalName="MediaServiceAutoTags" ma:readOnly="true">
      <xsd:simpleType>
        <xsd:restriction base="dms:Text"/>
      </xsd:simpleType>
    </xsd:element>
    <xsd:element name="MediaServiceOCR" ma:index="32" nillable="true" ma:displayName="Extracted Text" ma:internalName="MediaServiceOCR" ma:readOnly="true">
      <xsd:simpleType>
        <xsd:restriction base="dms:Note">
          <xsd:maxLength value="255"/>
        </xsd:restriction>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89FD037-9CEF-48BA-81A4-0870788F8AAF}">
  <ds:schemaRefs>
    <ds:schemaRef ds:uri="http://schemas.microsoft.com/sharepoint/v3/contenttype/forms"/>
  </ds:schemaRefs>
</ds:datastoreItem>
</file>

<file path=customXml/itemProps2.xml><?xml version="1.0" encoding="utf-8"?>
<ds:datastoreItem xmlns:ds="http://schemas.openxmlformats.org/officeDocument/2006/customXml" ds:itemID="{62112CEB-07E0-411E-8A9D-7B62EC2CBCE4}">
  <ds:schemaRefs>
    <ds:schemaRef ds:uri="Microsoft.SharePoint.Taxonomy.ContentTypeSync"/>
  </ds:schemaRefs>
</ds:datastoreItem>
</file>

<file path=customXml/itemProps3.xml><?xml version="1.0" encoding="utf-8"?>
<ds:datastoreItem xmlns:ds="http://schemas.openxmlformats.org/officeDocument/2006/customXml" ds:itemID="{639A35C4-8735-4D78-B873-D51C5F1F4026}">
  <ds:schemaRefs>
    <ds:schemaRef ds:uri="http://schemas.microsoft.com/office/2006/metadata/properties"/>
    <ds:schemaRef ds:uri="http://schemas.microsoft.com/office/infopath/2007/PartnerControls"/>
    <ds:schemaRef ds:uri="http://schemas.microsoft.com/sharepoint/v3/fields"/>
    <ds:schemaRef ds:uri="http://schemas.microsoft.com/sharepoint/v3"/>
    <ds:schemaRef ds:uri="4ffa91fb-a0ff-4ac5-b2db-65c790d184a4"/>
    <ds:schemaRef ds:uri="http://schemas.microsoft.com/sharepoint.v3"/>
    <ds:schemaRef ds:uri="31aea729-5f89-43d6-a1d4-5ad606960217"/>
  </ds:schemaRefs>
</ds:datastoreItem>
</file>

<file path=customXml/itemProps4.xml><?xml version="1.0" encoding="utf-8"?>
<ds:datastoreItem xmlns:ds="http://schemas.openxmlformats.org/officeDocument/2006/customXml" ds:itemID="{1F4A0AD3-E4F3-4933-BD60-97C3E2ED5148}"/>
</file>

<file path=docProps/app.xml><?xml version="1.0" encoding="utf-8"?>
<Properties xmlns="http://schemas.openxmlformats.org/officeDocument/2006/extended-properties" xmlns:vt="http://schemas.openxmlformats.org/officeDocument/2006/docPropsVTypes">
  <Template>Solstice</Template>
  <TotalTime>41</TotalTime>
  <Words>536</Words>
  <Application>Microsoft Macintosh PowerPoint</Application>
  <PresentationFormat>On-screen Show (4:3)</PresentationFormat>
  <Paragraphs>38</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The Climate as History</vt:lpstr>
      <vt:lpstr>Changes in the climate are not new</vt:lpstr>
      <vt:lpstr>Pre-19th Century</vt:lpstr>
      <vt:lpstr>Fossil Fuels= more, more, more, but…</vt:lpstr>
      <vt:lpstr>Drawbacks: GHG and other Pollutants</vt:lpstr>
      <vt:lpstr>CO2 and Temperature</vt:lpstr>
      <vt:lpstr>Behavioral Change</vt:lpstr>
      <vt:lpstr>Human Ingenuity and Technology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History of Climate Change</dc:title>
  <dc:creator>Owner</dc:creator>
  <cp:lastModifiedBy>Therese Willingham</cp:lastModifiedBy>
  <cp:revision>15</cp:revision>
  <dcterms:created xsi:type="dcterms:W3CDTF">2015-02-25T18:27:52Z</dcterms:created>
  <dcterms:modified xsi:type="dcterms:W3CDTF">2016-03-15T18:08:19Z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0x010100DDDE5D0FA646EF498792D2B9A019C022</vt:lpwstr>
  </property>
  <property fmtid="{D5CDD505-2E9C-101B-9397-08002B2CF9AE}" pid="3" name="TaxKeyword">
    <vt:lpwstr/>
  </property>
  <property fmtid="{D5CDD505-2E9C-101B-9397-08002B2CF9AE}" pid="4" name="Document Type">
    <vt:lpwstr/>
  </property>
  <property fmtid="{D5CDD505-2E9C-101B-9397-08002B2CF9AE}" pid="5" name="EPA Subject">
    <vt:lpwstr/>
  </property>
</Properties>
</file>