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9" r:id="rId3"/>
    <p:sldId id="258" r:id="rId4"/>
    <p:sldId id="270" r:id="rId5"/>
    <p:sldId id="280" r:id="rId6"/>
    <p:sldId id="274" r:id="rId7"/>
    <p:sldId id="28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35" autoAdjust="0"/>
  </p:normalViewPr>
  <p:slideViewPr>
    <p:cSldViewPr>
      <p:cViewPr>
        <p:scale>
          <a:sx n="50" d="100"/>
          <a:sy n="50" d="100"/>
        </p:scale>
        <p:origin x="-1720"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43E6-AF4E-4C45-8111-6555DDD955CB}"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EA89-D534-44A7-9242-5B03811210AF}" type="slidenum">
              <a:rPr lang="en-US" smtClean="0"/>
              <a:t>‹#›</a:t>
            </a:fld>
            <a:endParaRPr lang="en-US"/>
          </a:p>
        </p:txBody>
      </p:sp>
    </p:spTree>
    <p:extLst>
      <p:ext uri="{BB962C8B-B14F-4D97-AF65-F5344CB8AC3E}">
        <p14:creationId xmlns:p14="http://schemas.microsoft.com/office/powerpoint/2010/main" val="387006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baseline="0" dirty="0" err="1"/>
              <a:t>Source:http</a:t>
            </a:r>
            <a:r>
              <a:rPr lang="en-US" baseline="0" dirty="0"/>
              <a:t>://k--</a:t>
            </a:r>
            <a:r>
              <a:rPr lang="en-US" baseline="0" dirty="0" err="1"/>
              <a:t>k.club</a:t>
            </a:r>
            <a:r>
              <a:rPr lang="en-US" baseline="0" dirty="0"/>
              <a:t>/?p=51502</a:t>
            </a:r>
          </a:p>
        </p:txBody>
      </p:sp>
      <p:sp>
        <p:nvSpPr>
          <p:cNvPr id="4" name="Slide Number Placeholder 3"/>
          <p:cNvSpPr>
            <a:spLocks noGrp="1"/>
          </p:cNvSpPr>
          <p:nvPr>
            <p:ph type="sldNum" sz="quarter" idx="10"/>
          </p:nvPr>
        </p:nvSpPr>
        <p:spPr/>
        <p:txBody>
          <a:bodyPr/>
          <a:lstStyle/>
          <a:p>
            <a:fld id="{C637EA89-D534-44A7-9242-5B03811210AF}" type="slidenum">
              <a:rPr lang="en-US" smtClean="0"/>
              <a:t>1</a:t>
            </a:fld>
            <a:endParaRPr lang="en-US"/>
          </a:p>
        </p:txBody>
      </p:sp>
    </p:spTree>
    <p:extLst>
      <p:ext uri="{BB962C8B-B14F-4D97-AF65-F5344CB8AC3E}">
        <p14:creationId xmlns:p14="http://schemas.microsoft.com/office/powerpoint/2010/main" val="32508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t>
            </a:r>
            <a:r>
              <a:rPr lang="en-US" baseline="0" dirty="0" err="1"/>
              <a:t>Source:http</a:t>
            </a:r>
            <a:r>
              <a:rPr lang="en-US" baseline="0" dirty="0"/>
              <a:t>://sparkleberrylane.com/mind-body-and-earth-wellness/20-feasible-ways-to-be-greener-cuz-its-the-thing-to-do/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2</a:t>
            </a:fld>
            <a:endParaRPr lang="en-US"/>
          </a:p>
        </p:txBody>
      </p:sp>
    </p:spTree>
    <p:extLst>
      <p:ext uri="{BB962C8B-B14F-4D97-AF65-F5344CB8AC3E}">
        <p14:creationId xmlns:p14="http://schemas.microsoft.com/office/powerpoint/2010/main" val="618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://i.ytimg.com/vi/hLq2datPo5M/maxresdefault.jpg</a:t>
            </a:r>
          </a:p>
        </p:txBody>
      </p:sp>
      <p:sp>
        <p:nvSpPr>
          <p:cNvPr id="4" name="Slide Number Placeholder 3"/>
          <p:cNvSpPr>
            <a:spLocks noGrp="1"/>
          </p:cNvSpPr>
          <p:nvPr>
            <p:ph type="sldNum" sz="quarter" idx="10"/>
          </p:nvPr>
        </p:nvSpPr>
        <p:spPr/>
        <p:txBody>
          <a:bodyPr/>
          <a:lstStyle/>
          <a:p>
            <a:fld id="{C637EA89-D534-44A7-9242-5B03811210AF}" type="slidenum">
              <a:rPr lang="en-US" smtClean="0"/>
              <a:t>3</a:t>
            </a:fld>
            <a:endParaRPr lang="en-US"/>
          </a:p>
        </p:txBody>
      </p:sp>
    </p:spTree>
    <p:extLst>
      <p:ext uri="{BB962C8B-B14F-4D97-AF65-F5344CB8AC3E}">
        <p14:creationId xmlns:p14="http://schemas.microsoft.com/office/powerpoint/2010/main" val="4720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Image</a:t>
            </a:r>
            <a:r>
              <a:rPr lang="en-US" baseline="0" dirty="0"/>
              <a:t> Sources: http://earthsky.org/earth/did-glaciers-lure-wolves-back-to-california</a:t>
            </a:r>
          </a:p>
        </p:txBody>
      </p:sp>
      <p:sp>
        <p:nvSpPr>
          <p:cNvPr id="4" name="Slide Number Placeholder 3"/>
          <p:cNvSpPr>
            <a:spLocks noGrp="1"/>
          </p:cNvSpPr>
          <p:nvPr>
            <p:ph type="sldNum" sz="quarter" idx="10"/>
          </p:nvPr>
        </p:nvSpPr>
        <p:spPr/>
        <p:txBody>
          <a:bodyPr/>
          <a:lstStyle/>
          <a:p>
            <a:fld id="{C637EA89-D534-44A7-9242-5B03811210AF}" type="slidenum">
              <a:rPr lang="en-US" smtClean="0"/>
              <a:t>4</a:t>
            </a:fld>
            <a:endParaRPr lang="en-US"/>
          </a:p>
        </p:txBody>
      </p:sp>
    </p:spTree>
    <p:extLst>
      <p:ext uri="{BB962C8B-B14F-4D97-AF65-F5344CB8AC3E}">
        <p14:creationId xmlns:p14="http://schemas.microsoft.com/office/powerpoint/2010/main" val="22305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://www.pinterest.com/pin/532621093403114661/</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5</a:t>
            </a:fld>
            <a:endParaRPr lang="en-US"/>
          </a:p>
        </p:txBody>
      </p:sp>
    </p:spTree>
    <p:extLst>
      <p:ext uri="{BB962C8B-B14F-4D97-AF65-F5344CB8AC3E}">
        <p14:creationId xmlns:p14="http://schemas.microsoft.com/office/powerpoint/2010/main" val="300159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Source:https</a:t>
            </a:r>
            <a:r>
              <a:rPr lang="en-US" dirty="0"/>
              <a:t>://askabiologist.asu.edu/explore/i-spy-ecosystem</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6</a:t>
            </a:fld>
            <a:endParaRPr lang="en-US"/>
          </a:p>
        </p:txBody>
      </p:sp>
    </p:spTree>
    <p:extLst>
      <p:ext uri="{BB962C8B-B14F-4D97-AF65-F5344CB8AC3E}">
        <p14:creationId xmlns:p14="http://schemas.microsoft.com/office/powerpoint/2010/main" val="255204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5450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9471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7490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428527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6281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388062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006F5-19A4-4D0A-A958-6219278CB416}"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8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006F5-19A4-4D0A-A958-6219278CB416}"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08202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06F5-19A4-4D0A-A958-6219278CB416}"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33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6238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9404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6F5-19A4-4D0A-A958-6219278CB416}"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C6CA-2B0A-495C-BF29-181540467F31}" type="slidenum">
              <a:rPr lang="en-US" smtClean="0"/>
              <a:t>‹#›</a:t>
            </a:fld>
            <a:endParaRPr lang="en-US"/>
          </a:p>
        </p:txBody>
      </p:sp>
    </p:spTree>
    <p:extLst>
      <p:ext uri="{BB962C8B-B14F-4D97-AF65-F5344CB8AC3E}">
        <p14:creationId xmlns:p14="http://schemas.microsoft.com/office/powerpoint/2010/main" val="227748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png"/><Relationship Id="rId5" Type="http://schemas.openxmlformats.org/officeDocument/2006/relationships/hyperlink" Target="https://www.youtube.com/watch?v=ysa5OBhXz-Q"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educatio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3848"/>
            <a:ext cx="7315200" cy="2095500"/>
          </a:xfrm>
        </p:spPr>
        <p:txBody>
          <a:bodyPr>
            <a:noAutofit/>
          </a:bodyPr>
          <a:lstStyle/>
          <a:p>
            <a:pPr algn="l"/>
            <a:r>
              <a:rPr lang="en-US" sz="2400" b="1" dirty="0"/>
              <a:t>5</a:t>
            </a:r>
            <a:r>
              <a:rPr lang="en-US" sz="2400" b="1" baseline="30000" dirty="0"/>
              <a:t>th</a:t>
            </a:r>
            <a:r>
              <a:rPr lang="en-US" sz="2400" b="1" dirty="0"/>
              <a:t> Grade:</a:t>
            </a:r>
            <a:br>
              <a:rPr lang="en-US" dirty="0">
                <a:latin typeface="+mj-ea"/>
                <a:cs typeface="+mj-ea"/>
              </a:rPr>
            </a:br>
            <a:r>
              <a:rPr lang="en-US" b="1" dirty="0"/>
              <a:t>Ecosystems</a:t>
            </a:r>
            <a:r>
              <a:rPr lang="en-US" sz="4800" b="1" dirty="0"/>
              <a:t> </a:t>
            </a:r>
            <a:br>
              <a:rPr lang="en-US" dirty="0">
                <a:latin typeface="+mj-ea"/>
                <a:cs typeface="+mj-ea"/>
              </a:rPr>
            </a:br>
            <a:r>
              <a:rPr lang="en-US" sz="1400" b="1" dirty="0"/>
              <a:t>Ecosystems </a:t>
            </a:r>
            <a:r>
              <a:rPr lang="en-US" sz="1600" b="1" dirty="0"/>
              <a:t>are a web relationships between different animals and plants. Affecting one link in the web has ripple effects for the entire system. Students will develop respect for the diversity of species on the planet and learn the important ways in which all living things are connected. </a:t>
            </a:r>
          </a:p>
        </p:txBody>
      </p:sp>
      <p:sp>
        <p:nvSpPr>
          <p:cNvPr id="3" name="TextBox 2"/>
          <p:cNvSpPr txBox="1"/>
          <p:nvPr/>
        </p:nvSpPr>
        <p:spPr>
          <a:xfrm>
            <a:off x="8013700" y="5899447"/>
            <a:ext cx="1143000" cy="923330"/>
          </a:xfrm>
          <a:prstGeom prst="rect">
            <a:avLst/>
          </a:prstGeom>
          <a:noFill/>
        </p:spPr>
        <p:txBody>
          <a:bodyPr wrap="square" rtlCol="0">
            <a:spAutoFit/>
          </a:bodyPr>
          <a:lstStyle/>
          <a:p>
            <a:r>
              <a:rPr lang="en-US" dirty="0"/>
              <a:t>US EPA, Region 10 </a:t>
            </a:r>
            <a:r>
              <a:rPr lang="en-US" dirty="0" err="1"/>
              <a:t>EcoLearn</a:t>
            </a:r>
            <a:r>
              <a:rPr lang="en-US" dirty="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462" y="5955506"/>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799" y="5257800"/>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3" y="-2"/>
            <a:ext cx="9167813" cy="473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39124" y="4851400"/>
            <a:ext cx="406400" cy="406400"/>
          </a:xfrm>
          <a:prstGeom prst="rect">
            <a:avLst/>
          </a:prstGeom>
        </p:spPr>
      </p:pic>
    </p:spTree>
    <p:extLst>
      <p:ext uri="{BB962C8B-B14F-4D97-AF65-F5344CB8AC3E}">
        <p14:creationId xmlns:p14="http://schemas.microsoft.com/office/powerpoint/2010/main" val="23195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a:t>
            </a:r>
          </a:p>
        </p:txBody>
      </p:sp>
      <p:sp>
        <p:nvSpPr>
          <p:cNvPr id="3" name="Content Placeholder 2"/>
          <p:cNvSpPr>
            <a:spLocks noGrp="1"/>
          </p:cNvSpPr>
          <p:nvPr>
            <p:ph idx="1"/>
          </p:nvPr>
        </p:nvSpPr>
        <p:spPr>
          <a:xfrm>
            <a:off x="152400" y="1524000"/>
            <a:ext cx="8839200" cy="2209800"/>
          </a:xfrm>
        </p:spPr>
        <p:txBody>
          <a:bodyPr>
            <a:normAutofit/>
          </a:bodyPr>
          <a:lstStyle/>
          <a:p>
            <a:r>
              <a:rPr lang="en-US" dirty="0"/>
              <a:t>Today you will learn…</a:t>
            </a:r>
          </a:p>
          <a:p>
            <a:pPr lvl="1"/>
            <a:r>
              <a:rPr lang="en-US" dirty="0"/>
              <a:t>The interdependence of organisms, including humans, involved in a food web</a:t>
            </a:r>
          </a:p>
          <a:p>
            <a:pPr lvl="1"/>
            <a:r>
              <a:rPr lang="en-US" dirty="0"/>
              <a:t>Human impacts on ecosystems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3618309"/>
            <a:ext cx="4905244" cy="307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0400" y="5938837"/>
            <a:ext cx="406400" cy="406400"/>
          </a:xfrm>
          <a:prstGeom prst="rect">
            <a:avLst/>
          </a:prstGeom>
        </p:spPr>
      </p:pic>
    </p:spTree>
    <p:extLst>
      <p:ext uri="{BB962C8B-B14F-4D97-AF65-F5344CB8AC3E}">
        <p14:creationId xmlns:p14="http://schemas.microsoft.com/office/powerpoint/2010/main" val="6786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Words</a:t>
            </a:r>
          </a:p>
        </p:txBody>
      </p:sp>
      <p:sp>
        <p:nvSpPr>
          <p:cNvPr id="3" name="Content Placeholder 2"/>
          <p:cNvSpPr>
            <a:spLocks noGrp="1"/>
          </p:cNvSpPr>
          <p:nvPr>
            <p:ph idx="1"/>
          </p:nvPr>
        </p:nvSpPr>
        <p:spPr>
          <a:xfrm>
            <a:off x="457200" y="2133600"/>
            <a:ext cx="3124200" cy="3330209"/>
          </a:xfrm>
        </p:spPr>
        <p:txBody>
          <a:bodyPr>
            <a:normAutofit fontScale="70000" lnSpcReduction="20000"/>
          </a:bodyPr>
          <a:lstStyle/>
          <a:p>
            <a:r>
              <a:rPr lang="en-US" dirty="0"/>
              <a:t>Ecosystem</a:t>
            </a:r>
          </a:p>
          <a:p>
            <a:endParaRPr lang="en-US" dirty="0"/>
          </a:p>
          <a:p>
            <a:r>
              <a:rPr lang="en-US" dirty="0"/>
              <a:t>Food chain</a:t>
            </a:r>
          </a:p>
          <a:p>
            <a:endParaRPr lang="en-US" dirty="0"/>
          </a:p>
          <a:p>
            <a:r>
              <a:rPr lang="en-US" dirty="0"/>
              <a:t>Food web</a:t>
            </a:r>
          </a:p>
          <a:p>
            <a:endParaRPr lang="en-US" dirty="0"/>
          </a:p>
          <a:p>
            <a:r>
              <a:rPr lang="en-US" dirty="0"/>
              <a:t>Energy flow</a:t>
            </a:r>
          </a:p>
          <a:p>
            <a:endParaRPr lang="en-US" dirty="0"/>
          </a:p>
          <a:p>
            <a:r>
              <a:rPr lang="en-US" dirty="0"/>
              <a:t>Top predator </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1828800"/>
            <a:ext cx="6096000" cy="392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8000" y="5954441"/>
            <a:ext cx="406400" cy="40640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155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sp>
        <p:nvSpPr>
          <p:cNvPr id="3" name="Content Placeholder 2"/>
          <p:cNvSpPr>
            <a:spLocks noGrp="1"/>
          </p:cNvSpPr>
          <p:nvPr>
            <p:ph idx="1"/>
          </p:nvPr>
        </p:nvSpPr>
        <p:spPr>
          <a:xfrm>
            <a:off x="400195" y="1216462"/>
            <a:ext cx="8229600" cy="1905000"/>
          </a:xfrm>
        </p:spPr>
        <p:txBody>
          <a:bodyPr vert="horz" lIns="91440" tIns="45720" rIns="91440" bIns="45720" rtlCol="0" anchor="t">
            <a:normAutofit/>
          </a:bodyPr>
          <a:lstStyle/>
          <a:p>
            <a:pPr marL="457200" lvl="1" indent="0">
              <a:buNone/>
            </a:pPr>
            <a:endParaRPr lang="en-US" dirty="0"/>
          </a:p>
          <a:p>
            <a:pPr lvl="1"/>
            <a:r>
              <a:rPr lang="en-US" dirty="0">
                <a:hlinkClick r:id="rId5"/>
              </a:rPr>
              <a:t>How Wolves Change Rivers</a:t>
            </a:r>
          </a:p>
          <a:p>
            <a:pPr marL="457200" lvl="1" indent="0">
              <a:buNone/>
            </a:pPr>
            <a:endParaRPr lang="en-US" dirty="0"/>
          </a:p>
        </p:txBody>
      </p:sp>
      <p:sp>
        <p:nvSpPr>
          <p:cNvPr id="5" name="TextBox 4"/>
          <p:cNvSpPr txBox="1"/>
          <p:nvPr/>
        </p:nvSpPr>
        <p:spPr>
          <a:xfrm>
            <a:off x="25400" y="6324600"/>
            <a:ext cx="1574800" cy="369332"/>
          </a:xfrm>
          <a:prstGeom prst="rect">
            <a:avLst/>
          </a:prstGeom>
          <a:noFill/>
        </p:spPr>
        <p:txBody>
          <a:bodyPr wrap="square" rtlCol="0">
            <a:spAutoFit/>
          </a:bodyPr>
          <a:lstStyle/>
          <a:p>
            <a:r>
              <a:rPr lang="en-US" dirty="0"/>
              <a:t>Click for Audio </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066" y="2514600"/>
            <a:ext cx="6445872" cy="403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3400" y="5918200"/>
            <a:ext cx="406400" cy="406400"/>
          </a:xfrm>
          <a:prstGeom prst="rect">
            <a:avLst/>
          </a:prstGeom>
        </p:spPr>
      </p:pic>
    </p:spTree>
    <p:extLst>
      <p:ext uri="{BB962C8B-B14F-4D97-AF65-F5344CB8AC3E}">
        <p14:creationId xmlns:p14="http://schemas.microsoft.com/office/powerpoint/2010/main" val="3355698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Worksheet </a:t>
            </a:r>
          </a:p>
        </p:txBody>
      </p:sp>
      <p:sp>
        <p:nvSpPr>
          <p:cNvPr id="3" name="Content Placeholder 2"/>
          <p:cNvSpPr>
            <a:spLocks noGrp="1"/>
          </p:cNvSpPr>
          <p:nvPr>
            <p:ph idx="1"/>
          </p:nvPr>
        </p:nvSpPr>
        <p:spPr>
          <a:xfrm>
            <a:off x="457200" y="1600200"/>
            <a:ext cx="8229600" cy="2209800"/>
          </a:xfrm>
        </p:spPr>
        <p:txBody>
          <a:bodyPr vert="horz" lIns="91440" tIns="45720" rIns="91440" bIns="45720" rtlCol="0" anchor="t">
            <a:normAutofit fontScale="92500" lnSpcReduction="20000"/>
          </a:bodyPr>
          <a:lstStyle/>
          <a:p>
            <a:r>
              <a:rPr lang="en-US" dirty="0"/>
              <a:t>Fill out your Ecosystem Activity Worksheet</a:t>
            </a:r>
            <a:endParaRPr lang="en-US" dirty="0">
              <a:solidFill>
                <a:srgbClr val="000000"/>
              </a:solidFill>
              <a:latin typeface="Calibri"/>
            </a:endParaRPr>
          </a:p>
          <a:p>
            <a:r>
              <a:rPr lang="en-US" dirty="0"/>
              <a:t>Refresh your knowledge of </a:t>
            </a:r>
          </a:p>
          <a:p>
            <a:pPr lvl="1"/>
            <a:r>
              <a:rPr lang="en-US" dirty="0"/>
              <a:t>Ecosystems </a:t>
            </a:r>
          </a:p>
          <a:p>
            <a:pPr lvl="1"/>
            <a:r>
              <a:rPr lang="en-US" dirty="0"/>
              <a:t>Species interconnection</a:t>
            </a:r>
          </a:p>
          <a:p>
            <a:pPr lvl="1"/>
            <a:r>
              <a:rPr lang="en-US" dirty="0"/>
              <a:t>Food chains and webs</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4038600"/>
            <a:ext cx="47625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7362" y="6000750"/>
            <a:ext cx="406400" cy="406400"/>
          </a:xfrm>
          <a:prstGeom prst="rect">
            <a:avLst/>
          </a:prstGeom>
        </p:spPr>
      </p:pic>
    </p:spTree>
    <p:extLst>
      <p:ext uri="{BB962C8B-B14F-4D97-AF65-F5344CB8AC3E}">
        <p14:creationId xmlns:p14="http://schemas.microsoft.com/office/powerpoint/2010/main" val="29553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Ecosystem Investigation  </a:t>
            </a:r>
          </a:p>
        </p:txBody>
      </p:sp>
      <p:sp>
        <p:nvSpPr>
          <p:cNvPr id="3" name="Content Placeholder 2"/>
          <p:cNvSpPr>
            <a:spLocks noGrp="1"/>
          </p:cNvSpPr>
          <p:nvPr>
            <p:ph idx="1"/>
          </p:nvPr>
        </p:nvSpPr>
        <p:spPr>
          <a:xfrm>
            <a:off x="457200" y="1600201"/>
            <a:ext cx="8229600" cy="2362199"/>
          </a:xfrm>
        </p:spPr>
        <p:txBody>
          <a:bodyPr>
            <a:normAutofit fontScale="55000" lnSpcReduction="20000"/>
          </a:bodyPr>
          <a:lstStyle/>
          <a:p>
            <a:r>
              <a:rPr lang="en-US" sz="4800" dirty="0"/>
              <a:t>Go outside and pick a small area to investigate (a playground, garden, etc.)</a:t>
            </a:r>
          </a:p>
          <a:p>
            <a:endParaRPr lang="en-US" sz="4800" dirty="0"/>
          </a:p>
          <a:p>
            <a:r>
              <a:rPr lang="en-US" sz="4800" dirty="0"/>
              <a:t> Identify as many different types of plants and animals (including insects) as you can and record the data on a worksheet.</a:t>
            </a:r>
          </a:p>
          <a:p>
            <a:pPr marL="0" indent="0">
              <a:buNone/>
            </a:pPr>
            <a:endParaRPr lang="en-US" sz="4800" dirty="0"/>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82543"/>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162" y="5912643"/>
            <a:ext cx="406400" cy="406400"/>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548779"/>
            <a:ext cx="4752975" cy="30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63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3048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6096000"/>
            <a:ext cx="4572000" cy="646331"/>
          </a:xfrm>
          <a:prstGeom prst="rect">
            <a:avLst/>
          </a:prstGeom>
        </p:spPr>
        <p:txBody>
          <a:bodyPr>
            <a:spAutoFit/>
          </a:bodyPr>
          <a:lstStyle/>
          <a:p>
            <a:pPr algn="ctr"/>
            <a:r>
              <a:rPr lang="en-US" dirty="0"/>
              <a:t>For more information: hanft.sally@epa.gov or salazar.viccy@epa.gov </a:t>
            </a:r>
          </a:p>
        </p:txBody>
      </p:sp>
      <p:sp>
        <p:nvSpPr>
          <p:cNvPr id="5" name="Rectangle 4"/>
          <p:cNvSpPr/>
          <p:nvPr/>
        </p:nvSpPr>
        <p:spPr>
          <a:xfrm>
            <a:off x="2285206" y="4567872"/>
            <a:ext cx="4572000" cy="1477328"/>
          </a:xfrm>
          <a:prstGeom prst="rect">
            <a:avLst/>
          </a:prstGeom>
        </p:spPr>
        <p:txBody>
          <a:bodyPr>
            <a:spAutoFit/>
          </a:bodyPr>
          <a:lstStyle/>
          <a:p>
            <a:pPr algn="ctr"/>
            <a:r>
              <a:rPr lang="en-US" dirty="0"/>
              <a:t>Developed by the Environmental Protection Agency</a:t>
            </a:r>
          </a:p>
          <a:p>
            <a:pPr algn="ctr"/>
            <a:r>
              <a:rPr lang="en-US" dirty="0"/>
              <a:t>With support from Department of State </a:t>
            </a:r>
          </a:p>
          <a:p>
            <a:pPr algn="ctr"/>
            <a:r>
              <a:rPr lang="en-US" dirty="0"/>
              <a:t>Virtual Students of Foreign Service Interns </a:t>
            </a:r>
          </a:p>
          <a:p>
            <a:pPr algn="ctr"/>
            <a:r>
              <a:rPr lang="en-US" dirty="0">
                <a:hlinkClick r:id="rId3"/>
              </a:rPr>
              <a:t>https://www.epa.gov/education</a:t>
            </a:r>
            <a:r>
              <a:rPr lang="en-US" dirty="0"/>
              <a:t>  </a:t>
            </a:r>
          </a:p>
        </p:txBody>
      </p:sp>
      <p:sp>
        <p:nvSpPr>
          <p:cNvPr id="6" name="Rectangle 5"/>
          <p:cNvSpPr/>
          <p:nvPr/>
        </p:nvSpPr>
        <p:spPr>
          <a:xfrm>
            <a:off x="3438292" y="3629054"/>
            <a:ext cx="2267416" cy="769441"/>
          </a:xfrm>
          <a:prstGeom prst="rect">
            <a:avLst/>
          </a:prstGeom>
        </p:spPr>
        <p:txBody>
          <a:bodyPr wrap="none">
            <a:spAutoFit/>
          </a:bodyPr>
          <a:lstStyle/>
          <a:p>
            <a:r>
              <a:rPr lang="en-US" sz="4400" dirty="0" err="1"/>
              <a:t>EcoLearn</a:t>
            </a:r>
            <a:endParaRPr lang="en-US" sz="4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091" y="5910063"/>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43054" y="5909368"/>
            <a:ext cx="1143000" cy="923330"/>
          </a:xfrm>
          <a:prstGeom prst="rect">
            <a:avLst/>
          </a:prstGeom>
        </p:spPr>
        <p:txBody>
          <a:bodyPr wrap="square">
            <a:spAutoFit/>
          </a:bodyPr>
          <a:lstStyle/>
          <a:p>
            <a:r>
              <a:rPr lang="en-US" dirty="0"/>
              <a:t>US EPA</a:t>
            </a:r>
          </a:p>
          <a:p>
            <a:r>
              <a:rPr lang="en-US" dirty="0"/>
              <a:t>Region 10 </a:t>
            </a:r>
          </a:p>
          <a:p>
            <a:r>
              <a:rPr lang="en-US" dirty="0" err="1"/>
              <a:t>EcoLearn</a:t>
            </a:r>
            <a:endParaRPr lang="en-US" dirty="0"/>
          </a:p>
        </p:txBody>
      </p:sp>
    </p:spTree>
    <p:extLst>
      <p:ext uri="{BB962C8B-B14F-4D97-AF65-F5344CB8AC3E}">
        <p14:creationId xmlns:p14="http://schemas.microsoft.com/office/powerpoint/2010/main" val="419616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2019-11-08T14:10:15+00:00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FDE75626-E7C8-4F50-A441-9129B792DA3A}"/>
</file>

<file path=customXml/itemProps2.xml><?xml version="1.0" encoding="utf-8"?>
<ds:datastoreItem xmlns:ds="http://schemas.openxmlformats.org/officeDocument/2006/customXml" ds:itemID="{498EE3BD-4D9A-4187-9C0C-791787D66A9B}"/>
</file>

<file path=customXml/itemProps3.xml><?xml version="1.0" encoding="utf-8"?>
<ds:datastoreItem xmlns:ds="http://schemas.openxmlformats.org/officeDocument/2006/customXml" ds:itemID="{33422090-CBD7-4602-8F76-15AD9A4D59B6}"/>
</file>

<file path=customXml/itemProps4.xml><?xml version="1.0" encoding="utf-8"?>
<ds:datastoreItem xmlns:ds="http://schemas.openxmlformats.org/officeDocument/2006/customXml" ds:itemID="{124DAA23-B43A-4A0B-91B1-76366D7CE5D4}"/>
</file>

<file path=docProps/app.xml><?xml version="1.0" encoding="utf-8"?>
<Properties xmlns="http://schemas.openxmlformats.org/officeDocument/2006/extended-properties" xmlns:vt="http://schemas.openxmlformats.org/officeDocument/2006/docPropsVTypes">
  <Template/>
  <TotalTime>405</TotalTime>
  <Words>214</Words>
  <Application>Microsoft Office PowerPoint</Application>
  <PresentationFormat>On-screen Show (4:3)</PresentationFormat>
  <Paragraphs>47</Paragraphs>
  <Slides>7</Slides>
  <Notes>6</Notes>
  <HiddenSlides>0</HiddenSlides>
  <MMClips>6</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5th Grade: Ecosystems  Ecosystems are a web relationships between different animals and plants. Affecting one link in the web has ripple effects for the entire system. Students will develop respect for the diversity of species on the planet and learn the important ways in which all living things are connected. </vt:lpstr>
      <vt:lpstr>Objective</vt:lpstr>
      <vt:lpstr>Key Words</vt:lpstr>
      <vt:lpstr>Do Now</vt:lpstr>
      <vt:lpstr>Ecosystem Worksheet </vt:lpstr>
      <vt:lpstr>Closure: Ecosystem Investigation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Food and Honey Bee Pollination</dc:title>
  <dc:creator>mary</dc:creator>
  <cp:lastModifiedBy>mary</cp:lastModifiedBy>
  <cp:revision>49</cp:revision>
  <dcterms:created xsi:type="dcterms:W3CDTF">2016-11-04T05:32:52Z</dcterms:created>
  <dcterms:modified xsi:type="dcterms:W3CDTF">2017-11-03T04:49:04Z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