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2"/>
  </p:sldMasterIdLst>
  <p:notesMasterIdLst>
    <p:notesMasterId r:id="rId10"/>
  </p:notesMasterIdLst>
  <p:sldIdLst>
    <p:sldId id="258" r:id="rId3"/>
    <p:sldId id="257" r:id="rId4"/>
    <p:sldId id="260" r:id="rId5"/>
    <p:sldId id="261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18" Type="http://schemas.openxmlformats.org/officeDocument/2006/relationships/customXml" Target="../customXml/item5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17" Type="http://schemas.openxmlformats.org/officeDocument/2006/relationships/customXml" Target="../customXml/item4.xml"/><Relationship Id="rId2" Type="http://schemas.openxmlformats.org/officeDocument/2006/relationships/slideMaster" Target="slideMasters/slideMaster1.xml"/><Relationship Id="rId16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eqhq1\jpalmer\Presentations\Allaway\water%20analysis%20based%20on%20final%20report%20GWP%20only%20for%20Jordan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summary!$J$32</c:f>
              <c:strCache>
                <c:ptCount val="1"/>
                <c:pt idx="0">
                  <c:v>Plastic bottle, disposed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0606038914564932E-3"/>
                  <c:y val="-3.724963786119616E-3"/>
                </c:manualLayout>
              </c:layout>
              <c:tx>
                <c:rich>
                  <a:bodyPr/>
                  <a:lstStyle/>
                  <a:p>
                    <a:pPr>
                      <a:defRPr sz="1600"/>
                    </a:pPr>
                    <a:r>
                      <a:rPr lang="en-US" sz="1600" b="1"/>
                      <a:t>Plastic bottle, disposed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summary!$K$31</c:f>
              <c:strCache>
                <c:ptCount val="1"/>
                <c:pt idx="0">
                  <c:v>Relative greenhouse gas emissions of water comsumption options</c:v>
                </c:pt>
              </c:strCache>
            </c:strRef>
          </c:cat>
          <c:val>
            <c:numRef>
              <c:f>summary!$K$32</c:f>
              <c:numCache>
                <c:formatCode>0%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summary!$J$33</c:f>
              <c:strCache>
                <c:ptCount val="1"/>
                <c:pt idx="0">
                  <c:v>Plasitc bottle, recycled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0303019457282032E-3"/>
                  <c:y val="-7.9875618796862002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dLblPos val="outEnd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summary!$K$31</c:f>
              <c:strCache>
                <c:ptCount val="1"/>
                <c:pt idx="0">
                  <c:v>Relative greenhouse gas emissions of water comsumption options</c:v>
                </c:pt>
              </c:strCache>
            </c:strRef>
          </c:cat>
          <c:val>
            <c:numRef>
              <c:f>summary!$K$33</c:f>
              <c:numCache>
                <c:formatCode>0%</c:formatCode>
                <c:ptCount val="1"/>
                <c:pt idx="0">
                  <c:v>0.67840632110377563</c:v>
                </c:pt>
              </c:numCache>
            </c:numRef>
          </c:val>
        </c:ser>
        <c:ser>
          <c:idx val="2"/>
          <c:order val="2"/>
          <c:tx>
            <c:strRef>
              <c:f>summary!$J$34</c:f>
              <c:strCache>
                <c:ptCount val="1"/>
                <c:pt idx="0">
                  <c:v>Tap water in reusable bottle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0606038914564932E-3"/>
                  <c:y val="-2.5544920357684453E-3"/>
                </c:manualLayout>
              </c:layout>
              <c:tx>
                <c:rich>
                  <a:bodyPr/>
                  <a:lstStyle/>
                  <a:p>
                    <a:pPr>
                      <a:defRPr sz="1600" b="1"/>
                    </a:pPr>
                    <a:r>
                      <a:rPr lang="en-US" sz="1600" b="1"/>
                      <a:t>Tap water,</a:t>
                    </a:r>
                    <a:r>
                      <a:rPr lang="en-US" sz="1600" b="1" baseline="0"/>
                      <a:t> </a:t>
                    </a:r>
                    <a:r>
                      <a:rPr lang="en-US" sz="1600" b="1"/>
                      <a:t>reusable bottle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summary!$K$31</c:f>
              <c:strCache>
                <c:ptCount val="1"/>
                <c:pt idx="0">
                  <c:v>Relative greenhouse gas emissions of water comsumption options</c:v>
                </c:pt>
              </c:strCache>
            </c:strRef>
          </c:cat>
          <c:val>
            <c:numRef>
              <c:f>summary!$K$34</c:f>
              <c:numCache>
                <c:formatCode>0%</c:formatCode>
                <c:ptCount val="1"/>
                <c:pt idx="0">
                  <c:v>2.1739130434782612E-2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30603264"/>
        <c:axId val="230603656"/>
      </c:barChart>
      <c:catAx>
        <c:axId val="2306032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0603656"/>
        <c:crosses val="autoZero"/>
        <c:auto val="1"/>
        <c:lblAlgn val="ctr"/>
        <c:lblOffset val="100"/>
        <c:noMultiLvlLbl val="0"/>
      </c:catAx>
      <c:valAx>
        <c:axId val="230603656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230603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C9AD1-2E00-4337-ABF3-62215A58B777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A6B1B-6B2C-444F-A7EC-6073F938C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31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materials for this PowerPoint are copyright of the Product Policy Institute,</a:t>
            </a:r>
            <a:r>
              <a:rPr lang="en-US" baseline="0" dirty="0" smtClean="0"/>
              <a:t> 2009.  Waste= lost natural resources!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A6B1B-6B2C-444F-A7EC-6073F938CB3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46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79"/>
            <a:fld id="{73066FC5-7C10-4BE2-88B4-8D85E954822D}" type="slidenum">
              <a:rPr lang="en-US" smtClean="0"/>
              <a:pPr defTabSz="912879"/>
              <a:t>2</a:t>
            </a:fld>
            <a:endParaRPr lang="en-US" dirty="0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052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79"/>
            <a:fld id="{81347918-E352-43A9-899C-259EAABF0280}" type="slidenum">
              <a:rPr lang="en-US" smtClean="0"/>
              <a:pPr defTabSz="912879"/>
              <a:t>3</a:t>
            </a:fld>
            <a:endParaRPr lang="en-US" dirty="0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30587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1" y="4344025"/>
            <a:ext cx="5028579" cy="4116049"/>
          </a:xfrm>
          <a:noFill/>
          <a:ln/>
        </p:spPr>
        <p:txBody>
          <a:bodyPr/>
          <a:lstStyle/>
          <a:p>
            <a:r>
              <a:rPr lang="en-US" sz="1500" dirty="0"/>
              <a:t>To fully understand the waste issue, we have to start in the past and look at how our waste has changed</a:t>
            </a:r>
            <a:r>
              <a:rPr lang="en-US" sz="1500" dirty="0" smtClean="0"/>
              <a:t>. </a:t>
            </a:r>
            <a:endParaRPr lang="en-US" sz="1500" dirty="0"/>
          </a:p>
          <a:p>
            <a:r>
              <a:rPr lang="en-US" sz="1500" dirty="0"/>
              <a:t> </a:t>
            </a:r>
          </a:p>
          <a:p>
            <a:r>
              <a:rPr lang="en-US" sz="1500" dirty="0"/>
              <a:t>Managing garbage only became a municipal responsibility 100 years ago when our increasing population – particularly in cities  -- was creating a public health problem. It wasn’t just about getting rid of trash, but protecting public health, as well.</a:t>
            </a:r>
          </a:p>
          <a:p>
            <a:r>
              <a:rPr lang="en-US" sz="1500" dirty="0"/>
              <a:t> </a:t>
            </a:r>
          </a:p>
          <a:p>
            <a:r>
              <a:rPr lang="en-US" sz="1500" dirty="0"/>
              <a:t>But even so, garbage was much simpler then.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2811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Much of</a:t>
            </a:r>
            <a:r>
              <a:rPr lang="en-US" baseline="0" dirty="0" smtClean="0"/>
              <a:t> the product waste comes from packaging.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A6B1B-6B2C-444F-A7EC-6073F938CB3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51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A6B1B-6B2C-444F-A7EC-6073F938CB3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58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students</a:t>
            </a:r>
            <a:r>
              <a:rPr lang="en-US" baseline="0" dirty="0" smtClean="0"/>
              <a:t> to share what they learned in their interviews.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did people say they considered waste and how did people get rid of their waste?</a:t>
            </a:r>
          </a:p>
          <a:p>
            <a:r>
              <a:rPr lang="en-US" baseline="0" dirty="0" smtClean="0"/>
              <a:t>How does this compare </a:t>
            </a:r>
            <a:r>
              <a:rPr lang="en-US" baseline="0" smtClean="0"/>
              <a:t>with today?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A6B1B-6B2C-444F-A7EC-6073F938CB3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203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F4B8C7B-350C-46D7-ADA9-4792C74A5FF0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254446B-F8F3-40D7-9B62-E9E324C284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0"/>
          <p:cNvCxnSpPr>
            <a:cxnSpLocks noChangeShapeType="1"/>
          </p:cNvCxnSpPr>
          <p:nvPr/>
        </p:nvCxnSpPr>
        <p:spPr bwMode="auto">
          <a:xfrm>
            <a:off x="4876800" y="4495800"/>
            <a:ext cx="685800" cy="38100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3" name="Straight Connector 12"/>
          <p:cNvCxnSpPr>
            <a:cxnSpLocks noChangeShapeType="1"/>
          </p:cNvCxnSpPr>
          <p:nvPr/>
        </p:nvCxnSpPr>
        <p:spPr bwMode="auto">
          <a:xfrm>
            <a:off x="4800600" y="4572000"/>
            <a:ext cx="609600" cy="22860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pic>
        <p:nvPicPr>
          <p:cNvPr id="4" name="Picture 2" descr="http://www.epa.gov/region10/images/materials-management_600p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066800"/>
            <a:ext cx="4640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0"/>
          <p:cNvSpPr>
            <a:spLocks noChangeArrowheads="1"/>
          </p:cNvSpPr>
          <p:nvPr/>
        </p:nvSpPr>
        <p:spPr bwMode="auto">
          <a:xfrm>
            <a:off x="2286000" y="2667000"/>
            <a:ext cx="685800" cy="1066800"/>
          </a:xfrm>
          <a:prstGeom prst="rect">
            <a:avLst/>
          </a:prstGeom>
          <a:solidFill>
            <a:srgbClr val="FF8E0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 sz="1100" b="1">
              <a:latin typeface="Arial" pitchFamily="34" charset="0"/>
            </a:endParaRPr>
          </a:p>
        </p:txBody>
      </p:sp>
      <p:sp>
        <p:nvSpPr>
          <p:cNvPr id="6" name="TextBox 21"/>
          <p:cNvSpPr txBox="1">
            <a:spLocks noChangeArrowheads="1"/>
          </p:cNvSpPr>
          <p:nvPr/>
        </p:nvSpPr>
        <p:spPr bwMode="auto">
          <a:xfrm rot="4080466">
            <a:off x="1994694" y="2007394"/>
            <a:ext cx="8382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b="1">
                <a:latin typeface="Arial" pitchFamily="34" charset="0"/>
              </a:rPr>
              <a:t>Disposal</a:t>
            </a:r>
          </a:p>
          <a:p>
            <a:endParaRPr lang="en-US" sz="1100">
              <a:latin typeface="Arial" pitchFamily="34" charset="0"/>
            </a:endParaRPr>
          </a:p>
        </p:txBody>
      </p:sp>
      <p:sp>
        <p:nvSpPr>
          <p:cNvPr id="7" name="TextBox 22"/>
          <p:cNvSpPr txBox="1">
            <a:spLocks noChangeArrowheads="1"/>
          </p:cNvSpPr>
          <p:nvPr/>
        </p:nvSpPr>
        <p:spPr bwMode="auto">
          <a:xfrm rot="17420571">
            <a:off x="2595563" y="2516188"/>
            <a:ext cx="8382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b="1" dirty="0">
                <a:latin typeface="Arial" pitchFamily="34" charset="0"/>
              </a:rPr>
              <a:t>Recovery</a:t>
            </a:r>
          </a:p>
          <a:p>
            <a:endParaRPr lang="en-US" sz="1100" dirty="0">
              <a:latin typeface="Arial" pitchFamily="34" charset="0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1752600" y="1600200"/>
            <a:ext cx="1524000" cy="2438400"/>
          </a:xfrm>
          <a:prstGeom prst="ellipse">
            <a:avLst/>
          </a:prstGeom>
          <a:noFill/>
          <a:ln w="50800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sz="3200">
              <a:solidFill>
                <a:srgbClr val="000000"/>
              </a:solidFill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1219200" y="533400"/>
            <a:ext cx="6172200" cy="5410200"/>
          </a:xfrm>
          <a:prstGeom prst="ellipse">
            <a:avLst/>
          </a:prstGeom>
          <a:noFill/>
          <a:ln w="50800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sz="320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81000"/>
            <a:ext cx="4495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Potential for Waste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ight Arrow 10"/>
          <p:cNvSpPr/>
          <p:nvPr/>
        </p:nvSpPr>
        <p:spPr>
          <a:xfrm rot="3533562">
            <a:off x="1600200" y="990600"/>
            <a:ext cx="68580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06333" y="5715000"/>
            <a:ext cx="61806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Product Lifecycle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3" name="Picture 21" descr="ppi_logo_squat_paths_invers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158750"/>
            <a:ext cx="167640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533400" y="2133600"/>
            <a:ext cx="7848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60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Waste </a:t>
            </a:r>
            <a:r>
              <a:rPr lang="en-US" sz="3600" dirty="0">
                <a:solidFill>
                  <a:schemeClr val="bg1"/>
                </a:solidFill>
              </a:rPr>
              <a:t>is </a:t>
            </a:r>
            <a:r>
              <a:rPr lang="en-US" sz="3600" dirty="0" smtClean="0">
                <a:solidFill>
                  <a:schemeClr val="bg1"/>
                </a:solidFill>
              </a:rPr>
              <a:t>a </a:t>
            </a:r>
            <a:r>
              <a:rPr lang="en-US" sz="3600" dirty="0">
                <a:solidFill>
                  <a:schemeClr val="bg1"/>
                </a:solidFill>
              </a:rPr>
              <a:t>D</a:t>
            </a:r>
            <a:r>
              <a:rPr lang="en-US" sz="3600" dirty="0" smtClean="0">
                <a:solidFill>
                  <a:schemeClr val="bg1"/>
                </a:solidFill>
              </a:rPr>
              <a:t>esign Flaw or the inability to recover materials for reuse. 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Waste subject to changes over time. 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457200" y="1219200"/>
            <a:ext cx="8382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chemeClr val="accent3"/>
                </a:solidFill>
              </a:rPr>
              <a:t>“Pollution is nothing but the resources we are not harvesting. We allow them to disperse because we are ignorant of their value.”     </a:t>
            </a:r>
            <a:endParaRPr lang="en-US" sz="2000" dirty="0" smtClean="0">
              <a:solidFill>
                <a:schemeClr val="accent3"/>
              </a:solidFill>
            </a:endParaRPr>
          </a:p>
          <a:p>
            <a:r>
              <a:rPr lang="en-US" sz="2000" dirty="0" smtClean="0">
                <a:solidFill>
                  <a:schemeClr val="accent3"/>
                </a:solidFill>
              </a:rPr>
              <a:t>  </a:t>
            </a:r>
            <a:r>
              <a:rPr lang="en-US" sz="2000" dirty="0">
                <a:solidFill>
                  <a:schemeClr val="accent3"/>
                </a:solidFill>
              </a:rPr>
              <a:t>-  R. Buckminster Fuller </a:t>
            </a:r>
          </a:p>
        </p:txBody>
      </p:sp>
      <p:pic>
        <p:nvPicPr>
          <p:cNvPr id="5" name="Picture 21" descr="ppi_logo_squat_paths_inver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158750"/>
            <a:ext cx="167640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28600"/>
            <a:ext cx="4648200" cy="1143000"/>
          </a:xfrm>
        </p:spPr>
        <p:txBody>
          <a:bodyPr/>
          <a:lstStyle/>
          <a:p>
            <a:r>
              <a:rPr lang="en-US" sz="3600" dirty="0" smtClean="0"/>
              <a:t>A Simpler Time</a:t>
            </a:r>
          </a:p>
        </p:txBody>
      </p:sp>
      <p:pic>
        <p:nvPicPr>
          <p:cNvPr id="14339" name="Picture 3" descr="ragpick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133600"/>
            <a:ext cx="18097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White Wing NYC archiv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1676400"/>
            <a:ext cx="4572000" cy="309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Picture 21" descr="ppi_logo_squat_paths_invers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5200" y="158750"/>
            <a:ext cx="167640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85800" y="1143000"/>
            <a:ext cx="7924800" cy="50895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" y="111125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CARD OF INSTRUCTION FOR HOUSEHOLDERS</a:t>
            </a:r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3200400" y="1720850"/>
            <a:ext cx="2373313" cy="3063875"/>
            <a:chOff x="487" y="960"/>
            <a:chExt cx="1495" cy="1930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87" y="960"/>
              <a:ext cx="1495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chemeClr val="bg1"/>
                  </a:solidFill>
                </a:rPr>
                <a:t>Put into Garbage</a:t>
              </a:r>
            </a:p>
            <a:p>
              <a:r>
                <a:rPr lang="en-US" b="1" i="1" dirty="0">
                  <a:solidFill>
                    <a:schemeClr val="bg1"/>
                  </a:solidFill>
                </a:rPr>
                <a:t>Receptacles</a:t>
              </a:r>
              <a:endParaRPr lang="en-US" i="1" dirty="0">
                <a:solidFill>
                  <a:schemeClr val="bg1"/>
                </a:solidFill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721" y="1488"/>
              <a:ext cx="959" cy="1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Kitchen or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Table Waste,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Vegetables,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Meats,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Fish,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Bones,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Fat.</a:t>
              </a:r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762000" y="1720850"/>
            <a:ext cx="2030413" cy="3368675"/>
            <a:chOff x="2129" y="960"/>
            <a:chExt cx="1279" cy="2122"/>
          </a:xfrm>
        </p:grpSpPr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204" y="960"/>
              <a:ext cx="1111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chemeClr val="bg1"/>
                  </a:solidFill>
                </a:rPr>
                <a:t>Put into Ash</a:t>
              </a:r>
            </a:p>
            <a:p>
              <a:r>
                <a:rPr lang="en-US" b="1" i="1" dirty="0">
                  <a:solidFill>
                    <a:schemeClr val="bg1"/>
                  </a:solidFill>
                </a:rPr>
                <a:t>Receptacles</a:t>
              </a:r>
              <a:endParaRPr lang="en-US" i="1" dirty="0">
                <a:solidFill>
                  <a:schemeClr val="bg1"/>
                </a:solidFill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2129" y="1488"/>
              <a:ext cx="1279" cy="1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Ashes, Sawdust,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Floor and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Street Sweepings,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Broken Glass,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Broken Crockery,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*Oyster and Clam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Shells,</a:t>
              </a:r>
            </a:p>
            <a:p>
              <a:r>
                <a:rPr lang="en-US" sz="2000" dirty="0">
                  <a:solidFill>
                    <a:schemeClr val="bg1"/>
                  </a:solidFill>
                </a:rPr>
                <a:t>Tin Cans.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835650" y="1720850"/>
            <a:ext cx="23383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Put into Rubbish</a:t>
            </a:r>
          </a:p>
          <a:p>
            <a:r>
              <a:rPr lang="en-US" b="1" i="1" dirty="0">
                <a:solidFill>
                  <a:schemeClr val="bg1"/>
                </a:solidFill>
              </a:rPr>
              <a:t>Bundles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562600" y="2514600"/>
            <a:ext cx="29321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Bottles, Paper,</a:t>
            </a:r>
          </a:p>
          <a:p>
            <a:r>
              <a:rPr lang="en-US" sz="2000" dirty="0">
                <a:solidFill>
                  <a:schemeClr val="bg1"/>
                </a:solidFill>
              </a:rPr>
              <a:t>Pasteboard, etc.</a:t>
            </a:r>
          </a:p>
          <a:p>
            <a:r>
              <a:rPr lang="en-US" sz="2000" dirty="0">
                <a:solidFill>
                  <a:schemeClr val="bg1"/>
                </a:solidFill>
              </a:rPr>
              <a:t>Rags, Mattresses,</a:t>
            </a:r>
          </a:p>
          <a:p>
            <a:r>
              <a:rPr lang="en-US" sz="2000" dirty="0">
                <a:solidFill>
                  <a:schemeClr val="bg1"/>
                </a:solidFill>
              </a:rPr>
              <a:t>Old Clothes, Old Shoes,</a:t>
            </a:r>
          </a:p>
          <a:p>
            <a:r>
              <a:rPr lang="en-US" sz="2000" dirty="0">
                <a:solidFill>
                  <a:schemeClr val="bg1"/>
                </a:solidFill>
              </a:rPr>
              <a:t>Leather and Leather Scrap,</a:t>
            </a:r>
          </a:p>
          <a:p>
            <a:r>
              <a:rPr lang="en-US" sz="2000" dirty="0">
                <a:solidFill>
                  <a:schemeClr val="bg1"/>
                </a:solidFill>
              </a:rPr>
              <a:t>Carpets, Tobacco Stems,</a:t>
            </a:r>
          </a:p>
          <a:p>
            <a:r>
              <a:rPr lang="en-US" sz="2000" dirty="0">
                <a:solidFill>
                  <a:schemeClr val="bg1"/>
                </a:solidFill>
              </a:rPr>
              <a:t>Straw and Excelsior,</a:t>
            </a:r>
          </a:p>
          <a:p>
            <a:r>
              <a:rPr lang="en-US" sz="2000" dirty="0">
                <a:solidFill>
                  <a:schemeClr val="bg1"/>
                </a:solidFill>
              </a:rPr>
              <a:t>(from households only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066800" y="1492250"/>
            <a:ext cx="670560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990600" y="5378450"/>
            <a:ext cx="716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814388" y="5394325"/>
            <a:ext cx="73120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The Sanitary Code requires householders and occupants to provide separate receptacles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for ashes and garbage and forbids mixing these in the same receptacle. </a:t>
            </a:r>
          </a:p>
          <a:p>
            <a:r>
              <a:rPr lang="en-US" sz="1600" dirty="0">
                <a:solidFill>
                  <a:schemeClr val="bg1"/>
                </a:solidFill>
              </a:rPr>
              <a:t>This law will be strictly enforced.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4256088" y="1720850"/>
            <a:ext cx="1295400" cy="4572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AU" sz="3600">
              <a:solidFill>
                <a:srgbClr val="FF3399"/>
              </a:solidFill>
              <a:latin typeface="Arial Narrow" pitchFamily="34" charset="0"/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1878013" y="1720850"/>
            <a:ext cx="914400" cy="4572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AU" sz="3600">
              <a:solidFill>
                <a:srgbClr val="FF3399"/>
              </a:solidFill>
              <a:latin typeface="Arial Narrow" pitchFamily="34" charset="0"/>
            </a:endParaRPr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6858000" y="1720850"/>
            <a:ext cx="1371600" cy="4572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AU" sz="3600">
              <a:solidFill>
                <a:srgbClr val="FF3399"/>
              </a:solidFill>
              <a:latin typeface="Arial Narrow" pitchFamily="34" charset="0"/>
            </a:endParaRPr>
          </a:p>
        </p:txBody>
      </p:sp>
      <p:pic>
        <p:nvPicPr>
          <p:cNvPr id="20" name="Picture 21" descr="ppi_logo_squat_paths_inve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158750"/>
            <a:ext cx="167640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 autoUpdateAnimBg="0"/>
      <p:bldP spid="18" grpId="0" animBg="1" autoUpdateAnimBg="0"/>
      <p:bldP spid="1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1" descr="ppi_logo_squat_paths_inver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158750"/>
            <a:ext cx="167640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62000" y="990600"/>
            <a:ext cx="7772400" cy="5167313"/>
            <a:chOff x="2489" y="2520"/>
            <a:chExt cx="10831" cy="7185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2489" y="2520"/>
              <a:ext cx="10831" cy="718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3974" y="7725"/>
              <a:ext cx="75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3974" y="6915"/>
              <a:ext cx="75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3974" y="6105"/>
              <a:ext cx="75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3974" y="5310"/>
              <a:ext cx="75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3974" y="4500"/>
              <a:ext cx="75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3974" y="3690"/>
              <a:ext cx="75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974" y="2880"/>
              <a:ext cx="75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74" y="2880"/>
              <a:ext cx="7531" cy="565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394" y="4680"/>
              <a:ext cx="555" cy="385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949" y="7785"/>
              <a:ext cx="555" cy="750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5504" y="8160"/>
              <a:ext cx="555" cy="375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3974" y="2880"/>
              <a:ext cx="1" cy="56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424" y="4215"/>
              <a:ext cx="495" cy="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469" y="4290"/>
              <a:ext cx="352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955</a:t>
              </a:r>
              <a:endParaRPr lang="en-US" sz="1200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5594" y="7695"/>
              <a:ext cx="360" cy="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5639" y="7769"/>
              <a:ext cx="235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92</a:t>
              </a:r>
              <a:endParaRPr lang="en-US" sz="120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979" y="7320"/>
              <a:ext cx="495" cy="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5024" y="7396"/>
              <a:ext cx="352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187</a:t>
              </a:r>
              <a:endParaRPr lang="en-US" sz="1200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3644" y="8398"/>
              <a:ext cx="117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0</a:t>
              </a:r>
              <a:endParaRPr lang="en-US" sz="1200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3376" y="7588"/>
              <a:ext cx="352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200</a:t>
              </a:r>
              <a:endParaRPr lang="en-US" sz="120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376" y="6778"/>
              <a:ext cx="352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400</a:t>
              </a:r>
              <a:endParaRPr lang="en-US" sz="1200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376" y="5968"/>
              <a:ext cx="352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600</a:t>
              </a:r>
              <a:endParaRPr lang="en-US" sz="1200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376" y="5175"/>
              <a:ext cx="352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800</a:t>
              </a:r>
              <a:endParaRPr lang="en-US" sz="1200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3239" y="4365"/>
              <a:ext cx="469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1000</a:t>
              </a:r>
              <a:endParaRPr lang="en-US" sz="1200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3239" y="3555"/>
              <a:ext cx="469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1200</a:t>
              </a:r>
              <a:endParaRPr lang="en-US" sz="1200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3239" y="2745"/>
              <a:ext cx="469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1400</a:t>
              </a:r>
              <a:endParaRPr lang="en-US" sz="1200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002" y="8789"/>
              <a:ext cx="628" cy="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1900</a:t>
              </a:r>
              <a:endParaRPr lang="en-US" sz="1200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060" y="9149"/>
              <a:ext cx="52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</a:rPr>
                <a:t>NYC</a:t>
              </a: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 rot="-5400000">
              <a:off x="1401" y="6058"/>
              <a:ext cx="2985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600" b="1">
                  <a:solidFill>
                    <a:srgbClr val="000000"/>
                  </a:solidFill>
                </a:rPr>
                <a:t>Pounds / Capita / Year</a:t>
              </a:r>
              <a:endParaRPr lang="en-US" sz="1200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11670" y="5160"/>
              <a:ext cx="1590" cy="108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11760" y="5295"/>
              <a:ext cx="135" cy="13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11971" y="5220"/>
              <a:ext cx="1075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Inorganics</a:t>
              </a:r>
              <a:endParaRPr lang="en-US" sz="1200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1760" y="5655"/>
              <a:ext cx="135" cy="135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11971" y="5579"/>
              <a:ext cx="1053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Food/Yard</a:t>
              </a:r>
              <a:endParaRPr lang="en-US" sz="1200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1760" y="6015"/>
              <a:ext cx="135" cy="135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1971" y="5939"/>
              <a:ext cx="920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Products</a:t>
              </a:r>
              <a:endParaRPr lang="en-US" sz="1200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2489" y="2520"/>
              <a:ext cx="10831" cy="7185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4076700" y="3505200"/>
            <a:ext cx="1066800" cy="2403475"/>
            <a:chOff x="6899" y="5700"/>
            <a:chExt cx="1681" cy="3785"/>
          </a:xfrm>
        </p:grpSpPr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6899" y="8475"/>
              <a:ext cx="555" cy="6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7454" y="7095"/>
              <a:ext cx="571" cy="1440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8025" y="6090"/>
              <a:ext cx="555" cy="2445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7034" y="8085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14</a:t>
              </a:r>
              <a:endParaRPr lang="en-US" sz="1200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7380" y="6630"/>
              <a:ext cx="646" cy="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7574" y="6705"/>
              <a:ext cx="3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358</a:t>
              </a:r>
              <a:endParaRPr lang="en-US" sz="1200"/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8100" y="5700"/>
              <a:ext cx="3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200" b="1">
                  <a:solidFill>
                    <a:srgbClr val="000000"/>
                  </a:solidFill>
                </a:rPr>
                <a:t>607</a:t>
              </a:r>
              <a:endParaRPr lang="en-US" sz="1200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7467" y="8790"/>
              <a:ext cx="710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1960</a:t>
              </a:r>
              <a:endParaRPr lang="en-US" sz="1200"/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7547" y="9150"/>
              <a:ext cx="593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</a:rPr>
                <a:t>USA</a:t>
              </a:r>
            </a:p>
          </p:txBody>
        </p:sp>
      </p:grpSp>
      <p:grpSp>
        <p:nvGrpSpPr>
          <p:cNvPr id="52" name="Group 52"/>
          <p:cNvGrpSpPr>
            <a:grpSpLocks/>
          </p:cNvGrpSpPr>
          <p:nvPr/>
        </p:nvGrpSpPr>
        <p:grpSpPr bwMode="auto">
          <a:xfrm>
            <a:off x="5676900" y="1978025"/>
            <a:ext cx="1065213" cy="3965575"/>
            <a:chOff x="3576" y="1294"/>
            <a:chExt cx="671" cy="2498"/>
          </a:xfrm>
        </p:grpSpPr>
        <p:grpSp>
          <p:nvGrpSpPr>
            <p:cNvPr id="53" name="Group 53"/>
            <p:cNvGrpSpPr>
              <a:grpSpLocks/>
            </p:cNvGrpSpPr>
            <p:nvPr/>
          </p:nvGrpSpPr>
          <p:grpSpPr bwMode="auto">
            <a:xfrm>
              <a:off x="3576" y="1294"/>
              <a:ext cx="671" cy="2118"/>
              <a:chOff x="3576" y="1294"/>
              <a:chExt cx="671" cy="2118"/>
            </a:xfrm>
          </p:grpSpPr>
          <p:sp>
            <p:nvSpPr>
              <p:cNvPr id="56" name="Rectangle 54"/>
              <p:cNvSpPr>
                <a:spLocks noChangeArrowheads="1"/>
              </p:cNvSpPr>
              <p:nvPr/>
            </p:nvSpPr>
            <p:spPr bwMode="auto">
              <a:xfrm>
                <a:off x="3576" y="3370"/>
                <a:ext cx="222" cy="42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Rectangle 55"/>
              <p:cNvSpPr>
                <a:spLocks noChangeArrowheads="1"/>
              </p:cNvSpPr>
              <p:nvPr/>
            </p:nvSpPr>
            <p:spPr bwMode="auto">
              <a:xfrm>
                <a:off x="3798" y="2788"/>
                <a:ext cx="222" cy="624"/>
              </a:xfrm>
              <a:prstGeom prst="rect">
                <a:avLst/>
              </a:prstGeom>
              <a:solidFill>
                <a:srgbClr val="3399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Rectangle 56"/>
              <p:cNvSpPr>
                <a:spLocks noChangeArrowheads="1"/>
              </p:cNvSpPr>
              <p:nvPr/>
            </p:nvSpPr>
            <p:spPr bwMode="auto">
              <a:xfrm>
                <a:off x="4020" y="1450"/>
                <a:ext cx="222" cy="196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Rectangle 57"/>
              <p:cNvSpPr>
                <a:spLocks noChangeArrowheads="1"/>
              </p:cNvSpPr>
              <p:nvPr/>
            </p:nvSpPr>
            <p:spPr bwMode="auto">
              <a:xfrm>
                <a:off x="3630" y="3214"/>
                <a:ext cx="10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200" b="1">
                    <a:solidFill>
                      <a:srgbClr val="000000"/>
                    </a:solidFill>
                  </a:rPr>
                  <a:t>25</a:t>
                </a:r>
                <a:endParaRPr lang="en-US" sz="1200"/>
              </a:p>
            </p:txBody>
          </p:sp>
          <p:sp>
            <p:nvSpPr>
              <p:cNvPr id="60" name="Rectangle 58"/>
              <p:cNvSpPr>
                <a:spLocks noChangeArrowheads="1"/>
              </p:cNvSpPr>
              <p:nvPr/>
            </p:nvSpPr>
            <p:spPr bwMode="auto">
              <a:xfrm>
                <a:off x="3846" y="2632"/>
                <a:ext cx="159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200" b="1">
                    <a:solidFill>
                      <a:srgbClr val="000000"/>
                    </a:solidFill>
                  </a:rPr>
                  <a:t>387</a:t>
                </a:r>
                <a:endParaRPr lang="en-US" sz="1200"/>
              </a:p>
            </p:txBody>
          </p:sp>
          <p:sp>
            <p:nvSpPr>
              <p:cNvPr id="61" name="Rectangle 59"/>
              <p:cNvSpPr>
                <a:spLocks noChangeArrowheads="1"/>
              </p:cNvSpPr>
              <p:nvPr/>
            </p:nvSpPr>
            <p:spPr bwMode="auto">
              <a:xfrm>
                <a:off x="4008" y="1294"/>
                <a:ext cx="239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200" b="1">
                    <a:solidFill>
                      <a:srgbClr val="000000"/>
                    </a:solidFill>
                  </a:rPr>
                  <a:t>1,213</a:t>
                </a:r>
                <a:endParaRPr lang="en-US" sz="1200"/>
              </a:p>
            </p:txBody>
          </p:sp>
        </p:grpSp>
        <p:sp>
          <p:nvSpPr>
            <p:cNvPr id="54" name="Rectangle 60"/>
            <p:cNvSpPr>
              <a:spLocks noChangeArrowheads="1"/>
            </p:cNvSpPr>
            <p:nvPr/>
          </p:nvSpPr>
          <p:spPr bwMode="auto">
            <a:xfrm>
              <a:off x="3797" y="3514"/>
              <a:ext cx="28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2000</a:t>
              </a:r>
              <a:endParaRPr lang="en-US" sz="1200"/>
            </a:p>
          </p:txBody>
        </p:sp>
        <p:sp>
          <p:nvSpPr>
            <p:cNvPr id="55" name="Rectangle 61"/>
            <p:cNvSpPr>
              <a:spLocks noChangeArrowheads="1"/>
            </p:cNvSpPr>
            <p:nvPr/>
          </p:nvSpPr>
          <p:spPr bwMode="auto">
            <a:xfrm>
              <a:off x="3829" y="3658"/>
              <a:ext cx="23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</a:rPr>
                <a:t>USA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304800" y="381000"/>
          <a:ext cx="8382003" cy="5314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28800"/>
            <a:ext cx="92964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Rubbish Report: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What did you learn from your interviews?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99CCFF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CAE2FF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  <a:fontScheme name="Blank Presentatio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29f62856-1543-49d4-a736-4569d363f533" ContentTypeId="0x0101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cord xmlns="4ffa91fb-a0ff-4ac5-b2db-65c790d184a4">Shared</Record>
    <Language xmlns="http://schemas.microsoft.com/sharepoint/v3">English</Language>
    <Document_x0020_Creation_x0020_Date xmlns="4ffa91fb-a0ff-4ac5-b2db-65c790d184a4">2019-11-08T14:11:05+00:00</Document_x0020_Creation_x0020_Date>
    <_Source xmlns="http://schemas.microsoft.com/sharepoint/v3/fields" xsi:nil="true"/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ights xmlns="4ffa91fb-a0ff-4ac5-b2db-65c790d184a4" xsi:nil="true"/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145B6474-26CF-4431-9FE9-3B45CA92264F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59A8BE0D-5C53-4E4D-B704-3430E2859887}"/>
</file>

<file path=customXml/itemProps3.xml><?xml version="1.0" encoding="utf-8"?>
<ds:datastoreItem xmlns:ds="http://schemas.openxmlformats.org/officeDocument/2006/customXml" ds:itemID="{82C222BB-4E67-4F63-84E5-C202875849C8}"/>
</file>

<file path=customXml/itemProps4.xml><?xml version="1.0" encoding="utf-8"?>
<ds:datastoreItem xmlns:ds="http://schemas.openxmlformats.org/officeDocument/2006/customXml" ds:itemID="{2ED6E392-4EC4-4EC6-8088-890AA3E77E87}"/>
</file>

<file path=customXml/itemProps5.xml><?xml version="1.0" encoding="utf-8"?>
<ds:datastoreItem xmlns:ds="http://schemas.openxmlformats.org/officeDocument/2006/customXml" ds:itemID="{21426086-8CCA-4D7B-8CA8-525173603E02}"/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257</TotalTime>
  <Words>331</Words>
  <Application>Microsoft Office PowerPoint</Application>
  <PresentationFormat>On-screen Show (4:3)</PresentationFormat>
  <Paragraphs>92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Rockwell</vt:lpstr>
      <vt:lpstr>Wingdings 2</vt:lpstr>
      <vt:lpstr>Foundry</vt:lpstr>
      <vt:lpstr>PowerPoint Presentation</vt:lpstr>
      <vt:lpstr>PowerPoint Presentation</vt:lpstr>
      <vt:lpstr>A Simpler Time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Hanft, Sally</cp:lastModifiedBy>
  <cp:revision>10</cp:revision>
  <dcterms:created xsi:type="dcterms:W3CDTF">2015-02-13T21:15:00Z</dcterms:created>
  <dcterms:modified xsi:type="dcterms:W3CDTF">2015-11-04T19:14:52Z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</Properties>
</file>