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  <Override PartName="/customXml/itemProps12.xml" ContentType="application/vnd.openxmlformats-officedocument.customXmlProperties+xml"/>
  <Override PartName="/customXml/itemProps11.xml" ContentType="application/vnd.openxmlformats-officedocument.customXmlProperties+xml"/>
  <Override PartName="/customXml/itemProps10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9.xml" ContentType="application/vnd.openxmlformats-officedocument.customXmlProperties+xml"/>
  <Override PartName="/customXml/itemProps8.xml" ContentType="application/vnd.openxmlformats-officedocument.customXmlProperties+xml"/>
  <Override PartName="/customXml/itemProps15.xml" ContentType="application/vnd.openxmlformats-officedocument.customXmlProperties+xml"/>
  <Override PartName="/customXml/itemProps14.xml" ContentType="application/vnd.openxmlformats-officedocument.customXmlProperties+xml"/>
  <Override PartName="/customXml/itemProps13.xml" ContentType="application/vnd.openxmlformats-officedocument.customXmlProperties+xml"/>
  <Override PartName="/customXml/itemProps16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3"/>
  </p:sldMasterIdLst>
  <p:notesMasterIdLst>
    <p:notesMasterId r:id="rId29"/>
  </p:notesMasterIdLst>
  <p:sldIdLst>
    <p:sldId id="256" r:id="rId14"/>
    <p:sldId id="257" r:id="rId15"/>
    <p:sldId id="258" r:id="rId16"/>
    <p:sldId id="261" r:id="rId17"/>
    <p:sldId id="269" r:id="rId18"/>
    <p:sldId id="259" r:id="rId19"/>
    <p:sldId id="262" r:id="rId20"/>
    <p:sldId id="260" r:id="rId21"/>
    <p:sldId id="263" r:id="rId22"/>
    <p:sldId id="264" r:id="rId23"/>
    <p:sldId id="265" r:id="rId24"/>
    <p:sldId id="266" r:id="rId25"/>
    <p:sldId id="267" r:id="rId26"/>
    <p:sldId id="268" r:id="rId27"/>
    <p:sldId id="27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365422"/>
    <a:srgbClr val="416529"/>
    <a:srgbClr val="173A59"/>
    <a:srgbClr val="265F92"/>
    <a:srgbClr val="0000B4"/>
    <a:srgbClr val="000099"/>
    <a:srgbClr val="2C2C84"/>
    <a:srgbClr val="3333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21"/>
    <p:restoredTop sz="92226"/>
  </p:normalViewPr>
  <p:slideViewPr>
    <p:cSldViewPr snapToGrid="0" snapToObjects="1">
      <p:cViewPr>
        <p:scale>
          <a:sx n="80" d="100"/>
          <a:sy n="80" d="100"/>
        </p:scale>
        <p:origin x="114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customXml" Target="../customXml/item13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11.xml"/><Relationship Id="rId32" Type="http://schemas.openxmlformats.org/officeDocument/2006/relationships/theme" Target="theme/theme1.xml"/><Relationship Id="rId37" Type="http://schemas.openxmlformats.org/officeDocument/2006/relationships/customXml" Target="../customXml/item16.xml"/><Relationship Id="rId5" Type="http://schemas.openxmlformats.org/officeDocument/2006/relationships/customXml" Target="../customXml/item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customXml" Target="../customXml/item15.xml"/><Relationship Id="rId10" Type="http://schemas.openxmlformats.org/officeDocument/2006/relationships/customXml" Target="../customXml/item10.xml"/><Relationship Id="rId19" Type="http://schemas.openxmlformats.org/officeDocument/2006/relationships/slide" Target="slides/slide6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presProps" Target="presProps.xml"/><Relationship Id="rId35" Type="http://schemas.openxmlformats.org/officeDocument/2006/relationships/customXml" Target="../customXml/item14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BA48-7336-7F46-83E1-33F88F02884E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F558-4595-D745-AB7D-81853C980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1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thekidshouldseethis.com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-content/uploads/2014/04/2612.jpg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images&amp;cd</a:t>
            </a:r>
            <a:r>
              <a:rPr lang="en-US" dirty="0"/>
              <a:t>=&amp;cad=</a:t>
            </a:r>
            <a:r>
              <a:rPr lang="en-US" dirty="0" err="1"/>
              <a:t>rja&amp;uact</a:t>
            </a:r>
            <a:r>
              <a:rPr lang="en-US" dirty="0"/>
              <a:t>=8&amp;ved=0ahUKEwikoO6x6cDSAhUB5yYKHSegASYQjRwIBw&amp;url=http%3A%2F%2Falternatehomeenergy.org%2Ftag%2Fsaving-energy-at-home-facts%2F&amp;psig=AFQjCNGLunAHBh1iuzx33NJ-bWu51Pfelg&amp;ust=1488853429525215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5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Source:</a:t>
            </a:r>
            <a:r>
              <a:rPr lang="en-US" baseline="0"/>
              <a:t> http://www.communication4all.co.uk/Screen%20Shot%20Images/save%20energy.png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source: https://</a:t>
            </a:r>
            <a:r>
              <a:rPr lang="en-US" dirty="0" err="1"/>
              <a:t>img.clipartfest.com</a:t>
            </a:r>
            <a:r>
              <a:rPr lang="en-US" dirty="0"/>
              <a:t>/26cccd25d6191c5a61f15b1dadb5957b_light-bulb-clipart-clipart-clip-art-of-light-bulb_996-1000.png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85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</a:t>
            </a:r>
            <a:r>
              <a:rPr lang="en-US" baseline="0" dirty="0"/>
              <a:t> </a:t>
            </a:r>
            <a:r>
              <a:rPr lang="en-US" dirty="0"/>
              <a:t>https://</a:t>
            </a:r>
            <a:r>
              <a:rPr lang="en-US" dirty="0" err="1"/>
              <a:t>i.ytimg.com</a:t>
            </a:r>
            <a:r>
              <a:rPr lang="en-US" dirty="0"/>
              <a:t>/vi/ai1lmvfh0r8/</a:t>
            </a:r>
            <a:r>
              <a:rPr lang="en-US" dirty="0" err="1"/>
              <a:t>hqdefault.jpg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44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activeforlife.com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-content/uploads/2014/05/group-of-kids-</a:t>
            </a:r>
            <a:r>
              <a:rPr lang="en-US" dirty="0" err="1"/>
              <a:t>running.jpg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https://encrypted-tbn2.gstatic.com/</a:t>
            </a:r>
            <a:r>
              <a:rPr lang="en-US" dirty="0" err="1"/>
              <a:t>images?q</a:t>
            </a:r>
            <a:r>
              <a:rPr lang="en-US" dirty="0"/>
              <a:t>=tbn:ANd9GcRIalEAtL5LE42JFzbo25wxcf5tK54pOF2OLTxWtSOi2mjbcglM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29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img.clipartfest.com</a:t>
            </a:r>
            <a:r>
              <a:rPr lang="en-US" dirty="0"/>
              <a:t>/28fef2516efd9bc419a127384f401cb9_light-bulb-clip-art-for-kids-clipart-for-kids-light-bulb_1955-2400.png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18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</a:t>
            </a:r>
            <a:r>
              <a:rPr lang="en-US" baseline="0" dirty="0"/>
              <a:t> http://</a:t>
            </a:r>
            <a:r>
              <a:rPr lang="en-US" baseline="0" dirty="0" err="1"/>
              <a:t>www.sunstoneoutdoorkitchens.com</a:t>
            </a:r>
            <a:r>
              <a:rPr lang="en-US" baseline="0" dirty="0"/>
              <a:t>/images/GASVSCHARCOAL/</a:t>
            </a:r>
            <a:r>
              <a:rPr lang="en-US" baseline="0" dirty="0" err="1"/>
              <a:t>GrillMates.jpg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02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www.touchstoneenergy.com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-content/uploads/2013/01/led-</a:t>
            </a:r>
            <a:r>
              <a:rPr lang="en-US" dirty="0" err="1"/>
              <a:t>lucy.jpg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4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 Image: http://</a:t>
            </a:r>
            <a:r>
              <a:rPr lang="en-US" dirty="0" err="1"/>
              <a:t>www.touchstoneenergy.com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-content/uploads/2013/01/led-</a:t>
            </a:r>
            <a:r>
              <a:rPr lang="en-US"/>
              <a:t>lucy.jpg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5F558-4595-D745-AB7D-81853C98076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608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0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3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3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4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4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AEB10-0331-9D40-84F5-18C58A9A253D}" type="datetimeFigureOut">
              <a:rPr lang="en-US" smtClean="0"/>
              <a:t>10/20/2017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CD125-CC7A-0B48-9730-2551E6766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4.m4a"/><Relationship Id="rId7" Type="http://schemas.openxmlformats.org/officeDocument/2006/relationships/image" Target="../media/image16.tif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www.epa.gov/education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hanft.sally@epa.gov" TargetMode="Externa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tif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tif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3998" y="4720810"/>
            <a:ext cx="37361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Medium" charset="0"/>
                <a:ea typeface="Avenir Medium" charset="0"/>
                <a:cs typeface="Avenir Medium" charset="0"/>
              </a:rPr>
              <a:t>Kindergarten</a:t>
            </a:r>
          </a:p>
          <a:p>
            <a:r>
              <a:rPr lang="en-US" sz="4400" dirty="0">
                <a:latin typeface="Avenir Medium" charset="0"/>
                <a:ea typeface="Avenir Medium" charset="0"/>
                <a:cs typeface="Avenir Medium" charset="0"/>
              </a:rPr>
              <a:t>Energy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999" y="5839499"/>
            <a:ext cx="614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Learn how energy relates to the environment and how to be energy-savers!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50728" y="5804997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4000" y="5856842"/>
            <a:ext cx="6146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Learn how energy relates to the environment and how to be energy-savers!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3344" b="4337"/>
          <a:stretch/>
        </p:blipFill>
        <p:spPr>
          <a:xfrm>
            <a:off x="0" y="-27653"/>
            <a:ext cx="9144000" cy="4748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885" y="5887517"/>
            <a:ext cx="833856" cy="8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442" r="26758"/>
          <a:stretch/>
        </p:blipFill>
        <p:spPr>
          <a:xfrm>
            <a:off x="625642" y="1654039"/>
            <a:ext cx="2486526" cy="470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968" y="417095"/>
            <a:ext cx="826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Meet LED Lucy!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3432" y="3423929"/>
            <a:ext cx="5037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What do you think Lucy is?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78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24396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0442" r="26758"/>
          <a:stretch/>
        </p:blipFill>
        <p:spPr>
          <a:xfrm>
            <a:off x="625642" y="1654039"/>
            <a:ext cx="2486526" cy="4709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968" y="417095"/>
            <a:ext cx="826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Meet LED Lucy!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93431" y="1310914"/>
            <a:ext cx="5037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Lucy is an LED light bulb, which means that she is very bright and powerful!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93432" y="3061806"/>
            <a:ext cx="5213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She can light a room for 8 hours a day for many years!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5200" y="4320256"/>
            <a:ext cx="53901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LED light bulbs like Lucy are great for our environment because they don’t use very much energy!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378" y="6079627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99002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968" y="368968"/>
            <a:ext cx="7507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Maze Activity </a:t>
            </a:r>
            <a:r>
              <a:rPr lang="mr-IN" sz="4000" b="1" dirty="0"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 Saving Energy</a:t>
            </a:r>
          </a:p>
        </p:txBody>
      </p:sp>
      <p:pic>
        <p:nvPicPr>
          <p:cNvPr id="5" name="Picture 4" descr="LEDLUCYMAZ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0" y="1170567"/>
            <a:ext cx="2403481" cy="31116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818021" y="1235242"/>
            <a:ext cx="47484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venir Book" charset="0"/>
                <a:ea typeface="Avenir Book" charset="0"/>
                <a:cs typeface="Avenir Book" charset="0"/>
              </a:rPr>
              <a:t>Switchy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has the power to turn the lights on and off. </a:t>
            </a:r>
            <a:r>
              <a:rPr lang="en-US" sz="3200" dirty="0" err="1">
                <a:latin typeface="Avenir Book" charset="0"/>
                <a:ea typeface="Avenir Book" charset="0"/>
                <a:cs typeface="Avenir Book" charset="0"/>
              </a:rPr>
              <a:t>Switchy’s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job is important because when we turn off lights, we save a bunch of energy!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74" y="4680238"/>
            <a:ext cx="6914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Let’s help Charlie get through the maze so that we can get to </a:t>
            </a:r>
            <a:r>
              <a:rPr lang="en-US" sz="3600" dirty="0" err="1">
                <a:latin typeface="Avenir Book" charset="0"/>
                <a:ea typeface="Avenir Book" charset="0"/>
                <a:cs typeface="Avenir Book" charset="0"/>
              </a:rPr>
              <a:t>Switchy</a:t>
            </a:r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 and save some energy!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90" y="6028164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62075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1094"/>
            <a:ext cx="9144000" cy="3413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52" y="5476609"/>
            <a:ext cx="8951495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Remember to turn the lights off whenever you leave a room people aren’t using!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6779" y="249347"/>
            <a:ext cx="8550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Saving energy protects our environment and makes our planet a nicer place for people and animals to live.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52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009" y="6521248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3324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095" y="433137"/>
            <a:ext cx="559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Pledge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095" y="1335563"/>
            <a:ext cx="84541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How can we save energy? Let’s all pledge to turn off lights when they’re not being used!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95" y="2607321"/>
            <a:ext cx="3950056" cy="2790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2736" y="3529263"/>
            <a:ext cx="4018548" cy="304698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Pledge: I pledge to turn off lights when they’re not being used and I will encourage my family to do the same.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5074" y="6045200"/>
            <a:ext cx="812800" cy="8128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768" y="6045200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40568" y="6451600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28086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56176" y="2165847"/>
            <a:ext cx="7607253" cy="2387600"/>
          </a:xfrm>
        </p:spPr>
        <p:txBody>
          <a:bodyPr/>
          <a:lstStyle/>
          <a:p>
            <a:r>
              <a:rPr lang="en-US" b="1" dirty="0">
                <a:latin typeface="Aharoni" panose="02010803020104030203" pitchFamily="2" charset="-79"/>
                <a:cs typeface="Aharoni" panose="02010803020104030203" pitchFamily="2" charset="-79"/>
              </a:rPr>
              <a:t>EcoLearn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301601" y="5392789"/>
            <a:ext cx="731520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Developed by the Environmental Protection Agency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With support from Department of State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Virtual Students of Foreign Service Interns 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hlinkClick r:id="rId2"/>
              </a:rPr>
              <a:t>https://www.epa.gov/education</a:t>
            </a:r>
            <a:r>
              <a:rPr lang="en-US" sz="16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124" y="5539845"/>
            <a:ext cx="967255" cy="939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5379" y="5518171"/>
            <a:ext cx="12573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US EPA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Region 10 </a:t>
            </a:r>
          </a:p>
          <a:p>
            <a:r>
              <a:rPr lang="en-US" sz="1600" dirty="0">
                <a:solidFill>
                  <a:schemeClr val="bg1"/>
                </a:solidFill>
              </a:rPr>
              <a:t>EcoLearn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566" t="3617" r="6218"/>
          <a:stretch/>
        </p:blipFill>
        <p:spPr>
          <a:xfrm>
            <a:off x="2743200" y="439566"/>
            <a:ext cx="3865484" cy="3226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52247" y="4389477"/>
            <a:ext cx="4129553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For more information:     </a:t>
            </a:r>
          </a:p>
          <a:p>
            <a:r>
              <a:rPr lang="en-US" dirty="0"/>
              <a:t>                   </a:t>
            </a:r>
            <a:r>
              <a:rPr lang="en-US" dirty="0">
                <a:hlinkClick r:id="rId5"/>
              </a:rPr>
              <a:t>hanft.sally@epa.gov</a:t>
            </a:r>
            <a:r>
              <a:rPr lang="en-US" dirty="0"/>
              <a:t> or</a:t>
            </a:r>
          </a:p>
          <a:p>
            <a:r>
              <a:rPr lang="en-US" dirty="0"/>
              <a:t>                   salazar.viccy@epa.gov 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7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716" y="412955"/>
            <a:ext cx="8273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Today you will learn</a:t>
            </a:r>
            <a:r>
              <a:rPr lang="mr-IN" sz="4000" dirty="0">
                <a:latin typeface="Avenir Medium" charset="0"/>
                <a:ea typeface="Avenir Medium" charset="0"/>
                <a:cs typeface="Avenir Medium" charset="0"/>
              </a:rPr>
              <a:t>…</a:t>
            </a:r>
            <a:endParaRPr lang="en-US" sz="4000" dirty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26732" y="2147551"/>
            <a:ext cx="420275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Energy and electricity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8114" y="3924921"/>
            <a:ext cx="721544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How energy affects our environment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68776" y="5731546"/>
            <a:ext cx="580644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/>
              <a:t>How energy is made and used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19" y="1306862"/>
            <a:ext cx="2353513" cy="23629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150291" y="412955"/>
            <a:ext cx="2649851" cy="26604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29488" y="4532505"/>
            <a:ext cx="2316193" cy="23254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219" y="4805793"/>
            <a:ext cx="1771803" cy="177891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19" y="6006452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23267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12543" b="12846"/>
          <a:stretch/>
        </p:blipFill>
        <p:spPr>
          <a:xfrm>
            <a:off x="28670" y="1395663"/>
            <a:ext cx="9115330" cy="5100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213" y="368710"/>
            <a:ext cx="50881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Keywords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59678" y="2808682"/>
            <a:ext cx="1762299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Energy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02641" y="3581125"/>
            <a:ext cx="1367043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Light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502641" y="1858463"/>
            <a:ext cx="2533512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4400" dirty="0">
                <a:solidFill>
                  <a:prstClr val="black"/>
                </a:solidFill>
              </a:rPr>
              <a:t>Electricity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59678" y="4358231"/>
            <a:ext cx="1918764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Pollute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502641" y="5303787"/>
            <a:ext cx="2272805" cy="76944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Pollution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139" y="6002639"/>
            <a:ext cx="812800" cy="81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5177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179" y="449179"/>
            <a:ext cx="6031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Do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9" y="1541415"/>
            <a:ext cx="4012878" cy="3000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587" y="449179"/>
            <a:ext cx="3649830" cy="2934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365" y="4067072"/>
            <a:ext cx="3772052" cy="2356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358" y="5085347"/>
            <a:ext cx="4170946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Have you seen these before? What are they?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90" y="6053492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460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179" y="449179"/>
            <a:ext cx="6031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Do Now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79" y="2116680"/>
            <a:ext cx="4012878" cy="3000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8587" y="449179"/>
            <a:ext cx="3649830" cy="2934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365" y="4067071"/>
            <a:ext cx="3772052" cy="2356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7537" y="3774684"/>
            <a:ext cx="211755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Coal Plant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1654" y="2514446"/>
            <a:ext cx="2883695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venir Book" charset="0"/>
                <a:ea typeface="Avenir Book" charset="0"/>
                <a:cs typeface="Avenir Book" charset="0"/>
              </a:rPr>
              <a:t>Wind Turbines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46654" y="5562379"/>
            <a:ext cx="239369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venir Book" charset="0"/>
                <a:ea typeface="Avenir Book" charset="0"/>
                <a:cs typeface="Avenir Book" charset="0"/>
              </a:rPr>
              <a:t>Solar Panels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074" y="6017403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58917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9469" y="368710"/>
            <a:ext cx="7742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What is Energy?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163" y="3400927"/>
            <a:ext cx="6629508" cy="3249759"/>
          </a:xfrm>
          <a:prstGeom prst="rect">
            <a:avLst/>
          </a:prstGeom>
        </p:spPr>
      </p:pic>
      <p:sp>
        <p:nvSpPr>
          <p:cNvPr id="2" name="TextBox 1"/>
          <p:cNvSpPr txBox="1">
            <a:spLocks/>
          </p:cNvSpPr>
          <p:nvPr/>
        </p:nvSpPr>
        <p:spPr>
          <a:xfrm>
            <a:off x="597578" y="1700152"/>
            <a:ext cx="8546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Energy is being able to do work or tasks. Energy can be found in many different forms!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178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06395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860" y="1491916"/>
            <a:ext cx="5854701" cy="32786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137" y="401053"/>
            <a:ext cx="4219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Energy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449" y="5153526"/>
            <a:ext cx="6675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The most common forms of energy are light, heat, sound, and motion!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7158" y="6045200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2489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094" y="449179"/>
            <a:ext cx="8101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How do we make light energy?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49364"/>
            <a:ext cx="4813077" cy="5908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9789" y="5148823"/>
            <a:ext cx="5261811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BUT</a:t>
            </a:r>
            <a:r>
              <a:rPr lang="mr-IN" sz="3200" dirty="0">
                <a:latin typeface="Avenir Book" charset="0"/>
                <a:ea typeface="Avenir Book" charset="0"/>
                <a:cs typeface="Avenir Book" charset="0"/>
              </a:rPr>
              <a:t>…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we can also make electricity using water, wind, or the Sun!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7093" y="1393283"/>
            <a:ext cx="47645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i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Electricity</a:t>
            </a:r>
            <a:r>
              <a:rPr lang="en-US" sz="32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is the light energy that helps us see!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8651" y="3271053"/>
            <a:ext cx="4932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We make energy by burning coal, oil, and gas.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65" y="6045200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17886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8709" y="1092896"/>
            <a:ext cx="4458034" cy="354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716" y="288758"/>
            <a:ext cx="8390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enir Book" charset="0"/>
                <a:ea typeface="Avenir Book" charset="0"/>
                <a:cs typeface="Avenir Book" charset="0"/>
              </a:rPr>
              <a:t>All of these things give us energy</a:t>
            </a:r>
            <a:r>
              <a:rPr lang="mr-IN" sz="4000" b="1" dirty="0">
                <a:latin typeface="Avenir Book" charset="0"/>
                <a:ea typeface="Avenir Book" charset="0"/>
                <a:cs typeface="Avenir Book" charset="0"/>
              </a:rPr>
              <a:t>…</a:t>
            </a:r>
            <a:endParaRPr lang="en-US" sz="40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337" y="4729352"/>
            <a:ext cx="88712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However, whenever we burn coal, oil, or gas, we </a:t>
            </a:r>
            <a:r>
              <a:rPr lang="en-US" sz="3200" b="1" i="1" dirty="0">
                <a:latin typeface="Avenir Book" charset="0"/>
                <a:ea typeface="Avenir Book" charset="0"/>
                <a:cs typeface="Avenir Book" charset="0"/>
              </a:rPr>
              <a:t>pollute</a:t>
            </a:r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 the environment! A clean environment is important to humans, plants, and animals. 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337" y="6074908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262" y="6423804"/>
            <a:ext cx="184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Click for audio. </a:t>
            </a:r>
          </a:p>
        </p:txBody>
      </p:sp>
    </p:spTree>
    <p:extLst>
      <p:ext uri="{BB962C8B-B14F-4D97-AF65-F5344CB8AC3E}">
        <p14:creationId xmlns:p14="http://schemas.microsoft.com/office/powerpoint/2010/main" val="213329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E5D0FA646EF498792D2B9A019C022" ma:contentTypeVersion="11" ma:contentTypeDescription="Create a new document." ma:contentTypeScope="" ma:versionID="02f31134bd8086bda2b586c8cb394efb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3c6a663-ae4a-4ced-9ece-a8d2a552dbdd" targetNamespace="http://schemas.microsoft.com/office/2006/metadata/properties" ma:root="true" ma:fieldsID="b28f1d4a36b692e96a95e7dfac3d5744" ns1:_="" ns2:_="" ns3:_="" ns4:_="" ns5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3c6a663-ae4a-4ced-9ece-a8d2a552dbdd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80c63405-47a1-4b55-937d-305de570f354}" ma:internalName="TaxCatchAllLabel" ma:readOnly="true" ma:showField="CatchAllDataLabel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80c63405-47a1-4b55-937d-305de570f354}" ma:internalName="TaxCatchAll" ma:showField="CatchAllData" ma:web="5be46346-aa3e-492f-9fd9-57cc088700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a663-ae4a-4ced-9ece-a8d2a552d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5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4.xml><?xml version="1.0" encoding="utf-8"?>
<?mso-contentType ?>
<SharedContentType xmlns="Microsoft.SharePoint.Taxonomy.ContentTypeSync" SourceId="29f62856-1543-49d4-a736-4569d363f533" ContentTypeId="0x0101" PreviousValue="false"/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cord xmlns="4ffa91fb-a0ff-4ac5-b2db-65c790d184a4">Shared</Record>
    <Language xmlns="http://schemas.microsoft.com/sharepoint/v3">English</Language>
    <Document_x0020_Creation_x0020_Date xmlns="4ffa91fb-a0ff-4ac5-b2db-65c790d184a4">2019-11-08T13:04:36+00:00</Document_x0020_Creation_x0020_Date>
    <_Source xmlns="http://schemas.microsoft.com/sharepoint/v3/fields" xsi:nil="true"/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ights xmlns="4ffa91fb-a0ff-4ac5-b2db-65c790d184a4" xsi:nil="true"/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02651741-02DC-44B4-934E-2EE50DC235B3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17411532-F916-42D1-94F6-B2A058090742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ED0E3558-7F9F-4F7E-A87E-C77F92B45C9C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AF878DBF-6197-43E5-A64E-7BE3BFE37C34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C944761B-10DD-4864-994D-8C9FC2D9F786}"/>
</file>

<file path=customXml/itemProps14.xml><?xml version="1.0" encoding="utf-8"?>
<ds:datastoreItem xmlns:ds="http://schemas.openxmlformats.org/officeDocument/2006/customXml" ds:itemID="{73C3FCD2-92EC-4CC7-93DD-5792EB0DEE4B}"/>
</file>

<file path=customXml/itemProps15.xml><?xml version="1.0" encoding="utf-8"?>
<ds:datastoreItem xmlns:ds="http://schemas.openxmlformats.org/officeDocument/2006/customXml" ds:itemID="{8B78E144-C0D4-4674-80A4-C36CCEBC11B4}"/>
</file>

<file path=customXml/itemProps16.xml><?xml version="1.0" encoding="utf-8"?>
<ds:datastoreItem xmlns:ds="http://schemas.openxmlformats.org/officeDocument/2006/customXml" ds:itemID="{E3326A6D-7F0B-4F4D-B287-EF33CB51226A}"/>
</file>

<file path=customXml/itemProps2.xml><?xml version="1.0" encoding="utf-8"?>
<ds:datastoreItem xmlns:ds="http://schemas.openxmlformats.org/officeDocument/2006/customXml" ds:itemID="{8E0D5BBE-C357-43A5-8ED1-5B1E7BEAA214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25DEDE8-3C34-483E-82C6-0BC8C9C30909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FFDE0190-406B-4D5F-A44D-8A07C9518EAD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238013AD-CAFE-4B4F-BC49-53BB0ED0D4A2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8FDA60C1-5BB5-406B-A43D-B7FB8EECA6A8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E23FAC99-1BDD-4135-85AE-6EC1054F28D2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DB2B84E8-9B29-49AF-AB04-61863D9D5889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CC9D2CC1-5EC2-4358-B737-0A80821FF196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2044</TotalTime>
  <Words>558</Words>
  <Application>Microsoft Office PowerPoint</Application>
  <PresentationFormat>On-screen Show (4:3)</PresentationFormat>
  <Paragraphs>94</Paragraphs>
  <Slides>15</Slides>
  <Notes>11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EcoLearn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vu.tran.kelly@gmail.com</dc:creator>
  <cp:lastModifiedBy>vu.tran.kelly@gmail.com</cp:lastModifiedBy>
  <cp:revision>54</cp:revision>
  <dcterms:created xsi:type="dcterms:W3CDTF">2016-11-30T06:05:15Z</dcterms:created>
  <dcterms:modified xsi:type="dcterms:W3CDTF">2017-10-20T14:40:20Z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0x010100DDDE5D0FA646EF498792D2B9A019C022</vt:lpwstr>
  </property>
  <property fmtid="{D5CDD505-2E9C-101B-9397-08002B2CF9AE}" pid="3" name="TaxKeyword">
    <vt:lpwstr/>
  </property>
</Properties>
</file>