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9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6" r:id="rId10"/>
    <p:sldId id="265" r:id="rId11"/>
    <p:sldId id="267" r:id="rId12"/>
    <p:sldId id="268" r:id="rId13"/>
    <p:sldId id="25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3FEFF-605C-43CF-B338-C0E32F14EBC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1113A-400F-4E79-9F5D-CE83D645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http://www.philipchircop.com/post/117077877097/reduce-reuse-recycle-today-the-22nd-of-april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44138-9C75-4170-98D3-76915ECEB3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90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http://sevennaturalwonders.org/index_/natural-wonders-special-categories/wildlife/endangered-species/</a:t>
            </a:r>
          </a:p>
          <a:p>
            <a:r>
              <a:rPr lang="en-US" dirty="0"/>
              <a:t>https://owlcation.com/stem/Top-10-Most-Beautiful-Extinct-Animals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http://weknownyourdreamz.com/animals.html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77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http://gzhaixier.com/animal.html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51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http://eschooltoday.com/ecosystems/ecosystem-trophic-levels.html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63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http://kingofwallpapers.com/carnivore.html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20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http://educationinaction.org/water-rocks-vocabulary/herbivore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77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http://derekbair.blogspot.com/2014/12/herbivore-omnivore-carnivore.html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04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https://www.google.com/url?sa=i&amp;rct=j&amp;q=&amp;esrc=s&amp;source=images&amp;cd=&amp;ved=0ahUKEwiz6db5psDTAhVO32MKHY9zA80QjhwIBQ&amp;url=https%3A%2F%2Fwww.pinterest.com%2Fabu3li%2Fprey-predator%2F&amp;psig=AFQjCNFspAxub-hrvF6sRW2DDrkCJpF6Qg&amp;ust=1493233138750622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80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http://animals.nationalgeographic.com/animals/birds/red-tailed-hawk/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3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7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1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4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2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0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5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2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3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74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8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2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jpg"/><Relationship Id="rId5" Type="http://schemas.openxmlformats.org/officeDocument/2006/relationships/image" Target="../media/image21.gif"/><Relationship Id="rId4" Type="http://schemas.openxmlformats.org/officeDocument/2006/relationships/hyperlink" Target="https://www.epa.gov/educa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399" y="4389018"/>
            <a:ext cx="10325664" cy="1437789"/>
          </a:xfrm>
        </p:spPr>
        <p:txBody>
          <a:bodyPr/>
          <a:lstStyle/>
          <a:p>
            <a:r>
              <a:rPr lang="en-US" b="1" dirty="0"/>
              <a:t>Animals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935" y="5679715"/>
            <a:ext cx="9228201" cy="1645920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1</a:t>
            </a:r>
            <a:r>
              <a:rPr lang="en-US" b="1" baseline="30000" dirty="0">
                <a:solidFill>
                  <a:srgbClr val="FFFFFF"/>
                </a:solidFill>
              </a:rPr>
              <a:t>st</a:t>
            </a:r>
            <a:r>
              <a:rPr lang="en-US" b="1" dirty="0">
                <a:solidFill>
                  <a:srgbClr val="FFFFFF"/>
                </a:solidFill>
              </a:rPr>
              <a:t> Grade: Animals and the Food Chain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241332" y="5170311"/>
            <a:ext cx="3186765" cy="1291608"/>
            <a:chOff x="7468119" y="5720009"/>
            <a:chExt cx="1991970" cy="807353"/>
          </a:xfrm>
        </p:grpSpPr>
        <p:pic>
          <p:nvPicPr>
            <p:cNvPr id="8" name="Picture 8" descr="Image result for epa region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00" b="90000" l="10000" r="90000">
                          <a14:foregroundMark x1="32600" y1="39600" x2="32600" y2="39600"/>
                          <a14:foregroundMark x1="27200" y1="24400" x2="27200" y2="24400"/>
                          <a14:foregroundMark x1="82400" y1="41000" x2="82400" y2="41000"/>
                          <a14:foregroundMark x1="59800" y1="59000" x2="59800" y2="59000"/>
                          <a14:foregroundMark x1="53200" y1="69000" x2="53200" y2="69000"/>
                          <a14:foregroundMark x1="40600" y1="58200" x2="40600" y2="58200"/>
                          <a14:foregroundMark x1="67800" y1="55600" x2="67800" y2="55600"/>
                          <a14:foregroundMark x1="57200" y1="78800" x2="57200" y2="78800"/>
                          <a14:foregroundMark x1="23200" y1="70200" x2="23200" y2="70200"/>
                          <a14:foregroundMark x1="19200" y1="40400" x2="19200" y2="40400"/>
                          <a14:foregroundMark x1="68400" y1="33800" x2="68400" y2="33800"/>
                          <a14:foregroundMark x1="79000" y1="66200" x2="79000" y2="66200"/>
                          <a14:foregroundMark x1="71800" y1="78800" x2="71800" y2="78800"/>
                          <a14:foregroundMark x1="30600" y1="54200" x2="30600" y2="54200"/>
                          <a14:foregroundMark x1="35200" y1="57600" x2="35200" y2="57600"/>
                          <a14:foregroundMark x1="74400" y1="46400" x2="74400" y2="46400"/>
                          <a14:foregroundMark x1="63000" y1="25800" x2="63000" y2="25800"/>
                          <a14:foregroundMark x1="34600" y1="15200" x2="34600" y2="15200"/>
                          <a14:foregroundMark x1="18600" y1="53000" x2="18600" y2="53000"/>
                          <a14:foregroundMark x1="37800" y1="74800" x2="37800" y2="74800"/>
                          <a14:foregroundMark x1="45800" y1="83600" x2="45800" y2="83600"/>
                          <a14:foregroundMark x1="55200" y1="82800" x2="55200" y2="82800"/>
                          <a14:foregroundMark x1="74400" y1="27800" x2="74400" y2="27800"/>
                          <a14:foregroundMark x1="45800" y1="21800" x2="45800" y2="21800"/>
                          <a14:foregroundMark x1="41800" y1="37000" x2="41800" y2="37000"/>
                          <a14:foregroundMark x1="54400" y1="39600" x2="54400" y2="39600"/>
                          <a14:foregroundMark x1="48400" y1="39600" x2="48400" y2="39600"/>
                          <a14:foregroundMark x1="65000" y1="76200" x2="65000" y2="76200"/>
                          <a14:foregroundMark x1="39200" y1="78200" x2="39200" y2="78200"/>
                          <a14:foregroundMark x1="37800" y1="78200" x2="37800" y2="78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8119" y="5720009"/>
              <a:ext cx="807353" cy="80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266386" y="5812936"/>
              <a:ext cx="1193703" cy="634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</a:rPr>
                <a:t>USA EPA, </a:t>
              </a:r>
            </a:p>
            <a:p>
              <a:r>
                <a:rPr lang="en-US" sz="2000" dirty="0">
                  <a:solidFill>
                    <a:srgbClr val="FFFFFF"/>
                  </a:solidFill>
                </a:rPr>
                <a:t>Region 10</a:t>
              </a:r>
            </a:p>
            <a:p>
              <a:r>
                <a:rPr lang="en-US" sz="2000" dirty="0" err="1">
                  <a:solidFill>
                    <a:srgbClr val="FFFFFF"/>
                  </a:solidFill>
                </a:rPr>
                <a:t>EcoLearn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28" name="Picture 4" descr="REDUCE REUSE RECYCLE&#10;Today, the 22nd of April 2015, is Earth Day.&#10;Let’s try and make a commitment to re-vision our life and see how we can reduce, reuse and recycle. Every “Earth Day”  I intentionally recall and contemplate this Native American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11962" r="5366" b="17338"/>
          <a:stretch/>
        </p:blipFill>
        <p:spPr bwMode="auto">
          <a:xfrm>
            <a:off x="0" y="-13787"/>
            <a:ext cx="12192000" cy="42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animals group pho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5"/>
    </mc:Choice>
    <mc:Fallback xmlns="">
      <p:transition spd="slow" advTm="5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endangered animal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r="3" b="3"/>
          <a:stretch/>
        </p:blipFill>
        <p:spPr bwMode="auto">
          <a:xfrm>
            <a:off x="799051" y="3509434"/>
            <a:ext cx="3383936" cy="254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420" r="2" b="2"/>
          <a:stretch/>
        </p:blipFill>
        <p:spPr>
          <a:xfrm>
            <a:off x="798670" y="804672"/>
            <a:ext cx="3384317" cy="254389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4381" y="804672"/>
            <a:ext cx="6789044" cy="431101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If there were no more hawks, that would mean that all the hawks have died, or gone </a:t>
            </a:r>
            <a:r>
              <a:rPr lang="en-US" i="1" u="sng" dirty="0">
                <a:solidFill>
                  <a:srgbClr val="FFFFFF"/>
                </a:solidFill>
              </a:rPr>
              <a:t>extinct. </a:t>
            </a:r>
          </a:p>
          <a:p>
            <a:r>
              <a:rPr lang="en-US" dirty="0">
                <a:solidFill>
                  <a:srgbClr val="FFFFFF"/>
                </a:solidFill>
              </a:rPr>
              <a:t>A wooly mammoth is an example of an animal that has gone extinct.</a:t>
            </a:r>
            <a:endParaRPr lang="en-US" i="1" u="sng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An </a:t>
            </a:r>
            <a:r>
              <a:rPr lang="en-US" i="1" u="sng" dirty="0">
                <a:solidFill>
                  <a:srgbClr val="FFFFFF"/>
                </a:solidFill>
              </a:rPr>
              <a:t>endangered</a:t>
            </a:r>
            <a:r>
              <a:rPr lang="en-US" dirty="0">
                <a:solidFill>
                  <a:srgbClr val="FFFFFF"/>
                </a:solidFill>
              </a:rPr>
              <a:t> animal, on the other hand, is facing the threat of going extinct.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84"/>
    </mc:Choice>
    <mc:Fallback xmlns="">
      <p:transition spd="slow" advTm="19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0" name="Picture 2" descr="Image result for food web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3"/>
          <a:stretch/>
        </p:blipFill>
        <p:spPr bwMode="auto">
          <a:xfrm>
            <a:off x="713115" y="1256451"/>
            <a:ext cx="6915663" cy="434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774" y="619431"/>
            <a:ext cx="3372464" cy="386920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FFFFFF"/>
                </a:solidFill>
              </a:rPr>
              <a:t>Interactive Food Web Activity: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64"/>
    </mc:Choice>
    <mc:Fallback xmlns="">
      <p:transition spd="slow" advTm="70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ques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27877"/>
          <a:stretch/>
        </p:blipFill>
        <p:spPr bwMode="auto">
          <a:xfrm>
            <a:off x="8114537" y="-6408"/>
            <a:ext cx="4077463" cy="68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6877083" cy="376618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FFFFFF"/>
                </a:solidFill>
              </a:rPr>
              <a:t>What did we learn about animals today?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What is a food chain and why is it important to understand?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5"/>
    </mc:Choice>
    <mc:Fallback xmlns="">
      <p:transition spd="slow" advTm="1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19932" y="2329295"/>
            <a:ext cx="7607253" cy="2387600"/>
          </a:xfrm>
        </p:spPr>
        <p:txBody>
          <a:bodyPr/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0145" y="4557621"/>
            <a:ext cx="7315200" cy="165576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2"/>
                </a:solidFill>
              </a:rPr>
              <a:t>Developed by the Environmental Protection Agency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2"/>
                </a:solidFill>
              </a:rPr>
              <a:t>With support from Department of State 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2"/>
                </a:solidFill>
              </a:rPr>
              <a:t>Virtual Students of Foreign Service Interns 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2"/>
                </a:solidFill>
                <a:hlinkClick r:id="rId4"/>
              </a:rPr>
              <a:t>https://www.epa.gov/education</a:t>
            </a:r>
            <a:r>
              <a:rPr lang="en-US" sz="1600" b="1" dirty="0">
                <a:solidFill>
                  <a:schemeClr val="bg2"/>
                </a:solidFill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483068" y="5573461"/>
            <a:ext cx="2224554" cy="961294"/>
            <a:chOff x="8402125" y="5518171"/>
            <a:chExt cx="2224554" cy="9612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02125" y="5539846"/>
              <a:ext cx="967255" cy="93961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369379" y="5518171"/>
              <a:ext cx="125730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</a:rPr>
                <a:t>US EPA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Region 10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EcoLearn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566" t="3617" r="6218"/>
          <a:stretch/>
        </p:blipFill>
        <p:spPr>
          <a:xfrm>
            <a:off x="3788930" y="139413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3494" y="6054108"/>
            <a:ext cx="427635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For more information: </a:t>
            </a:r>
            <a:r>
              <a:rPr lang="en-US" b="1" dirty="0" err="1">
                <a:solidFill>
                  <a:srgbClr val="FFFFFF"/>
                </a:solidFill>
              </a:rPr>
              <a:t>hanft.sally@epa.gov</a:t>
            </a:r>
            <a:r>
              <a:rPr lang="en-US" b="1" dirty="0">
                <a:solidFill>
                  <a:srgbClr val="FFFFFF"/>
                </a:solidFill>
              </a:rPr>
              <a:t> or </a:t>
            </a:r>
            <a:r>
              <a:rPr lang="en-US" b="1" dirty="0" err="1">
                <a:solidFill>
                  <a:srgbClr val="FFFFFF"/>
                </a:solidFill>
              </a:rPr>
              <a:t>salazar.viccy@epa.gov</a:t>
            </a:r>
            <a:r>
              <a:rPr lang="en-US" b="1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/>
              <a:t> 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05">
        <p14:honeycomb/>
      </p:transition>
    </mc:Choice>
    <mc:Fallback xmlns="">
      <p:transition spd="slow" advTm="16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0680" r="29521" b="-2"/>
          <a:stretch/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6877083" cy="3766185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rgbClr val="FFFFFF"/>
                </a:solidFill>
              </a:rPr>
              <a:t>Today You Will Learn….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b="1" dirty="0">
                <a:solidFill>
                  <a:srgbClr val="FFFFFF"/>
                </a:solidFill>
              </a:rPr>
              <a:t>About the food chain and how living things are 	dependent on their prey for survival.</a:t>
            </a:r>
          </a:p>
          <a:p>
            <a:pPr lvl="1">
              <a:lnSpc>
                <a:spcPct val="75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marL="4572" lvl="1" indent="0">
              <a:lnSpc>
                <a:spcPct val="75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Key Terms: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b="1" dirty="0">
                <a:solidFill>
                  <a:srgbClr val="FFFFFF"/>
                </a:solidFill>
              </a:rPr>
              <a:t>Animal                                       	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b="1" dirty="0">
                <a:solidFill>
                  <a:srgbClr val="FFFFFF"/>
                </a:solidFill>
              </a:rPr>
              <a:t>	Herbivore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b="1" dirty="0">
                <a:solidFill>
                  <a:srgbClr val="FFFFFF"/>
                </a:solidFill>
              </a:rPr>
              <a:t>	Predator                                    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b="1" dirty="0">
                <a:solidFill>
                  <a:srgbClr val="FFFFFF"/>
                </a:solidFill>
              </a:rPr>
              <a:t>	Extinct                                       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b="1" dirty="0">
                <a:solidFill>
                  <a:srgbClr val="FFFFFF"/>
                </a:solidFill>
              </a:rPr>
              <a:t>	Food chain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79451" y="3601617"/>
            <a:ext cx="313508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Carnivore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Omnivore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Prey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Endangered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Habitat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26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0"/>
    </mc:Choice>
    <mc:Fallback xmlns="">
      <p:transition spd="slow" advTm="2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/>
          </a:blip>
          <a:srcRect l="19743" r="2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7" y="2123648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It is important to respect animals and be aware that if an animal becomes endangered or extinct, it has an impact on the entire food chain.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39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6"/>
    </mc:Choice>
    <mc:Fallback xmlns="">
      <p:transition spd="slow" advTm="11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ood chain level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6918" y="1991746"/>
            <a:ext cx="6278529" cy="387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333" y="421562"/>
            <a:ext cx="9432717" cy="1074073"/>
          </a:xfrm>
        </p:spPr>
        <p:txBody>
          <a:bodyPr anchor="b">
            <a:no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The Food Chain Detailed: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3212" y="2419773"/>
            <a:ext cx="3401568" cy="335809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Animals are characterized into different categories based on what and how they eat.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71"/>
    </mc:Choice>
    <mc:Fallback xmlns="">
      <p:transition spd="slow" advTm="6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03" y="176741"/>
            <a:ext cx="10772775" cy="1658198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Carnivore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86" y="1655360"/>
            <a:ext cx="10753725" cy="3766185"/>
          </a:xfrm>
        </p:spPr>
        <p:txBody>
          <a:bodyPr/>
          <a:lstStyle/>
          <a:p>
            <a:r>
              <a:rPr lang="en-US" b="1" i="1" dirty="0">
                <a:solidFill>
                  <a:srgbClr val="FFFFFF"/>
                </a:solidFill>
              </a:rPr>
              <a:t>Def. </a:t>
            </a:r>
            <a:r>
              <a:rPr lang="en-US" b="1" dirty="0">
                <a:solidFill>
                  <a:srgbClr val="FFFFFF"/>
                </a:solidFill>
              </a:rPr>
              <a:t>An animal that eats other animals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57209"/>
            <a:ext cx="7467972" cy="3900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834" y="0"/>
            <a:ext cx="5019165" cy="3985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2835" y="3973748"/>
            <a:ext cx="5019165" cy="288425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6"/>
    </mc:Choice>
    <mc:Fallback xmlns="">
      <p:transition spd="slow" advTm="18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134" r="4" b="4"/>
          <a:stretch/>
        </p:blipFill>
        <p:spPr>
          <a:xfrm>
            <a:off x="483282" y="484632"/>
            <a:ext cx="3546601" cy="3508648"/>
          </a:xfrm>
          <a:prstGeom prst="rect">
            <a:avLst/>
          </a:prstGeom>
        </p:spPr>
      </p:pic>
      <p:pic>
        <p:nvPicPr>
          <p:cNvPr id="3074" name="Picture 2" descr="Image result for herbivo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2" r="32545" b="-3"/>
          <a:stretch/>
        </p:blipFill>
        <p:spPr bwMode="auto">
          <a:xfrm>
            <a:off x="4177307" y="2835810"/>
            <a:ext cx="2876690" cy="353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9" y="484631"/>
            <a:ext cx="2876689" cy="219031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885" y="4164378"/>
            <a:ext cx="3544586" cy="22089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877" y="144969"/>
            <a:ext cx="4244177" cy="1920240"/>
          </a:xfrm>
        </p:spPr>
        <p:txBody>
          <a:bodyPr anchor="b">
            <a:no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Herbivore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580" y="2436058"/>
            <a:ext cx="3635067" cy="3456639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rgbClr val="FFFFFF"/>
                </a:solidFill>
              </a:rPr>
              <a:t>Def.  </a:t>
            </a:r>
            <a:r>
              <a:rPr lang="en-US" sz="3200" dirty="0">
                <a:solidFill>
                  <a:srgbClr val="FFFFFF"/>
                </a:solidFill>
              </a:rPr>
              <a:t>An animal that eats plants</a:t>
            </a:r>
            <a:endParaRPr lang="en-US" sz="3200" i="1" dirty="0">
              <a:solidFill>
                <a:srgbClr val="FFFFFF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5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9"/>
    </mc:Choice>
    <mc:Fallback xmlns="">
      <p:transition spd="slow" advTm="14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4876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109826"/>
            <a:ext cx="4016442" cy="2748174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9" y="0"/>
            <a:ext cx="3107408" cy="2828913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751" y="2989781"/>
            <a:ext cx="3092966" cy="3868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7471" cy="394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322" y="3310690"/>
            <a:ext cx="1573343" cy="3244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34" y="856726"/>
            <a:ext cx="3376964" cy="2254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730" y="499533"/>
            <a:ext cx="3830275" cy="1512147"/>
          </a:xfrm>
        </p:spPr>
        <p:txBody>
          <a:bodyPr anchor="b"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Omnivore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0449" y="2640330"/>
            <a:ext cx="3830275" cy="4008120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rgbClr val="FFFFFF"/>
                </a:solidFill>
              </a:rPr>
              <a:t>Def. </a:t>
            </a:r>
            <a:r>
              <a:rPr lang="en-US" sz="3200" dirty="0">
                <a:solidFill>
                  <a:srgbClr val="FFFFFF"/>
                </a:solidFill>
              </a:rPr>
              <a:t>An animal that eats both plants and other animals</a:t>
            </a:r>
          </a:p>
          <a:p>
            <a:endParaRPr lang="en-US" sz="1800" i="1" dirty="0"/>
          </a:p>
          <a:p>
            <a:endParaRPr lang="en-US" sz="1800" i="1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12"/>
    </mc:Choice>
    <mc:Fallback xmlns="">
      <p:transition spd="slow" advTm="2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3105" r="36553"/>
          <a:stretch/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Predator</a:t>
            </a:r>
            <a:r>
              <a:rPr lang="en-US" dirty="0">
                <a:solidFill>
                  <a:srgbClr val="FFFFFF"/>
                </a:solidFill>
              </a:rPr>
              <a:t> vs. </a:t>
            </a:r>
            <a:r>
              <a:rPr lang="en-US" i="1" dirty="0">
                <a:solidFill>
                  <a:srgbClr val="FFFFFF"/>
                </a:solidFill>
              </a:rPr>
              <a:t>Prey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6877083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Animals that eat other animals are called </a:t>
            </a:r>
            <a:r>
              <a:rPr lang="en-US" i="1" u="sng" dirty="0">
                <a:solidFill>
                  <a:srgbClr val="FFFFFF"/>
                </a:solidFill>
              </a:rPr>
              <a:t>predators.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Animals that are eaten by other animals are called </a:t>
            </a:r>
            <a:r>
              <a:rPr lang="en-US" i="1" u="sng" dirty="0">
                <a:solidFill>
                  <a:srgbClr val="FFFFFF"/>
                </a:solidFill>
              </a:rPr>
              <a:t>prey.</a:t>
            </a:r>
            <a:endParaRPr lang="en-US" u="sng" dirty="0">
              <a:solidFill>
                <a:srgbClr val="FFFFFF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2"/>
    </mc:Choice>
    <mc:Fallback xmlns="">
      <p:transition spd="slow" advTm="22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hawk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" b="959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Food Chain Thought Exercise: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3766185"/>
          </a:xfrm>
        </p:spPr>
        <p:txBody>
          <a:bodyPr>
            <a:norm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Now that we know what a food chain is, can we make an educated guess on what would happen if there were no more hawks? 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6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5"/>
    </mc:Choice>
    <mc:Fallback xmlns="">
      <p:transition spd="slow" advTm="1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1|1.5|1.3|1.1|1.3|1.4|1.5|0.9|1.2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Metropolitan">
  <a:themeElements>
    <a:clrScheme name="Custom 24">
      <a:dk1>
        <a:sysClr val="windowText" lastClr="000000"/>
      </a:dk1>
      <a:lt1>
        <a:srgbClr val="663300"/>
      </a:lt1>
      <a:dk2>
        <a:srgbClr val="162F33"/>
      </a:dk2>
      <a:lt2>
        <a:srgbClr val="EAF0E0"/>
      </a:lt2>
      <a:accent1>
        <a:srgbClr val="663300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2019-11-08T13:16:27+00:00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Props1.xml><?xml version="1.0" encoding="utf-8"?>
<ds:datastoreItem xmlns:ds="http://schemas.openxmlformats.org/officeDocument/2006/customXml" ds:itemID="{A10E9570-C78C-4BCA-B204-8C2B27AAA8BA}"/>
</file>

<file path=customXml/itemProps2.xml><?xml version="1.0" encoding="utf-8"?>
<ds:datastoreItem xmlns:ds="http://schemas.openxmlformats.org/officeDocument/2006/customXml" ds:itemID="{4DED75A7-3F86-453B-B0EA-87EFE1699ADB}"/>
</file>

<file path=customXml/itemProps3.xml><?xml version="1.0" encoding="utf-8"?>
<ds:datastoreItem xmlns:ds="http://schemas.openxmlformats.org/officeDocument/2006/customXml" ds:itemID="{421F0957-EFFE-453D-A70C-7BA3FE0C8B77}"/>
</file>

<file path=customXml/itemProps4.xml><?xml version="1.0" encoding="utf-8"?>
<ds:datastoreItem xmlns:ds="http://schemas.openxmlformats.org/officeDocument/2006/customXml" ds:itemID="{2ACFA793-BF65-4078-AC1D-EC8878FC729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518</Words>
  <Application>Microsoft Office PowerPoint</Application>
  <PresentationFormat>Widescreen</PresentationFormat>
  <Paragraphs>88</Paragraphs>
  <Slides>13</Slides>
  <Notes>10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Metropolitan</vt:lpstr>
      <vt:lpstr>Animals</vt:lpstr>
      <vt:lpstr>Today:</vt:lpstr>
      <vt:lpstr>PowerPoint Presentation</vt:lpstr>
      <vt:lpstr>The Food Chain Detailed:</vt:lpstr>
      <vt:lpstr>Carnivore</vt:lpstr>
      <vt:lpstr>Herbivore</vt:lpstr>
      <vt:lpstr>Omnivore</vt:lpstr>
      <vt:lpstr>Predator vs. Prey </vt:lpstr>
      <vt:lpstr>Food Chain Thought Exercise:</vt:lpstr>
      <vt:lpstr>PowerPoint Presentation</vt:lpstr>
      <vt:lpstr>Interactive Food Web Activity:</vt:lpstr>
      <vt:lpstr>Questions:</vt:lpstr>
      <vt:lpstr>EcoLearn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Animals</dc:title>
  <dc:creator>Olivia Mulholland</dc:creator>
  <cp:lastModifiedBy>Olivia Mulholland</cp:lastModifiedBy>
  <cp:revision>10</cp:revision>
  <dcterms:created xsi:type="dcterms:W3CDTF">2017-04-25T18:06:29Z</dcterms:created>
  <dcterms:modified xsi:type="dcterms:W3CDTF">2017-11-03T15:05:34Z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