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m4a" ContentType="audio/mp4"/>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3.xml" ContentType="application/vnd.openxmlformats-officedocument.presentationml.notes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4.xml" ContentType="application/vnd.openxmlformats-officedocument.presentationml.notesSlide+xml"/>
  <Override PartName="/ppt/notesSlides/notesSlide1.xml" ContentType="application/vnd.openxmlformats-officedocument.presentationml.notesSlide+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3.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1.xml" ContentType="application/vnd.openxmlformats-officedocument.presentationml.tags+xml"/>
  <Override PartName="/ppt/tags/tag2.xml" ContentType="application/vnd.openxmlformats-officedocument.presentationml.tag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32" r:id="rId1"/>
  </p:sldMasterIdLst>
  <p:notesMasterIdLst>
    <p:notesMasterId r:id="rId18"/>
  </p:notesMasterIdLst>
  <p:sldIdLst>
    <p:sldId id="275" r:id="rId2"/>
    <p:sldId id="258" r:id="rId3"/>
    <p:sldId id="274" r:id="rId4"/>
    <p:sldId id="259" r:id="rId5"/>
    <p:sldId id="260" r:id="rId6"/>
    <p:sldId id="261" r:id="rId7"/>
    <p:sldId id="267" r:id="rId8"/>
    <p:sldId id="268" r:id="rId9"/>
    <p:sldId id="272" r:id="rId10"/>
    <p:sldId id="269" r:id="rId11"/>
    <p:sldId id="270" r:id="rId12"/>
    <p:sldId id="262" r:id="rId13"/>
    <p:sldId id="263" r:id="rId14"/>
    <p:sldId id="264" r:id="rId15"/>
    <p:sldId id="265" r:id="rId16"/>
    <p:sldId id="27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40" autoAdjust="0"/>
    <p:restoredTop sz="94547" autoAdjust="0"/>
  </p:normalViewPr>
  <p:slideViewPr>
    <p:cSldViewPr snapToGrid="0">
      <p:cViewPr varScale="1">
        <p:scale>
          <a:sx n="48" d="100"/>
          <a:sy n="48" d="100"/>
        </p:scale>
        <p:origin x="216" y="9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8" Type="http://schemas.openxmlformats.org/officeDocument/2006/relationships/slide" Target="slides/slide7.xml"/><Relationship Id="rId26" Type="http://schemas.openxmlformats.org/officeDocument/2006/relationships/customXml" Target="../customXml/item4.xml"/><Relationship Id="rId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7" Type="http://schemas.openxmlformats.org/officeDocument/2006/relationships/slide" Target="slides/slide6.xml"/><Relationship Id="rId25" Type="http://schemas.openxmlformats.org/officeDocument/2006/relationships/customXml" Target="../customXml/item3.xml"/><Relationship Id="rId20" Type="http://schemas.openxmlformats.org/officeDocument/2006/relationships/viewProps" Target="viewProps.xml"/><Relationship Id="rId16" Type="http://schemas.openxmlformats.org/officeDocument/2006/relationships/slide" Target="slides/slide15.xml"/><Relationship Id="rId2" Type="http://schemas.openxmlformats.org/officeDocument/2006/relationships/slide" Target="slides/slide1.xml"/><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24" Type="http://schemas.openxmlformats.org/officeDocument/2006/relationships/customXml" Target="../customXml/item2.xml"/><Relationship Id="rId15" Type="http://schemas.openxmlformats.org/officeDocument/2006/relationships/slide" Target="slides/slide14.xml"/><Relationship Id="rId5" Type="http://schemas.openxmlformats.org/officeDocument/2006/relationships/slide" Target="slides/slide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9" Type="http://schemas.openxmlformats.org/officeDocument/2006/relationships/slide" Target="slides/slide8.xml"/><Relationship Id="rId22" Type="http://schemas.openxmlformats.org/officeDocument/2006/relationships/tableStyles" Target="tableStyles.xml"/><Relationship Id="rId14" Type="http://schemas.openxmlformats.org/officeDocument/2006/relationships/slide" Target="slides/slide13.xml"/><Relationship Id="rId4"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C411AC-986F-47A6-B858-D34509AC6F3F}" type="datetimeFigureOut">
              <a:rPr lang="en-US" smtClean="0"/>
              <a:t>10/3/17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744138-9C75-4170-98D3-76915ECEB36A}" type="slidenum">
              <a:rPr lang="en-US" smtClean="0"/>
              <a:t>‹#›</a:t>
            </a:fld>
            <a:endParaRPr lang="en-US"/>
          </a:p>
        </p:txBody>
      </p:sp>
    </p:spTree>
    <p:extLst>
      <p:ext uri="{BB962C8B-B14F-4D97-AF65-F5344CB8AC3E}">
        <p14:creationId xmlns:p14="http://schemas.microsoft.com/office/powerpoint/2010/main" val="1540994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http://www.philipchircop.com/post/117077877097/reduce-reuse-recycle-today-the-22nd-of-april</a:t>
            </a:r>
          </a:p>
          <a:p>
            <a:endParaRPr lang="en-US" dirty="0"/>
          </a:p>
        </p:txBody>
      </p:sp>
      <p:sp>
        <p:nvSpPr>
          <p:cNvPr id="4" name="Slide Number Placeholder 3"/>
          <p:cNvSpPr>
            <a:spLocks noGrp="1"/>
          </p:cNvSpPr>
          <p:nvPr>
            <p:ph type="sldNum" sz="quarter" idx="10"/>
          </p:nvPr>
        </p:nvSpPr>
        <p:spPr/>
        <p:txBody>
          <a:bodyPr/>
          <a:lstStyle/>
          <a:p>
            <a:fld id="{AA744138-9C75-4170-98D3-76915ECEB36A}" type="slidenum">
              <a:rPr lang="en-US" smtClean="0"/>
              <a:t>1</a:t>
            </a:fld>
            <a:endParaRPr lang="en-US"/>
          </a:p>
        </p:txBody>
      </p:sp>
    </p:spTree>
    <p:extLst>
      <p:ext uri="{BB962C8B-B14F-4D97-AF65-F5344CB8AC3E}">
        <p14:creationId xmlns:p14="http://schemas.microsoft.com/office/powerpoint/2010/main" val="480170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https://sites.google.com/a/isswiki.de/food-waste-louisamaier/</a:t>
            </a:r>
          </a:p>
        </p:txBody>
      </p:sp>
      <p:sp>
        <p:nvSpPr>
          <p:cNvPr id="4" name="Slide Number Placeholder 3"/>
          <p:cNvSpPr>
            <a:spLocks noGrp="1"/>
          </p:cNvSpPr>
          <p:nvPr>
            <p:ph type="sldNum" sz="quarter" idx="10"/>
          </p:nvPr>
        </p:nvSpPr>
        <p:spPr/>
        <p:txBody>
          <a:bodyPr/>
          <a:lstStyle/>
          <a:p>
            <a:fld id="{AA744138-9C75-4170-98D3-76915ECEB36A}" type="slidenum">
              <a:rPr lang="en-US" smtClean="0"/>
              <a:t>2</a:t>
            </a:fld>
            <a:endParaRPr lang="en-US"/>
          </a:p>
        </p:txBody>
      </p:sp>
    </p:spTree>
    <p:extLst>
      <p:ext uri="{BB962C8B-B14F-4D97-AF65-F5344CB8AC3E}">
        <p14:creationId xmlns:p14="http://schemas.microsoft.com/office/powerpoint/2010/main" val="2581040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http://www.konbini.com/us/lifestyle/altruistic-food-waste-revolution-now/</a:t>
            </a:r>
          </a:p>
        </p:txBody>
      </p:sp>
      <p:sp>
        <p:nvSpPr>
          <p:cNvPr id="4" name="Slide Number Placeholder 3"/>
          <p:cNvSpPr>
            <a:spLocks noGrp="1"/>
          </p:cNvSpPr>
          <p:nvPr>
            <p:ph type="sldNum" sz="quarter" idx="10"/>
          </p:nvPr>
        </p:nvSpPr>
        <p:spPr/>
        <p:txBody>
          <a:bodyPr/>
          <a:lstStyle/>
          <a:p>
            <a:fld id="{AA744138-9C75-4170-98D3-76915ECEB36A}" type="slidenum">
              <a:rPr lang="en-US" smtClean="0"/>
              <a:t>3</a:t>
            </a:fld>
            <a:endParaRPr lang="en-US"/>
          </a:p>
        </p:txBody>
      </p:sp>
    </p:spTree>
    <p:extLst>
      <p:ext uri="{BB962C8B-B14F-4D97-AF65-F5344CB8AC3E}">
        <p14:creationId xmlns:p14="http://schemas.microsoft.com/office/powerpoint/2010/main" val="1584884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What kind of foods have you thrown away recently in the cafeteria? What have you seen in the trash? If the food is still good, why does it need to be thrown away? Can you save it for later? Give it to someone else?  </a:t>
            </a:r>
            <a:endParaRPr lang="en-US" dirty="0"/>
          </a:p>
          <a:p>
            <a:endParaRPr lang="en-US" dirty="0"/>
          </a:p>
        </p:txBody>
      </p:sp>
      <p:sp>
        <p:nvSpPr>
          <p:cNvPr id="4" name="Slide Number Placeholder 3"/>
          <p:cNvSpPr>
            <a:spLocks noGrp="1"/>
          </p:cNvSpPr>
          <p:nvPr>
            <p:ph type="sldNum" sz="quarter" idx="10"/>
          </p:nvPr>
        </p:nvSpPr>
        <p:spPr/>
        <p:txBody>
          <a:bodyPr/>
          <a:lstStyle/>
          <a:p>
            <a:fld id="{AA744138-9C75-4170-98D3-76915ECEB36A}" type="slidenum">
              <a:rPr lang="en-US" smtClean="0"/>
              <a:t>6</a:t>
            </a:fld>
            <a:endParaRPr lang="en-US"/>
          </a:p>
        </p:txBody>
      </p:sp>
    </p:spTree>
    <p:extLst>
      <p:ext uri="{BB962C8B-B14F-4D97-AF65-F5344CB8AC3E}">
        <p14:creationId xmlns:p14="http://schemas.microsoft.com/office/powerpoint/2010/main" val="3504684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unusable? Anything that can’t be composted, recycled, or used by someone else.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do they matter? It really matters how much trash ends up in a landfill because landfills can leak pollution into the soil and water. They can also release a gas called methane, which is causing our Earth to become warmer.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AA744138-9C75-4170-98D3-76915ECEB36A}" type="slidenum">
              <a:rPr lang="en-US" smtClean="0"/>
              <a:t>12</a:t>
            </a:fld>
            <a:endParaRPr lang="en-US"/>
          </a:p>
        </p:txBody>
      </p:sp>
    </p:spTree>
    <p:extLst>
      <p:ext uri="{BB962C8B-B14F-4D97-AF65-F5344CB8AC3E}">
        <p14:creationId xmlns:p14="http://schemas.microsoft.com/office/powerpoint/2010/main" val="2423108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744138-9C75-4170-98D3-76915ECEB36A}" type="slidenum">
              <a:rPr lang="en-US" smtClean="0"/>
              <a:t>16</a:t>
            </a:fld>
            <a:endParaRPr lang="en-US"/>
          </a:p>
        </p:txBody>
      </p:sp>
    </p:spTree>
    <p:extLst>
      <p:ext uri="{BB962C8B-B14F-4D97-AF65-F5344CB8AC3E}">
        <p14:creationId xmlns:p14="http://schemas.microsoft.com/office/powerpoint/2010/main" val="2068340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378D2AD7-32B6-45F1-A8D9-04D69652876D}" type="datetimeFigureOut">
              <a:rPr lang="en-US" smtClean="0"/>
              <a:t>10/3/17</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E1AC453F-218E-4569-96EA-17C1CFC483FB}" type="slidenum">
              <a:rPr lang="en-US" smtClean="0"/>
              <a:t>‹#›</a:t>
            </a:fld>
            <a:endParaRPr lang="en-US"/>
          </a:p>
        </p:txBody>
      </p:sp>
    </p:spTree>
    <p:extLst>
      <p:ext uri="{BB962C8B-B14F-4D97-AF65-F5344CB8AC3E}">
        <p14:creationId xmlns:p14="http://schemas.microsoft.com/office/powerpoint/2010/main" val="177502607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8D2AD7-32B6-45F1-A8D9-04D69652876D}" type="datetimeFigureOut">
              <a:rPr lang="en-US" smtClean="0"/>
              <a:t>10/3/17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C453F-218E-4569-96EA-17C1CFC483FB}" type="slidenum">
              <a:rPr lang="en-US" smtClean="0"/>
              <a:t>‹#›</a:t>
            </a:fld>
            <a:endParaRPr lang="en-US"/>
          </a:p>
        </p:txBody>
      </p:sp>
    </p:spTree>
    <p:extLst>
      <p:ext uri="{BB962C8B-B14F-4D97-AF65-F5344CB8AC3E}">
        <p14:creationId xmlns:p14="http://schemas.microsoft.com/office/powerpoint/2010/main" val="2352332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8D2AD7-32B6-45F1-A8D9-04D69652876D}" type="datetimeFigureOut">
              <a:rPr lang="en-US" smtClean="0"/>
              <a:t>10/3/17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C453F-218E-4569-96EA-17C1CFC483FB}" type="slidenum">
              <a:rPr lang="en-US" smtClean="0"/>
              <a:t>‹#›</a:t>
            </a:fld>
            <a:endParaRPr lang="en-US"/>
          </a:p>
        </p:txBody>
      </p:sp>
    </p:spTree>
    <p:extLst>
      <p:ext uri="{BB962C8B-B14F-4D97-AF65-F5344CB8AC3E}">
        <p14:creationId xmlns:p14="http://schemas.microsoft.com/office/powerpoint/2010/main" val="1441747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8D2AD7-32B6-45F1-A8D9-04D69652876D}" type="datetimeFigureOut">
              <a:rPr lang="en-US" smtClean="0"/>
              <a:t>10/3/17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C453F-218E-4569-96EA-17C1CFC483FB}" type="slidenum">
              <a:rPr lang="en-US" smtClean="0"/>
              <a:t>‹#›</a:t>
            </a:fld>
            <a:endParaRPr lang="en-US"/>
          </a:p>
        </p:txBody>
      </p:sp>
    </p:spTree>
    <p:extLst>
      <p:ext uri="{BB962C8B-B14F-4D97-AF65-F5344CB8AC3E}">
        <p14:creationId xmlns:p14="http://schemas.microsoft.com/office/powerpoint/2010/main" val="414167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8D2AD7-32B6-45F1-A8D9-04D69652876D}" type="datetimeFigureOut">
              <a:rPr lang="en-US" smtClean="0"/>
              <a:t>10/3/17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C453F-218E-4569-96EA-17C1CFC483FB}" type="slidenum">
              <a:rPr lang="en-US" smtClean="0"/>
              <a:t>‹#›</a:t>
            </a:fld>
            <a:endParaRPr lang="en-US"/>
          </a:p>
        </p:txBody>
      </p:sp>
    </p:spTree>
    <p:extLst>
      <p:ext uri="{BB962C8B-B14F-4D97-AF65-F5344CB8AC3E}">
        <p14:creationId xmlns:p14="http://schemas.microsoft.com/office/powerpoint/2010/main" val="719097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8D2AD7-32B6-45F1-A8D9-04D69652876D}" type="datetimeFigureOut">
              <a:rPr lang="en-US" smtClean="0"/>
              <a:t>10/3/17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AC453F-218E-4569-96EA-17C1CFC483FB}" type="slidenum">
              <a:rPr lang="en-US" smtClean="0"/>
              <a:t>‹#›</a:t>
            </a:fld>
            <a:endParaRPr lang="en-US"/>
          </a:p>
        </p:txBody>
      </p:sp>
    </p:spTree>
    <p:extLst>
      <p:ext uri="{BB962C8B-B14F-4D97-AF65-F5344CB8AC3E}">
        <p14:creationId xmlns:p14="http://schemas.microsoft.com/office/powerpoint/2010/main" val="90621111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8D2AD7-32B6-45F1-A8D9-04D69652876D}" type="datetimeFigureOut">
              <a:rPr lang="en-US" smtClean="0"/>
              <a:t>10/3/17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AC453F-218E-4569-96EA-17C1CFC483FB}" type="slidenum">
              <a:rPr lang="en-US" smtClean="0"/>
              <a:t>‹#›</a:t>
            </a:fld>
            <a:endParaRPr lang="en-US"/>
          </a:p>
        </p:txBody>
      </p:sp>
    </p:spTree>
    <p:extLst>
      <p:ext uri="{BB962C8B-B14F-4D97-AF65-F5344CB8AC3E}">
        <p14:creationId xmlns:p14="http://schemas.microsoft.com/office/powerpoint/2010/main" val="294969750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8D2AD7-32B6-45F1-A8D9-04D69652876D}" type="datetimeFigureOut">
              <a:rPr lang="en-US" smtClean="0"/>
              <a:t>10/3/17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AC453F-218E-4569-96EA-17C1CFC483FB}" type="slidenum">
              <a:rPr lang="en-US" smtClean="0"/>
              <a:t>‹#›</a:t>
            </a:fld>
            <a:endParaRPr lang="en-US"/>
          </a:p>
        </p:txBody>
      </p:sp>
    </p:spTree>
    <p:extLst>
      <p:ext uri="{BB962C8B-B14F-4D97-AF65-F5344CB8AC3E}">
        <p14:creationId xmlns:p14="http://schemas.microsoft.com/office/powerpoint/2010/main" val="3163413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8D2AD7-32B6-45F1-A8D9-04D69652876D}" type="datetimeFigureOut">
              <a:rPr lang="en-US" smtClean="0"/>
              <a:t>10/3/17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AC453F-218E-4569-96EA-17C1CFC483FB}" type="slidenum">
              <a:rPr lang="en-US" smtClean="0"/>
              <a:t>‹#›</a:t>
            </a:fld>
            <a:endParaRPr lang="en-US"/>
          </a:p>
        </p:txBody>
      </p:sp>
    </p:spTree>
    <p:extLst>
      <p:ext uri="{BB962C8B-B14F-4D97-AF65-F5344CB8AC3E}">
        <p14:creationId xmlns:p14="http://schemas.microsoft.com/office/powerpoint/2010/main" val="35720835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378D2AD7-32B6-45F1-A8D9-04D69652876D}" type="datetimeFigureOut">
              <a:rPr lang="en-US" smtClean="0"/>
              <a:t>10/3/17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E1AC453F-218E-4569-96EA-17C1CFC483FB}" type="slidenum">
              <a:rPr lang="en-US" smtClean="0"/>
              <a:t>‹#›</a:t>
            </a:fld>
            <a:endParaRPr lang="en-US"/>
          </a:p>
        </p:txBody>
      </p:sp>
    </p:spTree>
    <p:extLst>
      <p:ext uri="{BB962C8B-B14F-4D97-AF65-F5344CB8AC3E}">
        <p14:creationId xmlns:p14="http://schemas.microsoft.com/office/powerpoint/2010/main" val="420832835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378D2AD7-32B6-45F1-A8D9-04D69652876D}" type="datetimeFigureOut">
              <a:rPr lang="en-US" smtClean="0"/>
              <a:t>10/3/17</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E1AC453F-218E-4569-96EA-17C1CFC483FB}" type="slidenum">
              <a:rPr lang="en-US" smtClean="0"/>
              <a:t>‹#›</a:t>
            </a:fld>
            <a:endParaRPr lang="en-US"/>
          </a:p>
        </p:txBody>
      </p:sp>
    </p:spTree>
    <p:extLst>
      <p:ext uri="{BB962C8B-B14F-4D97-AF65-F5344CB8AC3E}">
        <p14:creationId xmlns:p14="http://schemas.microsoft.com/office/powerpoint/2010/main" val="62316045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378D2AD7-32B6-45F1-A8D9-04D69652876D}" type="datetimeFigureOut">
              <a:rPr lang="en-US" smtClean="0"/>
              <a:t>10/3/17</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E1AC453F-218E-4569-96EA-17C1CFC483FB}" type="slidenum">
              <a:rPr lang="en-US" smtClean="0"/>
              <a:t>‹#›</a:t>
            </a:fld>
            <a:endParaRPr lang="en-US"/>
          </a:p>
        </p:txBody>
      </p:sp>
    </p:spTree>
    <p:extLst>
      <p:ext uri="{BB962C8B-B14F-4D97-AF65-F5344CB8AC3E}">
        <p14:creationId xmlns:p14="http://schemas.microsoft.com/office/powerpoint/2010/main" val="1373114715"/>
      </p:ext>
    </p:extLst>
  </p:cSld>
  <p:clrMap bg1="lt1" tx1="dk1" bg2="lt2" tx2="dk2" accent1="accent1" accent2="accent2" accent3="accent3" accent4="accent4" accent5="accent5" accent6="accent6" hlink="hlink" folHlink="folHlink"/>
  <p:sldLayoutIdLst>
    <p:sldLayoutId id="2147484533" r:id="rId1"/>
    <p:sldLayoutId id="2147484534" r:id="rId2"/>
    <p:sldLayoutId id="2147484535" r:id="rId3"/>
    <p:sldLayoutId id="2147484536" r:id="rId4"/>
    <p:sldLayoutId id="2147484537" r:id="rId5"/>
    <p:sldLayoutId id="2147484538" r:id="rId6"/>
    <p:sldLayoutId id="2147484539" r:id="rId7"/>
    <p:sldLayoutId id="2147484540" r:id="rId8"/>
    <p:sldLayoutId id="2147484541" r:id="rId9"/>
    <p:sldLayoutId id="2147484542" r:id="rId10"/>
    <p:sldLayoutId id="2147484543"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jpeg"/><Relationship Id="rId6"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5.png"/><Relationship Id="rId5" Type="http://schemas.openxmlformats.org/officeDocument/2006/relationships/hyperlink" Target="http://www.triplepundit.com/2011/05/food-waste-information-technology/" TargetMode="External"/><Relationship Id="rId6" Type="http://schemas.openxmlformats.org/officeDocument/2006/relationships/image" Target="../media/image4.png"/><Relationship Id="rId1" Type="http://schemas.microsoft.com/office/2007/relationships/media" Target="../media/media8.m4a"/><Relationship Id="rId2" Type="http://schemas.openxmlformats.org/officeDocument/2006/relationships/audio" Target="../media/media8.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6.png"/><Relationship Id="rId5" Type="http://schemas.openxmlformats.org/officeDocument/2006/relationships/hyperlink" Target="http://quiet-environmentalist.com/wp-content/uploads/2010/08/Food-Waste-Images.jpg" TargetMode="External"/><Relationship Id="rId6" Type="http://schemas.openxmlformats.org/officeDocument/2006/relationships/image" Target="../media/image4.png"/><Relationship Id="rId1" Type="http://schemas.microsoft.com/office/2007/relationships/media" Target="../media/media9.m4a"/><Relationship Id="rId2" Type="http://schemas.openxmlformats.org/officeDocument/2006/relationships/audio" Target="../media/media9.m4a"/></Relationships>
</file>

<file path=ppt/slides/_rels/slide12.xml.rels><?xml version="1.0" encoding="UTF-8" standalone="yes"?>
<Relationships xmlns="http://schemas.openxmlformats.org/package/2006/relationships"><Relationship Id="rId3" Type="http://schemas.openxmlformats.org/officeDocument/2006/relationships/audio" Target="../media/media10.m4a"/><Relationship Id="rId4" Type="http://schemas.openxmlformats.org/officeDocument/2006/relationships/slideLayout" Target="../slideLayouts/slideLayout2.xml"/><Relationship Id="rId5" Type="http://schemas.openxmlformats.org/officeDocument/2006/relationships/notesSlide" Target="../notesSlides/notesSlide5.xml"/><Relationship Id="rId6" Type="http://schemas.openxmlformats.org/officeDocument/2006/relationships/image" Target="../media/image17.jpeg"/><Relationship Id="rId7" Type="http://schemas.openxmlformats.org/officeDocument/2006/relationships/image" Target="../media/image4.png"/><Relationship Id="rId1" Type="http://schemas.openxmlformats.org/officeDocument/2006/relationships/tags" Target="../tags/tag2.xml"/><Relationship Id="rId2" Type="http://schemas.microsoft.com/office/2007/relationships/media" Target="../media/media10.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8.png"/><Relationship Id="rId5" Type="http://schemas.openxmlformats.org/officeDocument/2006/relationships/image" Target="../media/image4.png"/><Relationship Id="rId1" Type="http://schemas.microsoft.com/office/2007/relationships/media" Target="../media/media11.m4a"/><Relationship Id="rId2" Type="http://schemas.openxmlformats.org/officeDocument/2006/relationships/audio" Target="../media/media11.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5" Type="http://schemas.openxmlformats.org/officeDocument/2006/relationships/image" Target="../media/image19.jpeg"/><Relationship Id="rId1" Type="http://schemas.microsoft.com/office/2007/relationships/media" Target="../media/media12.m4a"/><Relationship Id="rId2" Type="http://schemas.openxmlformats.org/officeDocument/2006/relationships/audio" Target="../media/media12.m4a"/></Relationships>
</file>

<file path=ppt/slides/_rels/slide15.xml.rels><?xml version="1.0" encoding="UTF-8" standalone="yes"?>
<Relationships xmlns="http://schemas.openxmlformats.org/package/2006/relationships"><Relationship Id="rId3" Type="http://schemas.openxmlformats.org/officeDocument/2006/relationships/audio" Target="../media/media13.m4a"/><Relationship Id="rId4" Type="http://schemas.openxmlformats.org/officeDocument/2006/relationships/slideLayout" Target="../slideLayouts/slideLayout2.xml"/><Relationship Id="rId5" Type="http://schemas.openxmlformats.org/officeDocument/2006/relationships/image" Target="../media/image4.png"/><Relationship Id="rId1" Type="http://schemas.openxmlformats.org/officeDocument/2006/relationships/tags" Target="../tags/tag3.xml"/><Relationship Id="rId2" Type="http://schemas.microsoft.com/office/2007/relationships/media" Target="../media/media13.m4a"/></Relationships>
</file>

<file path=ppt/slides/_rels/slide16.xml.rels><?xml version="1.0" encoding="UTF-8" standalone="yes"?>
<Relationships xmlns="http://schemas.openxmlformats.org/package/2006/relationships"><Relationship Id="rId3" Type="http://schemas.openxmlformats.org/officeDocument/2006/relationships/hyperlink" Target="https://www.epa.gov/education" TargetMode="External"/><Relationship Id="rId4" Type="http://schemas.openxmlformats.org/officeDocument/2006/relationships/image" Target="../media/image20.gif"/><Relationship Id="rId5" Type="http://schemas.openxmlformats.org/officeDocument/2006/relationships/image" Target="../media/image21.jp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audio" Target="../media/media1.m4a"/><Relationship Id="rId4" Type="http://schemas.openxmlformats.org/officeDocument/2006/relationships/slideLayout" Target="../slideLayouts/slideLayout2.xml"/><Relationship Id="rId5" Type="http://schemas.openxmlformats.org/officeDocument/2006/relationships/notesSlide" Target="../notesSlides/notesSlide2.xml"/><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tags" Target="../tags/tag1.xml"/><Relationship Id="rId2" Type="http://schemas.microsoft.com/office/2007/relationships/media" Target="../media/media1.m4a"/></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5" Type="http://schemas.openxmlformats.org/officeDocument/2006/relationships/image" Target="../media/image4.png"/><Relationship Id="rId1" Type="http://schemas.microsoft.com/office/2007/relationships/media" Target="../media/media2.m4a"/><Relationship Id="rId2" Type="http://schemas.openxmlformats.org/officeDocument/2006/relationships/audio" Target="../media/media2.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png"/><Relationship Id="rId5" Type="http://schemas.microsoft.com/office/2007/relationships/hdphoto" Target="../media/hdphoto2.wdp"/><Relationship Id="rId6" Type="http://schemas.openxmlformats.org/officeDocument/2006/relationships/image" Target="../media/image9.png"/><Relationship Id="rId7" Type="http://schemas.microsoft.com/office/2007/relationships/hdphoto" Target="../media/hdphoto3.wdp"/><Relationship Id="rId8" Type="http://schemas.openxmlformats.org/officeDocument/2006/relationships/image" Target="../media/image10.gif"/><Relationship Id="rId9" Type="http://schemas.openxmlformats.org/officeDocument/2006/relationships/image" Target="../media/image4.png"/><Relationship Id="rId1" Type="http://schemas.microsoft.com/office/2007/relationships/media" Target="../media/media3.m4a"/><Relationship Id="rId2" Type="http://schemas.openxmlformats.org/officeDocument/2006/relationships/audio" Target="../media/media3.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11.png"/><Relationship Id="rId6" Type="http://schemas.microsoft.com/office/2007/relationships/hdphoto" Target="../media/hdphoto4.wdp"/><Relationship Id="rId7" Type="http://schemas.openxmlformats.org/officeDocument/2006/relationships/image" Target="../media/image4.png"/><Relationship Id="rId1" Type="http://schemas.microsoft.com/office/2007/relationships/media" Target="../media/media4.m4a"/><Relationship Id="rId2" Type="http://schemas.openxmlformats.org/officeDocument/2006/relationships/audio" Target="../media/media4.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5" Type="http://schemas.openxmlformats.org/officeDocument/2006/relationships/image" Target="../media/image4.png"/><Relationship Id="rId1" Type="http://schemas.microsoft.com/office/2007/relationships/media" Target="../media/media5.m4a"/><Relationship Id="rId2" Type="http://schemas.openxmlformats.org/officeDocument/2006/relationships/audio" Target="../media/media5.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3.png"/><Relationship Id="rId5" Type="http://schemas.openxmlformats.org/officeDocument/2006/relationships/image" Target="../media/image4.png"/><Relationship Id="rId1" Type="http://schemas.microsoft.com/office/2007/relationships/media" Target="../media/media6.m4a"/><Relationship Id="rId2" Type="http://schemas.openxmlformats.org/officeDocument/2006/relationships/audio" Target="../media/media6.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4.png"/><Relationship Id="rId5" Type="http://schemas.openxmlformats.org/officeDocument/2006/relationships/image" Target="../media/image4.png"/><Relationship Id="rId1" Type="http://schemas.microsoft.com/office/2007/relationships/media" Target="../media/media7.m4a"/><Relationship Id="rId2" Type="http://schemas.openxmlformats.org/officeDocument/2006/relationships/audio" Target="../media/media7.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7748" y="6035040"/>
            <a:ext cx="9228201" cy="1645920"/>
          </a:xfrm>
        </p:spPr>
        <p:txBody>
          <a:bodyPr/>
          <a:lstStyle/>
          <a:p>
            <a:r>
              <a:rPr lang="en-US" b="1" dirty="0" smtClean="0">
                <a:solidFill>
                  <a:schemeClr val="tx1"/>
                </a:solidFill>
                <a:latin typeface="Avenir Book" charset="0"/>
                <a:ea typeface="Avenir Book" charset="0"/>
                <a:cs typeface="Avenir Book" charset="0"/>
              </a:rPr>
              <a:t>What </a:t>
            </a:r>
            <a:r>
              <a:rPr lang="en-US" b="1" dirty="0">
                <a:solidFill>
                  <a:schemeClr val="tx1"/>
                </a:solidFill>
                <a:latin typeface="Avenir Book" charset="0"/>
                <a:ea typeface="Avenir Book" charset="0"/>
                <a:cs typeface="Avenir Book" charset="0"/>
              </a:rPr>
              <a:t>Happens to the Food We Do Not Eat?</a:t>
            </a:r>
          </a:p>
          <a:p>
            <a:endParaRPr lang="en-US" dirty="0">
              <a:solidFill>
                <a:schemeClr val="tx1"/>
              </a:solidFill>
            </a:endParaRPr>
          </a:p>
        </p:txBody>
      </p:sp>
      <p:grpSp>
        <p:nvGrpSpPr>
          <p:cNvPr id="7" name="Group 6"/>
          <p:cNvGrpSpPr/>
          <p:nvPr/>
        </p:nvGrpSpPr>
        <p:grpSpPr>
          <a:xfrm>
            <a:off x="9391216" y="5425935"/>
            <a:ext cx="3186765" cy="1291608"/>
            <a:chOff x="7468119" y="5720009"/>
            <a:chExt cx="1991970" cy="807353"/>
          </a:xfrm>
        </p:grpSpPr>
        <p:pic>
          <p:nvPicPr>
            <p:cNvPr id="8" name="Picture 8" descr="Image result for epa region 10"/>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400" b="90000" l="10000" r="90000">
                          <a14:foregroundMark x1="32600" y1="39600" x2="32600" y2="39600"/>
                          <a14:foregroundMark x1="27200" y1="24400" x2="27200" y2="24400"/>
                          <a14:foregroundMark x1="82400" y1="41000" x2="82400" y2="41000"/>
                          <a14:foregroundMark x1="59800" y1="59000" x2="59800" y2="59000"/>
                          <a14:foregroundMark x1="53200" y1="69000" x2="53200" y2="69000"/>
                          <a14:foregroundMark x1="40600" y1="58200" x2="40600" y2="58200"/>
                          <a14:foregroundMark x1="67800" y1="55600" x2="67800" y2="55600"/>
                          <a14:foregroundMark x1="57200" y1="78800" x2="57200" y2="78800"/>
                          <a14:foregroundMark x1="23200" y1="70200" x2="23200" y2="70200"/>
                          <a14:foregroundMark x1="19200" y1="40400" x2="19200" y2="40400"/>
                          <a14:foregroundMark x1="68400" y1="33800" x2="68400" y2="33800"/>
                          <a14:foregroundMark x1="79000" y1="66200" x2="79000" y2="66200"/>
                          <a14:foregroundMark x1="71800" y1="78800" x2="71800" y2="78800"/>
                          <a14:foregroundMark x1="30600" y1="54200" x2="30600" y2="54200"/>
                          <a14:foregroundMark x1="35200" y1="57600" x2="35200" y2="57600"/>
                          <a14:foregroundMark x1="74400" y1="46400" x2="74400" y2="46400"/>
                          <a14:foregroundMark x1="63000" y1="25800" x2="63000" y2="25800"/>
                          <a14:foregroundMark x1="34600" y1="15200" x2="34600" y2="15200"/>
                          <a14:foregroundMark x1="18600" y1="53000" x2="18600" y2="53000"/>
                          <a14:foregroundMark x1="37800" y1="74800" x2="37800" y2="74800"/>
                          <a14:foregroundMark x1="45800" y1="83600" x2="45800" y2="83600"/>
                          <a14:foregroundMark x1="55200" y1="82800" x2="55200" y2="82800"/>
                          <a14:foregroundMark x1="74400" y1="27800" x2="74400" y2="27800"/>
                          <a14:foregroundMark x1="45800" y1="21800" x2="45800" y2="21800"/>
                          <a14:foregroundMark x1="41800" y1="37000" x2="41800" y2="37000"/>
                          <a14:foregroundMark x1="54400" y1="39600" x2="54400" y2="39600"/>
                          <a14:foregroundMark x1="48400" y1="39600" x2="48400" y2="39600"/>
                          <a14:foregroundMark x1="65000" y1="76200" x2="65000" y2="76200"/>
                          <a14:foregroundMark x1="39200" y1="78200" x2="39200" y2="78200"/>
                          <a14:foregroundMark x1="37800" y1="78200" x2="37800" y2="78200"/>
                        </a14:backgroundRemoval>
                      </a14:imgEffect>
                    </a14:imgLayer>
                  </a14:imgProps>
                </a:ext>
                <a:ext uri="{28A0092B-C50C-407E-A947-70E740481C1C}">
                  <a14:useLocalDpi xmlns:a14="http://schemas.microsoft.com/office/drawing/2010/main" val="0"/>
                </a:ext>
              </a:extLst>
            </a:blip>
            <a:srcRect/>
            <a:stretch>
              <a:fillRect/>
            </a:stretch>
          </p:blipFill>
          <p:spPr bwMode="auto">
            <a:xfrm>
              <a:off x="7468119" y="5720009"/>
              <a:ext cx="807353" cy="8073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266386" y="5812936"/>
              <a:ext cx="1193703" cy="634866"/>
            </a:xfrm>
            <a:prstGeom prst="rect">
              <a:avLst/>
            </a:prstGeom>
            <a:noFill/>
          </p:spPr>
          <p:txBody>
            <a:bodyPr wrap="square" rtlCol="0">
              <a:spAutoFit/>
            </a:bodyPr>
            <a:lstStyle/>
            <a:p>
              <a:r>
                <a:rPr lang="en-US" sz="2000" dirty="0">
                  <a:solidFill>
                    <a:srgbClr val="FFFFFF"/>
                  </a:solidFill>
                </a:rPr>
                <a:t>USA EPA, </a:t>
              </a:r>
            </a:p>
            <a:p>
              <a:r>
                <a:rPr lang="en-US" sz="2000" dirty="0">
                  <a:solidFill>
                    <a:srgbClr val="FFFFFF"/>
                  </a:solidFill>
                </a:rPr>
                <a:t>Region 10</a:t>
              </a:r>
            </a:p>
            <a:p>
              <a:r>
                <a:rPr lang="en-US" sz="2000" dirty="0" err="1">
                  <a:solidFill>
                    <a:srgbClr val="FFFFFF"/>
                  </a:solidFill>
                </a:rPr>
                <a:t>EcoLearn</a:t>
              </a:r>
              <a:endParaRPr lang="en-US" sz="2000" dirty="0">
                <a:solidFill>
                  <a:srgbClr val="FFFFFF"/>
                </a:solidFill>
              </a:endParaRPr>
            </a:p>
          </p:txBody>
        </p:sp>
      </p:grpSp>
      <p:pic>
        <p:nvPicPr>
          <p:cNvPr id="1028" name="Picture 4" descr="REDUCE REUSE RECYCLE&#10;Today, the 22nd of April 2015, is Earth Day.&#10;Let’s try and make a commitment to re-vision our life and see how we can reduce, reuse and recycle. Every “Earth Day”  I intentionally recall and contemplate this Native American..."/>
          <p:cNvPicPr>
            <a:picLocks noChangeAspect="1" noChangeArrowheads="1"/>
          </p:cNvPicPr>
          <p:nvPr/>
        </p:nvPicPr>
        <p:blipFill rotWithShape="1">
          <a:blip r:embed="rId5">
            <a:extLst>
              <a:ext uri="{28A0092B-C50C-407E-A947-70E740481C1C}">
                <a14:useLocalDpi xmlns:a14="http://schemas.microsoft.com/office/drawing/2010/main" val="0"/>
              </a:ext>
            </a:extLst>
          </a:blip>
          <a:srcRect l="7197" t="11962" r="5366" b="17338"/>
          <a:stretch/>
        </p:blipFill>
        <p:spPr bwMode="auto">
          <a:xfrm>
            <a:off x="0" y="-13787"/>
            <a:ext cx="12192000" cy="42440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food waste picture"/>
          <p:cNvPicPr>
            <a:picLocks noChangeAspect="1" noChangeArrowheads="1"/>
          </p:cNvPicPr>
          <p:nvPr/>
        </p:nvPicPr>
        <p:blipFill rotWithShape="1">
          <a:blip r:embed="rId6">
            <a:extLst>
              <a:ext uri="{28A0092B-C50C-407E-A947-70E740481C1C}">
                <a14:useLocalDpi xmlns:a14="http://schemas.microsoft.com/office/drawing/2010/main" val="0"/>
              </a:ext>
            </a:extLst>
          </a:blip>
          <a:srcRect b="41253"/>
          <a:stretch/>
        </p:blipFill>
        <p:spPr bwMode="auto">
          <a:xfrm>
            <a:off x="-1" y="0"/>
            <a:ext cx="12620467" cy="43789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87748" y="4660900"/>
            <a:ext cx="7709096" cy="1261884"/>
          </a:xfrm>
          <a:prstGeom prst="rect">
            <a:avLst/>
          </a:prstGeom>
          <a:noFill/>
        </p:spPr>
        <p:txBody>
          <a:bodyPr wrap="square" rtlCol="0">
            <a:spAutoFit/>
          </a:bodyPr>
          <a:lstStyle/>
          <a:p>
            <a:r>
              <a:rPr lang="en-US" sz="3200" b="1" dirty="0" smtClean="0">
                <a:latin typeface="Avenir Book" charset="0"/>
                <a:ea typeface="Avenir Book" charset="0"/>
                <a:cs typeface="Avenir Book" charset="0"/>
              </a:rPr>
              <a:t>1</a:t>
            </a:r>
            <a:r>
              <a:rPr lang="en-US" sz="3200" b="1" baseline="30000" dirty="0" smtClean="0">
                <a:latin typeface="Avenir Book" charset="0"/>
                <a:ea typeface="Avenir Book" charset="0"/>
                <a:cs typeface="Avenir Book" charset="0"/>
              </a:rPr>
              <a:t>st</a:t>
            </a:r>
            <a:r>
              <a:rPr lang="en-US" sz="3200" b="1" dirty="0" smtClean="0">
                <a:latin typeface="Avenir Book" charset="0"/>
                <a:ea typeface="Avenir Book" charset="0"/>
                <a:cs typeface="Avenir Book" charset="0"/>
              </a:rPr>
              <a:t> Grade</a:t>
            </a:r>
            <a:endParaRPr lang="en-US" sz="3200" b="1" dirty="0">
              <a:latin typeface="Avenir Book" charset="0"/>
              <a:ea typeface="Avenir Book" charset="0"/>
              <a:cs typeface="Avenir Book" charset="0"/>
            </a:endParaRPr>
          </a:p>
          <a:p>
            <a:r>
              <a:rPr lang="en-US" sz="4400" b="1" dirty="0">
                <a:latin typeface="Avenir Book" charset="0"/>
                <a:ea typeface="Avenir Book" charset="0"/>
                <a:cs typeface="Avenir Book" charset="0"/>
              </a:rPr>
              <a:t>Food </a:t>
            </a:r>
          </a:p>
        </p:txBody>
      </p:sp>
    </p:spTree>
    <p:extLst>
      <p:ext uri="{BB962C8B-B14F-4D97-AF65-F5344CB8AC3E}">
        <p14:creationId xmlns:p14="http://schemas.microsoft.com/office/powerpoint/2010/main" val="1536013446"/>
      </p:ext>
    </p:extLst>
  </p:cSld>
  <p:clrMapOvr>
    <a:masterClrMapping/>
  </p:clrMapOvr>
  <mc:AlternateContent xmlns:mc="http://schemas.openxmlformats.org/markup-compatibility/2006" xmlns:p14="http://schemas.microsoft.com/office/powerpoint/2010/main">
    <mc:Choice Requires="p14">
      <p:transition spd="slow" p14:dur="2000" advTm="9085"/>
    </mc:Choice>
    <mc:Fallback xmlns="">
      <p:transition spd="slow" advTm="908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6821311" y="681567"/>
            <a:ext cx="4438650" cy="539496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TextBox 7"/>
          <p:cNvSpPr txBox="1"/>
          <p:nvPr/>
        </p:nvSpPr>
        <p:spPr>
          <a:xfrm>
            <a:off x="685800" y="4660900"/>
            <a:ext cx="2489200" cy="1754326"/>
          </a:xfrm>
          <a:prstGeom prst="rect">
            <a:avLst/>
          </a:prstGeom>
          <a:noFill/>
        </p:spPr>
        <p:txBody>
          <a:bodyPr wrap="square" rtlCol="0">
            <a:spAutoFit/>
          </a:bodyPr>
          <a:lstStyle/>
          <a:p>
            <a:r>
              <a:rPr lang="en-US" dirty="0"/>
              <a:t>Source: Triple Pundit </a:t>
            </a:r>
            <a:r>
              <a:rPr lang="en-US" u="sng" dirty="0">
                <a:hlinkClick r:id="rId5"/>
              </a:rPr>
              <a:t>http://www.triplepundit.com/2011/05/food-waste-information-technology/</a:t>
            </a:r>
            <a:endParaRPr lang="en-US" dirty="0"/>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
        <p:nvSpPr>
          <p:cNvPr id="2" name="TextBox 1"/>
          <p:cNvSpPr txBox="1"/>
          <p:nvPr/>
        </p:nvSpPr>
        <p:spPr>
          <a:xfrm>
            <a:off x="685800" y="1569155"/>
            <a:ext cx="5870222" cy="707886"/>
          </a:xfrm>
          <a:prstGeom prst="rect">
            <a:avLst/>
          </a:prstGeom>
          <a:noFill/>
        </p:spPr>
        <p:txBody>
          <a:bodyPr wrap="square" rtlCol="0">
            <a:spAutoFit/>
          </a:bodyPr>
          <a:lstStyle/>
          <a:p>
            <a:r>
              <a:rPr lang="en-US" sz="4000" dirty="0"/>
              <a:t>This is called </a:t>
            </a:r>
            <a:r>
              <a:rPr lang="en-US" sz="4000" b="1" dirty="0"/>
              <a:t>wasted food</a:t>
            </a:r>
            <a:r>
              <a:rPr lang="en-US" dirty="0"/>
              <a:t>. </a:t>
            </a:r>
          </a:p>
        </p:txBody>
      </p:sp>
    </p:spTree>
    <p:extLst>
      <p:ext uri="{BB962C8B-B14F-4D97-AF65-F5344CB8AC3E}">
        <p14:creationId xmlns:p14="http://schemas.microsoft.com/office/powerpoint/2010/main" val="149365726"/>
      </p:ext>
    </p:extLst>
  </p:cSld>
  <p:clrMapOvr>
    <a:masterClrMapping/>
  </p:clrMapOvr>
  <mc:AlternateContent xmlns:mc="http://schemas.openxmlformats.org/markup-compatibility/2006" xmlns:p14="http://schemas.microsoft.com/office/powerpoint/2010/main">
    <mc:Choice Requires="p14">
      <p:transition spd="slow" p14:dur="2000" advTm="23182"/>
    </mc:Choice>
    <mc:Fallback xmlns="">
      <p:transition spd="slow" advTm="23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2743200" y="838201"/>
            <a:ext cx="6538595" cy="493236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TextBox 5"/>
          <p:cNvSpPr txBox="1"/>
          <p:nvPr/>
        </p:nvSpPr>
        <p:spPr>
          <a:xfrm>
            <a:off x="1219200" y="5892800"/>
            <a:ext cx="10579100" cy="615553"/>
          </a:xfrm>
          <a:prstGeom prst="rect">
            <a:avLst/>
          </a:prstGeom>
          <a:noFill/>
        </p:spPr>
        <p:txBody>
          <a:bodyPr wrap="square" rtlCol="0">
            <a:spAutoFit/>
          </a:bodyPr>
          <a:lstStyle/>
          <a:p>
            <a:r>
              <a:rPr lang="en-US" sz="1600" dirty="0"/>
              <a:t>Source: Quiet Environmentalist </a:t>
            </a:r>
            <a:r>
              <a:rPr lang="en-US" sz="1600" u="sng" dirty="0">
                <a:hlinkClick r:id="rId5"/>
              </a:rPr>
              <a:t>http://quiet-environmentalist.com/wp-content/uploads/2010/08/Food-Waste-Images.jpg</a:t>
            </a:r>
            <a:endParaRPr lang="en-US" sz="1600" dirty="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7524" y="6218238"/>
            <a:ext cx="487362" cy="487362"/>
          </a:xfrm>
          <a:prstGeom prst="rect">
            <a:avLst/>
          </a:prstGeom>
        </p:spPr>
      </p:pic>
    </p:spTree>
    <p:extLst>
      <p:ext uri="{BB962C8B-B14F-4D97-AF65-F5344CB8AC3E}">
        <p14:creationId xmlns:p14="http://schemas.microsoft.com/office/powerpoint/2010/main" val="2559307445"/>
      </p:ext>
    </p:extLst>
  </p:cSld>
  <p:clrMapOvr>
    <a:masterClrMapping/>
  </p:clrMapOvr>
  <mc:AlternateContent xmlns:mc="http://schemas.openxmlformats.org/markup-compatibility/2006" xmlns:p14="http://schemas.microsoft.com/office/powerpoint/2010/main">
    <mc:Choice Requires="p14">
      <p:transition spd="slow" p14:dur="2000" advTm="14753"/>
    </mc:Choice>
    <mc:Fallback xmlns="">
      <p:transition spd="slow" advTm="14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mage result for landfill"/>
          <p:cNvPicPr>
            <a:picLocks noChangeAspect="1" noChangeArrowheads="1"/>
          </p:cNvPicPr>
          <p:nvPr/>
        </p:nvPicPr>
        <p:blipFill rotWithShape="1">
          <a:blip r:embed="rId6">
            <a:extLst>
              <a:ext uri="{28A0092B-C50C-407E-A947-70E740481C1C}">
                <a14:useLocalDpi xmlns:a14="http://schemas.microsoft.com/office/drawing/2010/main" val="0"/>
              </a:ext>
            </a:extLst>
          </a:blip>
          <a:srcRect l="13195" r="23605"/>
          <a:stretch/>
        </p:blipFill>
        <p:spPr bwMode="auto">
          <a:xfrm>
            <a:off x="633999" y="640080"/>
            <a:ext cx="6278529" cy="55881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277474" y="41702"/>
            <a:ext cx="3401568" cy="1920240"/>
          </a:xfrm>
        </p:spPr>
        <p:txBody>
          <a:bodyPr anchor="b">
            <a:normAutofit/>
          </a:bodyPr>
          <a:lstStyle/>
          <a:p>
            <a:r>
              <a:rPr lang="en-US" sz="6000" b="1" dirty="0">
                <a:solidFill>
                  <a:schemeClr val="tx1"/>
                </a:solidFill>
              </a:rPr>
              <a:t>Landfills</a:t>
            </a:r>
          </a:p>
        </p:txBody>
      </p:sp>
      <p:sp>
        <p:nvSpPr>
          <p:cNvPr id="3" name="Content Placeholder 2"/>
          <p:cNvSpPr>
            <a:spLocks noGrp="1"/>
          </p:cNvSpPr>
          <p:nvPr>
            <p:ph idx="1"/>
          </p:nvPr>
        </p:nvSpPr>
        <p:spPr>
          <a:xfrm>
            <a:off x="7417432" y="2399169"/>
            <a:ext cx="4171188" cy="3358092"/>
          </a:xfrm>
        </p:spPr>
        <p:txBody>
          <a:bodyPr>
            <a:normAutofit/>
          </a:bodyPr>
          <a:lstStyle/>
          <a:p>
            <a:r>
              <a:rPr lang="en-US" i="1" dirty="0">
                <a:solidFill>
                  <a:schemeClr val="tx1"/>
                </a:solidFill>
              </a:rPr>
              <a:t>Def. </a:t>
            </a:r>
            <a:r>
              <a:rPr lang="en-US" dirty="0">
                <a:solidFill>
                  <a:schemeClr val="tx1"/>
                </a:solidFill>
              </a:rPr>
              <a:t>a place where unusable trash is dumped. </a:t>
            </a:r>
          </a:p>
          <a:p>
            <a:endParaRPr lang="en-US" dirty="0">
              <a:solidFill>
                <a:schemeClr val="tx1"/>
              </a:solidFill>
            </a:endParaRPr>
          </a:p>
          <a:p>
            <a:r>
              <a:rPr lang="en-US" dirty="0">
                <a:solidFill>
                  <a:schemeClr val="tx1"/>
                </a:solidFill>
              </a:rPr>
              <a:t>What is unusable?  </a:t>
            </a:r>
          </a:p>
          <a:p>
            <a:endParaRPr lang="en-US" dirty="0">
              <a:solidFill>
                <a:schemeClr val="tx1"/>
              </a:solidFill>
            </a:endParaRPr>
          </a:p>
          <a:p>
            <a:r>
              <a:rPr lang="en-US" dirty="0">
                <a:solidFill>
                  <a:schemeClr val="tx1"/>
                </a:solidFill>
              </a:rPr>
              <a:t>Why do they matter?</a:t>
            </a:r>
          </a:p>
          <a:p>
            <a:endParaRPr lang="en-US" sz="1800" dirty="0">
              <a:solidFill>
                <a:schemeClr val="tx1"/>
              </a:solidFill>
            </a:endParaRPr>
          </a:p>
        </p:txBody>
      </p:sp>
      <p:pic>
        <p:nvPicPr>
          <p:cNvPr id="7"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402803876"/>
      </p:ext>
    </p:extLst>
  </p:cSld>
  <p:clrMapOvr>
    <a:masterClrMapping/>
  </p:clrMapOvr>
  <mc:AlternateContent xmlns:mc="http://schemas.openxmlformats.org/markup-compatibility/2006" xmlns:p14="http://schemas.microsoft.com/office/powerpoint/2010/main">
    <mc:Choice Requires="p14">
      <p:transition spd="slow" p14:dur="2000" advTm="44856"/>
    </mc:Choice>
    <mc:Fallback xmlns="">
      <p:transition spd="slow" advTm="448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Image result for composting clipart"/>
          <p:cNvPicPr>
            <a:picLocks noChangeAspect="1" noChangeArrowheads="1"/>
          </p:cNvPicPr>
          <p:nvPr/>
        </p:nvPicPr>
        <p:blipFill rotWithShape="1">
          <a:blip r:embed="rId4">
            <a:extLst>
              <a:ext uri="{28A0092B-C50C-407E-A947-70E740481C1C}">
                <a14:useLocalDpi xmlns:a14="http://schemas.microsoft.com/office/drawing/2010/main" val="0"/>
              </a:ext>
            </a:extLst>
          </a:blip>
          <a:srcRect r="6761" b="3"/>
          <a:stretch/>
        </p:blipFill>
        <p:spPr bwMode="auto">
          <a:xfrm>
            <a:off x="5606049" y="634949"/>
            <a:ext cx="6278529" cy="55881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81812" y="313857"/>
            <a:ext cx="4434000" cy="1920240"/>
          </a:xfrm>
        </p:spPr>
        <p:txBody>
          <a:bodyPr anchor="b">
            <a:normAutofit/>
          </a:bodyPr>
          <a:lstStyle/>
          <a:p>
            <a:r>
              <a:rPr lang="en-US" sz="6000" b="1" dirty="0">
                <a:solidFill>
                  <a:schemeClr val="tx1"/>
                </a:solidFill>
              </a:rPr>
              <a:t>Composting:</a:t>
            </a:r>
          </a:p>
        </p:txBody>
      </p:sp>
      <p:sp>
        <p:nvSpPr>
          <p:cNvPr id="3" name="Content Placeholder 2"/>
          <p:cNvSpPr>
            <a:spLocks noGrp="1"/>
          </p:cNvSpPr>
          <p:nvPr>
            <p:ph idx="1"/>
          </p:nvPr>
        </p:nvSpPr>
        <p:spPr>
          <a:xfrm>
            <a:off x="1103236" y="2653975"/>
            <a:ext cx="3401568" cy="3358092"/>
          </a:xfrm>
        </p:spPr>
        <p:txBody>
          <a:bodyPr>
            <a:normAutofit/>
          </a:bodyPr>
          <a:lstStyle/>
          <a:p>
            <a:pPr algn="ctr"/>
            <a:r>
              <a:rPr lang="en-US" b="1" dirty="0">
                <a:solidFill>
                  <a:schemeClr val="tx1"/>
                </a:solidFill>
              </a:rPr>
              <a:t>When you leave food in a compost bin, it gets broken down by insects, bacteria, and worms to make new soil!</a:t>
            </a:r>
          </a:p>
          <a:p>
            <a:endParaRPr lang="en-US" sz="1800" dirty="0">
              <a:solidFill>
                <a:schemeClr val="tx1"/>
              </a:solidFill>
            </a:endParaRPr>
          </a:p>
        </p:txBody>
      </p:sp>
      <p:pic>
        <p:nvPicPr>
          <p:cNvPr id="7"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2502636"/>
      </p:ext>
    </p:extLst>
  </p:cSld>
  <p:clrMapOvr>
    <a:masterClrMapping/>
  </p:clrMapOvr>
  <mc:AlternateContent xmlns:mc="http://schemas.openxmlformats.org/markup-compatibility/2006" xmlns:p14="http://schemas.microsoft.com/office/powerpoint/2010/main">
    <mc:Choice Requires="p14">
      <p:transition spd="slow" p14:dur="2000" advTm="40367"/>
    </mc:Choice>
    <mc:Fallback xmlns="">
      <p:transition spd="slow" advTm="40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Independent Writing/Drawing Activity:</a:t>
            </a:r>
          </a:p>
        </p:txBody>
      </p:sp>
      <p:sp>
        <p:nvSpPr>
          <p:cNvPr id="3" name="Content Placeholder 2"/>
          <p:cNvSpPr>
            <a:spLocks noGrp="1"/>
          </p:cNvSpPr>
          <p:nvPr>
            <p:ph idx="1"/>
          </p:nvPr>
        </p:nvSpPr>
        <p:spPr/>
        <p:txBody>
          <a:bodyPr>
            <a:normAutofit fontScale="92500" lnSpcReduction="10000"/>
          </a:bodyPr>
          <a:lstStyle/>
          <a:p>
            <a:pPr marL="45720" indent="0">
              <a:buNone/>
            </a:pPr>
            <a:endParaRPr lang="en-US" dirty="0">
              <a:solidFill>
                <a:schemeClr val="tx1"/>
              </a:solidFill>
            </a:endParaRPr>
          </a:p>
          <a:p>
            <a:pPr marL="45720" indent="0">
              <a:buNone/>
            </a:pPr>
            <a:r>
              <a:rPr lang="en-US" dirty="0">
                <a:solidFill>
                  <a:schemeClr val="tx1"/>
                </a:solidFill>
              </a:rPr>
              <a:t>For the next 10 minutes, write down and/or draw any thoughts you have about what we just learned.</a:t>
            </a:r>
          </a:p>
          <a:p>
            <a:pPr marL="45720" indent="0">
              <a:buNone/>
            </a:pPr>
            <a:r>
              <a:rPr lang="en-US" dirty="0">
                <a:solidFill>
                  <a:schemeClr val="tx1"/>
                </a:solidFill>
              </a:rPr>
              <a:t> </a:t>
            </a:r>
          </a:p>
          <a:p>
            <a:pPr marL="45720" indent="0">
              <a:buNone/>
            </a:pPr>
            <a:r>
              <a:rPr lang="en-US" sz="2800" dirty="0">
                <a:solidFill>
                  <a:schemeClr val="tx1"/>
                </a:solidFill>
              </a:rPr>
              <a:t>It can be:</a:t>
            </a:r>
          </a:p>
          <a:p>
            <a:pPr marL="845820" lvl="2">
              <a:buFont typeface="Wingdings" panose="05000000000000000000" pitchFamily="2" charset="2"/>
              <a:buChar char="§"/>
            </a:pPr>
            <a:r>
              <a:rPr lang="en-US" sz="2800" dirty="0">
                <a:solidFill>
                  <a:schemeClr val="tx1"/>
                </a:solidFill>
              </a:rPr>
              <a:t>a story, </a:t>
            </a:r>
          </a:p>
          <a:p>
            <a:pPr marL="845820" lvl="2">
              <a:buFont typeface="Wingdings" panose="05000000000000000000" pitchFamily="2" charset="2"/>
              <a:buChar char="§"/>
            </a:pPr>
            <a:r>
              <a:rPr lang="en-US" sz="2800" dirty="0">
                <a:solidFill>
                  <a:schemeClr val="tx1"/>
                </a:solidFill>
              </a:rPr>
              <a:t>a poem, </a:t>
            </a:r>
          </a:p>
          <a:p>
            <a:pPr marL="845820" lvl="2">
              <a:buFont typeface="Wingdings" panose="05000000000000000000" pitchFamily="2" charset="2"/>
              <a:buChar char="§"/>
            </a:pPr>
            <a:r>
              <a:rPr lang="en-US" sz="2800" dirty="0">
                <a:solidFill>
                  <a:schemeClr val="tx1"/>
                </a:solidFill>
              </a:rPr>
              <a:t>a picture,</a:t>
            </a:r>
          </a:p>
          <a:p>
            <a:pPr marL="845820" lvl="2">
              <a:buFont typeface="Wingdings" panose="05000000000000000000" pitchFamily="2" charset="2"/>
              <a:buChar char="§"/>
            </a:pPr>
            <a:r>
              <a:rPr lang="en-US" sz="2800" dirty="0">
                <a:solidFill>
                  <a:schemeClr val="tx1"/>
                </a:solidFill>
              </a:rPr>
              <a:t>a reflection, or </a:t>
            </a:r>
          </a:p>
          <a:p>
            <a:pPr marL="845820" lvl="2">
              <a:buFont typeface="Wingdings" panose="05000000000000000000" pitchFamily="2" charset="2"/>
              <a:buChar char="§"/>
            </a:pPr>
            <a:r>
              <a:rPr lang="en-US" sz="2800" dirty="0">
                <a:solidFill>
                  <a:schemeClr val="tx1"/>
                </a:solidFill>
              </a:rPr>
              <a:t>a list of questions. </a:t>
            </a:r>
            <a:endParaRPr lang="en-US" sz="1600" dirty="0">
              <a:solidFill>
                <a:schemeClr val="tx1"/>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pic>
        <p:nvPicPr>
          <p:cNvPr id="1026" name="Picture 2" descr="I will write a poem for yo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8248" y="3100310"/>
            <a:ext cx="4497859" cy="344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109329"/>
      </p:ext>
    </p:extLst>
  </p:cSld>
  <p:clrMapOvr>
    <a:masterClrMapping/>
  </p:clrMapOvr>
  <mc:AlternateContent xmlns:mc="http://schemas.openxmlformats.org/markup-compatibility/2006" xmlns:p14="http://schemas.microsoft.com/office/powerpoint/2010/main">
    <mc:Choice Requires="p14">
      <p:transition spd="slow" p14:dur="2000" advTm="35591"/>
    </mc:Choice>
    <mc:Fallback xmlns="">
      <p:transition spd="slow" advTm="35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Questions:</a:t>
            </a:r>
          </a:p>
        </p:txBody>
      </p:sp>
      <p:sp>
        <p:nvSpPr>
          <p:cNvPr id="3" name="Content Placeholder 2"/>
          <p:cNvSpPr>
            <a:spLocks noGrp="1"/>
          </p:cNvSpPr>
          <p:nvPr>
            <p:ph idx="1"/>
          </p:nvPr>
        </p:nvSpPr>
        <p:spPr/>
        <p:txBody>
          <a:bodyPr/>
          <a:lstStyle/>
          <a:p>
            <a:r>
              <a:rPr lang="en-US" dirty="0">
                <a:solidFill>
                  <a:schemeClr val="tx1"/>
                </a:solidFill>
              </a:rPr>
              <a:t>What is a landfill?</a:t>
            </a:r>
          </a:p>
          <a:p>
            <a:endParaRPr lang="en-US" dirty="0">
              <a:solidFill>
                <a:schemeClr val="tx1"/>
              </a:solidFill>
            </a:endParaRPr>
          </a:p>
          <a:p>
            <a:r>
              <a:rPr lang="en-US" dirty="0">
                <a:solidFill>
                  <a:schemeClr val="tx1"/>
                </a:solidFill>
              </a:rPr>
              <a:t>What does it mean to compost?</a:t>
            </a:r>
          </a:p>
          <a:p>
            <a:endParaRPr lang="en-US" dirty="0">
              <a:solidFill>
                <a:schemeClr val="tx1"/>
              </a:solidFill>
            </a:endParaRPr>
          </a:p>
          <a:p>
            <a:r>
              <a:rPr lang="en-US" dirty="0">
                <a:solidFill>
                  <a:schemeClr val="tx1"/>
                </a:solidFill>
              </a:rPr>
              <a:t>What do you think is better for the environment: landfill or compost?</a:t>
            </a:r>
          </a:p>
          <a:p>
            <a:endParaRPr lang="en-US" dirty="0">
              <a:solidFill>
                <a:schemeClr val="tx1"/>
              </a:solidFill>
            </a:endParaRPr>
          </a:p>
          <a:p>
            <a:r>
              <a:rPr lang="en-US" dirty="0">
                <a:solidFill>
                  <a:schemeClr val="tx1"/>
                </a:solidFill>
              </a:rPr>
              <a:t>What can you do to help reduce food waste?</a:t>
            </a:r>
          </a:p>
          <a:p>
            <a:endParaRPr lang="en-US" dirty="0">
              <a:solidFill>
                <a:schemeClr val="tx1"/>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679425198"/>
      </p:ext>
    </p:extLst>
  </p:cSld>
  <p:clrMapOvr>
    <a:masterClrMapping/>
  </p:clrMapOvr>
  <mc:AlternateContent xmlns:mc="http://schemas.openxmlformats.org/markup-compatibility/2006" xmlns:p14="http://schemas.microsoft.com/office/powerpoint/2010/main">
    <mc:Choice Requires="p14">
      <p:transition spd="slow" p14:dur="2000" advTm="18864"/>
    </mc:Choice>
    <mc:Fallback xmlns="">
      <p:transition spd="slow" advTm="18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319932" y="2366365"/>
            <a:ext cx="7607253" cy="2387600"/>
          </a:xfrm>
        </p:spPr>
        <p:txBody>
          <a:bodyPr/>
          <a:lstStyle/>
          <a:p>
            <a:r>
              <a:rPr lang="en-US" b="1" dirty="0">
                <a:solidFill>
                  <a:schemeClr val="tx1"/>
                </a:solidFill>
                <a:latin typeface="Aharoni" panose="02010803020104030203" pitchFamily="2" charset="-79"/>
                <a:cs typeface="Aharoni" panose="02010803020104030203" pitchFamily="2" charset="-79"/>
              </a:rPr>
              <a:t>EcoLearn</a:t>
            </a:r>
          </a:p>
        </p:txBody>
      </p:sp>
      <p:sp>
        <p:nvSpPr>
          <p:cNvPr id="5" name="Subtitle 4"/>
          <p:cNvSpPr>
            <a:spLocks noGrp="1"/>
          </p:cNvSpPr>
          <p:nvPr>
            <p:ph type="subTitle" idx="1"/>
          </p:nvPr>
        </p:nvSpPr>
        <p:spPr>
          <a:xfrm>
            <a:off x="2280145" y="4594691"/>
            <a:ext cx="7315200" cy="1655762"/>
          </a:xfrm>
        </p:spPr>
        <p:txBody>
          <a:bodyPr>
            <a:normAutofit/>
          </a:bodyPr>
          <a:lstStyle/>
          <a:p>
            <a:pPr algn="ctr">
              <a:lnSpc>
                <a:spcPct val="100000"/>
              </a:lnSpc>
            </a:pPr>
            <a:r>
              <a:rPr lang="en-US" sz="1600" b="1" dirty="0">
                <a:solidFill>
                  <a:schemeClr val="tx1"/>
                </a:solidFill>
              </a:rPr>
              <a:t>Developed by the Environmental Protection Agency</a:t>
            </a:r>
          </a:p>
          <a:p>
            <a:pPr algn="ctr">
              <a:lnSpc>
                <a:spcPct val="100000"/>
              </a:lnSpc>
            </a:pPr>
            <a:r>
              <a:rPr lang="en-US" sz="1600" b="1" dirty="0">
                <a:solidFill>
                  <a:schemeClr val="tx1"/>
                </a:solidFill>
              </a:rPr>
              <a:t>With support from Department of State </a:t>
            </a:r>
          </a:p>
          <a:p>
            <a:pPr algn="ctr">
              <a:lnSpc>
                <a:spcPct val="100000"/>
              </a:lnSpc>
            </a:pPr>
            <a:r>
              <a:rPr lang="en-US" sz="1600" b="1" dirty="0">
                <a:solidFill>
                  <a:schemeClr val="tx1"/>
                </a:solidFill>
              </a:rPr>
              <a:t>Virtual Students of Foreign Service Interns </a:t>
            </a:r>
          </a:p>
          <a:p>
            <a:pPr algn="ctr">
              <a:lnSpc>
                <a:spcPct val="100000"/>
              </a:lnSpc>
            </a:pPr>
            <a:r>
              <a:rPr lang="en-US" sz="1600" b="1" dirty="0">
                <a:solidFill>
                  <a:schemeClr val="tx1"/>
                </a:solidFill>
                <a:hlinkClick r:id="rId3"/>
              </a:rPr>
              <a:t>https://www.epa.gov/education</a:t>
            </a:r>
            <a:r>
              <a:rPr lang="en-US" sz="1600" b="1" dirty="0">
                <a:solidFill>
                  <a:schemeClr val="tx1"/>
                </a:solidFill>
              </a:rPr>
              <a:t> </a:t>
            </a:r>
          </a:p>
        </p:txBody>
      </p:sp>
      <p:grpSp>
        <p:nvGrpSpPr>
          <p:cNvPr id="2" name="Group 1"/>
          <p:cNvGrpSpPr/>
          <p:nvPr/>
        </p:nvGrpSpPr>
        <p:grpSpPr>
          <a:xfrm>
            <a:off x="8402125" y="5518171"/>
            <a:ext cx="2224554" cy="961294"/>
            <a:chOff x="8402125" y="5518171"/>
            <a:chExt cx="2224554" cy="961294"/>
          </a:xfrm>
        </p:grpSpPr>
        <p:pic>
          <p:nvPicPr>
            <p:cNvPr id="6" name="Picture 5"/>
            <p:cNvPicPr>
              <a:picLocks noChangeAspect="1"/>
            </p:cNvPicPr>
            <p:nvPr/>
          </p:nvPicPr>
          <p:blipFill>
            <a:blip r:embed="rId4"/>
            <a:stretch>
              <a:fillRect/>
            </a:stretch>
          </p:blipFill>
          <p:spPr>
            <a:xfrm>
              <a:off x="8402125" y="5539846"/>
              <a:ext cx="967255" cy="939619"/>
            </a:xfrm>
            <a:prstGeom prst="rect">
              <a:avLst/>
            </a:prstGeom>
          </p:spPr>
        </p:pic>
        <p:sp>
          <p:nvSpPr>
            <p:cNvPr id="7" name="Rectangle 6"/>
            <p:cNvSpPr/>
            <p:nvPr/>
          </p:nvSpPr>
          <p:spPr>
            <a:xfrm>
              <a:off x="9369379" y="5518171"/>
              <a:ext cx="1257300" cy="892552"/>
            </a:xfrm>
            <a:prstGeom prst="rect">
              <a:avLst/>
            </a:prstGeom>
          </p:spPr>
          <p:txBody>
            <a:bodyPr wrap="square">
              <a:spAutoFit/>
            </a:bodyPr>
            <a:lstStyle/>
            <a:p>
              <a:r>
                <a:rPr lang="en-US" sz="2000" b="1" dirty="0">
                  <a:solidFill>
                    <a:srgbClr val="FFFFFF"/>
                  </a:solidFill>
                </a:rPr>
                <a:t>US EPA</a:t>
              </a:r>
            </a:p>
            <a:p>
              <a:r>
                <a:rPr lang="en-US" sz="1600" dirty="0">
                  <a:solidFill>
                    <a:srgbClr val="FFFFFF"/>
                  </a:solidFill>
                </a:rPr>
                <a:t>Region 10 </a:t>
              </a:r>
            </a:p>
            <a:p>
              <a:r>
                <a:rPr lang="en-US" sz="1600" dirty="0">
                  <a:solidFill>
                    <a:srgbClr val="FFFFFF"/>
                  </a:solidFill>
                </a:rPr>
                <a:t>EcoLearn</a:t>
              </a:r>
            </a:p>
          </p:txBody>
        </p:sp>
      </p:grpSp>
      <p:pic>
        <p:nvPicPr>
          <p:cNvPr id="8" name="Picture 7"/>
          <p:cNvPicPr>
            <a:picLocks noChangeAspect="1"/>
          </p:cNvPicPr>
          <p:nvPr/>
        </p:nvPicPr>
        <p:blipFill rotWithShape="1">
          <a:blip r:embed="rId5"/>
          <a:srcRect l="4566" t="3617" r="6218"/>
          <a:stretch/>
        </p:blipFill>
        <p:spPr>
          <a:xfrm>
            <a:off x="3788930" y="139413"/>
            <a:ext cx="3865484" cy="3226942"/>
          </a:xfrm>
          <a:prstGeom prst="rect">
            <a:avLst/>
          </a:prstGeom>
        </p:spPr>
      </p:pic>
      <p:sp>
        <p:nvSpPr>
          <p:cNvPr id="9" name="TextBox 8"/>
          <p:cNvSpPr txBox="1"/>
          <p:nvPr/>
        </p:nvSpPr>
        <p:spPr>
          <a:xfrm>
            <a:off x="3583494" y="6091178"/>
            <a:ext cx="4276357" cy="923330"/>
          </a:xfrm>
          <a:prstGeom prst="rect">
            <a:avLst/>
          </a:prstGeom>
          <a:noFill/>
        </p:spPr>
        <p:txBody>
          <a:bodyPr wrap="square" rtlCol="0" anchor="t">
            <a:spAutoFit/>
          </a:bodyPr>
          <a:lstStyle/>
          <a:p>
            <a:pPr algn="ctr"/>
            <a:r>
              <a:rPr lang="en-US" b="1" dirty="0"/>
              <a:t>For more information: </a:t>
            </a:r>
            <a:r>
              <a:rPr lang="en-US" b="1" dirty="0" err="1"/>
              <a:t>hanft.sally@epa.gov</a:t>
            </a:r>
            <a:r>
              <a:rPr lang="en-US" b="1" dirty="0"/>
              <a:t> or </a:t>
            </a:r>
            <a:r>
              <a:rPr lang="en-US" b="1" dirty="0" err="1"/>
              <a:t>salazar.viccy@epa.gov</a:t>
            </a:r>
            <a:r>
              <a:rPr lang="en-US" b="1" dirty="0"/>
              <a:t> </a:t>
            </a:r>
          </a:p>
          <a:p>
            <a:r>
              <a:rPr lang="en-US" dirty="0"/>
              <a:t> </a:t>
            </a:r>
          </a:p>
        </p:txBody>
      </p:sp>
    </p:spTree>
    <p:extLst>
      <p:ext uri="{BB962C8B-B14F-4D97-AF65-F5344CB8AC3E}">
        <p14:creationId xmlns:p14="http://schemas.microsoft.com/office/powerpoint/2010/main" val="29999700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Today:</a:t>
            </a:r>
          </a:p>
        </p:txBody>
      </p:sp>
      <p:sp>
        <p:nvSpPr>
          <p:cNvPr id="3" name="Content Placeholder 2"/>
          <p:cNvSpPr>
            <a:spLocks noGrp="1"/>
          </p:cNvSpPr>
          <p:nvPr>
            <p:ph idx="1"/>
          </p:nvPr>
        </p:nvSpPr>
        <p:spPr/>
        <p:txBody>
          <a:bodyPr/>
          <a:lstStyle/>
          <a:p>
            <a:r>
              <a:rPr lang="en-US" dirty="0">
                <a:solidFill>
                  <a:schemeClr val="tx1"/>
                </a:solidFill>
              </a:rPr>
              <a:t>Today you will…</a:t>
            </a:r>
          </a:p>
          <a:p>
            <a:pPr lvl="1"/>
            <a:r>
              <a:rPr lang="en-US" b="1" dirty="0">
                <a:solidFill>
                  <a:schemeClr val="tx1"/>
                </a:solidFill>
              </a:rPr>
              <a:t>Learn about food waste, what kinds of food we see wasted every day, and what we can do to prevent food waste.</a:t>
            </a:r>
          </a:p>
          <a:p>
            <a:r>
              <a:rPr lang="en-US" dirty="0">
                <a:solidFill>
                  <a:schemeClr val="tx1"/>
                </a:solidFill>
              </a:rPr>
              <a:t>Key Words:</a:t>
            </a:r>
          </a:p>
          <a:p>
            <a:pPr lvl="1"/>
            <a:r>
              <a:rPr lang="en-US" sz="2200" b="1" dirty="0">
                <a:solidFill>
                  <a:schemeClr val="tx1"/>
                </a:solidFill>
              </a:rPr>
              <a:t>Trash</a:t>
            </a:r>
            <a:endParaRPr lang="en-US" sz="3000" b="1" dirty="0">
              <a:solidFill>
                <a:schemeClr val="tx1"/>
              </a:solidFill>
            </a:endParaRPr>
          </a:p>
          <a:p>
            <a:pPr lvl="1"/>
            <a:r>
              <a:rPr lang="en-US" sz="2200" b="1" dirty="0">
                <a:solidFill>
                  <a:schemeClr val="tx1"/>
                </a:solidFill>
              </a:rPr>
              <a:t>Food waste</a:t>
            </a:r>
          </a:p>
          <a:p>
            <a:pPr lvl="1"/>
            <a:r>
              <a:rPr lang="en-US" sz="2200" b="1" dirty="0">
                <a:solidFill>
                  <a:schemeClr val="tx1"/>
                </a:solidFill>
              </a:rPr>
              <a:t>Wasted Food</a:t>
            </a:r>
            <a:endParaRPr lang="en-US" sz="3000" b="1" dirty="0">
              <a:solidFill>
                <a:schemeClr val="tx1"/>
              </a:solidFill>
            </a:endParaRPr>
          </a:p>
          <a:p>
            <a:pPr lvl="1"/>
            <a:r>
              <a:rPr lang="en-US" sz="2200" b="1" dirty="0">
                <a:solidFill>
                  <a:schemeClr val="tx1"/>
                </a:solidFill>
              </a:rPr>
              <a:t>Landfill</a:t>
            </a:r>
            <a:endParaRPr lang="en-US" sz="3000" b="1" dirty="0">
              <a:solidFill>
                <a:schemeClr val="tx1"/>
              </a:solidFill>
            </a:endParaRPr>
          </a:p>
          <a:p>
            <a:pPr lvl="1"/>
            <a:r>
              <a:rPr lang="en-US" sz="2200" b="1" dirty="0">
                <a:solidFill>
                  <a:schemeClr val="tx1"/>
                </a:solidFill>
              </a:rPr>
              <a:t>Compost</a:t>
            </a:r>
            <a:endParaRPr lang="en-US" b="1" dirty="0">
              <a:solidFill>
                <a:schemeClr val="tx1"/>
              </a:solidFill>
            </a:endParaRPr>
          </a:p>
          <a:p>
            <a:endParaRPr lang="en-US" dirty="0">
              <a:solidFill>
                <a:schemeClr val="tx1"/>
              </a:solidFill>
            </a:endParaRPr>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pic>
        <p:nvPicPr>
          <p:cNvPr id="2050" name="Picture 2" descr="http://farmhub.textileexchange.org/upload/library/WED-ThinkEatSave/ThinkEatSave%20SubHeader-0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5350" y="3500438"/>
            <a:ext cx="6546824" cy="26146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87051765"/>
      </p:ext>
    </p:extLst>
  </p:cSld>
  <p:clrMapOvr>
    <a:masterClrMapping/>
  </p:clrMapOvr>
  <mc:AlternateContent xmlns:mc="http://schemas.openxmlformats.org/markup-compatibility/2006" xmlns:p14="http://schemas.microsoft.com/office/powerpoint/2010/main">
    <mc:Choice Requires="p14">
      <p:transition spd="slow" p14:dur="2000" advTm="18156"/>
    </mc:Choice>
    <mc:Fallback xmlns="">
      <p:transition spd="slow" advTm="18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2" descr="Image result for food waste"/>
          <p:cNvPicPr>
            <a:picLocks noChangeAspect="1"/>
          </p:cNvPicPr>
          <p:nvPr/>
        </p:nvPicPr>
        <p:blipFill rotWithShape="1">
          <a:blip r:embed="rId3">
            <a:alphaModFix amt="35000"/>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3" name="TextBox 2"/>
          <p:cNvSpPr txBox="1"/>
          <p:nvPr/>
        </p:nvSpPr>
        <p:spPr>
          <a:xfrm>
            <a:off x="2105414" y="2437817"/>
            <a:ext cx="8115300" cy="369332"/>
          </a:xfrm>
          <a:prstGeom prst="rect">
            <a:avLst/>
          </a:prstGeom>
          <a:noFill/>
          <a:ln>
            <a:noFill/>
          </a:ln>
        </p:spPr>
        <p:txBody>
          <a:bodyPr wrap="square" rtlCol="0">
            <a:spAutoFit/>
          </a:bodyPr>
          <a:lstStyle/>
          <a:p>
            <a:endParaRPr lang="en-US" dirty="0"/>
          </a:p>
        </p:txBody>
      </p:sp>
      <p:sp>
        <p:nvSpPr>
          <p:cNvPr id="11" name="Content Placeholder 10"/>
          <p:cNvSpPr>
            <a:spLocks noGrp="1"/>
          </p:cNvSpPr>
          <p:nvPr>
            <p:ph idx="1"/>
          </p:nvPr>
        </p:nvSpPr>
        <p:spPr>
          <a:xfrm>
            <a:off x="676656" y="2011680"/>
            <a:ext cx="10753725" cy="3766185"/>
          </a:xfrm>
          <a:prstGeom prst="rect">
            <a:avLst/>
          </a:prstGeom>
        </p:spPr>
        <p:txBody>
          <a:bodyPr>
            <a:normAutofit/>
          </a:bodyPr>
          <a:lstStyle/>
          <a:p>
            <a:pPr algn="ctr"/>
            <a:r>
              <a:rPr lang="en-US" sz="4000" b="1" dirty="0">
                <a:solidFill>
                  <a:srgbClr val="FFFFFF"/>
                </a:solidFill>
                <a:ea typeface="Times New Roman" panose="02020603050405020304" pitchFamily="18" charset="0"/>
                <a:cs typeface="Times New Roman" panose="02020603050405020304" pitchFamily="18" charset="0"/>
              </a:rPr>
              <a:t>According to the Food and Agriculture Organization, 1/3 of the world’s food produced is thrown away. Let’s learn what we can do to prevent food waste!</a:t>
            </a:r>
            <a:endParaRPr lang="en-US" sz="4000" b="1" dirty="0">
              <a:solidFill>
                <a:srgbClr val="FFFFFF"/>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837356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Opening Questions:</a:t>
            </a:r>
          </a:p>
        </p:txBody>
      </p:sp>
      <p:sp>
        <p:nvSpPr>
          <p:cNvPr id="3" name="Content Placeholder 2"/>
          <p:cNvSpPr>
            <a:spLocks noGrp="1"/>
          </p:cNvSpPr>
          <p:nvPr>
            <p:ph idx="1"/>
          </p:nvPr>
        </p:nvSpPr>
        <p:spPr/>
        <p:txBody>
          <a:bodyPr/>
          <a:lstStyle/>
          <a:p>
            <a:r>
              <a:rPr lang="en-US" dirty="0">
                <a:solidFill>
                  <a:schemeClr val="tx1"/>
                </a:solidFill>
              </a:rPr>
              <a:t>What is </a:t>
            </a:r>
            <a:r>
              <a:rPr lang="en-US" b="1" dirty="0">
                <a:solidFill>
                  <a:schemeClr val="tx1"/>
                </a:solidFill>
              </a:rPr>
              <a:t>trash</a:t>
            </a:r>
            <a:r>
              <a:rPr lang="en-US" dirty="0">
                <a:solidFill>
                  <a:schemeClr val="tx1"/>
                </a:solidFill>
              </a:rPr>
              <a:t>? </a:t>
            </a:r>
          </a:p>
          <a:p>
            <a:endParaRPr lang="en-US" dirty="0">
              <a:solidFill>
                <a:schemeClr val="tx1"/>
              </a:solidFill>
            </a:endParaRPr>
          </a:p>
          <a:p>
            <a:r>
              <a:rPr lang="en-US" dirty="0">
                <a:solidFill>
                  <a:schemeClr val="tx1"/>
                </a:solidFill>
              </a:rPr>
              <a:t>Is the trash you throw away able to be used again? Could it be used by someone else? </a:t>
            </a:r>
          </a:p>
          <a:p>
            <a:endParaRPr lang="en-US" dirty="0">
              <a:solidFill>
                <a:schemeClr val="tx1"/>
              </a:solidFill>
            </a:endParaRPr>
          </a:p>
          <a:p>
            <a:r>
              <a:rPr lang="en-US" dirty="0">
                <a:solidFill>
                  <a:schemeClr val="tx1"/>
                </a:solidFill>
              </a:rPr>
              <a:t>What are the types of things you throw away? </a:t>
            </a:r>
          </a:p>
          <a:p>
            <a:endParaRPr lang="en-US" dirty="0">
              <a:solidFill>
                <a:schemeClr val="tx1"/>
              </a:solidFill>
            </a:endParaRPr>
          </a:p>
        </p:txBody>
      </p:sp>
      <p:pic>
        <p:nvPicPr>
          <p:cNvPr id="2054" name="Picture 6" descr="Image result for trash c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8376" y="3810917"/>
            <a:ext cx="2317662" cy="2877098"/>
          </a:xfrm>
          <a:prstGeom prst="rect">
            <a:avLst/>
          </a:prstGeom>
          <a:noFill/>
          <a:extLst>
            <a:ext uri="{909E8E84-426E-40DD-AFC4-6F175D3DCCD1}">
              <a14:hiddenFill xmlns:a14="http://schemas.microsoft.com/office/drawing/2010/main">
                <a:solidFill>
                  <a:srgbClr val="FFFFFF"/>
                </a:solidFill>
              </a14:hiddenFill>
            </a:ext>
          </a:extLst>
        </p:spPr>
      </p:pic>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66547217"/>
      </p:ext>
    </p:extLst>
  </p:cSld>
  <p:clrMapOvr>
    <a:masterClrMapping/>
  </p:clrMapOvr>
  <mc:AlternateContent xmlns:mc="http://schemas.openxmlformats.org/markup-compatibility/2006" xmlns:p14="http://schemas.microsoft.com/office/powerpoint/2010/main">
    <mc:Choice Requires="p14">
      <p:transition spd="slow" p14:dur="2000" advTm="17992"/>
    </mc:Choice>
    <mc:Fallback xmlns="">
      <p:transition spd="slow" advTm="17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thinking clipart"/>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47066" y1="38626" x2="47066" y2="38626"/>
                        <a14:foregroundMark x1="22994" y1="26412" x2="22994" y2="26412"/>
                        <a14:foregroundMark x1="75689" y1="15573" x2="75689" y2="15573"/>
                        <a14:foregroundMark x1="78802" y1="80305" x2="78802" y2="80305"/>
                        <a14:foregroundMark x1="86228" y1="89924" x2="86228" y2="89924"/>
                        <a14:foregroundMark x1="92096" y1="97252" x2="92096" y2="97252"/>
                        <a14:foregroundMark x1="77246" y1="81832" x2="77246" y2="81832"/>
                        <a14:foregroundMark x1="68024" y1="37863" x2="68024" y2="37863"/>
                        <a14:foregroundMark x1="68743" y1="64427" x2="68743" y2="64427"/>
                        <a14:foregroundMark x1="46587" y1="71298" x2="46587" y2="71298"/>
                        <a14:foregroundMark x1="17725" y1="65344" x2="17725" y2="65344"/>
                        <a14:foregroundMark x1="6467" y1="41679" x2="6467" y2="41679"/>
                        <a14:foregroundMark x1="23473" y1="47176" x2="23473" y2="47176"/>
                        <a14:foregroundMark x1="31976" y1="47939" x2="31976" y2="47939"/>
                        <a14:foregroundMark x1="40719" y1="10992" x2="40719" y2="10992"/>
                        <a14:foregroundMark x1="22515" y1="16794" x2="22515" y2="16794"/>
                        <a14:foregroundMark x1="57246" y1="12061" x2="57246" y2="12061"/>
                        <a14:foregroundMark x1="87545" y1="25649" x2="87545" y2="25649"/>
                        <a14:foregroundMark x1="89341" y1="48397" x2="89341" y2="48397"/>
                        <a14:foregroundMark x1="79401" y1="63664" x2="79401" y2="63664"/>
                        <a14:foregroundMark x1="25150" y1="71756" x2="25150" y2="71756"/>
                        <a14:foregroundMark x1="10539" y1="60305" x2="10539" y2="60305"/>
                        <a14:foregroundMark x1="18563" y1="28550" x2="18563" y2="28550"/>
                        <a14:foregroundMark x1="16647" y1="53588" x2="16647" y2="53588"/>
                        <a14:foregroundMark x1="51377" y1="35420" x2="51377" y2="35420"/>
                        <a14:foregroundMark x1="49820" y1="53740" x2="49820" y2="53740"/>
                        <a14:foregroundMark x1="43114" y1="26412" x2="43114" y2="26412"/>
                        <a14:foregroundMark x1="30299" y1="30382" x2="30299" y2="30382"/>
                        <a14:foregroundMark x1="34132" y1="54351" x2="34132" y2="54351"/>
                        <a14:foregroundMark x1="56407" y1="78015" x2="56407" y2="78015"/>
                        <a14:foregroundMark x1="47665" y1="78626" x2="47665" y2="78626"/>
                        <a14:foregroundMark x1="31018" y1="73893" x2="31018" y2="73893"/>
                        <a14:foregroundMark x1="9701" y1="36183" x2="9701" y2="36183"/>
                        <a14:foregroundMark x1="6707" y1="56031" x2="6707" y2="56031"/>
                        <a14:foregroundMark x1="69701" y1="29008" x2="69701" y2="29008"/>
                        <a14:foregroundMark x1="89820" y1="25191" x2="89820" y2="25191"/>
                        <a14:foregroundMark x1="76886" y1="45496" x2="76886" y2="45496"/>
                        <a14:foregroundMark x1="55210" y1="51450" x2="55210" y2="51450"/>
                        <a14:foregroundMark x1="59880" y1="29618" x2="59880" y2="29618"/>
                        <a14:foregroundMark x1="45868" y1="18473" x2="45868" y2="18473"/>
                        <a14:foregroundMark x1="72455" y1="22748" x2="72455" y2="22748"/>
                        <a14:foregroundMark x1="83593" y1="37252" x2="83593" y2="37252"/>
                        <a14:foregroundMark x1="44551" y1="50687" x2="44551" y2="50687"/>
                        <a14:foregroundMark x1="70060" y1="69924" x2="70060" y2="69924"/>
                        <a14:foregroundMark x1="38204" y1="67634" x2="38204" y2="67634"/>
                        <a14:foregroundMark x1="60958" y1="59847" x2="60958" y2="59847"/>
                        <a14:foregroundMark x1="60000" y1="65496" x2="60000" y2="65496"/>
                        <a14:foregroundMark x1="47665" y1="62137" x2="47665" y2="62137"/>
                        <a14:foregroundMark x1="26467" y1="59237" x2="26467" y2="59237"/>
                        <a14:foregroundMark x1="36766" y1="34656" x2="36766" y2="34656"/>
                        <a14:foregroundMark x1="14491" y1="36183" x2="14491" y2="36183"/>
                        <a14:foregroundMark x1="62275" y1="16336" x2="62275" y2="16336"/>
                        <a14:foregroundMark x1="75090" y1="7176" x2="75090" y2="7176"/>
                        <a14:foregroundMark x1="84551" y1="55878" x2="84551" y2="55878"/>
                        <a14:foregroundMark x1="74970" y1="57405" x2="74970" y2="57405"/>
                        <a14:foregroundMark x1="74970" y1="69008" x2="74970" y2="69008"/>
                        <a14:foregroundMark x1="49820" y1="80763" x2="49820" y2="80763"/>
                        <a14:foregroundMark x1="40479" y1="77405" x2="40958" y2="77557"/>
                        <a14:foregroundMark x1="40958" y1="72366" x2="40958" y2="72366"/>
                        <a14:foregroundMark x1="23952" y1="75573" x2="23952" y2="75573"/>
                        <a14:foregroundMark x1="17844" y1="74656" x2="17844" y2="74656"/>
                        <a14:foregroundMark x1="5389" y1="66718" x2="5389" y2="66718"/>
                        <a14:foregroundMark x1="3593" y1="35878" x2="3593" y2="35878"/>
                        <a14:foregroundMark x1="8743" y1="30992" x2="8743" y2="30992"/>
                        <a14:foregroundMark x1="31377" y1="14046" x2="31377" y2="14046"/>
                        <a14:foregroundMark x1="61796" y1="6107" x2="61796" y2="6107"/>
                        <a14:foregroundMark x1="92335" y1="32519" x2="92335" y2="32519"/>
                        <a14:foregroundMark x1="88144" y1="58168" x2="88144" y2="58168"/>
                        <a14:foregroundMark x1="76766" y1="71756" x2="76766" y2="71756"/>
                        <a14:foregroundMark x1="62515" y1="73893" x2="62515" y2="73893"/>
                        <a14:foregroundMark x1="42515" y1="82443" x2="42515" y2="82443"/>
                        <a14:foregroundMark x1="34731" y1="77405" x2="34731" y2="77405"/>
                        <a14:foregroundMark x1="28263" y1="79847" x2="28263" y2="79847"/>
                        <a14:foregroundMark x1="52335" y1="83511" x2="52335" y2="83511"/>
                        <a14:foregroundMark x1="54611" y1="68244" x2="54611" y2="68244"/>
                        <a14:foregroundMark x1="63593" y1="46718" x2="63593" y2="46718"/>
                        <a14:foregroundMark x1="50180" y1="36947" x2="50180" y2="36947"/>
                        <a14:foregroundMark x1="55928" y1="42748" x2="55928" y2="42748"/>
                        <a14:foregroundMark x1="47186" y1="20153" x2="47186" y2="21069"/>
                        <a14:foregroundMark x1="32335" y1="23359" x2="32934" y2="23359"/>
                        <a14:foregroundMark x1="17365" y1="38779" x2="17365" y2="38779"/>
                        <a14:foregroundMark x1="7904" y1="45802" x2="7904" y2="45802"/>
                        <a14:foregroundMark x1="6108" y1="52824" x2="6108" y2="52824"/>
                        <a14:foregroundMark x1="42994" y1="43359" x2="42994" y2="43359"/>
                        <a14:foregroundMark x1="72575" y1="30382" x2="72575" y2="30382"/>
                        <a14:foregroundMark x1="73772" y1="40611" x2="73772" y2="40611"/>
                        <a14:foregroundMark x1="68503" y1="47939" x2="68503" y2="47939"/>
                        <a14:foregroundMark x1="39880" y1="31603" x2="39880" y2="31603"/>
                        <a14:foregroundMark x1="24910" y1="35878" x2="24910" y2="35878"/>
                        <a14:foregroundMark x1="24072" y1="12672" x2="24072" y2="12672"/>
                      </a14:backgroundRemoval>
                    </a14:imgEffect>
                  </a14:imgLayer>
                </a14:imgProps>
              </a:ext>
              <a:ext uri="{28A0092B-C50C-407E-A947-70E740481C1C}">
                <a14:useLocalDpi xmlns:a14="http://schemas.microsoft.com/office/drawing/2010/main" val="0"/>
              </a:ext>
            </a:extLst>
          </a:blip>
          <a:srcRect/>
          <a:stretch>
            <a:fillRect/>
          </a:stretch>
        </p:blipFill>
        <p:spPr bwMode="auto">
          <a:xfrm>
            <a:off x="3508131" y="1099845"/>
            <a:ext cx="6889873" cy="54046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solidFill>
                  <a:schemeClr val="tx1"/>
                </a:solidFill>
              </a:rPr>
              <a:t>Imagine This…</a:t>
            </a:r>
          </a:p>
        </p:txBody>
      </p:sp>
      <p:sp>
        <p:nvSpPr>
          <p:cNvPr id="3" name="Content Placeholder 2"/>
          <p:cNvSpPr>
            <a:spLocks noGrp="1"/>
          </p:cNvSpPr>
          <p:nvPr>
            <p:ph idx="1"/>
          </p:nvPr>
        </p:nvSpPr>
        <p:spPr>
          <a:xfrm>
            <a:off x="4334608" y="2500167"/>
            <a:ext cx="4677508" cy="3393831"/>
          </a:xfrm>
        </p:spPr>
        <p:txBody>
          <a:bodyPr/>
          <a:lstStyle/>
          <a:p>
            <a:pPr marL="45720" indent="0" algn="ctr">
              <a:buNone/>
            </a:pPr>
            <a:r>
              <a:rPr lang="en-US" i="1" dirty="0">
                <a:solidFill>
                  <a:schemeClr val="tx1"/>
                </a:solidFill>
              </a:rPr>
              <a:t>You’re so hungry that you end up putting one of everything on your plate! You sit down and start eating…but halfway through your plate, you feel full and you have to throw the rest away. </a:t>
            </a:r>
            <a:endParaRPr lang="en-US" dirty="0">
              <a:solidFill>
                <a:schemeClr val="tx1"/>
              </a:solidFill>
            </a:endParaRPr>
          </a:p>
          <a:p>
            <a:pPr marL="45720" indent="0" algn="ctr">
              <a:buNone/>
            </a:pPr>
            <a:endParaRPr lang="en-US" dirty="0"/>
          </a:p>
        </p:txBody>
      </p:sp>
      <p:pic>
        <p:nvPicPr>
          <p:cNvPr id="1034" name="Picture 10" descr="Lunch Clip Art"/>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33333" y1="89300" x2="33333" y2="89300"/>
                        <a14:foregroundMark x1="33000" y1="83951" x2="33000" y2="83951"/>
                        <a14:foregroundMark x1="29333" y1="86831" x2="29333" y2="86831"/>
                        <a14:foregroundMark x1="51667" y1="83539" x2="51667" y2="83539"/>
                        <a14:foregroundMark x1="53667" y1="86008" x2="53667" y2="86008"/>
                        <a14:foregroundMark x1="60667" y1="87654" x2="60667" y2="87654"/>
                        <a14:foregroundMark x1="78667" y1="93416" x2="78667" y2="93416"/>
                        <a14:foregroundMark x1="64667" y1="97119" x2="64667" y2="97119"/>
                        <a14:foregroundMark x1="41667" y1="95062" x2="41667" y2="95062"/>
                        <a14:foregroundMark x1="50000" y1="93004" x2="50000" y2="93004"/>
                        <a14:foregroundMark x1="65000" y1="83539" x2="65000" y2="83539"/>
                        <a14:foregroundMark x1="24333" y1="83128" x2="24333" y2="83128"/>
                        <a14:foregroundMark x1="68000" y1="81070" x2="68000" y2="81070"/>
                        <a14:foregroundMark x1="83667" y1="93416" x2="83667" y2="93416"/>
                        <a14:foregroundMark x1="85333" y1="88066" x2="85333" y2="88066"/>
                        <a14:foregroundMark x1="72667" y1="85185" x2="71333" y2="86008"/>
                        <a14:foregroundMark x1="70667" y1="87654" x2="70667" y2="88889"/>
                      </a14:backgroundRemoval>
                    </a14:imgEffect>
                  </a14:imgLayer>
                </a14:imgProps>
              </a:ext>
              <a:ext uri="{28A0092B-C50C-407E-A947-70E740481C1C}">
                <a14:useLocalDpi xmlns:a14="http://schemas.microsoft.com/office/drawing/2010/main" val="0"/>
              </a:ext>
            </a:extLst>
          </a:blip>
          <a:srcRect/>
          <a:stretch>
            <a:fillRect/>
          </a:stretch>
        </p:blipFill>
        <p:spPr bwMode="auto">
          <a:xfrm rot="20357186">
            <a:off x="333657" y="3273603"/>
            <a:ext cx="2857500" cy="23145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apple clip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98004" y="1099845"/>
            <a:ext cx="1102242" cy="118476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374763"/>
      </p:ext>
    </p:extLst>
  </p:cSld>
  <p:clrMapOvr>
    <a:masterClrMapping/>
  </p:clrMapOvr>
  <mc:AlternateContent xmlns:mc="http://schemas.openxmlformats.org/markup-compatibility/2006" xmlns:p14="http://schemas.microsoft.com/office/powerpoint/2010/main">
    <mc:Choice Requires="p14">
      <p:transition spd="slow" p14:dur="2000" advTm="21999"/>
    </mc:Choice>
    <mc:Fallback xmlns="">
      <p:transition spd="slow" advTm="21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5047" y="1163878"/>
            <a:ext cx="9872871" cy="4038600"/>
          </a:xfrm>
        </p:spPr>
        <p:txBody>
          <a:bodyPr>
            <a:normAutofit/>
          </a:bodyPr>
          <a:lstStyle/>
          <a:p>
            <a:pPr marL="45720" indent="0" algn="ctr">
              <a:buNone/>
            </a:pPr>
            <a:r>
              <a:rPr lang="en-US" sz="4000" dirty="0">
                <a:solidFill>
                  <a:schemeClr val="tx1"/>
                </a:solidFill>
              </a:rPr>
              <a:t>This is called </a:t>
            </a:r>
            <a:r>
              <a:rPr lang="en-US" sz="4000" b="1" dirty="0">
                <a:solidFill>
                  <a:schemeClr val="tx1"/>
                </a:solidFill>
              </a:rPr>
              <a:t>food waste</a:t>
            </a:r>
            <a:r>
              <a:rPr lang="en-US" sz="4000" dirty="0">
                <a:solidFill>
                  <a:schemeClr val="tx1"/>
                </a:solidFill>
              </a:rPr>
              <a:t>. </a:t>
            </a:r>
          </a:p>
          <a:p>
            <a:pPr marL="45720" indent="0" algn="ctr">
              <a:buNone/>
            </a:pPr>
            <a:endParaRPr lang="en-US" dirty="0">
              <a:solidFill>
                <a:schemeClr val="tx1"/>
              </a:solidFill>
            </a:endParaRPr>
          </a:p>
          <a:p>
            <a:pPr marL="45720" indent="0" algn="ctr">
              <a:buNone/>
            </a:pPr>
            <a:endParaRPr lang="en-US" dirty="0">
              <a:solidFill>
                <a:schemeClr val="tx1"/>
              </a:solidFill>
            </a:endParaRPr>
          </a:p>
        </p:txBody>
      </p:sp>
      <p:pic>
        <p:nvPicPr>
          <p:cNvPr id="3074" name="Picture 2" descr="Image result for food wast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602" b="100000" l="295" r="94588">
                        <a14:foregroundMark x1="39543" y1="14033" x2="39543" y2="14033"/>
                        <a14:foregroundMark x1="44440" y1="8453" x2="44440" y2="8453"/>
                        <a14:foregroundMark x1="18778" y1="27624" x2="18778" y2="27624"/>
                        <a14:foregroundMark x1="18409" y1="23149" x2="18409" y2="23149"/>
                        <a14:foregroundMark x1="25405" y1="18785" x2="25405" y2="18785"/>
                        <a14:foregroundMark x1="32180" y1="10884" x2="32180" y2="10884"/>
                        <a14:foregroundMark x1="25773" y1="14696" x2="25773" y2="14696"/>
                        <a14:foregroundMark x1="39912" y1="8840" x2="39912" y2="8840"/>
                        <a14:foregroundMark x1="33100" y1="19613" x2="33100" y2="19613"/>
                        <a14:foregroundMark x1="23932" y1="24199" x2="23932" y2="24199"/>
                        <a14:foregroundMark x1="21318" y1="20110" x2="21318" y2="20110"/>
                        <a14:foregroundMark x1="17342" y1="27348" x2="17342" y2="27348"/>
                        <a14:foregroundMark x1="35751" y1="10608" x2="35751" y2="10608"/>
                        <a14:foregroundMark x1="16421" y1="70608" x2="16421" y2="70608"/>
                        <a14:foregroundMark x1="11598" y1="76077" x2="11598" y2="76077"/>
                        <a14:foregroundMark x1="9978" y1="72099" x2="9978" y2="72099"/>
                        <a14:foregroundMark x1="15243" y1="85304" x2="15243" y2="85304"/>
                        <a14:foregroundMark x1="19035" y1="96354" x2="19035" y2="96354"/>
                        <a14:foregroundMark x1="17968" y1="88011" x2="17968" y2="88011"/>
                        <a14:foregroundMark x1="18336" y1="93867" x2="18336" y2="93867"/>
                        <a14:foregroundMark x1="13807" y1="83425" x2="13807" y2="83425"/>
                        <a14:foregroundMark x1="10530" y1="74696" x2="10530" y2="74696"/>
                        <a14:foregroundMark x1="33837" y1="45580" x2="33837" y2="45580"/>
                        <a14:foregroundMark x1="35825" y1="43646" x2="35825" y2="43646"/>
                        <a14:foregroundMark x1="31001" y1="18122" x2="31001" y2="18122"/>
                        <a14:foregroundMark x1="12518" y1="80663" x2="12518" y2="80663"/>
                        <a14:foregroundMark x1="13954" y1="81105" x2="13954" y2="81105"/>
                        <a14:foregroundMark x1="11082" y1="78619" x2="11082" y2="78619"/>
                      </a14:backgroundRemoval>
                    </a14:imgEffect>
                  </a14:imgLayer>
                </a14:imgProps>
              </a:ext>
              <a:ext uri="{28A0092B-C50C-407E-A947-70E740481C1C}">
                <a14:useLocalDpi xmlns:a14="http://schemas.microsoft.com/office/drawing/2010/main" val="0"/>
              </a:ext>
            </a:extLst>
          </a:blip>
          <a:srcRect/>
          <a:stretch>
            <a:fillRect/>
          </a:stretch>
        </p:blipFill>
        <p:spPr bwMode="auto">
          <a:xfrm>
            <a:off x="2492964" y="2068114"/>
            <a:ext cx="6837039" cy="455662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99792131"/>
      </p:ext>
    </p:extLst>
  </p:cSld>
  <p:clrMapOvr>
    <a:masterClrMapping/>
  </p:clrMapOvr>
  <mc:AlternateContent xmlns:mc="http://schemas.openxmlformats.org/markup-compatibility/2006" xmlns:p14="http://schemas.microsoft.com/office/powerpoint/2010/main">
    <mc:Choice Requires="p14">
      <p:transition spd="slow" p14:dur="2000" advTm="15704"/>
    </mc:Choice>
    <mc:Fallback xmlns="">
      <p:transition spd="slow" advTm="15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2184400" y="1130300"/>
            <a:ext cx="7646670" cy="451897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TextBox 4"/>
          <p:cNvSpPr txBox="1"/>
          <p:nvPr/>
        </p:nvSpPr>
        <p:spPr>
          <a:xfrm>
            <a:off x="1676400" y="5807670"/>
            <a:ext cx="9626600" cy="646331"/>
          </a:xfrm>
          <a:prstGeom prst="rect">
            <a:avLst/>
          </a:prstGeom>
          <a:noFill/>
        </p:spPr>
        <p:txBody>
          <a:bodyPr wrap="square" rtlCol="0">
            <a:spAutoFit/>
          </a:bodyPr>
          <a:lstStyle/>
          <a:p>
            <a:r>
              <a:rPr lang="en-US" dirty="0"/>
              <a:t>Source: http://www.corvallisadvocate.com/wp-content/uploads/2013/01/Landfill-For-Interior.jpg</a:t>
            </a:r>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68559667"/>
      </p:ext>
    </p:extLst>
  </p:cSld>
  <p:clrMapOvr>
    <a:masterClrMapping/>
  </p:clrMapOvr>
  <mc:AlternateContent xmlns:mc="http://schemas.openxmlformats.org/markup-compatibility/2006" xmlns:p14="http://schemas.microsoft.com/office/powerpoint/2010/main">
    <mc:Choice Requires="p14">
      <p:transition spd="slow" p14:dur="2000" advTm="11718"/>
    </mc:Choice>
    <mc:Fallback xmlns="">
      <p:transition spd="slow" advTm="11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2540000" y="965201"/>
            <a:ext cx="7013575" cy="459962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TextBox 4"/>
          <p:cNvSpPr txBox="1"/>
          <p:nvPr/>
        </p:nvSpPr>
        <p:spPr>
          <a:xfrm>
            <a:off x="825500" y="5854700"/>
            <a:ext cx="12115800" cy="338554"/>
          </a:xfrm>
          <a:prstGeom prst="rect">
            <a:avLst/>
          </a:prstGeom>
          <a:noFill/>
        </p:spPr>
        <p:txBody>
          <a:bodyPr wrap="square" rtlCol="0">
            <a:spAutoFit/>
          </a:bodyPr>
          <a:lstStyle/>
          <a:p>
            <a:r>
              <a:rPr lang="en-US" sz="1600" dirty="0"/>
              <a:t>Source: http:///www.triplepundit.com/2010/11/uk-businesses-hoping-to-help-the-planet-and-themselves-join-the-clean-plate-club</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61345774"/>
      </p:ext>
    </p:extLst>
  </p:cSld>
  <p:clrMapOvr>
    <a:masterClrMapping/>
  </p:clrMapOvr>
  <mc:AlternateContent xmlns:mc="http://schemas.openxmlformats.org/markup-compatibility/2006" xmlns:p14="http://schemas.microsoft.com/office/powerpoint/2010/main">
    <mc:Choice Requires="p14">
      <p:transition spd="slow" p14:dur="2000" advTm="19901"/>
    </mc:Choice>
    <mc:Fallback xmlns="">
      <p:transition spd="slow" advTm="19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2908300" y="850900"/>
            <a:ext cx="6159817" cy="464248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TextBox 4"/>
          <p:cNvSpPr txBox="1"/>
          <p:nvPr/>
        </p:nvSpPr>
        <p:spPr>
          <a:xfrm>
            <a:off x="3314700" y="5715000"/>
            <a:ext cx="8877300" cy="646331"/>
          </a:xfrm>
          <a:prstGeom prst="rect">
            <a:avLst/>
          </a:prstGeom>
          <a:noFill/>
        </p:spPr>
        <p:txBody>
          <a:bodyPr wrap="square" rtlCol="0">
            <a:spAutoFit/>
          </a:bodyPr>
          <a:lstStyle/>
          <a:p>
            <a:r>
              <a:rPr lang="en-US" dirty="0"/>
              <a:t>Source: http://reason.kzoo.edu/reason/images/330710.jpg</a:t>
            </a:r>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77891646"/>
      </p:ext>
    </p:extLst>
  </p:cSld>
  <p:clrMapOvr>
    <a:masterClrMapping/>
  </p:clrMapOvr>
  <mc:AlternateContent xmlns:mc="http://schemas.openxmlformats.org/markup-compatibility/2006" xmlns:p14="http://schemas.microsoft.com/office/powerpoint/2010/main">
    <mc:Choice Requires="p14">
      <p:transition spd="slow" p14:dur="2000" advTm="13665"/>
    </mc:Choice>
    <mc:Fallback xmlns="">
      <p:transition spd="slow" advTm="13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6.5|3.7|1.2|1.4|1.1"/>
</p:tagLst>
</file>

<file path=ppt/tags/tag2.xml><?xml version="1.0" encoding="utf-8"?>
<p:tagLst xmlns:a="http://schemas.openxmlformats.org/drawingml/2006/main" xmlns:r="http://schemas.openxmlformats.org/officeDocument/2006/relationships" xmlns:p="http://schemas.openxmlformats.org/presentationml/2006/main">
  <p:tag name="TIMING" val="|20.2|11.4"/>
</p:tagLst>
</file>

<file path=ppt/tags/tag3.xml><?xml version="1.0" encoding="utf-8"?>
<p:tagLst xmlns:a="http://schemas.openxmlformats.org/drawingml/2006/main" xmlns:r="http://schemas.openxmlformats.org/officeDocument/2006/relationships" xmlns:p="http://schemas.openxmlformats.org/presentationml/2006/main">
  <p:tag name="TIMING" val="|5.3|2.3|3.2|4.9"/>
</p:tagLst>
</file>

<file path=ppt/theme/theme1.xml><?xml version="1.0" encoding="utf-8"?>
<a:theme xmlns:a="http://schemas.openxmlformats.org/drawingml/2006/main" name="Metropolitan">
  <a:themeElements>
    <a:clrScheme name="Custom 8">
      <a:dk1>
        <a:sysClr val="windowText" lastClr="000000"/>
      </a:dk1>
      <a:lt1>
        <a:srgbClr val="FFCC00"/>
      </a:lt1>
      <a:dk2>
        <a:srgbClr val="4E3B30"/>
      </a:dk2>
      <a:lt2>
        <a:srgbClr val="FBEEC9"/>
      </a:lt2>
      <a:accent1>
        <a:srgbClr val="FFCC00"/>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DE5D0FA646EF498792D2B9A019C022" ma:contentTypeVersion="11" ma:contentTypeDescription="Create a new document." ma:contentTypeScope="" ma:versionID="02f31134bd8086bda2b586c8cb394efb">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93c6a663-ae4a-4ced-9ece-a8d2a552dbdd" targetNamespace="http://schemas.microsoft.com/office/2006/metadata/properties" ma:root="true" ma:fieldsID="b28f1d4a36b692e96a95e7dfac3d5744" ns1:_="" ns2:_="" ns3:_="" ns4:_="" ns5:_="">
    <xsd:import namespace="http://schemas.microsoft.com/sharepoint/v3"/>
    <xsd:import namespace="4ffa91fb-a0ff-4ac5-b2db-65c790d184a4"/>
    <xsd:import namespace="http://schemas.microsoft.com/sharepoint.v3"/>
    <xsd:import namespace="http://schemas.microsoft.com/sharepoint/v3/fields"/>
    <xsd:import namespace="93c6a663-ae4a-4ced-9ece-a8d2a552dbdd"/>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MediaServiceMetadata" minOccurs="0"/>
                <xsd:element ref="ns5:MediaServiceFastMetadata" minOccurs="0"/>
                <xsd:element ref="ns5:MediaServiceAutoTags" minOccurs="0"/>
                <xsd:element ref="ns5:MediaServiceOCR" minOccurs="0"/>
                <xsd:element ref="ns5:MediaServiceGenerationTime" minOccurs="0"/>
                <xsd:element ref="ns5:MediaServiceEventHashCode" minOccurs="0"/>
                <xsd:element ref="ns5: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0c63405-47a1-4b55-937d-305de570f354}" ma:internalName="TaxCatchAllLabel" ma:readOnly="true" ma:showField="CatchAllDataLabel"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0c63405-47a1-4b55-937d-305de570f354}" ma:internalName="TaxCatchAll" ma:showField="CatchAllData"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c6a663-ae4a-4ced-9ece-a8d2a552dbdd" elementFormDefault="qualified">
    <xsd:import namespace="http://schemas.microsoft.com/office/2006/documentManagement/types"/>
    <xsd:import namespace="http://schemas.microsoft.com/office/infopath/2007/PartnerControls"/>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AutoTags" ma:index="31" nillable="true" ma:displayName="Tags" ma:internalName="MediaServiceAutoTags"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29f62856-1543-49d4-a736-4569d363f533"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2019-11-08T13:19:12+00:00</Document_x0020_Creation_x0020_Date>
    <_Source xmlns="http://schemas.microsoft.com/sharepoint/v3/fields" xsi:nil="tru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TaxKeywordTaxHTField xmlns="4ffa91fb-a0ff-4ac5-b2db-65c790d184a4">
      <Terms xmlns="http://schemas.microsoft.com/office/infopath/2007/PartnerControl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Props1.xml><?xml version="1.0" encoding="utf-8"?>
<ds:datastoreItem xmlns:ds="http://schemas.openxmlformats.org/officeDocument/2006/customXml" ds:itemID="{EFEF5E50-91E6-4304-B1E5-9CD7465C8027}"/>
</file>

<file path=customXml/itemProps2.xml><?xml version="1.0" encoding="utf-8"?>
<ds:datastoreItem xmlns:ds="http://schemas.openxmlformats.org/officeDocument/2006/customXml" ds:itemID="{5D5D9347-EA85-408B-8F2F-5406C78C7E76}"/>
</file>

<file path=customXml/itemProps3.xml><?xml version="1.0" encoding="utf-8"?>
<ds:datastoreItem xmlns:ds="http://schemas.openxmlformats.org/officeDocument/2006/customXml" ds:itemID="{11CE3589-98E4-48EC-879C-C4888CE9D294}"/>
</file>

<file path=customXml/itemProps4.xml><?xml version="1.0" encoding="utf-8"?>
<ds:datastoreItem xmlns:ds="http://schemas.openxmlformats.org/officeDocument/2006/customXml" ds:itemID="{64410A87-09AD-4F9B-BBCC-119730597A02}"/>
</file>

<file path=docProps/app.xml><?xml version="1.0" encoding="utf-8"?>
<Properties xmlns="http://schemas.openxmlformats.org/officeDocument/2006/extended-properties" xmlns:vt="http://schemas.openxmlformats.org/officeDocument/2006/docPropsVTypes">
  <Template>TM03457491[[fn=Metropolitan]]</Template>
  <TotalTime>24381</TotalTime>
  <Words>500</Words>
  <Application>Microsoft Macintosh PowerPoint</Application>
  <PresentationFormat>Widescreen</PresentationFormat>
  <Paragraphs>80</Paragraphs>
  <Slides>16</Slides>
  <Notes>6</Notes>
  <HiddenSlides>0</HiddenSlides>
  <MMClips>13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Aharoni</vt:lpstr>
      <vt:lpstr>Avenir Book</vt:lpstr>
      <vt:lpstr>Calibri</vt:lpstr>
      <vt:lpstr>Calibri Light</vt:lpstr>
      <vt:lpstr>Times New Roman</vt:lpstr>
      <vt:lpstr>Wingdings</vt:lpstr>
      <vt:lpstr>Arial</vt:lpstr>
      <vt:lpstr>Metropolitan</vt:lpstr>
      <vt:lpstr>PowerPoint Presentation</vt:lpstr>
      <vt:lpstr>Today:</vt:lpstr>
      <vt:lpstr>PowerPoint Presentation</vt:lpstr>
      <vt:lpstr>Opening Questions:</vt:lpstr>
      <vt:lpstr>Imagine This…</vt:lpstr>
      <vt:lpstr>PowerPoint Presentation</vt:lpstr>
      <vt:lpstr>PowerPoint Presentation</vt:lpstr>
      <vt:lpstr>PowerPoint Presentation</vt:lpstr>
      <vt:lpstr>PowerPoint Presentation</vt:lpstr>
      <vt:lpstr>PowerPoint Presentation</vt:lpstr>
      <vt:lpstr>PowerPoint Presentation</vt:lpstr>
      <vt:lpstr>Landfills</vt:lpstr>
      <vt:lpstr>Composting:</vt:lpstr>
      <vt:lpstr>Independent Writing/Drawing Activity:</vt:lpstr>
      <vt:lpstr>Questions:</vt:lpstr>
      <vt:lpstr>EcoLearn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Mulholland</dc:creator>
  <cp:lastModifiedBy>Dang, Colleen</cp:lastModifiedBy>
  <cp:revision>17</cp:revision>
  <dcterms:created xsi:type="dcterms:W3CDTF">2016-11-14T01:25:07Z</dcterms:created>
  <dcterms:modified xsi:type="dcterms:W3CDTF">2017-10-20T16:54:13Z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0x010100DDDE5D0FA646EF498792D2B9A019C022</vt:lpwstr>
  </property>
  <property fmtid="{D5CDD505-2E9C-101B-9397-08002B2CF9AE}" pid="3" name="TaxKeyword">
    <vt:lpwstr/>
  </property>
</Properties>
</file>