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ppt/tags/tag3.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2" r:id="rId1"/>
  </p:sldMasterIdLst>
  <p:notesMasterIdLst>
    <p:notesMasterId r:id="rId18"/>
  </p:notesMasterIdLst>
  <p:sldIdLst>
    <p:sldId id="275" r:id="rId2"/>
    <p:sldId id="258" r:id="rId3"/>
    <p:sldId id="274" r:id="rId4"/>
    <p:sldId id="259" r:id="rId5"/>
    <p:sldId id="260" r:id="rId6"/>
    <p:sldId id="261" r:id="rId7"/>
    <p:sldId id="267" r:id="rId8"/>
    <p:sldId id="268" r:id="rId9"/>
    <p:sldId id="272" r:id="rId10"/>
    <p:sldId id="269" r:id="rId11"/>
    <p:sldId id="270" r:id="rId12"/>
    <p:sldId id="262" r:id="rId13"/>
    <p:sldId id="263" r:id="rId14"/>
    <p:sldId id="264" r:id="rId15"/>
    <p:sldId id="265"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534" autoAdjust="0"/>
  </p:normalViewPr>
  <p:slideViewPr>
    <p:cSldViewPr snapToGrid="0">
      <p:cViewPr varScale="1">
        <p:scale>
          <a:sx n="82" d="100"/>
          <a:sy n="82" d="100"/>
        </p:scale>
        <p:origin x="72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411AC-986F-47A6-B858-D34509AC6F3F}" type="datetimeFigureOut">
              <a:rPr lang="en-US" smtClean="0"/>
              <a:t>5/16/2017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44138-9C75-4170-98D3-76915ECEB36A}" type="slidenum">
              <a:rPr lang="en-US" smtClean="0"/>
              <a:t>‹#›</a:t>
            </a:fld>
            <a:endParaRPr lang="en-US"/>
          </a:p>
        </p:txBody>
      </p:sp>
    </p:spTree>
    <p:extLst>
      <p:ext uri="{BB962C8B-B14F-4D97-AF65-F5344CB8AC3E}">
        <p14:creationId xmlns:p14="http://schemas.microsoft.com/office/powerpoint/2010/main" val="154099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http://www.philipchircop.com/post/117077877097/reduce-reuse-recycle-today-the-22nd-of-april</a:t>
            </a:r>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a:t>
            </a:fld>
            <a:endParaRPr lang="en-US"/>
          </a:p>
        </p:txBody>
      </p:sp>
    </p:spTree>
    <p:extLst>
      <p:ext uri="{BB962C8B-B14F-4D97-AF65-F5344CB8AC3E}">
        <p14:creationId xmlns:p14="http://schemas.microsoft.com/office/powerpoint/2010/main" val="480170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https://sites.google.com/a/isswiki.de/food-waste-louisamaier/</a:t>
            </a:r>
          </a:p>
        </p:txBody>
      </p:sp>
      <p:sp>
        <p:nvSpPr>
          <p:cNvPr id="4" name="Slide Number Placeholder 3"/>
          <p:cNvSpPr>
            <a:spLocks noGrp="1"/>
          </p:cNvSpPr>
          <p:nvPr>
            <p:ph type="sldNum" sz="quarter" idx="10"/>
          </p:nvPr>
        </p:nvSpPr>
        <p:spPr/>
        <p:txBody>
          <a:bodyPr/>
          <a:lstStyle/>
          <a:p>
            <a:fld id="{AA744138-9C75-4170-98D3-76915ECEB36A}" type="slidenum">
              <a:rPr lang="en-US" smtClean="0"/>
              <a:t>2</a:t>
            </a:fld>
            <a:endParaRPr lang="en-US"/>
          </a:p>
        </p:txBody>
      </p:sp>
    </p:spTree>
    <p:extLst>
      <p:ext uri="{BB962C8B-B14F-4D97-AF65-F5344CB8AC3E}">
        <p14:creationId xmlns:p14="http://schemas.microsoft.com/office/powerpoint/2010/main" val="2581040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http://www.konbini.com/us/lifestyle/altruistic-food-waste-revolution-now/</a:t>
            </a:r>
          </a:p>
        </p:txBody>
      </p:sp>
      <p:sp>
        <p:nvSpPr>
          <p:cNvPr id="4" name="Slide Number Placeholder 3"/>
          <p:cNvSpPr>
            <a:spLocks noGrp="1"/>
          </p:cNvSpPr>
          <p:nvPr>
            <p:ph type="sldNum" sz="quarter" idx="10"/>
          </p:nvPr>
        </p:nvSpPr>
        <p:spPr/>
        <p:txBody>
          <a:bodyPr/>
          <a:lstStyle/>
          <a:p>
            <a:fld id="{AA744138-9C75-4170-98D3-76915ECEB36A}" type="slidenum">
              <a:rPr lang="en-US" smtClean="0"/>
              <a:t>3</a:t>
            </a:fld>
            <a:endParaRPr lang="en-US"/>
          </a:p>
        </p:txBody>
      </p:sp>
    </p:spTree>
    <p:extLst>
      <p:ext uri="{BB962C8B-B14F-4D97-AF65-F5344CB8AC3E}">
        <p14:creationId xmlns:p14="http://schemas.microsoft.com/office/powerpoint/2010/main" val="1584884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What kind of foods have you thrown away recently in the cafeteria? What have you seen in the trash? If the food is still good, why does it need to be thrown away? Can you save it for later? Give it to someone else?  </a:t>
            </a:r>
            <a:endParaRPr lang="en-US" dirty="0"/>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6</a:t>
            </a:fld>
            <a:endParaRPr lang="en-US"/>
          </a:p>
        </p:txBody>
      </p:sp>
    </p:spTree>
    <p:extLst>
      <p:ext uri="{BB962C8B-B14F-4D97-AF65-F5344CB8AC3E}">
        <p14:creationId xmlns:p14="http://schemas.microsoft.com/office/powerpoint/2010/main" val="350468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unusable? Anything that can’t be composted, recycled, or used by someone else.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they matter? It really matters how much trash ends up in a landfill because landfills can leak pollution into the soil and water. They can also release a gas called methane, which is causing our Earth to become warmer.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12</a:t>
            </a:fld>
            <a:endParaRPr lang="en-US"/>
          </a:p>
        </p:txBody>
      </p:sp>
    </p:spTree>
    <p:extLst>
      <p:ext uri="{BB962C8B-B14F-4D97-AF65-F5344CB8AC3E}">
        <p14:creationId xmlns:p14="http://schemas.microsoft.com/office/powerpoint/2010/main" val="24231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16</a:t>
            </a:fld>
            <a:endParaRPr lang="en-US"/>
          </a:p>
        </p:txBody>
      </p:sp>
    </p:spTree>
    <p:extLst>
      <p:ext uri="{BB962C8B-B14F-4D97-AF65-F5344CB8AC3E}">
        <p14:creationId xmlns:p14="http://schemas.microsoft.com/office/powerpoint/2010/main" val="206834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78D2AD7-32B6-45F1-A8D9-04D69652876D}" type="datetimeFigureOut">
              <a:rPr lang="en-US" smtClean="0"/>
              <a:t>5/16/2017</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177502607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235233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144174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414167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8D2AD7-32B6-45F1-A8D9-04D69652876D}" type="datetimeFigureOut">
              <a:rPr lang="en-US" smtClean="0"/>
              <a:t>5/16/2017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719097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D2AD7-32B6-45F1-A8D9-04D69652876D}"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9062111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8D2AD7-32B6-45F1-A8D9-04D69652876D}" type="datetimeFigureOut">
              <a:rPr lang="en-US" smtClean="0"/>
              <a:t>5/16/2017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294969750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8D2AD7-32B6-45F1-A8D9-04D69652876D}" type="datetimeFigureOut">
              <a:rPr lang="en-US" smtClean="0"/>
              <a:t>5/16/2017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316341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D2AD7-32B6-45F1-A8D9-04D69652876D}" type="datetimeFigureOut">
              <a:rPr lang="en-US" smtClean="0"/>
              <a:t>5/16/2017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35720835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378D2AD7-32B6-45F1-A8D9-04D69652876D}" type="datetimeFigureOut">
              <a:rPr lang="en-US" smtClean="0"/>
              <a:t>5/16/2017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42083283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78D2AD7-32B6-45F1-A8D9-04D69652876D}" type="datetimeFigureOut">
              <a:rPr lang="en-US" smtClean="0"/>
              <a:t>5/16/2017</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6231604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78D2AD7-32B6-45F1-A8D9-04D69652876D}" type="datetimeFigureOut">
              <a:rPr lang="en-US" smtClean="0"/>
              <a:t>5/16/2017</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1373114715"/>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www.triplepundit.com/2011/05/food-waste-information-technology/"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quiet-environmentalist.com/wp-content/uploads/2010/08/Food-Waste-Images.jpg"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epa.gov/education"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6399" y="4389018"/>
            <a:ext cx="10325664" cy="1437789"/>
          </a:xfrm>
        </p:spPr>
        <p:txBody>
          <a:bodyPr/>
          <a:lstStyle/>
          <a:p>
            <a:r>
              <a:rPr lang="en-US" b="1" dirty="0"/>
              <a:t>Food</a:t>
            </a:r>
          </a:p>
        </p:txBody>
      </p:sp>
      <p:sp>
        <p:nvSpPr>
          <p:cNvPr id="3" name="Subtitle 2"/>
          <p:cNvSpPr>
            <a:spLocks noGrp="1"/>
          </p:cNvSpPr>
          <p:nvPr>
            <p:ph type="subTitle" idx="1"/>
          </p:nvPr>
        </p:nvSpPr>
        <p:spPr>
          <a:xfrm>
            <a:off x="658935" y="5679715"/>
            <a:ext cx="9228201" cy="1645920"/>
          </a:xfrm>
        </p:spPr>
        <p:txBody>
          <a:bodyPr/>
          <a:lstStyle/>
          <a:p>
            <a:r>
              <a:rPr lang="en-US" b="1" dirty="0">
                <a:solidFill>
                  <a:srgbClr val="FFFFFF"/>
                </a:solidFill>
              </a:rPr>
              <a:t>1</a:t>
            </a:r>
            <a:r>
              <a:rPr lang="en-US" b="1" baseline="30000" dirty="0">
                <a:solidFill>
                  <a:srgbClr val="FFFFFF"/>
                </a:solidFill>
              </a:rPr>
              <a:t>st</a:t>
            </a:r>
            <a:r>
              <a:rPr lang="en-US" b="1" dirty="0">
                <a:solidFill>
                  <a:srgbClr val="FFFFFF"/>
                </a:solidFill>
              </a:rPr>
              <a:t> Grade: What Happens to the Food We Do Not Eat?</a:t>
            </a:r>
          </a:p>
          <a:p>
            <a:endParaRPr lang="en-US" dirty="0"/>
          </a:p>
        </p:txBody>
      </p:sp>
      <p:grpSp>
        <p:nvGrpSpPr>
          <p:cNvPr id="7" name="Group 6"/>
          <p:cNvGrpSpPr/>
          <p:nvPr/>
        </p:nvGrpSpPr>
        <p:grpSpPr>
          <a:xfrm>
            <a:off x="9241332" y="5170311"/>
            <a:ext cx="3186765" cy="1291608"/>
            <a:chOff x="7468119" y="5720009"/>
            <a:chExt cx="1991970" cy="807353"/>
          </a:xfrm>
        </p:grpSpPr>
        <p:pic>
          <p:nvPicPr>
            <p:cNvPr id="8" name="Picture 8" descr="Image result for epa region 1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400" b="90000" l="10000" r="90000">
                          <a14:foregroundMark x1="32600" y1="39600" x2="32600" y2="39600"/>
                          <a14:foregroundMark x1="27200" y1="24400" x2="27200" y2="24400"/>
                          <a14:foregroundMark x1="82400" y1="41000" x2="82400" y2="41000"/>
                          <a14:foregroundMark x1="59800" y1="59000" x2="59800" y2="59000"/>
                          <a14:foregroundMark x1="53200" y1="69000" x2="53200" y2="69000"/>
                          <a14:foregroundMark x1="40600" y1="58200" x2="40600" y2="58200"/>
                          <a14:foregroundMark x1="67800" y1="55600" x2="67800" y2="55600"/>
                          <a14:foregroundMark x1="57200" y1="78800" x2="57200" y2="78800"/>
                          <a14:foregroundMark x1="23200" y1="70200" x2="23200" y2="70200"/>
                          <a14:foregroundMark x1="19200" y1="40400" x2="19200" y2="40400"/>
                          <a14:foregroundMark x1="68400" y1="33800" x2="68400" y2="33800"/>
                          <a14:foregroundMark x1="79000" y1="66200" x2="79000" y2="66200"/>
                          <a14:foregroundMark x1="71800" y1="78800" x2="71800" y2="78800"/>
                          <a14:foregroundMark x1="30600" y1="54200" x2="30600" y2="54200"/>
                          <a14:foregroundMark x1="35200" y1="57600" x2="35200" y2="57600"/>
                          <a14:foregroundMark x1="74400" y1="46400" x2="74400" y2="46400"/>
                          <a14:foregroundMark x1="63000" y1="25800" x2="63000" y2="25800"/>
                          <a14:foregroundMark x1="34600" y1="15200" x2="34600" y2="15200"/>
                          <a14:foregroundMark x1="18600" y1="53000" x2="18600" y2="53000"/>
                          <a14:foregroundMark x1="37800" y1="74800" x2="37800" y2="74800"/>
                          <a14:foregroundMark x1="45800" y1="83600" x2="45800" y2="83600"/>
                          <a14:foregroundMark x1="55200" y1="82800" x2="55200" y2="82800"/>
                          <a14:foregroundMark x1="74400" y1="27800" x2="74400" y2="27800"/>
                          <a14:foregroundMark x1="45800" y1="21800" x2="45800" y2="21800"/>
                          <a14:foregroundMark x1="41800" y1="37000" x2="41800" y2="37000"/>
                          <a14:foregroundMark x1="54400" y1="39600" x2="54400" y2="39600"/>
                          <a14:foregroundMark x1="48400" y1="39600" x2="48400" y2="39600"/>
                          <a14:foregroundMark x1="65000" y1="76200" x2="65000" y2="76200"/>
                          <a14:foregroundMark x1="39200" y1="78200" x2="39200" y2="78200"/>
                          <a14:foregroundMark x1="37800" y1="78200" x2="37800" y2="78200"/>
                        </a14:backgroundRemoval>
                      </a14:imgEffect>
                    </a14:imgLayer>
                  </a14:imgProps>
                </a:ext>
                <a:ext uri="{28A0092B-C50C-407E-A947-70E740481C1C}">
                  <a14:useLocalDpi xmlns:a14="http://schemas.microsoft.com/office/drawing/2010/main" val="0"/>
                </a:ext>
              </a:extLst>
            </a:blip>
            <a:srcRect/>
            <a:stretch>
              <a:fillRect/>
            </a:stretch>
          </p:blipFill>
          <p:spPr bwMode="auto">
            <a:xfrm>
              <a:off x="7468119" y="5720009"/>
              <a:ext cx="807353" cy="8073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266386" y="5812936"/>
              <a:ext cx="1193703" cy="634866"/>
            </a:xfrm>
            <a:prstGeom prst="rect">
              <a:avLst/>
            </a:prstGeom>
            <a:noFill/>
          </p:spPr>
          <p:txBody>
            <a:bodyPr wrap="square" rtlCol="0">
              <a:spAutoFit/>
            </a:bodyPr>
            <a:lstStyle/>
            <a:p>
              <a:r>
                <a:rPr lang="en-US" sz="2000" dirty="0">
                  <a:solidFill>
                    <a:srgbClr val="FFFFFF"/>
                  </a:solidFill>
                </a:rPr>
                <a:t>USA EPA, </a:t>
              </a:r>
            </a:p>
            <a:p>
              <a:r>
                <a:rPr lang="en-US" sz="2000" dirty="0">
                  <a:solidFill>
                    <a:srgbClr val="FFFFFF"/>
                  </a:solidFill>
                </a:rPr>
                <a:t>Region 10</a:t>
              </a:r>
            </a:p>
            <a:p>
              <a:r>
                <a:rPr lang="en-US" sz="2000" dirty="0" err="1">
                  <a:solidFill>
                    <a:srgbClr val="FFFFFF"/>
                  </a:solidFill>
                </a:rPr>
                <a:t>EcoLearn</a:t>
              </a:r>
              <a:endParaRPr lang="en-US" sz="2000" dirty="0">
                <a:solidFill>
                  <a:srgbClr val="FFFFFF"/>
                </a:solidFill>
              </a:endParaRPr>
            </a:p>
          </p:txBody>
        </p:sp>
      </p:grpSp>
      <p:pic>
        <p:nvPicPr>
          <p:cNvPr id="1028" name="Picture 4" descr="REDUCE REUSE RECYCLE&#10;Today, the 22nd of April 2015, is Earth Day.&#10;Let’s try and make a commitment to re-vision our life and see how we can reduce, reuse and recycle. Every “Earth Day”  I intentionally recall and contemplate this Native American..."/>
          <p:cNvPicPr>
            <a:picLocks noChangeAspect="1" noChangeArrowheads="1"/>
          </p:cNvPicPr>
          <p:nvPr/>
        </p:nvPicPr>
        <p:blipFill rotWithShape="1">
          <a:blip r:embed="rId5">
            <a:extLst>
              <a:ext uri="{28A0092B-C50C-407E-A947-70E740481C1C}">
                <a14:useLocalDpi xmlns:a14="http://schemas.microsoft.com/office/drawing/2010/main" val="0"/>
              </a:ext>
            </a:extLst>
          </a:blip>
          <a:srcRect l="7197" t="11962" r="5366" b="17338"/>
          <a:stretch/>
        </p:blipFill>
        <p:spPr bwMode="auto">
          <a:xfrm>
            <a:off x="0" y="-13787"/>
            <a:ext cx="12192000" cy="42440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food waste picture"/>
          <p:cNvPicPr>
            <a:picLocks noChangeAspect="1" noChangeArrowheads="1"/>
          </p:cNvPicPr>
          <p:nvPr/>
        </p:nvPicPr>
        <p:blipFill rotWithShape="1">
          <a:blip r:embed="rId6">
            <a:extLst>
              <a:ext uri="{28A0092B-C50C-407E-A947-70E740481C1C}">
                <a14:useLocalDpi xmlns:a14="http://schemas.microsoft.com/office/drawing/2010/main" val="0"/>
              </a:ext>
            </a:extLst>
          </a:blip>
          <a:srcRect b="41253"/>
          <a:stretch/>
        </p:blipFill>
        <p:spPr bwMode="auto">
          <a:xfrm>
            <a:off x="0" y="0"/>
            <a:ext cx="12192000" cy="423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013446"/>
      </p:ext>
    </p:extLst>
  </p:cSld>
  <p:clrMapOvr>
    <a:masterClrMapping/>
  </p:clrMapOvr>
  <mc:AlternateContent xmlns:mc="http://schemas.openxmlformats.org/markup-compatibility/2006" xmlns:p14="http://schemas.microsoft.com/office/powerpoint/2010/main">
    <mc:Choice Requires="p14">
      <p:transition spd="slow" p14:dur="2000" advTm="9085"/>
    </mc:Choice>
    <mc:Fallback xmlns="">
      <p:transition spd="slow" advTm="90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6821311" y="681567"/>
            <a:ext cx="4438650" cy="53949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p:cNvSpPr txBox="1"/>
          <p:nvPr/>
        </p:nvSpPr>
        <p:spPr>
          <a:xfrm>
            <a:off x="685800" y="4660900"/>
            <a:ext cx="2489200" cy="1754326"/>
          </a:xfrm>
          <a:prstGeom prst="rect">
            <a:avLst/>
          </a:prstGeom>
          <a:noFill/>
        </p:spPr>
        <p:txBody>
          <a:bodyPr wrap="square" rtlCol="0">
            <a:spAutoFit/>
          </a:bodyPr>
          <a:lstStyle/>
          <a:p>
            <a:r>
              <a:rPr lang="en-US" dirty="0"/>
              <a:t>Source: Triple Pundit </a:t>
            </a:r>
            <a:r>
              <a:rPr lang="en-US" u="sng" dirty="0">
                <a:hlinkClick r:id="rId5"/>
              </a:rPr>
              <a:t>http://www.triplepundit.com/2011/05/food-waste-information-technology/</a:t>
            </a:r>
            <a:endParaRPr lang="en-US" dirty="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2" name="TextBox 1"/>
          <p:cNvSpPr txBox="1"/>
          <p:nvPr/>
        </p:nvSpPr>
        <p:spPr>
          <a:xfrm>
            <a:off x="685800" y="1569155"/>
            <a:ext cx="5870222" cy="707886"/>
          </a:xfrm>
          <a:prstGeom prst="rect">
            <a:avLst/>
          </a:prstGeom>
          <a:noFill/>
        </p:spPr>
        <p:txBody>
          <a:bodyPr wrap="square" rtlCol="0">
            <a:spAutoFit/>
          </a:bodyPr>
          <a:lstStyle/>
          <a:p>
            <a:r>
              <a:rPr lang="en-US" sz="4000" dirty="0">
                <a:solidFill>
                  <a:srgbClr val="FFFFFF"/>
                </a:solidFill>
              </a:rPr>
              <a:t>This is called </a:t>
            </a:r>
            <a:r>
              <a:rPr lang="en-US" sz="4000" b="1" dirty="0">
                <a:solidFill>
                  <a:srgbClr val="FFFFFF"/>
                </a:solidFill>
              </a:rPr>
              <a:t>wasted food</a:t>
            </a:r>
            <a:r>
              <a:rPr lang="en-US" dirty="0">
                <a:solidFill>
                  <a:srgbClr val="FFFFFF"/>
                </a:solidFill>
              </a:rPr>
              <a:t>. </a:t>
            </a:r>
          </a:p>
        </p:txBody>
      </p:sp>
    </p:spTree>
    <p:extLst>
      <p:ext uri="{BB962C8B-B14F-4D97-AF65-F5344CB8AC3E}">
        <p14:creationId xmlns:p14="http://schemas.microsoft.com/office/powerpoint/2010/main" val="149365726"/>
      </p:ext>
    </p:extLst>
  </p:cSld>
  <p:clrMapOvr>
    <a:masterClrMapping/>
  </p:clrMapOvr>
  <mc:AlternateContent xmlns:mc="http://schemas.openxmlformats.org/markup-compatibility/2006" xmlns:p14="http://schemas.microsoft.com/office/powerpoint/2010/main">
    <mc:Choice Requires="p14">
      <p:transition spd="slow" p14:dur="2000" advTm="23182"/>
    </mc:Choice>
    <mc:Fallback xmlns="">
      <p:transition spd="slow" advTm="2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743200" y="838201"/>
            <a:ext cx="6538595" cy="49323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p:cNvSpPr txBox="1"/>
          <p:nvPr/>
        </p:nvSpPr>
        <p:spPr>
          <a:xfrm>
            <a:off x="1219200" y="5892800"/>
            <a:ext cx="10579100" cy="615553"/>
          </a:xfrm>
          <a:prstGeom prst="rect">
            <a:avLst/>
          </a:prstGeom>
          <a:noFill/>
        </p:spPr>
        <p:txBody>
          <a:bodyPr wrap="square" rtlCol="0">
            <a:spAutoFit/>
          </a:bodyPr>
          <a:lstStyle/>
          <a:p>
            <a:r>
              <a:rPr lang="en-US" sz="1600" dirty="0"/>
              <a:t>Source: Quiet Environmentalist </a:t>
            </a:r>
            <a:r>
              <a:rPr lang="en-US" sz="1600" u="sng" dirty="0">
                <a:hlinkClick r:id="rId5"/>
              </a:rPr>
              <a:t>http://quiet-environmentalist.com/wp-content/uploads/2010/08/Food-Waste-Images.jpg</a:t>
            </a:r>
            <a:endParaRPr lang="en-US" sz="1600"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59307445"/>
      </p:ext>
    </p:extLst>
  </p:cSld>
  <p:clrMapOvr>
    <a:masterClrMapping/>
  </p:clrMapOvr>
  <mc:AlternateContent xmlns:mc="http://schemas.openxmlformats.org/markup-compatibility/2006" xmlns:p14="http://schemas.microsoft.com/office/powerpoint/2010/main">
    <mc:Choice Requires="p14">
      <p:transition spd="slow" p14:dur="2000" advTm="14753"/>
    </mc:Choice>
    <mc:Fallback xmlns="">
      <p:transition spd="slow" advTm="1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landfill"/>
          <p:cNvPicPr>
            <a:picLocks noChangeAspect="1" noChangeArrowheads="1"/>
          </p:cNvPicPr>
          <p:nvPr/>
        </p:nvPicPr>
        <p:blipFill rotWithShape="1">
          <a:blip r:embed="rId6">
            <a:extLst>
              <a:ext uri="{28A0092B-C50C-407E-A947-70E740481C1C}">
                <a14:useLocalDpi xmlns:a14="http://schemas.microsoft.com/office/drawing/2010/main" val="0"/>
              </a:ext>
            </a:extLst>
          </a:blip>
          <a:srcRect l="13195" r="23605"/>
          <a:stretch/>
        </p:blipFill>
        <p:spPr bwMode="auto">
          <a:xfrm>
            <a:off x="633999" y="640080"/>
            <a:ext cx="6278529" cy="5588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77474" y="65452"/>
            <a:ext cx="3401568" cy="1920240"/>
          </a:xfrm>
        </p:spPr>
        <p:txBody>
          <a:bodyPr anchor="b">
            <a:normAutofit/>
          </a:bodyPr>
          <a:lstStyle/>
          <a:p>
            <a:r>
              <a:rPr lang="en-US" sz="6000" b="1" dirty="0">
                <a:solidFill>
                  <a:srgbClr val="FFFFFF"/>
                </a:solidFill>
              </a:rPr>
              <a:t>Landfills</a:t>
            </a:r>
          </a:p>
        </p:txBody>
      </p:sp>
      <p:sp>
        <p:nvSpPr>
          <p:cNvPr id="3" name="Content Placeholder 2"/>
          <p:cNvSpPr>
            <a:spLocks noGrp="1"/>
          </p:cNvSpPr>
          <p:nvPr>
            <p:ph idx="1"/>
          </p:nvPr>
        </p:nvSpPr>
        <p:spPr>
          <a:xfrm>
            <a:off x="7417432" y="2422919"/>
            <a:ext cx="4171188" cy="3358092"/>
          </a:xfrm>
        </p:spPr>
        <p:txBody>
          <a:bodyPr>
            <a:normAutofit/>
          </a:bodyPr>
          <a:lstStyle/>
          <a:p>
            <a:r>
              <a:rPr lang="en-US" i="1" dirty="0">
                <a:solidFill>
                  <a:srgbClr val="FFFFFF"/>
                </a:solidFill>
              </a:rPr>
              <a:t>Def. </a:t>
            </a:r>
            <a:r>
              <a:rPr lang="en-US" dirty="0">
                <a:solidFill>
                  <a:srgbClr val="FFFFFF"/>
                </a:solidFill>
              </a:rPr>
              <a:t>a place where unusable trash is dumped. </a:t>
            </a:r>
          </a:p>
          <a:p>
            <a:endParaRPr lang="en-US" dirty="0">
              <a:solidFill>
                <a:srgbClr val="FFFFFF"/>
              </a:solidFill>
            </a:endParaRPr>
          </a:p>
          <a:p>
            <a:r>
              <a:rPr lang="en-US" dirty="0">
                <a:solidFill>
                  <a:srgbClr val="FFFFFF"/>
                </a:solidFill>
              </a:rPr>
              <a:t>What is unusable?  </a:t>
            </a:r>
          </a:p>
          <a:p>
            <a:endParaRPr lang="en-US" dirty="0">
              <a:solidFill>
                <a:srgbClr val="FFFFFF"/>
              </a:solidFill>
            </a:endParaRPr>
          </a:p>
          <a:p>
            <a:r>
              <a:rPr lang="en-US" dirty="0">
                <a:solidFill>
                  <a:srgbClr val="FFFFFF"/>
                </a:solidFill>
              </a:rPr>
              <a:t>Why do they matter?</a:t>
            </a:r>
          </a:p>
          <a:p>
            <a:endParaRPr lang="en-US" sz="1800" dirty="0"/>
          </a:p>
        </p:txBody>
      </p:sp>
      <p:pic>
        <p:nvPicPr>
          <p:cNvPr id="7"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402803876"/>
      </p:ext>
    </p:extLst>
  </p:cSld>
  <p:clrMapOvr>
    <a:masterClrMapping/>
  </p:clrMapOvr>
  <mc:AlternateContent xmlns:mc="http://schemas.openxmlformats.org/markup-compatibility/2006" xmlns:p14="http://schemas.microsoft.com/office/powerpoint/2010/main">
    <mc:Choice Requires="p14">
      <p:transition spd="slow" p14:dur="2000" advTm="44856"/>
    </mc:Choice>
    <mc:Fallback xmlns="">
      <p:transition spd="slow" advTm="44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composting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r="6761" b="3"/>
          <a:stretch/>
        </p:blipFill>
        <p:spPr bwMode="auto">
          <a:xfrm>
            <a:off x="5606049" y="634949"/>
            <a:ext cx="6278529" cy="5588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81812" y="337608"/>
            <a:ext cx="4434000" cy="1920240"/>
          </a:xfrm>
        </p:spPr>
        <p:txBody>
          <a:bodyPr anchor="b">
            <a:normAutofit/>
          </a:bodyPr>
          <a:lstStyle/>
          <a:p>
            <a:r>
              <a:rPr lang="en-US" sz="6000" b="1" dirty="0">
                <a:solidFill>
                  <a:srgbClr val="FFFFFF"/>
                </a:solidFill>
              </a:rPr>
              <a:t>Composting:</a:t>
            </a:r>
          </a:p>
        </p:txBody>
      </p:sp>
      <p:sp>
        <p:nvSpPr>
          <p:cNvPr id="3" name="Content Placeholder 2"/>
          <p:cNvSpPr>
            <a:spLocks noGrp="1"/>
          </p:cNvSpPr>
          <p:nvPr>
            <p:ph idx="1"/>
          </p:nvPr>
        </p:nvSpPr>
        <p:spPr>
          <a:xfrm>
            <a:off x="1103236" y="2677726"/>
            <a:ext cx="3401568" cy="3358092"/>
          </a:xfrm>
        </p:spPr>
        <p:txBody>
          <a:bodyPr>
            <a:normAutofit/>
          </a:bodyPr>
          <a:lstStyle/>
          <a:p>
            <a:pPr algn="ctr"/>
            <a:r>
              <a:rPr lang="en-US" b="1" dirty="0">
                <a:solidFill>
                  <a:srgbClr val="FFFFFF"/>
                </a:solidFill>
              </a:rPr>
              <a:t>When you leave food in a compost bin, it gets broken down by insects, bacteria, and worms to make new soil!</a:t>
            </a:r>
          </a:p>
          <a:p>
            <a:endParaRPr lang="en-US" sz="1800" dirty="0"/>
          </a:p>
        </p:txBody>
      </p:sp>
      <p:pic>
        <p:nvPicPr>
          <p:cNvPr id="7"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2502636"/>
      </p:ext>
    </p:extLst>
  </p:cSld>
  <p:clrMapOvr>
    <a:masterClrMapping/>
  </p:clrMapOvr>
  <mc:AlternateContent xmlns:mc="http://schemas.openxmlformats.org/markup-compatibility/2006" xmlns:p14="http://schemas.microsoft.com/office/powerpoint/2010/main">
    <mc:Choice Requires="p14">
      <p:transition spd="slow" p14:dur="2000" advTm="40367"/>
    </mc:Choice>
    <mc:Fallback xmlns="">
      <p:transition spd="slow" advTm="4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Independent Writing/Drawing Activity</a:t>
            </a:r>
            <a:r>
              <a:rPr lang="en-US" b="1" dirty="0"/>
              <a:t>:</a:t>
            </a:r>
          </a:p>
        </p:txBody>
      </p:sp>
      <p:sp>
        <p:nvSpPr>
          <p:cNvPr id="3" name="Content Placeholder 2"/>
          <p:cNvSpPr>
            <a:spLocks noGrp="1"/>
          </p:cNvSpPr>
          <p:nvPr>
            <p:ph idx="1"/>
          </p:nvPr>
        </p:nvSpPr>
        <p:spPr/>
        <p:txBody>
          <a:bodyPr/>
          <a:lstStyle/>
          <a:p>
            <a:pPr marL="45720" indent="0">
              <a:buNone/>
            </a:pPr>
            <a:endParaRPr lang="en-US" dirty="0">
              <a:solidFill>
                <a:srgbClr val="FFFFFF"/>
              </a:solidFill>
            </a:endParaRPr>
          </a:p>
          <a:p>
            <a:pPr marL="45720" indent="0">
              <a:buNone/>
            </a:pPr>
            <a:r>
              <a:rPr lang="en-US" dirty="0">
                <a:solidFill>
                  <a:srgbClr val="FFFFFF"/>
                </a:solidFill>
              </a:rPr>
              <a:t>For the next 10 minutes I want you to write down and/or draw any thoughts you have about what we just learned. </a:t>
            </a:r>
          </a:p>
          <a:p>
            <a:pPr marL="45720" indent="0">
              <a:buNone/>
            </a:pPr>
            <a:endParaRPr lang="en-US" dirty="0">
              <a:solidFill>
                <a:srgbClr val="FFFFFF"/>
              </a:solidFill>
            </a:endParaRPr>
          </a:p>
          <a:p>
            <a:pPr marL="45720" indent="0">
              <a:buNone/>
            </a:pPr>
            <a:r>
              <a:rPr lang="en-US" dirty="0">
                <a:solidFill>
                  <a:srgbClr val="FFFFFF"/>
                </a:solidFill>
              </a:rPr>
              <a:t>This can take the form of a story, a poem, a reflection, or a list of questions</a:t>
            </a:r>
            <a:r>
              <a:rPr lang="en-US" dirty="0">
                <a:solidFill>
                  <a:schemeClr val="tx1"/>
                </a:solidFill>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15109329"/>
      </p:ext>
    </p:extLst>
  </p:cSld>
  <p:clrMapOvr>
    <a:masterClrMapping/>
  </p:clrMapOvr>
  <mc:AlternateContent xmlns:mc="http://schemas.openxmlformats.org/markup-compatibility/2006" xmlns:p14="http://schemas.microsoft.com/office/powerpoint/2010/main">
    <mc:Choice Requires="p14">
      <p:transition spd="slow" p14:dur="2000" advTm="35591"/>
    </mc:Choice>
    <mc:Fallback xmlns="">
      <p:transition spd="slow" advTm="35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Questions:</a:t>
            </a:r>
          </a:p>
        </p:txBody>
      </p:sp>
      <p:sp>
        <p:nvSpPr>
          <p:cNvPr id="3" name="Content Placeholder 2"/>
          <p:cNvSpPr>
            <a:spLocks noGrp="1"/>
          </p:cNvSpPr>
          <p:nvPr>
            <p:ph idx="1"/>
          </p:nvPr>
        </p:nvSpPr>
        <p:spPr/>
        <p:txBody>
          <a:bodyPr/>
          <a:lstStyle/>
          <a:p>
            <a:r>
              <a:rPr lang="en-US" dirty="0">
                <a:solidFill>
                  <a:srgbClr val="FFFFFF"/>
                </a:solidFill>
              </a:rPr>
              <a:t>What is a landfill?</a:t>
            </a:r>
          </a:p>
          <a:p>
            <a:endParaRPr lang="en-US" dirty="0">
              <a:solidFill>
                <a:srgbClr val="FFFFFF"/>
              </a:solidFill>
            </a:endParaRPr>
          </a:p>
          <a:p>
            <a:r>
              <a:rPr lang="en-US" dirty="0">
                <a:solidFill>
                  <a:srgbClr val="FFFFFF"/>
                </a:solidFill>
              </a:rPr>
              <a:t>What does it mean to compost?</a:t>
            </a:r>
          </a:p>
          <a:p>
            <a:endParaRPr lang="en-US" dirty="0">
              <a:solidFill>
                <a:srgbClr val="FFFFFF"/>
              </a:solidFill>
            </a:endParaRPr>
          </a:p>
          <a:p>
            <a:r>
              <a:rPr lang="en-US" dirty="0">
                <a:solidFill>
                  <a:srgbClr val="FFFFFF"/>
                </a:solidFill>
              </a:rPr>
              <a:t>What do you think is better for the environment: landfill or compost?</a:t>
            </a:r>
          </a:p>
          <a:p>
            <a:endParaRPr lang="en-US" dirty="0">
              <a:solidFill>
                <a:srgbClr val="FFFFFF"/>
              </a:solidFill>
            </a:endParaRPr>
          </a:p>
          <a:p>
            <a:r>
              <a:rPr lang="en-US" dirty="0">
                <a:solidFill>
                  <a:srgbClr val="FFFFFF"/>
                </a:solidFill>
              </a:rPr>
              <a:t>What can you do to help reduce food waste?</a:t>
            </a:r>
          </a:p>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79425198"/>
      </p:ext>
    </p:extLst>
  </p:cSld>
  <p:clrMapOvr>
    <a:masterClrMapping/>
  </p:clrMapOvr>
  <mc:AlternateContent xmlns:mc="http://schemas.openxmlformats.org/markup-compatibility/2006" xmlns:p14="http://schemas.microsoft.com/office/powerpoint/2010/main">
    <mc:Choice Requires="p14">
      <p:transition spd="slow" p14:dur="2000" advTm="18864"/>
    </mc:Choice>
    <mc:Fallback xmlns="">
      <p:transition spd="slow" advTm="1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19932" y="2329295"/>
            <a:ext cx="7607253" cy="2387600"/>
          </a:xfrm>
        </p:spPr>
        <p:txBody>
          <a:bodyPr/>
          <a:lstStyle/>
          <a:p>
            <a:r>
              <a:rPr lang="en-US" b="1" dirty="0">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2280145" y="4557621"/>
            <a:ext cx="7315200" cy="1655762"/>
          </a:xfrm>
        </p:spPr>
        <p:txBody>
          <a:bodyPr>
            <a:normAutofit/>
          </a:bodyPr>
          <a:lstStyle/>
          <a:p>
            <a:pPr algn="ctr">
              <a:lnSpc>
                <a:spcPct val="100000"/>
              </a:lnSpc>
            </a:pPr>
            <a:r>
              <a:rPr lang="en-US" sz="1600" b="1" dirty="0">
                <a:solidFill>
                  <a:srgbClr val="FFFFFF"/>
                </a:solidFill>
              </a:rPr>
              <a:t>Developed by the Environmental Protection Agency</a:t>
            </a:r>
          </a:p>
          <a:p>
            <a:pPr algn="ctr">
              <a:lnSpc>
                <a:spcPct val="100000"/>
              </a:lnSpc>
            </a:pPr>
            <a:r>
              <a:rPr lang="en-US" sz="1600" b="1" dirty="0">
                <a:solidFill>
                  <a:srgbClr val="FFFFFF"/>
                </a:solidFill>
              </a:rPr>
              <a:t>With support from Department of State </a:t>
            </a:r>
          </a:p>
          <a:p>
            <a:pPr algn="ctr">
              <a:lnSpc>
                <a:spcPct val="100000"/>
              </a:lnSpc>
            </a:pPr>
            <a:r>
              <a:rPr lang="en-US" sz="1600" b="1" dirty="0">
                <a:solidFill>
                  <a:srgbClr val="FFFFFF"/>
                </a:solidFill>
              </a:rPr>
              <a:t>Virtual Students of Foreign Service Interns </a:t>
            </a:r>
          </a:p>
          <a:p>
            <a:pPr algn="ctr">
              <a:lnSpc>
                <a:spcPct val="100000"/>
              </a:lnSpc>
            </a:pPr>
            <a:r>
              <a:rPr lang="en-US" sz="1600" b="1" dirty="0">
                <a:solidFill>
                  <a:srgbClr val="FFFFFF"/>
                </a:solidFill>
                <a:hlinkClick r:id="rId3"/>
              </a:rPr>
              <a:t>https://www.epa.gov/education</a:t>
            </a:r>
            <a:r>
              <a:rPr lang="en-US" sz="1600" b="1" dirty="0">
                <a:solidFill>
                  <a:srgbClr val="FFFFFF"/>
                </a:solidFill>
              </a:rPr>
              <a:t> </a:t>
            </a:r>
          </a:p>
        </p:txBody>
      </p:sp>
      <p:grpSp>
        <p:nvGrpSpPr>
          <p:cNvPr id="2" name="Group 1"/>
          <p:cNvGrpSpPr/>
          <p:nvPr/>
        </p:nvGrpSpPr>
        <p:grpSpPr>
          <a:xfrm>
            <a:off x="8402125" y="5518171"/>
            <a:ext cx="2224554" cy="961294"/>
            <a:chOff x="8402125" y="5518171"/>
            <a:chExt cx="2224554" cy="961294"/>
          </a:xfrm>
        </p:grpSpPr>
        <p:pic>
          <p:nvPicPr>
            <p:cNvPr id="6" name="Picture 5"/>
            <p:cNvPicPr>
              <a:picLocks noChangeAspect="1"/>
            </p:cNvPicPr>
            <p:nvPr/>
          </p:nvPicPr>
          <p:blipFill>
            <a:blip r:embed="rId4"/>
            <a:stretch>
              <a:fillRect/>
            </a:stretch>
          </p:blipFill>
          <p:spPr>
            <a:xfrm>
              <a:off x="8402125" y="5539846"/>
              <a:ext cx="967255" cy="939619"/>
            </a:xfrm>
            <a:prstGeom prst="rect">
              <a:avLst/>
            </a:prstGeom>
          </p:spPr>
        </p:pic>
        <p:sp>
          <p:nvSpPr>
            <p:cNvPr id="7" name="Rectangle 6"/>
            <p:cNvSpPr/>
            <p:nvPr/>
          </p:nvSpPr>
          <p:spPr>
            <a:xfrm>
              <a:off x="9369379" y="5518171"/>
              <a:ext cx="1257300" cy="892552"/>
            </a:xfrm>
            <a:prstGeom prst="rect">
              <a:avLst/>
            </a:prstGeom>
          </p:spPr>
          <p:txBody>
            <a:bodyPr wrap="square">
              <a:spAutoFit/>
            </a:bodyPr>
            <a:lstStyle/>
            <a:p>
              <a:r>
                <a:rPr lang="en-US" sz="2000" b="1" dirty="0">
                  <a:solidFill>
                    <a:srgbClr val="FFFFFF"/>
                  </a:solidFill>
                </a:rPr>
                <a:t>US EPA</a:t>
              </a:r>
            </a:p>
            <a:p>
              <a:r>
                <a:rPr lang="en-US" sz="1600" dirty="0">
                  <a:solidFill>
                    <a:srgbClr val="FFFFFF"/>
                  </a:solidFill>
                </a:rPr>
                <a:t>Region 10 </a:t>
              </a:r>
            </a:p>
            <a:p>
              <a:r>
                <a:rPr lang="en-US" sz="1600" dirty="0">
                  <a:solidFill>
                    <a:srgbClr val="FFFFFF"/>
                  </a:solidFill>
                </a:rPr>
                <a:t>EcoLearn</a:t>
              </a:r>
            </a:p>
          </p:txBody>
        </p:sp>
      </p:grpSp>
      <p:pic>
        <p:nvPicPr>
          <p:cNvPr id="8" name="Picture 7"/>
          <p:cNvPicPr>
            <a:picLocks noChangeAspect="1"/>
          </p:cNvPicPr>
          <p:nvPr/>
        </p:nvPicPr>
        <p:blipFill rotWithShape="1">
          <a:blip r:embed="rId5"/>
          <a:srcRect l="4566" t="3617" r="6218"/>
          <a:stretch/>
        </p:blipFill>
        <p:spPr>
          <a:xfrm>
            <a:off x="3788930" y="139413"/>
            <a:ext cx="3865484" cy="3226942"/>
          </a:xfrm>
          <a:prstGeom prst="rect">
            <a:avLst/>
          </a:prstGeom>
        </p:spPr>
      </p:pic>
      <p:sp>
        <p:nvSpPr>
          <p:cNvPr id="9" name="TextBox 8"/>
          <p:cNvSpPr txBox="1"/>
          <p:nvPr/>
        </p:nvSpPr>
        <p:spPr>
          <a:xfrm>
            <a:off x="3583494" y="6054108"/>
            <a:ext cx="4276357" cy="923330"/>
          </a:xfrm>
          <a:prstGeom prst="rect">
            <a:avLst/>
          </a:prstGeom>
          <a:noFill/>
        </p:spPr>
        <p:txBody>
          <a:bodyPr wrap="square" rtlCol="0" anchor="t">
            <a:spAutoFit/>
          </a:bodyPr>
          <a:lstStyle/>
          <a:p>
            <a:pPr algn="ctr"/>
            <a:r>
              <a:rPr lang="en-US" b="1" dirty="0">
                <a:solidFill>
                  <a:srgbClr val="FFFFFF"/>
                </a:solidFill>
              </a:rPr>
              <a:t>For more information: </a:t>
            </a:r>
            <a:r>
              <a:rPr lang="en-US" b="1" dirty="0" err="1">
                <a:solidFill>
                  <a:srgbClr val="FFFFFF"/>
                </a:solidFill>
              </a:rPr>
              <a:t>hanft.sally@epa.gov</a:t>
            </a:r>
            <a:r>
              <a:rPr lang="en-US" b="1" dirty="0">
                <a:solidFill>
                  <a:srgbClr val="FFFFFF"/>
                </a:solidFill>
              </a:rPr>
              <a:t> or </a:t>
            </a:r>
            <a:r>
              <a:rPr lang="en-US" b="1" dirty="0" err="1">
                <a:solidFill>
                  <a:srgbClr val="FFFFFF"/>
                </a:solidFill>
              </a:rPr>
              <a:t>salazar.viccy@epa.gov</a:t>
            </a:r>
            <a:r>
              <a:rPr lang="en-US" b="1" dirty="0">
                <a:solidFill>
                  <a:srgbClr val="FFFFFF"/>
                </a:solidFill>
              </a:rPr>
              <a:t> </a:t>
            </a:r>
          </a:p>
          <a:p>
            <a:r>
              <a:rPr lang="en-US" dirty="0"/>
              <a:t> </a:t>
            </a:r>
          </a:p>
        </p:txBody>
      </p:sp>
    </p:spTree>
    <p:extLst>
      <p:ext uri="{BB962C8B-B14F-4D97-AF65-F5344CB8AC3E}">
        <p14:creationId xmlns:p14="http://schemas.microsoft.com/office/powerpoint/2010/main" val="2999970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Today:</a:t>
            </a:r>
          </a:p>
        </p:txBody>
      </p:sp>
      <p:sp>
        <p:nvSpPr>
          <p:cNvPr id="3" name="Content Placeholder 2"/>
          <p:cNvSpPr>
            <a:spLocks noGrp="1"/>
          </p:cNvSpPr>
          <p:nvPr>
            <p:ph idx="1"/>
          </p:nvPr>
        </p:nvSpPr>
        <p:spPr/>
        <p:txBody>
          <a:bodyPr/>
          <a:lstStyle/>
          <a:p>
            <a:r>
              <a:rPr lang="en-US" dirty="0">
                <a:solidFill>
                  <a:srgbClr val="FFFFFF"/>
                </a:solidFill>
              </a:rPr>
              <a:t>Today you will…</a:t>
            </a:r>
          </a:p>
          <a:p>
            <a:pPr lvl="1"/>
            <a:r>
              <a:rPr lang="en-US" b="1" dirty="0">
                <a:solidFill>
                  <a:srgbClr val="FFFFFF"/>
                </a:solidFill>
              </a:rPr>
              <a:t>Learn about food waste, what kinds of food we see wasted every day, and what we can do to prevent food waste.</a:t>
            </a:r>
          </a:p>
          <a:p>
            <a:r>
              <a:rPr lang="en-US" dirty="0">
                <a:solidFill>
                  <a:srgbClr val="FFFFFF"/>
                </a:solidFill>
              </a:rPr>
              <a:t>Key Words:</a:t>
            </a:r>
          </a:p>
          <a:p>
            <a:pPr lvl="1"/>
            <a:r>
              <a:rPr lang="en-US" sz="2200" b="1" dirty="0">
                <a:solidFill>
                  <a:srgbClr val="FFFFFF"/>
                </a:solidFill>
              </a:rPr>
              <a:t>Trash</a:t>
            </a:r>
            <a:endParaRPr lang="en-US" sz="3000" b="1" dirty="0">
              <a:solidFill>
                <a:srgbClr val="FFFFFF"/>
              </a:solidFill>
            </a:endParaRPr>
          </a:p>
          <a:p>
            <a:pPr lvl="1"/>
            <a:r>
              <a:rPr lang="en-US" sz="2200" b="1" dirty="0">
                <a:solidFill>
                  <a:srgbClr val="FFFFFF"/>
                </a:solidFill>
              </a:rPr>
              <a:t>Food waste</a:t>
            </a:r>
          </a:p>
          <a:p>
            <a:pPr lvl="1"/>
            <a:r>
              <a:rPr lang="en-US" sz="2200" b="1" dirty="0">
                <a:solidFill>
                  <a:srgbClr val="FFFFFF"/>
                </a:solidFill>
              </a:rPr>
              <a:t>Wasted Food</a:t>
            </a:r>
            <a:endParaRPr lang="en-US" sz="3000" b="1" dirty="0">
              <a:solidFill>
                <a:srgbClr val="FFFFFF"/>
              </a:solidFill>
            </a:endParaRPr>
          </a:p>
          <a:p>
            <a:pPr lvl="1"/>
            <a:r>
              <a:rPr lang="en-US" sz="2200" b="1" dirty="0">
                <a:solidFill>
                  <a:srgbClr val="FFFFFF"/>
                </a:solidFill>
              </a:rPr>
              <a:t>Landfill</a:t>
            </a:r>
            <a:endParaRPr lang="en-US" sz="3000" b="1" dirty="0">
              <a:solidFill>
                <a:srgbClr val="FFFFFF"/>
              </a:solidFill>
            </a:endParaRPr>
          </a:p>
          <a:p>
            <a:pPr lvl="1"/>
            <a:r>
              <a:rPr lang="en-US" sz="2200" b="1" dirty="0">
                <a:solidFill>
                  <a:srgbClr val="FFFFFF"/>
                </a:solidFill>
              </a:rPr>
              <a:t>Compost</a:t>
            </a:r>
            <a:endParaRPr lang="en-US" b="1" dirty="0">
              <a:solidFill>
                <a:srgbClr val="FFFFFF"/>
              </a:solidFill>
            </a:endParaRPr>
          </a:p>
          <a:p>
            <a:endParaRPr lang="en-US"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pic>
        <p:nvPicPr>
          <p:cNvPr id="2050" name="Picture 2" descr="http://farmhub.textileexchange.org/upload/library/WED-ThinkEatSave/ThinkEatSave%20SubHeader-0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350" y="3500438"/>
            <a:ext cx="6546824" cy="26146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7051765"/>
      </p:ext>
    </p:extLst>
  </p:cSld>
  <p:clrMapOvr>
    <a:masterClrMapping/>
  </p:clrMapOvr>
  <mc:AlternateContent xmlns:mc="http://schemas.openxmlformats.org/markup-compatibility/2006" xmlns:p14="http://schemas.microsoft.com/office/powerpoint/2010/main">
    <mc:Choice Requires="p14">
      <p:transition spd="slow" p14:dur="2000" advTm="18156"/>
    </mc:Choice>
    <mc:Fallback xmlns="">
      <p:transition spd="slow" advTm="1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2" descr="Image result for food waste"/>
          <p:cNvPicPr>
            <a:picLocks noChangeAspect="1"/>
          </p:cNvPicPr>
          <p:nvPr/>
        </p:nvPicPr>
        <p:blipFill rotWithShape="1">
          <a:blip r:embed="rId3">
            <a:alphaModFix amt="35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3" name="TextBox 2"/>
          <p:cNvSpPr txBox="1"/>
          <p:nvPr/>
        </p:nvSpPr>
        <p:spPr>
          <a:xfrm>
            <a:off x="2105414" y="2437817"/>
            <a:ext cx="8115300" cy="369332"/>
          </a:xfrm>
          <a:prstGeom prst="rect">
            <a:avLst/>
          </a:prstGeom>
          <a:noFill/>
          <a:ln>
            <a:noFill/>
          </a:ln>
        </p:spPr>
        <p:txBody>
          <a:bodyPr wrap="square" rtlCol="0">
            <a:spAutoFit/>
          </a:bodyPr>
          <a:lstStyle/>
          <a:p>
            <a:endParaRPr lang="en-US" dirty="0"/>
          </a:p>
        </p:txBody>
      </p:sp>
      <p:sp>
        <p:nvSpPr>
          <p:cNvPr id="11" name="Content Placeholder 10"/>
          <p:cNvSpPr>
            <a:spLocks noGrp="1"/>
          </p:cNvSpPr>
          <p:nvPr>
            <p:ph idx="1"/>
          </p:nvPr>
        </p:nvSpPr>
        <p:spPr>
          <a:xfrm>
            <a:off x="676656" y="2011680"/>
            <a:ext cx="10753725" cy="3766185"/>
          </a:xfrm>
          <a:prstGeom prst="rect">
            <a:avLst/>
          </a:prstGeom>
        </p:spPr>
        <p:txBody>
          <a:bodyPr>
            <a:normAutofit/>
          </a:bodyPr>
          <a:lstStyle/>
          <a:p>
            <a:pPr algn="ctr"/>
            <a:r>
              <a:rPr lang="en-US" sz="4000" b="1" dirty="0">
                <a:solidFill>
                  <a:srgbClr val="FFFFFF"/>
                </a:solidFill>
                <a:ea typeface="Times New Roman" panose="02020603050405020304" pitchFamily="18" charset="0"/>
                <a:cs typeface="Times New Roman" panose="02020603050405020304" pitchFamily="18" charset="0"/>
              </a:rPr>
              <a:t>According to the Food and Agriculture Organization, 1/3 of the world’s food produced is thrown away. Let’s learn what we can do to prevent food waste!</a:t>
            </a:r>
            <a:endParaRPr lang="en-US" sz="4000" b="1" dirty="0">
              <a:solidFill>
                <a:srgbClr val="FFFFFF"/>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83735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Opening Questions:</a:t>
            </a:r>
          </a:p>
        </p:txBody>
      </p:sp>
      <p:sp>
        <p:nvSpPr>
          <p:cNvPr id="3" name="Content Placeholder 2"/>
          <p:cNvSpPr>
            <a:spLocks noGrp="1"/>
          </p:cNvSpPr>
          <p:nvPr>
            <p:ph idx="1"/>
          </p:nvPr>
        </p:nvSpPr>
        <p:spPr/>
        <p:txBody>
          <a:bodyPr/>
          <a:lstStyle/>
          <a:p>
            <a:r>
              <a:rPr lang="en-US" dirty="0">
                <a:solidFill>
                  <a:srgbClr val="FFFFFF"/>
                </a:solidFill>
              </a:rPr>
              <a:t>What is </a:t>
            </a:r>
            <a:r>
              <a:rPr lang="en-US" b="1" dirty="0">
                <a:solidFill>
                  <a:srgbClr val="FFFFFF"/>
                </a:solidFill>
              </a:rPr>
              <a:t>trash</a:t>
            </a:r>
            <a:r>
              <a:rPr lang="en-US" dirty="0">
                <a:solidFill>
                  <a:srgbClr val="FFFFFF"/>
                </a:solidFill>
              </a:rPr>
              <a:t>? </a:t>
            </a:r>
          </a:p>
          <a:p>
            <a:endParaRPr lang="en-US" dirty="0">
              <a:solidFill>
                <a:srgbClr val="FFFFFF"/>
              </a:solidFill>
            </a:endParaRPr>
          </a:p>
          <a:p>
            <a:r>
              <a:rPr lang="en-US" dirty="0">
                <a:solidFill>
                  <a:srgbClr val="FFFFFF"/>
                </a:solidFill>
              </a:rPr>
              <a:t>Is the trash you throw away able to be used again? Could it be used by someone else? </a:t>
            </a:r>
          </a:p>
          <a:p>
            <a:endParaRPr lang="en-US" dirty="0">
              <a:solidFill>
                <a:srgbClr val="FFFFFF"/>
              </a:solidFill>
            </a:endParaRPr>
          </a:p>
          <a:p>
            <a:r>
              <a:rPr lang="en-US" dirty="0">
                <a:solidFill>
                  <a:srgbClr val="FFFFFF"/>
                </a:solidFill>
              </a:rPr>
              <a:t>What are the types of things you throw away? </a:t>
            </a:r>
          </a:p>
          <a:p>
            <a:endParaRPr lang="en-US" dirty="0"/>
          </a:p>
        </p:txBody>
      </p:sp>
      <p:pic>
        <p:nvPicPr>
          <p:cNvPr id="2054" name="Picture 6" descr="Image result for trash c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8376" y="3810917"/>
            <a:ext cx="2317662" cy="2877098"/>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6547217"/>
      </p:ext>
    </p:extLst>
  </p:cSld>
  <p:clrMapOvr>
    <a:masterClrMapping/>
  </p:clrMapOvr>
  <mc:AlternateContent xmlns:mc="http://schemas.openxmlformats.org/markup-compatibility/2006" xmlns:p14="http://schemas.microsoft.com/office/powerpoint/2010/main">
    <mc:Choice Requires="p14">
      <p:transition spd="slow" p14:dur="2000" advTm="17992"/>
    </mc:Choice>
    <mc:Fallback xmlns="">
      <p:transition spd="slow" advTm="1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thinking clipar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7066" y1="38626" x2="47066" y2="38626"/>
                        <a14:foregroundMark x1="22994" y1="26412" x2="22994" y2="26412"/>
                        <a14:foregroundMark x1="75689" y1="15573" x2="75689" y2="15573"/>
                        <a14:foregroundMark x1="78802" y1="80305" x2="78802" y2="80305"/>
                        <a14:foregroundMark x1="86228" y1="89924" x2="86228" y2="89924"/>
                        <a14:foregroundMark x1="92096" y1="97252" x2="92096" y2="97252"/>
                        <a14:foregroundMark x1="77246" y1="81832" x2="77246" y2="81832"/>
                        <a14:foregroundMark x1="68024" y1="37863" x2="68024" y2="37863"/>
                        <a14:foregroundMark x1="68743" y1="64427" x2="68743" y2="64427"/>
                        <a14:foregroundMark x1="46587" y1="71298" x2="46587" y2="71298"/>
                        <a14:foregroundMark x1="17725" y1="65344" x2="17725" y2="65344"/>
                        <a14:foregroundMark x1="6467" y1="41679" x2="6467" y2="41679"/>
                        <a14:foregroundMark x1="23473" y1="47176" x2="23473" y2="47176"/>
                        <a14:foregroundMark x1="31976" y1="47939" x2="31976" y2="47939"/>
                        <a14:foregroundMark x1="40719" y1="10992" x2="40719" y2="10992"/>
                        <a14:foregroundMark x1="22515" y1="16794" x2="22515" y2="16794"/>
                        <a14:foregroundMark x1="57246" y1="12061" x2="57246" y2="12061"/>
                        <a14:foregroundMark x1="87545" y1="25649" x2="87545" y2="25649"/>
                        <a14:foregroundMark x1="89341" y1="48397" x2="89341" y2="48397"/>
                        <a14:foregroundMark x1="79401" y1="63664" x2="79401" y2="63664"/>
                        <a14:foregroundMark x1="25150" y1="71756" x2="25150" y2="71756"/>
                        <a14:foregroundMark x1="10539" y1="60305" x2="10539" y2="60305"/>
                        <a14:foregroundMark x1="18563" y1="28550" x2="18563" y2="28550"/>
                        <a14:foregroundMark x1="16647" y1="53588" x2="16647" y2="53588"/>
                        <a14:foregroundMark x1="51377" y1="35420" x2="51377" y2="35420"/>
                        <a14:foregroundMark x1="49820" y1="53740" x2="49820" y2="53740"/>
                        <a14:foregroundMark x1="43114" y1="26412" x2="43114" y2="26412"/>
                        <a14:foregroundMark x1="30299" y1="30382" x2="30299" y2="30382"/>
                        <a14:foregroundMark x1="34132" y1="54351" x2="34132" y2="54351"/>
                        <a14:foregroundMark x1="56407" y1="78015" x2="56407" y2="78015"/>
                        <a14:foregroundMark x1="47665" y1="78626" x2="47665" y2="78626"/>
                        <a14:foregroundMark x1="31018" y1="73893" x2="31018" y2="73893"/>
                        <a14:foregroundMark x1="9701" y1="36183" x2="9701" y2="36183"/>
                        <a14:foregroundMark x1="6707" y1="56031" x2="6707" y2="56031"/>
                        <a14:foregroundMark x1="69701" y1="29008" x2="69701" y2="29008"/>
                        <a14:foregroundMark x1="89820" y1="25191" x2="89820" y2="25191"/>
                        <a14:foregroundMark x1="76886" y1="45496" x2="76886" y2="45496"/>
                        <a14:foregroundMark x1="55210" y1="51450" x2="55210" y2="51450"/>
                        <a14:foregroundMark x1="59880" y1="29618" x2="59880" y2="29618"/>
                        <a14:foregroundMark x1="45868" y1="18473" x2="45868" y2="18473"/>
                        <a14:foregroundMark x1="72455" y1="22748" x2="72455" y2="22748"/>
                        <a14:foregroundMark x1="83593" y1="37252" x2="83593" y2="37252"/>
                        <a14:foregroundMark x1="44551" y1="50687" x2="44551" y2="50687"/>
                        <a14:foregroundMark x1="70060" y1="69924" x2="70060" y2="69924"/>
                        <a14:foregroundMark x1="38204" y1="67634" x2="38204" y2="67634"/>
                        <a14:foregroundMark x1="60958" y1="59847" x2="60958" y2="59847"/>
                        <a14:foregroundMark x1="60000" y1="65496" x2="60000" y2="65496"/>
                        <a14:foregroundMark x1="47665" y1="62137" x2="47665" y2="62137"/>
                        <a14:foregroundMark x1="26467" y1="59237" x2="26467" y2="59237"/>
                        <a14:foregroundMark x1="36766" y1="34656" x2="36766" y2="34656"/>
                        <a14:foregroundMark x1="14491" y1="36183" x2="14491" y2="36183"/>
                        <a14:foregroundMark x1="62275" y1="16336" x2="62275" y2="16336"/>
                        <a14:foregroundMark x1="75090" y1="7176" x2="75090" y2="7176"/>
                        <a14:foregroundMark x1="84551" y1="55878" x2="84551" y2="55878"/>
                        <a14:foregroundMark x1="74970" y1="57405" x2="74970" y2="57405"/>
                        <a14:foregroundMark x1="74970" y1="69008" x2="74970" y2="69008"/>
                        <a14:foregroundMark x1="49820" y1="80763" x2="49820" y2="80763"/>
                        <a14:foregroundMark x1="40479" y1="77405" x2="40958" y2="77557"/>
                        <a14:foregroundMark x1="40958" y1="72366" x2="40958" y2="72366"/>
                        <a14:foregroundMark x1="23952" y1="75573" x2="23952" y2="75573"/>
                        <a14:foregroundMark x1="17844" y1="74656" x2="17844" y2="74656"/>
                        <a14:foregroundMark x1="5389" y1="66718" x2="5389" y2="66718"/>
                        <a14:foregroundMark x1="3593" y1="35878" x2="3593" y2="35878"/>
                        <a14:foregroundMark x1="8743" y1="30992" x2="8743" y2="30992"/>
                        <a14:foregroundMark x1="31377" y1="14046" x2="31377" y2="14046"/>
                        <a14:foregroundMark x1="61796" y1="6107" x2="61796" y2="6107"/>
                        <a14:foregroundMark x1="92335" y1="32519" x2="92335" y2="32519"/>
                        <a14:foregroundMark x1="88144" y1="58168" x2="88144" y2="58168"/>
                        <a14:foregroundMark x1="76766" y1="71756" x2="76766" y2="71756"/>
                        <a14:foregroundMark x1="62515" y1="73893" x2="62515" y2="73893"/>
                        <a14:foregroundMark x1="42515" y1="82443" x2="42515" y2="82443"/>
                        <a14:foregroundMark x1="34731" y1="77405" x2="34731" y2="77405"/>
                        <a14:foregroundMark x1="28263" y1="79847" x2="28263" y2="79847"/>
                        <a14:foregroundMark x1="52335" y1="83511" x2="52335" y2="83511"/>
                        <a14:foregroundMark x1="54611" y1="68244" x2="54611" y2="68244"/>
                        <a14:foregroundMark x1="63593" y1="46718" x2="63593" y2="46718"/>
                        <a14:foregroundMark x1="50180" y1="36947" x2="50180" y2="36947"/>
                        <a14:foregroundMark x1="55928" y1="42748" x2="55928" y2="42748"/>
                        <a14:foregroundMark x1="47186" y1="20153" x2="47186" y2="21069"/>
                        <a14:foregroundMark x1="32335" y1="23359" x2="32934" y2="23359"/>
                        <a14:foregroundMark x1="17365" y1="38779" x2="17365" y2="38779"/>
                        <a14:foregroundMark x1="7904" y1="45802" x2="7904" y2="45802"/>
                        <a14:foregroundMark x1="6108" y1="52824" x2="6108" y2="52824"/>
                        <a14:foregroundMark x1="42994" y1="43359" x2="42994" y2="43359"/>
                        <a14:foregroundMark x1="72575" y1="30382" x2="72575" y2="30382"/>
                        <a14:foregroundMark x1="73772" y1="40611" x2="73772" y2="40611"/>
                        <a14:foregroundMark x1="68503" y1="47939" x2="68503" y2="47939"/>
                        <a14:foregroundMark x1="39880" y1="31603" x2="39880" y2="31603"/>
                        <a14:foregroundMark x1="24910" y1="35878" x2="24910" y2="35878"/>
                        <a14:foregroundMark x1="24072" y1="12672" x2="24072" y2="12672"/>
                      </a14:backgroundRemoval>
                    </a14:imgEffect>
                  </a14:imgLayer>
                </a14:imgProps>
              </a:ext>
              <a:ext uri="{28A0092B-C50C-407E-A947-70E740481C1C}">
                <a14:useLocalDpi xmlns:a14="http://schemas.microsoft.com/office/drawing/2010/main" val="0"/>
              </a:ext>
            </a:extLst>
          </a:blip>
          <a:srcRect/>
          <a:stretch>
            <a:fillRect/>
          </a:stretch>
        </p:blipFill>
        <p:spPr bwMode="auto">
          <a:xfrm>
            <a:off x="3508131" y="1099845"/>
            <a:ext cx="6889873" cy="54046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solidFill>
                  <a:srgbClr val="FFFFFF"/>
                </a:solidFill>
              </a:rPr>
              <a:t>Imagine This…</a:t>
            </a:r>
          </a:p>
        </p:txBody>
      </p:sp>
      <p:sp>
        <p:nvSpPr>
          <p:cNvPr id="3" name="Content Placeholder 2"/>
          <p:cNvSpPr>
            <a:spLocks noGrp="1"/>
          </p:cNvSpPr>
          <p:nvPr>
            <p:ph idx="1"/>
          </p:nvPr>
        </p:nvSpPr>
        <p:spPr>
          <a:xfrm>
            <a:off x="4334608" y="2500167"/>
            <a:ext cx="4677508" cy="3393831"/>
          </a:xfrm>
        </p:spPr>
        <p:txBody>
          <a:bodyPr/>
          <a:lstStyle/>
          <a:p>
            <a:pPr marL="45720" indent="0" algn="ctr">
              <a:buNone/>
            </a:pPr>
            <a:r>
              <a:rPr lang="en-US" i="1" dirty="0">
                <a:solidFill>
                  <a:schemeClr val="tx1"/>
                </a:solidFill>
              </a:rPr>
              <a:t>You’re so hungry that you end up putting one of everything on your plate! You sit down and start eating…but halfway through your plate, you feel full and you have to throw the rest away. </a:t>
            </a:r>
            <a:endParaRPr lang="en-US" dirty="0">
              <a:solidFill>
                <a:schemeClr val="tx1"/>
              </a:solidFill>
            </a:endParaRPr>
          </a:p>
          <a:p>
            <a:pPr marL="45720" indent="0" algn="ctr">
              <a:buNone/>
            </a:pPr>
            <a:endParaRPr lang="en-US" dirty="0"/>
          </a:p>
        </p:txBody>
      </p:sp>
      <p:pic>
        <p:nvPicPr>
          <p:cNvPr id="1034" name="Picture 10" descr="Lunch Clip Ar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3333" y1="89300" x2="33333" y2="89300"/>
                        <a14:foregroundMark x1="33000" y1="83951" x2="33000" y2="83951"/>
                        <a14:foregroundMark x1="29333" y1="86831" x2="29333" y2="86831"/>
                        <a14:foregroundMark x1="51667" y1="83539" x2="51667" y2="83539"/>
                        <a14:foregroundMark x1="53667" y1="86008" x2="53667" y2="86008"/>
                        <a14:foregroundMark x1="60667" y1="87654" x2="60667" y2="87654"/>
                        <a14:foregroundMark x1="78667" y1="93416" x2="78667" y2="93416"/>
                        <a14:foregroundMark x1="64667" y1="97119" x2="64667" y2="97119"/>
                        <a14:foregroundMark x1="41667" y1="95062" x2="41667" y2="95062"/>
                        <a14:foregroundMark x1="50000" y1="93004" x2="50000" y2="93004"/>
                        <a14:foregroundMark x1="65000" y1="83539" x2="65000" y2="83539"/>
                        <a14:foregroundMark x1="24333" y1="83128" x2="24333" y2="83128"/>
                        <a14:foregroundMark x1="68000" y1="81070" x2="68000" y2="81070"/>
                        <a14:foregroundMark x1="83667" y1="93416" x2="83667" y2="93416"/>
                        <a14:foregroundMark x1="85333" y1="88066" x2="85333" y2="88066"/>
                        <a14:foregroundMark x1="72667" y1="85185" x2="71333" y2="86008"/>
                        <a14:foregroundMark x1="70667" y1="87654" x2="70667" y2="88889"/>
                      </a14:backgroundRemoval>
                    </a14:imgEffect>
                  </a14:imgLayer>
                </a14:imgProps>
              </a:ext>
              <a:ext uri="{28A0092B-C50C-407E-A947-70E740481C1C}">
                <a14:useLocalDpi xmlns:a14="http://schemas.microsoft.com/office/drawing/2010/main" val="0"/>
              </a:ext>
            </a:extLst>
          </a:blip>
          <a:srcRect/>
          <a:stretch>
            <a:fillRect/>
          </a:stretch>
        </p:blipFill>
        <p:spPr bwMode="auto">
          <a:xfrm rot="20357186">
            <a:off x="333657" y="3273603"/>
            <a:ext cx="28575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pple 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98004" y="1099845"/>
            <a:ext cx="1102242" cy="118476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374763"/>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270" y="1163878"/>
            <a:ext cx="9872871" cy="4038600"/>
          </a:xfrm>
        </p:spPr>
        <p:txBody>
          <a:bodyPr>
            <a:normAutofit/>
          </a:bodyPr>
          <a:lstStyle/>
          <a:p>
            <a:pPr marL="45720" indent="0" algn="ctr">
              <a:buNone/>
            </a:pPr>
            <a:r>
              <a:rPr lang="en-US" sz="4000" dirty="0">
                <a:solidFill>
                  <a:srgbClr val="FFFFFF"/>
                </a:solidFill>
              </a:rPr>
              <a:t>This is called </a:t>
            </a:r>
            <a:r>
              <a:rPr lang="en-US" sz="4000" b="1" dirty="0">
                <a:solidFill>
                  <a:srgbClr val="FFFFFF"/>
                </a:solidFill>
              </a:rPr>
              <a:t>food waste</a:t>
            </a:r>
            <a:r>
              <a:rPr lang="en-US" sz="4000" dirty="0">
                <a:solidFill>
                  <a:srgbClr val="FFFFFF"/>
                </a:solidFill>
              </a:rPr>
              <a:t>. </a:t>
            </a:r>
          </a:p>
          <a:p>
            <a:pPr marL="45720" indent="0" algn="ctr">
              <a:buNone/>
            </a:pPr>
            <a:endParaRPr lang="en-US" dirty="0"/>
          </a:p>
          <a:p>
            <a:pPr marL="45720" indent="0" algn="ctr">
              <a:buNone/>
            </a:pPr>
            <a:endParaRPr lang="en-US" dirty="0"/>
          </a:p>
        </p:txBody>
      </p:sp>
      <p:pic>
        <p:nvPicPr>
          <p:cNvPr id="3074" name="Picture 2" descr="Image result for food wast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02" b="100000" l="295" r="94588">
                        <a14:foregroundMark x1="39543" y1="14033" x2="39543" y2="14033"/>
                        <a14:foregroundMark x1="44440" y1="8453" x2="44440" y2="8453"/>
                        <a14:foregroundMark x1="18778" y1="27624" x2="18778" y2="27624"/>
                        <a14:foregroundMark x1="18409" y1="23149" x2="18409" y2="23149"/>
                        <a14:foregroundMark x1="25405" y1="18785" x2="25405" y2="18785"/>
                        <a14:foregroundMark x1="32180" y1="10884" x2="32180" y2="10884"/>
                        <a14:foregroundMark x1="25773" y1="14696" x2="25773" y2="14696"/>
                        <a14:foregroundMark x1="39912" y1="8840" x2="39912" y2="8840"/>
                        <a14:foregroundMark x1="33100" y1="19613" x2="33100" y2="19613"/>
                        <a14:foregroundMark x1="23932" y1="24199" x2="23932" y2="24199"/>
                        <a14:foregroundMark x1="21318" y1="20110" x2="21318" y2="20110"/>
                        <a14:foregroundMark x1="17342" y1="27348" x2="17342" y2="27348"/>
                        <a14:foregroundMark x1="35751" y1="10608" x2="35751" y2="10608"/>
                        <a14:foregroundMark x1="16421" y1="70608" x2="16421" y2="70608"/>
                        <a14:foregroundMark x1="11598" y1="76077" x2="11598" y2="76077"/>
                        <a14:foregroundMark x1="9978" y1="72099" x2="9978" y2="72099"/>
                        <a14:foregroundMark x1="15243" y1="85304" x2="15243" y2="85304"/>
                        <a14:foregroundMark x1="19035" y1="96354" x2="19035" y2="96354"/>
                        <a14:foregroundMark x1="17968" y1="88011" x2="17968" y2="88011"/>
                        <a14:foregroundMark x1="18336" y1="93867" x2="18336" y2="93867"/>
                        <a14:foregroundMark x1="13807" y1="83425" x2="13807" y2="83425"/>
                        <a14:foregroundMark x1="10530" y1="74696" x2="10530" y2="74696"/>
                        <a14:foregroundMark x1="33837" y1="45580" x2="33837" y2="45580"/>
                        <a14:foregroundMark x1="35825" y1="43646" x2="35825" y2="43646"/>
                        <a14:foregroundMark x1="31001" y1="18122" x2="31001" y2="18122"/>
                        <a14:foregroundMark x1="12518" y1="80663" x2="12518" y2="80663"/>
                        <a14:foregroundMark x1="13954" y1="81105" x2="13954" y2="81105"/>
                        <a14:foregroundMark x1="11082" y1="78619" x2="11082" y2="78619"/>
                      </a14:backgroundRemoval>
                    </a14:imgEffect>
                  </a14:imgLayer>
                </a14:imgProps>
              </a:ext>
              <a:ext uri="{28A0092B-C50C-407E-A947-70E740481C1C}">
                <a14:useLocalDpi xmlns:a14="http://schemas.microsoft.com/office/drawing/2010/main" val="0"/>
              </a:ext>
            </a:extLst>
          </a:blip>
          <a:srcRect/>
          <a:stretch>
            <a:fillRect/>
          </a:stretch>
        </p:blipFill>
        <p:spPr bwMode="auto">
          <a:xfrm>
            <a:off x="2492964" y="2068114"/>
            <a:ext cx="6837039" cy="455662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99792131"/>
      </p:ext>
    </p:extLst>
  </p:cSld>
  <p:clrMapOvr>
    <a:masterClrMapping/>
  </p:clrMapOvr>
  <mc:AlternateContent xmlns:mc="http://schemas.openxmlformats.org/markup-compatibility/2006" xmlns:p14="http://schemas.microsoft.com/office/powerpoint/2010/main">
    <mc:Choice Requires="p14">
      <p:transition spd="slow" p14:dur="2000" advTm="15704"/>
    </mc:Choice>
    <mc:Fallback xmlns="">
      <p:transition spd="slow" advTm="15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184400" y="1130300"/>
            <a:ext cx="7646670" cy="45189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1676400" y="5807670"/>
            <a:ext cx="9626600" cy="646331"/>
          </a:xfrm>
          <a:prstGeom prst="rect">
            <a:avLst/>
          </a:prstGeom>
          <a:noFill/>
        </p:spPr>
        <p:txBody>
          <a:bodyPr wrap="square" rtlCol="0">
            <a:spAutoFit/>
          </a:bodyPr>
          <a:lstStyle/>
          <a:p>
            <a:r>
              <a:rPr lang="en-US" dirty="0"/>
              <a:t>Source: http://www.corvallisadvocate.com/wp-content/uploads/2013/01/Landfill-For-Interior.jpg</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68559667"/>
      </p:ext>
    </p:extLst>
  </p:cSld>
  <p:clrMapOvr>
    <a:masterClrMapping/>
  </p:clrMapOvr>
  <mc:AlternateContent xmlns:mc="http://schemas.openxmlformats.org/markup-compatibility/2006" xmlns:p14="http://schemas.microsoft.com/office/powerpoint/2010/main">
    <mc:Choice Requires="p14">
      <p:transition spd="slow" p14:dur="2000" advTm="11718"/>
    </mc:Choice>
    <mc:Fallback xmlns="">
      <p:transition spd="slow" advTm="1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540000" y="965201"/>
            <a:ext cx="7013575" cy="45996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825500" y="5854700"/>
            <a:ext cx="12115800" cy="338554"/>
          </a:xfrm>
          <a:prstGeom prst="rect">
            <a:avLst/>
          </a:prstGeom>
          <a:noFill/>
        </p:spPr>
        <p:txBody>
          <a:bodyPr wrap="square" rtlCol="0">
            <a:spAutoFit/>
          </a:bodyPr>
          <a:lstStyle/>
          <a:p>
            <a:r>
              <a:rPr lang="en-US" sz="1600" dirty="0"/>
              <a:t>Source: http:///www.triplepundit.com/2010/11/uk-businesses-hoping-to-help-the-planet-and-themselves-join-the-clean-plate-club</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61345774"/>
      </p:ext>
    </p:extLst>
  </p:cSld>
  <p:clrMapOvr>
    <a:masterClrMapping/>
  </p:clrMapOvr>
  <mc:AlternateContent xmlns:mc="http://schemas.openxmlformats.org/markup-compatibility/2006" xmlns:p14="http://schemas.microsoft.com/office/powerpoint/2010/main">
    <mc:Choice Requires="p14">
      <p:transition spd="slow" p14:dur="2000" advTm="19901"/>
    </mc:Choice>
    <mc:Fallback xmlns="">
      <p:transition spd="slow" advTm="1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908300" y="850900"/>
            <a:ext cx="6159817" cy="46424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3314700" y="5715000"/>
            <a:ext cx="8877300" cy="646331"/>
          </a:xfrm>
          <a:prstGeom prst="rect">
            <a:avLst/>
          </a:prstGeom>
          <a:noFill/>
        </p:spPr>
        <p:txBody>
          <a:bodyPr wrap="square" rtlCol="0">
            <a:spAutoFit/>
          </a:bodyPr>
          <a:lstStyle/>
          <a:p>
            <a:r>
              <a:rPr lang="en-US" dirty="0"/>
              <a:t>Source: http://reason.kzoo.edu/reason/images/330710.jpg</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77891646"/>
      </p:ext>
    </p:extLst>
  </p:cSld>
  <p:clrMapOvr>
    <a:masterClrMapping/>
  </p:clrMapOvr>
  <mc:AlternateContent xmlns:mc="http://schemas.openxmlformats.org/markup-compatibility/2006" xmlns:p14="http://schemas.microsoft.com/office/powerpoint/2010/main">
    <mc:Choice Requires="p14">
      <p:transition spd="slow" p14:dur="2000" advTm="13665"/>
    </mc:Choice>
    <mc:Fallback xmlns="">
      <p:transition spd="slow" advTm="13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6.5|3.7|1.2|1.4|1.1"/>
</p:tagLst>
</file>

<file path=ppt/tags/tag2.xml><?xml version="1.0" encoding="utf-8"?>
<p:tagLst xmlns:a="http://schemas.openxmlformats.org/drawingml/2006/main" xmlns:r="http://schemas.openxmlformats.org/officeDocument/2006/relationships" xmlns:p="http://schemas.openxmlformats.org/presentationml/2006/main">
  <p:tag name="TIMING" val="|20.2|11.4"/>
</p:tagLst>
</file>

<file path=ppt/tags/tag3.xml><?xml version="1.0" encoding="utf-8"?>
<p:tagLst xmlns:a="http://schemas.openxmlformats.org/drawingml/2006/main" xmlns:r="http://schemas.openxmlformats.org/officeDocument/2006/relationships" xmlns:p="http://schemas.openxmlformats.org/presentationml/2006/main">
  <p:tag name="TIMING" val="|5.3|2.3|3.2|4.9"/>
</p:tagLst>
</file>

<file path=ppt/theme/theme1.xml><?xml version="1.0" encoding="utf-8"?>
<a:theme xmlns:a="http://schemas.openxmlformats.org/drawingml/2006/main" name="Metropolitan">
  <a:themeElements>
    <a:clrScheme name="Custom 8">
      <a:dk1>
        <a:sysClr val="windowText" lastClr="000000"/>
      </a:dk1>
      <a:lt1>
        <a:srgbClr val="FFCC00"/>
      </a:lt1>
      <a:dk2>
        <a:srgbClr val="4E3B30"/>
      </a:dk2>
      <a:lt2>
        <a:srgbClr val="FBEEC9"/>
      </a:lt2>
      <a:accent1>
        <a:srgbClr val="FFCC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2019-11-08T13:18:45+00:00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558840BC-77A9-4806-BC20-1F8B0A97E531}"/>
</file>

<file path=customXml/itemProps2.xml><?xml version="1.0" encoding="utf-8"?>
<ds:datastoreItem xmlns:ds="http://schemas.openxmlformats.org/officeDocument/2006/customXml" ds:itemID="{AABC5A68-EFAF-4F1F-A642-B4EB679F7458}"/>
</file>

<file path=customXml/itemProps3.xml><?xml version="1.0" encoding="utf-8"?>
<ds:datastoreItem xmlns:ds="http://schemas.openxmlformats.org/officeDocument/2006/customXml" ds:itemID="{B2AFD45D-6B86-4EF1-BF77-2248F9080958}"/>
</file>

<file path=customXml/itemProps4.xml><?xml version="1.0" encoding="utf-8"?>
<ds:datastoreItem xmlns:ds="http://schemas.openxmlformats.org/officeDocument/2006/customXml" ds:itemID="{FAE89BAA-739E-4673-AC66-D4AB9093AC33}"/>
</file>

<file path=docProps/app.xml><?xml version="1.0" encoding="utf-8"?>
<Properties xmlns="http://schemas.openxmlformats.org/officeDocument/2006/extended-properties" xmlns:vt="http://schemas.openxmlformats.org/officeDocument/2006/docPropsVTypes">
  <Template>TM03457491[[fn=Metropolitan]]</Template>
  <TotalTime>145</TotalTime>
  <Words>612</Words>
  <Application>Microsoft Office PowerPoint</Application>
  <PresentationFormat>Widescreen</PresentationFormat>
  <Paragraphs>74</Paragraphs>
  <Slides>16</Slides>
  <Notes>6</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Aharoni</vt:lpstr>
      <vt:lpstr>Arial</vt:lpstr>
      <vt:lpstr>Calibri</vt:lpstr>
      <vt:lpstr>Calibri Light</vt:lpstr>
      <vt:lpstr>Times New Roman</vt:lpstr>
      <vt:lpstr>Metropolitan</vt:lpstr>
      <vt:lpstr>Food</vt:lpstr>
      <vt:lpstr>Today:</vt:lpstr>
      <vt:lpstr>PowerPoint Presentation</vt:lpstr>
      <vt:lpstr>Opening Questions:</vt:lpstr>
      <vt:lpstr>Imagine This…</vt:lpstr>
      <vt:lpstr>PowerPoint Presentation</vt:lpstr>
      <vt:lpstr>PowerPoint Presentation</vt:lpstr>
      <vt:lpstr>PowerPoint Presentation</vt:lpstr>
      <vt:lpstr>PowerPoint Presentation</vt:lpstr>
      <vt:lpstr>PowerPoint Presentation</vt:lpstr>
      <vt:lpstr>PowerPoint Presentation</vt:lpstr>
      <vt:lpstr>Landfills</vt:lpstr>
      <vt:lpstr>Composting:</vt:lpstr>
      <vt:lpstr>Independent Writing/Drawing Activity:</vt:lpstr>
      <vt:lpstr>Questions:</vt:lpstr>
      <vt:lpstr>EcoLearn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Mulholland</dc:creator>
  <cp:lastModifiedBy>Olivia Mulholland</cp:lastModifiedBy>
  <cp:revision>12</cp:revision>
  <dcterms:created xsi:type="dcterms:W3CDTF">2016-11-14T01:25:07Z</dcterms:created>
  <dcterms:modified xsi:type="dcterms:W3CDTF">2017-05-16T21:09:25Z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