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m4a" ContentType="audio/mp4"/>
  <Default Extension="xml" ContentType="application/xml"/>
  <Default Extension="tiff" ContentType="image/tiff"/>
  <Default Extension="gif" ContentType="image/gif"/>
  <Default Extension="jpg" ContentType="image/jpeg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5.xml" ContentType="application/vnd.openxmlformats-officedocument.customXml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6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notesMasterIdLst>
    <p:notesMasterId r:id="rId13"/>
  </p:notesMasterIdLst>
  <p:sldIdLst>
    <p:sldId id="256" r:id="rId4"/>
    <p:sldId id="268" r:id="rId5"/>
    <p:sldId id="269" r:id="rId6"/>
    <p:sldId id="270" r:id="rId7"/>
    <p:sldId id="271" r:id="rId8"/>
    <p:sldId id="274" r:id="rId9"/>
    <p:sldId id="272" r:id="rId10"/>
    <p:sldId id="273" r:id="rId11"/>
    <p:sldId id="27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E00"/>
    <a:srgbClr val="FF9A06"/>
    <a:srgbClr val="FFAC02"/>
    <a:srgbClr val="FFB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/>
    <p:restoredTop sz="88558"/>
  </p:normalViewPr>
  <p:slideViewPr>
    <p:cSldViewPr snapToGrid="0" snapToObjects="1">
      <p:cViewPr>
        <p:scale>
          <a:sx n="94" d="100"/>
          <a:sy n="94" d="100"/>
        </p:scale>
        <p:origin x="0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18" Type="http://schemas.openxmlformats.org/officeDocument/2006/relationships/customXml" Target="../customXml/item3.xml"/><Relationship Id="rId3" Type="http://schemas.openxmlformats.org/officeDocument/2006/relationships/slideMaster" Target="slideMasters/slideMaster1.xml"/><Relationship Id="rId21" Type="http://schemas.openxmlformats.org/officeDocument/2006/relationships/customXml" Target="../customXml/item6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7" Type="http://schemas.openxmlformats.org/officeDocument/2006/relationships/slide" Target="slides/slide4.xml"/><Relationship Id="rId16" Type="http://schemas.openxmlformats.org/officeDocument/2006/relationships/theme" Target="theme/theme1.xml"/><Relationship Id="rId2" Type="http://schemas.openxmlformats.org/officeDocument/2006/relationships/customXml" Target="../customXml/item2.xml"/><Relationship Id="rId20" Type="http://schemas.openxmlformats.org/officeDocument/2006/relationships/customXml" Target="../customXml/item5.xml"/><Relationship Id="rId11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customXml" Target="../customXml/item4.xml"/><Relationship Id="rId1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BA48-7336-7F46-83E1-33F88F02884E}" type="datetimeFigureOut">
              <a:rPr lang="en-US" smtClean="0"/>
              <a:t>3/15/17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5F558-4595-D745-AB7D-81853C980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10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</a:t>
            </a:r>
            <a:r>
              <a:rPr lang="en-US" baseline="0" dirty="0" smtClean="0"/>
              <a:t> </a:t>
            </a:r>
            <a:r>
              <a:rPr lang="en-US" dirty="0" smtClean="0"/>
              <a:t>http://</a:t>
            </a:r>
            <a:r>
              <a:rPr lang="en-US" dirty="0" err="1" smtClean="0"/>
              <a:t>www.foodnavigator.com</a:t>
            </a:r>
            <a:r>
              <a:rPr lang="en-US" dirty="0" smtClean="0"/>
              <a:t>/</a:t>
            </a:r>
            <a:r>
              <a:rPr lang="en-US" dirty="0" err="1" smtClean="0"/>
              <a:t>var</a:t>
            </a:r>
            <a:r>
              <a:rPr lang="en-US" dirty="0" smtClean="0"/>
              <a:t>/</a:t>
            </a:r>
            <a:r>
              <a:rPr lang="en-US" dirty="0" err="1" smtClean="0"/>
              <a:t>plain_site</a:t>
            </a:r>
            <a:r>
              <a:rPr lang="en-US" dirty="0" smtClean="0"/>
              <a:t>/storage/images/publications/food-beverage-nutrition/</a:t>
            </a:r>
            <a:r>
              <a:rPr lang="en-US" dirty="0" err="1" smtClean="0"/>
              <a:t>foodnavigator.com</a:t>
            </a:r>
            <a:r>
              <a:rPr lang="en-US" dirty="0" smtClean="0"/>
              <a:t>/policy/uk-the-worst-offender-in-europe-s-22-million-tonne-food-waste-problem/10135015-1-eng-GB/UK-the-worst-offender-in-Europe-s-22-million-tonne-food-waste-problem_strict_xxl.jpg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https://</a:t>
            </a:r>
            <a:r>
              <a:rPr lang="en-US" dirty="0" err="1" smtClean="0"/>
              <a:t>www.bobevans.com</a:t>
            </a:r>
            <a:r>
              <a:rPr lang="en-US" dirty="0" smtClean="0"/>
              <a:t>/-/media/</a:t>
            </a:r>
            <a:r>
              <a:rPr lang="en-US" dirty="0" err="1" smtClean="0"/>
              <a:t>bobevans_com</a:t>
            </a:r>
            <a:r>
              <a:rPr lang="en-US" dirty="0" smtClean="0"/>
              <a:t>/images/our-restaurants/menu/breakfast/</a:t>
            </a:r>
            <a:r>
              <a:rPr lang="en-US" dirty="0" err="1" smtClean="0"/>
              <a:t>waffle-breakfast-with-bacon.jpg?h</a:t>
            </a:r>
            <a:r>
              <a:rPr lang="en-US" dirty="0" smtClean="0"/>
              <a:t>=333&amp;w=500&amp;la=</a:t>
            </a:r>
            <a:r>
              <a:rPr lang="en-US" dirty="0" err="1" smtClean="0"/>
              <a:t>en&amp;hash</a:t>
            </a:r>
            <a:r>
              <a:rPr lang="en-US" dirty="0" smtClean="0"/>
              <a:t>=DAB668251C6F07DE002A4DB9199B609E349EF3C9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06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Audio</a:t>
            </a:r>
            <a:r>
              <a:rPr lang="en-US" baseline="0" dirty="0" smtClean="0"/>
              <a:t> from left to right</a:t>
            </a:r>
          </a:p>
          <a:p>
            <a:r>
              <a:rPr lang="en-US" baseline="0" dirty="0" smtClean="0"/>
              <a:t>Audio 1: play first for answers</a:t>
            </a:r>
          </a:p>
          <a:p>
            <a:r>
              <a:rPr lang="en-US" baseline="0" dirty="0" smtClean="0"/>
              <a:t>Audio 2 : people eat from all over the world</a:t>
            </a:r>
          </a:p>
          <a:p>
            <a:r>
              <a:rPr lang="en-US" baseline="0" dirty="0" smtClean="0"/>
              <a:t>Audio 3: question</a:t>
            </a:r>
          </a:p>
          <a:p>
            <a:r>
              <a:rPr lang="en-US" baseline="0" dirty="0" smtClean="0"/>
              <a:t>Audio 4: possible answers</a:t>
            </a:r>
          </a:p>
          <a:p>
            <a:r>
              <a:rPr lang="en-US" dirty="0" smtClean="0"/>
              <a:t>Source: http://</a:t>
            </a:r>
            <a:r>
              <a:rPr lang="en-US" dirty="0" err="1" smtClean="0"/>
              <a:t>media.diercke.net</a:t>
            </a:r>
            <a:r>
              <a:rPr lang="en-US" dirty="0" smtClean="0"/>
              <a:t>/</a:t>
            </a:r>
            <a:r>
              <a:rPr lang="en-US" dirty="0" err="1" smtClean="0"/>
              <a:t>omeda</a:t>
            </a:r>
            <a:r>
              <a:rPr lang="en-US" dirty="0" smtClean="0"/>
              <a:t>/501/100790_188_1.png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A3740-5CA8-1D48-9738-17D54A642E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 audio,</a:t>
            </a:r>
            <a:r>
              <a:rPr lang="en-US" baseline="0" dirty="0" smtClean="0"/>
              <a:t> discuss, then play </a:t>
            </a:r>
            <a:r>
              <a:rPr lang="en-US" baseline="0" dirty="0" smtClean="0"/>
              <a:t>video</a:t>
            </a:r>
          </a:p>
          <a:p>
            <a:r>
              <a:rPr lang="en-US" baseline="0" dirty="0" smtClean="0"/>
              <a:t>Source: http://</a:t>
            </a:r>
            <a:r>
              <a:rPr lang="en-US" baseline="0" dirty="0" err="1" smtClean="0"/>
              <a:t>www.serendipityfood.com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wp</a:t>
            </a:r>
            <a:r>
              <a:rPr lang="en-US" baseline="0" dirty="0" smtClean="0"/>
              <a:t>-content/uploads/2014/11/pictures-1024x731.jpg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A3740-5CA8-1D48-9738-17D54A642E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49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https://</a:t>
            </a:r>
            <a:r>
              <a:rPr lang="en-US" dirty="0" err="1" smtClean="0"/>
              <a:t>grist.files.wordpress.com</a:t>
            </a:r>
            <a:r>
              <a:rPr lang="en-US" dirty="0" smtClean="0"/>
              <a:t>/2016/07/food-waste-scraps1.jpg?w=1200&amp;h=675&amp;crop=1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aestheticsofprotest.org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-content/uploads/2014/03/</a:t>
            </a:r>
            <a:r>
              <a:rPr lang="en-US" dirty="0" err="1" smtClean="0"/>
              <a:t>food_waste.jpg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3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 audio,</a:t>
            </a:r>
            <a:r>
              <a:rPr lang="en-US" baseline="0" dirty="0" smtClean="0"/>
              <a:t> discuss prompt, then play audio 2 and </a:t>
            </a:r>
            <a:r>
              <a:rPr lang="en-US" baseline="0" dirty="0" smtClean="0"/>
              <a:t>3</a:t>
            </a:r>
          </a:p>
          <a:p>
            <a:r>
              <a:rPr lang="en-US" baseline="0" dirty="0" smtClean="0"/>
              <a:t>Source: http://</a:t>
            </a:r>
            <a:r>
              <a:rPr lang="en-US" baseline="0" dirty="0" err="1" smtClean="0"/>
              <a:t>news.islandcrisis.net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wp</a:t>
            </a:r>
            <a:r>
              <a:rPr lang="en-US" baseline="0" dirty="0" smtClean="0"/>
              <a:t>-content/uploads/2015/09/</a:t>
            </a:r>
            <a:r>
              <a:rPr lang="en-US" baseline="0" dirty="0" err="1" smtClean="0"/>
              <a:t>portion-size.jpg?w</a:t>
            </a:r>
            <a:r>
              <a:rPr lang="en-US" baseline="0" dirty="0" smtClean="0"/>
              <a:t>=640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A3740-5CA8-1D48-9738-17D54A642E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48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</a:t>
            </a:r>
            <a:r>
              <a:rPr lang="en-US" baseline="0" dirty="0" smtClean="0"/>
              <a:t> audio 1, discuss, then close with audio </a:t>
            </a:r>
            <a:r>
              <a:rPr lang="en-US" baseline="0" dirty="0" smtClean="0"/>
              <a:t>2</a:t>
            </a:r>
          </a:p>
          <a:p>
            <a:r>
              <a:rPr lang="en-US" baseline="0" dirty="0" smtClean="0"/>
              <a:t>Source: http://</a:t>
            </a:r>
            <a:r>
              <a:rPr lang="en-US" baseline="0" dirty="0" err="1" smtClean="0"/>
              <a:t>www.diningandstools.com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wp</a:t>
            </a:r>
            <a:r>
              <a:rPr lang="en-US" baseline="0" dirty="0" smtClean="0"/>
              <a:t>-content/uploads/2016/03/family-around-the-dinner-</a:t>
            </a:r>
            <a:r>
              <a:rPr lang="en-US" baseline="0" smtClean="0"/>
              <a:t>table.jpg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A3740-5CA8-1D48-9738-17D54A642E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53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3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4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tiff"/><Relationship Id="rId6" Type="http://schemas.openxmlformats.org/officeDocument/2006/relationships/image" Target="../media/image2.gif"/><Relationship Id="rId7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4" Type="http://schemas.openxmlformats.org/officeDocument/2006/relationships/audio" Target="../media/media3.m4a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4.tiff"/><Relationship Id="rId8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7.png"/><Relationship Id="rId13" Type="http://schemas.openxmlformats.org/officeDocument/2006/relationships/image" Target="../media/image6.png"/><Relationship Id="rId14" Type="http://schemas.openxmlformats.org/officeDocument/2006/relationships/image" Target="../media/image5.png"/><Relationship Id="rId15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Relationship Id="rId3" Type="http://schemas.microsoft.com/office/2007/relationships/media" Target="../media/media6.m4a"/><Relationship Id="rId4" Type="http://schemas.openxmlformats.org/officeDocument/2006/relationships/audio" Target="../media/media6.m4a"/><Relationship Id="rId5" Type="http://schemas.microsoft.com/office/2007/relationships/media" Target="../media/media7.m4a"/><Relationship Id="rId6" Type="http://schemas.openxmlformats.org/officeDocument/2006/relationships/audio" Target="../media/media7.m4a"/><Relationship Id="rId7" Type="http://schemas.microsoft.com/office/2007/relationships/media" Target="../media/media8.m4a"/><Relationship Id="rId8" Type="http://schemas.openxmlformats.org/officeDocument/2006/relationships/audio" Target="../media/media8.m4a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hyperlink" Target="https://www.youtube.com/watch?v=IoCVrkcaH6Q" TargetMode="External"/><Relationship Id="rId6" Type="http://schemas.openxmlformats.org/officeDocument/2006/relationships/image" Target="../media/image9.tiff"/><Relationship Id="rId7" Type="http://schemas.openxmlformats.org/officeDocument/2006/relationships/image" Target="../media/image3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.png"/><Relationship Id="rId6" Type="http://schemas.openxmlformats.org/officeDocument/2006/relationships/image" Target="../media/image10.tiff"/><Relationship Id="rId7" Type="http://schemas.openxmlformats.org/officeDocument/2006/relationships/image" Target="../media/image11.tiff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4" Type="http://schemas.openxmlformats.org/officeDocument/2006/relationships/audio" Target="../media/media12.m4a"/><Relationship Id="rId5" Type="http://schemas.microsoft.com/office/2007/relationships/media" Target="../media/media13.m4a"/><Relationship Id="rId6" Type="http://schemas.openxmlformats.org/officeDocument/2006/relationships/audio" Target="../media/media13.m4a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6.xml"/><Relationship Id="rId9" Type="http://schemas.openxmlformats.org/officeDocument/2006/relationships/image" Target="../media/image12.tiff"/><Relationship Id="rId10" Type="http://schemas.openxmlformats.org/officeDocument/2006/relationships/image" Target="../media/image3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4" Type="http://schemas.openxmlformats.org/officeDocument/2006/relationships/audio" Target="../media/media15.m4a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13.tiff"/><Relationship Id="rId8" Type="http://schemas.openxmlformats.org/officeDocument/2006/relationships/image" Target="../media/image3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14.jpg"/><Relationship Id="rId5" Type="http://schemas.openxmlformats.org/officeDocument/2006/relationships/hyperlink" Target="mailto:hanft.sally@epa.gov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epa.gov/educa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999" y="4413941"/>
            <a:ext cx="85682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Medium" charset="0"/>
                <a:ea typeface="Avenir Medium" charset="0"/>
                <a:cs typeface="Avenir Medium" charset="0"/>
              </a:rPr>
              <a:t>2</a:t>
            </a:r>
            <a:r>
              <a:rPr lang="en-US" sz="3200" baseline="30000" dirty="0" smtClean="0">
                <a:latin typeface="Avenir Medium" charset="0"/>
                <a:ea typeface="Avenir Medium" charset="0"/>
                <a:cs typeface="Avenir Medium" charset="0"/>
              </a:rPr>
              <a:t>nd</a:t>
            </a:r>
            <a:r>
              <a:rPr lang="en-US" sz="3200" dirty="0" smtClean="0">
                <a:latin typeface="Avenir Medium" charset="0"/>
                <a:ea typeface="Avenir Medium" charset="0"/>
                <a:cs typeface="Avenir Medium" charset="0"/>
              </a:rPr>
              <a:t> Grade</a:t>
            </a:r>
            <a:endParaRPr lang="en-US" sz="3200" dirty="0">
              <a:latin typeface="Avenir Medium" charset="0"/>
              <a:ea typeface="Avenir Medium" charset="0"/>
              <a:cs typeface="Avenir Medium" charset="0"/>
            </a:endParaRPr>
          </a:p>
          <a:p>
            <a:r>
              <a:rPr lang="en-US" sz="4400" dirty="0">
                <a:latin typeface="Avenir Medium" charset="0"/>
                <a:ea typeface="Avenir Medium" charset="0"/>
                <a:cs typeface="Avenir Medium" charset="0"/>
              </a:rPr>
              <a:t>Food and </a:t>
            </a:r>
            <a:r>
              <a:rPr lang="en-US" sz="4400" dirty="0" smtClean="0">
                <a:latin typeface="Avenir Medium" charset="0"/>
                <a:ea typeface="Avenir Medium" charset="0"/>
                <a:cs typeface="Avenir Medium" charset="0"/>
              </a:rPr>
              <a:t>Food Waste</a:t>
            </a:r>
            <a:endParaRPr lang="en-US" sz="4400" dirty="0"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435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3473" y="5887102"/>
            <a:ext cx="967255" cy="939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50728" y="5804997"/>
            <a:ext cx="12573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EPA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10 </a:t>
            </a:r>
          </a:p>
          <a:p>
            <a:r>
              <a:rPr lang="en-US" sz="1600" dirty="0">
                <a:solidFill>
                  <a:schemeClr val="bg1"/>
                </a:solidFill>
              </a:rPr>
              <a:t>EcoLearn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5720" y="5675825"/>
            <a:ext cx="5793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Learn about the impacts of wasting food and what you can do to reduce food waste.</a:t>
            </a:r>
            <a:endParaRPr lang="en-US" sz="2400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638" y="6299200"/>
            <a:ext cx="594004" cy="59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0" y="1327851"/>
            <a:ext cx="9143999" cy="4820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Do Now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09916" y="6070215"/>
            <a:ext cx="8727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did you have for breakfast this morning?</a:t>
            </a:r>
          </a:p>
          <a:p>
            <a:r>
              <a:rPr lang="en-US" sz="2400" dirty="0" smtClean="0"/>
              <a:t>Where did it come from?</a:t>
            </a:r>
            <a:endParaRPr lang="en-US" sz="24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291612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6291612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73726" y="5833165"/>
            <a:ext cx="14702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goo.gl</a:t>
            </a:r>
            <a:r>
              <a:rPr lang="en-US" sz="800" dirty="0"/>
              <a:t>/images/AO6TEp</a:t>
            </a:r>
          </a:p>
        </p:txBody>
      </p:sp>
    </p:spTree>
    <p:extLst>
      <p:ext uri="{BB962C8B-B14F-4D97-AF65-F5344CB8AC3E}">
        <p14:creationId xmlns:p14="http://schemas.microsoft.com/office/powerpoint/2010/main" val="12665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Buying Food From Around the World 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92974" y="1793225"/>
            <a:ext cx="3630563" cy="2686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28069" y="5836445"/>
            <a:ext cx="115768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1A1A1A"/>
                </a:solidFill>
                <a:latin typeface="ArialMT" charset="0"/>
              </a:rPr>
              <a:t>https://</a:t>
            </a:r>
            <a:r>
              <a:rPr lang="en-US" sz="600" dirty="0" err="1">
                <a:solidFill>
                  <a:srgbClr val="1A1A1A"/>
                </a:solidFill>
                <a:latin typeface="ArialMT" charset="0"/>
              </a:rPr>
              <a:t>goo.gl</a:t>
            </a:r>
            <a:r>
              <a:rPr lang="en-US" sz="600" dirty="0">
                <a:solidFill>
                  <a:srgbClr val="1A1A1A"/>
                </a:solidFill>
                <a:latin typeface="ArialMT" charset="0"/>
              </a:rPr>
              <a:t>/images/bZY3ki</a:t>
            </a:r>
            <a:endParaRPr lang="en-US" sz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0241" y="3848726"/>
            <a:ext cx="3698201" cy="2463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9729" y="5836445"/>
            <a:ext cx="12089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1A1A1A"/>
                </a:solidFill>
                <a:latin typeface="ArialMT" charset="0"/>
              </a:rPr>
              <a:t>https://</a:t>
            </a:r>
            <a:r>
              <a:rPr lang="en-US" sz="600" dirty="0" err="1">
                <a:solidFill>
                  <a:srgbClr val="1A1A1A"/>
                </a:solidFill>
                <a:latin typeface="ArialMT" charset="0"/>
              </a:rPr>
              <a:t>goo.gl</a:t>
            </a:r>
            <a:r>
              <a:rPr lang="en-US" sz="600" dirty="0">
                <a:solidFill>
                  <a:srgbClr val="1A1A1A"/>
                </a:solidFill>
                <a:latin typeface="ArialMT" charset="0"/>
              </a:rPr>
              <a:t>/images/</a:t>
            </a:r>
            <a:r>
              <a:rPr lang="en-US" sz="600" dirty="0" err="1">
                <a:solidFill>
                  <a:srgbClr val="1A1A1A"/>
                </a:solidFill>
                <a:latin typeface="ArialMT" charset="0"/>
              </a:rPr>
              <a:t>kpRGdP</a:t>
            </a:r>
            <a:endParaRPr lang="en-US" sz="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07" y="1882889"/>
            <a:ext cx="3458936" cy="2594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6861" y="5836445"/>
            <a:ext cx="119135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1A1A1A"/>
                </a:solidFill>
                <a:latin typeface="ArialMT" charset="0"/>
              </a:rPr>
              <a:t>https://</a:t>
            </a:r>
            <a:r>
              <a:rPr lang="en-US" sz="600" dirty="0" err="1">
                <a:solidFill>
                  <a:srgbClr val="1A1A1A"/>
                </a:solidFill>
                <a:latin typeface="ArialMT" charset="0"/>
              </a:rPr>
              <a:t>goo.gl</a:t>
            </a:r>
            <a:r>
              <a:rPr lang="en-US" sz="600" dirty="0">
                <a:solidFill>
                  <a:srgbClr val="1A1A1A"/>
                </a:solidFill>
                <a:latin typeface="ArialMT" charset="0"/>
              </a:rPr>
              <a:t>/images/TCI9M8</a:t>
            </a:r>
            <a:endParaRPr lang="en-US" sz="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772" y="5307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4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Buying Food From Around the World 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6772" y="2057401"/>
            <a:ext cx="7306265" cy="4302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8859" y="4830195"/>
            <a:ext cx="1560740" cy="1170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886" y="3417438"/>
            <a:ext cx="1877699" cy="125054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431500" y="2057400"/>
            <a:ext cx="1935458" cy="143193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1600200" y="2773135"/>
            <a:ext cx="1567543" cy="7511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1608001" y="2773369"/>
            <a:ext cx="6066428" cy="929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46515" y="4042712"/>
            <a:ext cx="1628355" cy="90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057400" y="3912943"/>
            <a:ext cx="1511195" cy="1377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926772" y="3428746"/>
            <a:ext cx="5344886" cy="19867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947858" y="3171825"/>
            <a:ext cx="3538542" cy="2243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0730" y="6028023"/>
            <a:ext cx="812800" cy="8128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329" y="6028023"/>
            <a:ext cx="812800" cy="8128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75386" y="6028023"/>
            <a:ext cx="812800" cy="8128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54292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3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Food Waste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682" y="2209083"/>
            <a:ext cx="2639786" cy="26860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does it mean to waste food?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Why </a:t>
            </a:r>
            <a:r>
              <a:rPr lang="en-US" dirty="0"/>
              <a:t>is food waste a problem? </a:t>
            </a:r>
            <a:endParaRPr lang="en-US" dirty="0" smtClean="0"/>
          </a:p>
          <a:p>
            <a:pPr marL="0" indent="0">
              <a:buNone/>
            </a:pPr>
            <a:r>
              <a:rPr lang="en-US" sz="1300" i="1" dirty="0">
                <a:hlinkClick r:id="rId5"/>
              </a:rPr>
              <a:t>https://</a:t>
            </a:r>
            <a:r>
              <a:rPr lang="en-US" sz="1300" i="1" dirty="0" smtClean="0">
                <a:hlinkClick r:id="rId5"/>
              </a:rPr>
              <a:t>www.youtube.com/watch?v=IoCVrkcaH6Q</a:t>
            </a:r>
            <a:endParaRPr lang="en-US" sz="1300" i="1" dirty="0" smtClean="0"/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468" y="1556084"/>
            <a:ext cx="6222534" cy="44446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77864" y="5839167"/>
            <a:ext cx="188224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http://</a:t>
            </a:r>
            <a:r>
              <a:rPr lang="en-US" sz="600" dirty="0" err="1"/>
              <a:t>www.localsharenj.org</a:t>
            </a:r>
            <a:r>
              <a:rPr lang="en-US" sz="600" dirty="0"/>
              <a:t>/hunger-and-food-waste/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7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Wasted Food Vs. Food Waste</a:t>
            </a:r>
            <a:endParaRPr lang="en-US" b="1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3066" y="3302000"/>
            <a:ext cx="5367867" cy="355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51000"/>
            <a:ext cx="435583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679" y="2298833"/>
            <a:ext cx="9185357" cy="4559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Practice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" y="1690689"/>
            <a:ext cx="8627645" cy="99418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What ideas do you have about how to reduce food waste?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10035" y="5839167"/>
            <a:ext cx="117532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1A1A1A"/>
                </a:solidFill>
                <a:latin typeface="ArialMT" charset="0"/>
              </a:rPr>
              <a:t>https://</a:t>
            </a:r>
            <a:r>
              <a:rPr lang="en-US" sz="600" dirty="0" err="1">
                <a:solidFill>
                  <a:srgbClr val="1A1A1A"/>
                </a:solidFill>
                <a:latin typeface="ArialMT" charset="0"/>
              </a:rPr>
              <a:t>goo.gl</a:t>
            </a:r>
            <a:r>
              <a:rPr lang="en-US" sz="600" dirty="0">
                <a:solidFill>
                  <a:srgbClr val="1A1A1A"/>
                </a:solidFill>
                <a:latin typeface="ArialMT" charset="0"/>
              </a:rPr>
              <a:t>/images/etHSL6</a:t>
            </a:r>
            <a:endParaRPr lang="en-US" sz="600" dirty="0"/>
          </a:p>
        </p:txBody>
      </p:sp>
      <p:sp>
        <p:nvSpPr>
          <p:cNvPr id="7" name="Rectangle 6"/>
          <p:cNvSpPr/>
          <p:nvPr/>
        </p:nvSpPr>
        <p:spPr>
          <a:xfrm>
            <a:off x="619083" y="5839167"/>
            <a:ext cx="120097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1A1A1A"/>
                </a:solidFill>
                <a:latin typeface="ArialMT" charset="0"/>
              </a:rPr>
              <a:t>https://</a:t>
            </a:r>
            <a:r>
              <a:rPr lang="en-US" sz="600" dirty="0" err="1">
                <a:solidFill>
                  <a:srgbClr val="1A1A1A"/>
                </a:solidFill>
                <a:latin typeface="ArialMT" charset="0"/>
              </a:rPr>
              <a:t>goo.gl</a:t>
            </a:r>
            <a:r>
              <a:rPr lang="en-US" sz="600" dirty="0">
                <a:solidFill>
                  <a:srgbClr val="1A1A1A"/>
                </a:solidFill>
                <a:latin typeface="ArialMT" charset="0"/>
              </a:rPr>
              <a:t>/images/mnAsp9</a:t>
            </a:r>
            <a:endParaRPr lang="en-US" sz="600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" y="6296367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8650" y="6296367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568" y="6296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5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1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53080"/>
            <a:ext cx="9144000" cy="5151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Homework</a:t>
            </a:r>
            <a:endParaRPr lang="en-US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295029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550" y="6295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4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56176" y="2165847"/>
            <a:ext cx="7607253" cy="2387600"/>
          </a:xfrm>
        </p:spPr>
        <p:txBody>
          <a:bodyPr/>
          <a:lstStyle/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EcoLearn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1301601" y="5392789"/>
            <a:ext cx="73152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Developed by the Environmental Protection Agency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With support from Department of State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Virtual Students of Foreign Service Interns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hlinkClick r:id="rId2"/>
              </a:rPr>
              <a:t>https://www.epa.gov/education</a:t>
            </a:r>
            <a:r>
              <a:rPr lang="en-US" sz="16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124" y="5539845"/>
            <a:ext cx="967255" cy="939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5379" y="5518171"/>
            <a:ext cx="12573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EPA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10 </a:t>
            </a:r>
          </a:p>
          <a:p>
            <a:r>
              <a:rPr lang="en-US" sz="1600" dirty="0">
                <a:solidFill>
                  <a:schemeClr val="bg1"/>
                </a:solidFill>
              </a:rPr>
              <a:t>EcoLearn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566" t="3617" r="6218"/>
          <a:stretch/>
        </p:blipFill>
        <p:spPr>
          <a:xfrm>
            <a:off x="2743200" y="439566"/>
            <a:ext cx="3865484" cy="3226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2247" y="4389477"/>
            <a:ext cx="412955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For more information:     </a:t>
            </a:r>
          </a:p>
          <a:p>
            <a:r>
              <a:rPr lang="en-US" dirty="0"/>
              <a:t>                   </a:t>
            </a:r>
            <a:r>
              <a:rPr lang="en-US" dirty="0">
                <a:hlinkClick r:id="rId5"/>
              </a:rPr>
              <a:t>hanft.sally@epa.gov</a:t>
            </a:r>
            <a:r>
              <a:rPr lang="en-US" dirty="0"/>
              <a:t> or</a:t>
            </a:r>
          </a:p>
          <a:p>
            <a:r>
              <a:rPr lang="en-US" dirty="0"/>
              <a:t>                   salazar.viccy@epa.gov 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77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E5D0FA646EF498792D2B9A019C022" ma:contentTypeVersion="11" ma:contentTypeDescription="Create a new document." ma:contentTypeScope="" ma:versionID="02f31134bd8086bda2b586c8cb394efb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93c6a663-ae4a-4ced-9ece-a8d2a552dbdd" targetNamespace="http://schemas.microsoft.com/office/2006/metadata/properties" ma:root="true" ma:fieldsID="b28f1d4a36b692e96a95e7dfac3d5744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93c6a663-ae4a-4ced-9ece-a8d2a552dbd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0c63405-47a1-4b55-937d-305de570f354}" ma:internalName="TaxCatchAllLabel" ma:readOnly="true" ma:showField="CatchAllDataLabel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0c63405-47a1-4b55-937d-305de570f354}" ma:internalName="TaxCatchAll" ma:showField="CatchAllData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6a663-ae4a-4ced-9ece-a8d2a552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29f62856-1543-49d4-a736-4569d363f533" ContentTypeId="0x0101" PreviousValue="false"/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Language xmlns="http://schemas.microsoft.com/sharepoint/v3">English</Language>
    <Document_x0020_Creation_x0020_Date xmlns="4ffa91fb-a0ff-4ac5-b2db-65c790d184a4">2019-11-08T13:22:24+00:00</Document_x0020_Creation_x0020_Date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Props1.xml><?xml version="1.0" encoding="utf-8"?>
<ds:datastoreItem xmlns:ds="http://schemas.openxmlformats.org/officeDocument/2006/customXml" ds:itemID="{E23FAC99-1BDD-4135-85AE-6EC1054F28D2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CC9D2CC1-5EC2-4358-B737-0A80821FF196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C0A604C2-3343-439A-AC61-06297A47868B}"/>
</file>

<file path=customXml/itemProps4.xml><?xml version="1.0" encoding="utf-8"?>
<ds:datastoreItem xmlns:ds="http://schemas.openxmlformats.org/officeDocument/2006/customXml" ds:itemID="{41797602-BC05-45EC-A4B7-54D3AE546246}"/>
</file>

<file path=customXml/itemProps5.xml><?xml version="1.0" encoding="utf-8"?>
<ds:datastoreItem xmlns:ds="http://schemas.openxmlformats.org/officeDocument/2006/customXml" ds:itemID="{1B1321EF-930C-4B3D-96F0-8CAC585FB7CD}"/>
</file>

<file path=customXml/itemProps6.xml><?xml version="1.0" encoding="utf-8"?>
<ds:datastoreItem xmlns:ds="http://schemas.openxmlformats.org/officeDocument/2006/customXml" ds:itemID="{6B6352CB-0E60-4CA8-A5FC-A18A18F249E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27692</TotalTime>
  <Words>259</Words>
  <Application>Microsoft Macintosh PowerPoint</Application>
  <PresentationFormat>On-screen Show (4:3)</PresentationFormat>
  <Paragraphs>62</Paragraphs>
  <Slides>9</Slides>
  <Notes>7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Aharoni</vt:lpstr>
      <vt:lpstr>ArialMT</vt:lpstr>
      <vt:lpstr>Avenir Medium</vt:lpstr>
      <vt:lpstr>Calibri</vt:lpstr>
      <vt:lpstr>Calibri Light</vt:lpstr>
      <vt:lpstr>Arial</vt:lpstr>
      <vt:lpstr>Office Theme</vt:lpstr>
      <vt:lpstr>PowerPoint Presentation</vt:lpstr>
      <vt:lpstr>Do Now</vt:lpstr>
      <vt:lpstr>Buying Food From Around the World  </vt:lpstr>
      <vt:lpstr>Buying Food From Around the World  </vt:lpstr>
      <vt:lpstr>Food Waste</vt:lpstr>
      <vt:lpstr>Wasted Food Vs. Food Waste</vt:lpstr>
      <vt:lpstr>Practice</vt:lpstr>
      <vt:lpstr>Homework</vt:lpstr>
      <vt:lpstr>EcoLearn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vu.tran.kelly@gmail.com</dc:creator>
  <cp:lastModifiedBy>Dang, Colleen</cp:lastModifiedBy>
  <cp:revision>40</cp:revision>
  <dcterms:created xsi:type="dcterms:W3CDTF">2016-11-30T06:05:15Z</dcterms:created>
  <dcterms:modified xsi:type="dcterms:W3CDTF">2017-03-15T16:34:17Z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0x010100DDDE5D0FA646EF498792D2B9A019C022</vt:lpwstr>
  </property>
  <property fmtid="{D5CDD505-2E9C-101B-9397-08002B2CF9AE}" pid="3" name="TaxKeyword">
    <vt:lpwstr/>
  </property>
</Properties>
</file>