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m4a" ContentType="audio/mp4"/>
  <Default Extension="xml" ContentType="application/xml"/>
  <Default Extension="tiff" ContentType="image/tiff"/>
  <Default Extension="gif" ContentType="image/gif"/>
  <Default Extension="jpg" ContentType="image/jpeg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6"/>
  </p:notesMasterIdLst>
  <p:sldIdLst>
    <p:sldId id="256" r:id="rId4"/>
    <p:sldId id="257" r:id="rId5"/>
    <p:sldId id="268" r:id="rId6"/>
    <p:sldId id="267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/>
    <p:restoredTop sz="83549"/>
  </p:normalViewPr>
  <p:slideViewPr>
    <p:cSldViewPr snapToGrid="0" snapToObjects="1">
      <p:cViewPr>
        <p:scale>
          <a:sx n="60" d="100"/>
          <a:sy n="60" d="100"/>
        </p:scale>
        <p:origin x="126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3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7" Type="http://schemas.openxmlformats.org/officeDocument/2006/relationships/slide" Target="slides/slide4.xml"/><Relationship Id="rId20" Type="http://schemas.openxmlformats.org/officeDocument/2006/relationships/tableStyles" Target="tableStyles.xml"/><Relationship Id="rId1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1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4" Type="http://schemas.openxmlformats.org/officeDocument/2006/relationships/customXml" Target="../customXml/item6.xml"/><Relationship Id="rId15" Type="http://schemas.openxmlformats.org/officeDocument/2006/relationships/slide" Target="slides/slide12.xml"/><Relationship Id="rId5" Type="http://schemas.openxmlformats.org/officeDocument/2006/relationships/slide" Target="slides/slide2.xml"/><Relationship Id="rId23" Type="http://schemas.openxmlformats.org/officeDocument/2006/relationships/customXml" Target="../customXml/item5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4" Type="http://schemas.openxmlformats.org/officeDocument/2006/relationships/slide" Target="slides/slide1.xml"/><Relationship Id="rId22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</a:t>
            </a:r>
            <a:r>
              <a:rPr lang="en-US" dirty="0" err="1" smtClean="0"/>
              <a:t>info.esg.adec-innovations.com</a:t>
            </a:r>
            <a:r>
              <a:rPr lang="en-US" dirty="0" smtClean="0"/>
              <a:t>/blog/climate-change-and-its-effect-on-the-global-food-system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files.atkins.com</a:t>
            </a:r>
            <a:r>
              <a:rPr lang="en-US" dirty="0" smtClean="0"/>
              <a:t>/Low-Carb-Vegetable-</a:t>
            </a:r>
            <a:r>
              <a:rPr lang="en-US" smtClean="0"/>
              <a:t>Recipes.png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http://</a:t>
            </a:r>
            <a:r>
              <a:rPr lang="en-US" baseline="0" dirty="0" err="1"/>
              <a:t>cfaes.osu.edu</a:t>
            </a:r>
            <a:r>
              <a:rPr lang="en-US" baseline="0" dirty="0"/>
              <a:t>/sites/</a:t>
            </a:r>
            <a:r>
              <a:rPr lang="en-US" baseline="0" dirty="0" err="1"/>
              <a:t>cfaes_main</a:t>
            </a:r>
            <a:r>
              <a:rPr lang="en-US" baseline="0" dirty="0"/>
              <a:t>/files/site-library/site-images/news/Bee%20on%20rapeseed%20flower_0.jpg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</a:t>
            </a:r>
            <a:r>
              <a:rPr lang="en-US" dirty="0" err="1" smtClean="0"/>
              <a:t>fillyourhope.com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-content/uploads/2015/02/Balanced-</a:t>
            </a:r>
            <a:r>
              <a:rPr lang="en-US" dirty="0" err="1" smtClean="0"/>
              <a:t>Breakfast.png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04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goo.gl</a:t>
            </a:r>
            <a:r>
              <a:rPr lang="en-US" dirty="0" smtClean="0"/>
              <a:t>/images/l6JiqT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3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http://urban-</a:t>
            </a:r>
            <a:r>
              <a:rPr lang="en-US" dirty="0" err="1" smtClean="0"/>
              <a:t>gallery.net</a:t>
            </a:r>
            <a:r>
              <a:rPr lang="en-US" dirty="0" smtClean="0"/>
              <a:t>/</a:t>
            </a:r>
            <a:r>
              <a:rPr lang="en-US" dirty="0" err="1" smtClean="0"/>
              <a:t>txl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-content/uploads/2012/12/transport_truck_melons_q_17752.jpg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6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goo.gl</a:t>
            </a:r>
            <a:r>
              <a:rPr lang="en-US" dirty="0" smtClean="0"/>
              <a:t>/images/xYJNx0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73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Click on picture to hyperlink.</a:t>
            </a:r>
          </a:p>
          <a:p>
            <a:r>
              <a:rPr lang="en-US" baseline="0" dirty="0" smtClean="0"/>
              <a:t>If hyperlink does not work:</a:t>
            </a:r>
          </a:p>
          <a:p>
            <a:r>
              <a:rPr lang="en-US" baseline="0" dirty="0" smtClean="0"/>
              <a:t>Teaching Resources &gt; Educational Games &gt; Geographic Decision Making &gt; Human </a:t>
            </a:r>
            <a:r>
              <a:rPr lang="en-US" baseline="0" dirty="0" err="1" smtClean="0"/>
              <a:t>Footprinnt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9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cdn.shopify.com</a:t>
            </a:r>
            <a:r>
              <a:rPr lang="en-US" dirty="0" smtClean="0"/>
              <a:t>/s/files/1/0214/2594/products/meet-the-food-groups_3f684f3f-fb66-446a-bd06-68083a4b11ed_1024x1024.png?v=1423170562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Source: https://</a:t>
            </a:r>
            <a:r>
              <a:rPr lang="en-US" baseline="0" dirty="0" err="1" smtClean="0"/>
              <a:t>cdn.shopify.com</a:t>
            </a:r>
            <a:r>
              <a:rPr lang="en-US" baseline="0" dirty="0" smtClean="0"/>
              <a:t>/s/files/1/0214/2594/products/meet-the-food-groups_3f684f3f-fb66-446a-bd06-68083a4b11ed_1024x1024.png?v=1423170562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20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gif"/><Relationship Id="rId6" Type="http://schemas.openxmlformats.org/officeDocument/2006/relationships/image" Target="../media/image2.tiff"/><Relationship Id="rId7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2.tiff"/><Relationship Id="rId6" Type="http://schemas.openxmlformats.org/officeDocument/2006/relationships/image" Target="../media/image3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13.jpg"/><Relationship Id="rId5" Type="http://schemas.openxmlformats.org/officeDocument/2006/relationships/hyperlink" Target="mailto:hanft.sally@epa.gov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pa.gov/educ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tiff"/><Relationship Id="rId6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tiff"/><Relationship Id="rId6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6.tiff"/><Relationship Id="rId8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notesSlide" Target="../notesSlides/notesSlide5.xml"/><Relationship Id="rId13" Type="http://schemas.openxmlformats.org/officeDocument/2006/relationships/image" Target="../media/image7.tiff"/><Relationship Id="rId14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Relationship Id="rId3" Type="http://schemas.microsoft.com/office/2007/relationships/media" Target="../media/media7.m4a"/><Relationship Id="rId4" Type="http://schemas.openxmlformats.org/officeDocument/2006/relationships/audio" Target="../media/media7.m4a"/><Relationship Id="rId5" Type="http://schemas.microsoft.com/office/2007/relationships/media" Target="../media/media8.m4a"/><Relationship Id="rId6" Type="http://schemas.openxmlformats.org/officeDocument/2006/relationships/audio" Target="../media/media8.m4a"/><Relationship Id="rId7" Type="http://schemas.microsoft.com/office/2007/relationships/media" Target="../media/media9.m4a"/><Relationship Id="rId8" Type="http://schemas.openxmlformats.org/officeDocument/2006/relationships/audio" Target="../media/media9.m4a"/><Relationship Id="rId9" Type="http://schemas.microsoft.com/office/2007/relationships/media" Target="../media/media10.m4a"/><Relationship Id="rId10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microsoft.com/office/2007/relationships/media" Target="../media/media13.m4a"/><Relationship Id="rId6" Type="http://schemas.openxmlformats.org/officeDocument/2006/relationships/audio" Target="../media/media13.m4a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6.xml"/><Relationship Id="rId9" Type="http://schemas.openxmlformats.org/officeDocument/2006/relationships/image" Target="../media/image8.tiff"/><Relationship Id="rId10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nationalgeographic.org/interactive/human-footprint-interactive/" TargetMode="External"/><Relationship Id="rId4" Type="http://schemas.openxmlformats.org/officeDocument/2006/relationships/hyperlink" Target="http://www.nationalgeographic.org/interactive/human-footprint-interactive/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4" Type="http://schemas.openxmlformats.org/officeDocument/2006/relationships/audio" Target="../media/media16.m4a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11.jpeg"/><Relationship Id="rId8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9" y="4413941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venir Medium" charset="0"/>
                <a:ea typeface="Avenir Medium" charset="0"/>
                <a:cs typeface="Avenir Medium" charset="0"/>
              </a:rPr>
              <a:t>3</a:t>
            </a:r>
            <a:r>
              <a:rPr lang="en-US" sz="3200" baseline="30000" dirty="0" smtClean="0">
                <a:latin typeface="Avenir Medium" charset="0"/>
                <a:ea typeface="Avenir Medium" charset="0"/>
                <a:cs typeface="Avenir Medium" charset="0"/>
              </a:rPr>
              <a:t>rd</a:t>
            </a:r>
            <a:r>
              <a:rPr lang="en-US" sz="3200" dirty="0" smtClean="0">
                <a:latin typeface="Avenir Medium" charset="0"/>
                <a:ea typeface="Avenir Medium" charset="0"/>
                <a:cs typeface="Avenir Medium" charset="0"/>
              </a:rPr>
              <a:t> Grade</a:t>
            </a:r>
            <a:endParaRPr lang="en-US" sz="3200" dirty="0"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sz="4400" dirty="0" smtClean="0">
                <a:latin typeface="Avenir Medium" charset="0"/>
                <a:ea typeface="Avenir Medium" charset="0"/>
                <a:cs typeface="Avenir Medium" charset="0"/>
              </a:rPr>
              <a:t>Healthy and Sustainable Food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801" y="5866552"/>
            <a:ext cx="614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Learn </a:t>
            </a:r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how you can help your community by adopting healthier consumption </a:t>
            </a:r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patterns.</a:t>
            </a:r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473" y="5874179"/>
            <a:ext cx="967255" cy="939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4895"/>
            <a:ext cx="9144000" cy="449883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54997"/>
            <a:ext cx="558801" cy="5588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Activity 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Guidelines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 tips from the </a:t>
            </a:r>
            <a:r>
              <a:rPr lang="en-US" smtClean="0"/>
              <a:t>previous slide </a:t>
            </a:r>
            <a:r>
              <a:rPr lang="en-US" dirty="0" smtClean="0"/>
              <a:t>to design a healthy and </a:t>
            </a:r>
            <a:r>
              <a:rPr lang="en-US" smtClean="0"/>
              <a:t>sustainable meal.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hen </a:t>
            </a:r>
            <a:r>
              <a:rPr lang="en-US" dirty="0"/>
              <a:t>exchange </a:t>
            </a:r>
            <a:r>
              <a:rPr lang="en-US" dirty="0" smtClean="0"/>
              <a:t>your meal </a:t>
            </a:r>
            <a:r>
              <a:rPr lang="en-US" dirty="0"/>
              <a:t>with a partner, who </a:t>
            </a:r>
            <a:r>
              <a:rPr lang="en-US" dirty="0" smtClean="0"/>
              <a:t>will fact-check </a:t>
            </a:r>
            <a:r>
              <a:rPr lang="en-US" dirty="0"/>
              <a:t>the meal by answering the </a:t>
            </a:r>
            <a:r>
              <a:rPr lang="en-US" dirty="0" smtClean="0"/>
              <a:t>following: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this meal represent a balanced diet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Does </a:t>
            </a:r>
            <a:r>
              <a:rPr lang="en-US" dirty="0"/>
              <a:t>this meal use local food products to do so?</a:t>
            </a:r>
          </a:p>
        </p:txBody>
      </p:sp>
    </p:spTree>
    <p:extLst>
      <p:ext uri="{BB962C8B-B14F-4D97-AF65-F5344CB8AC3E}">
        <p14:creationId xmlns:p14="http://schemas.microsoft.com/office/powerpoint/2010/main" val="12997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58" y="309716"/>
            <a:ext cx="7551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venir Medium" charset="0"/>
                <a:ea typeface="Avenir Medium" charset="0"/>
                <a:cs typeface="Avenir Medium" charset="0"/>
              </a:rPr>
              <a:t>What can you do?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2737" y="338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145916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Think of three things you can do to conserve food resources and support sustainable food.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0150"/>
            <a:ext cx="9144000" cy="44577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199" y="442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2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For more information:     </a:t>
            </a:r>
          </a:p>
          <a:p>
            <a:r>
              <a:rPr lang="en-US" dirty="0"/>
              <a:t>                   </a:t>
            </a:r>
            <a:r>
              <a:rPr lang="en-US" dirty="0">
                <a:hlinkClick r:id="rId5"/>
              </a:rPr>
              <a:t>hanft.sally@epa.gov</a:t>
            </a:r>
            <a:r>
              <a:rPr lang="en-US" dirty="0"/>
              <a:t> or</a:t>
            </a:r>
          </a:p>
          <a:p>
            <a:r>
              <a:rPr lang="en-US" dirty="0"/>
              <a:t>                   salazar.viccy@epa.gov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703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716" y="412955"/>
            <a:ext cx="827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Today you will learn</a:t>
            </a:r>
            <a:r>
              <a:rPr lang="mr-IN" sz="4000" dirty="0">
                <a:latin typeface="Avenir Medium" charset="0"/>
                <a:ea typeface="Avenir Medium" charset="0"/>
                <a:cs typeface="Avenir Medium" charset="0"/>
              </a:rPr>
              <a:t>…</a:t>
            </a:r>
            <a:endParaRPr lang="en-US" sz="40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11012"/>
            <a:ext cx="4620127" cy="3046988"/>
          </a:xfrm>
          <a:prstGeom prst="rect">
            <a:avLst/>
          </a:prstGeom>
          <a:solidFill>
            <a:srgbClr val="FFBE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How </a:t>
            </a:r>
            <a:r>
              <a:rPr lang="en-US" sz="2400" dirty="0"/>
              <a:t>f</a:t>
            </a:r>
            <a:r>
              <a:rPr lang="en-US" sz="2400" dirty="0" smtClean="0"/>
              <a:t>ood works as fuel to keep our bodies moving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How to keep ourselves and our environment healthy by eating sustainably and reducing </a:t>
            </a:r>
            <a:r>
              <a:rPr lang="en-US" sz="2400" dirty="0" smtClean="0"/>
              <a:t>waste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 relationship between energy and transportation resources involved in food </a:t>
            </a:r>
            <a:r>
              <a:rPr lang="en-US" sz="2400" dirty="0" smtClean="0"/>
              <a:t>production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120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Medium" charset="0"/>
                <a:ea typeface="Avenir Medium" charset="0"/>
                <a:cs typeface="Avenir Medium" charset="0"/>
              </a:rPr>
              <a:t>Do Now</a:t>
            </a:r>
            <a:br>
              <a:rPr lang="en-US" dirty="0">
                <a:latin typeface="Avenir Medium" charset="0"/>
                <a:ea typeface="Avenir Medium" charset="0"/>
                <a:cs typeface="Avenir Medium" charset="0"/>
              </a:rPr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68952"/>
            <a:ext cx="7886700" cy="4351338"/>
          </a:xfrm>
        </p:spPr>
        <p:txBody>
          <a:bodyPr/>
          <a:lstStyle/>
          <a:p>
            <a:r>
              <a:rPr lang="en-US" dirty="0" smtClean="0"/>
              <a:t>What do you eat for breakfast?</a:t>
            </a:r>
          </a:p>
          <a:p>
            <a:r>
              <a:rPr lang="en-US" dirty="0" smtClean="0"/>
              <a:t>Does this meal represent a balanced diet?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842" y="2752223"/>
            <a:ext cx="7299158" cy="410577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46" y="59202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9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Medium" charset="0"/>
                <a:ea typeface="Avenir Medium" charset="0"/>
                <a:cs typeface="Avenir Medium" charset="0"/>
              </a:rPr>
              <a:t>Food Sourcing and Production</a:t>
            </a:r>
            <a:endParaRPr lang="en-US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0" y="1690689"/>
            <a:ext cx="9144000" cy="3597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78904"/>
            <a:ext cx="635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Where does a nutritious diet come from?</a:t>
            </a:r>
            <a:endParaRPr lang="en-US" sz="28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186299"/>
            <a:ext cx="812800" cy="812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3293" y="61862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233" y="294967"/>
            <a:ext cx="8981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venir Medium" charset="0"/>
                <a:ea typeface="Avenir Medium" charset="0"/>
                <a:cs typeface="Avenir Medium" charset="0"/>
              </a:rPr>
              <a:t>Transporting Food and Environmental Impacts</a:t>
            </a:r>
            <a:endParaRPr lang="en-US" sz="40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0905" y="1234249"/>
            <a:ext cx="6513095" cy="4500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80172"/>
            <a:ext cx="8404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Transporting foods around the world uses vast amounts of resources and produces air pollution.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015" y="5353798"/>
            <a:ext cx="633307" cy="63330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2599" y="5358872"/>
            <a:ext cx="667187" cy="667187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24382" y="5401459"/>
            <a:ext cx="585646" cy="585646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14624" y="5397827"/>
            <a:ext cx="589278" cy="589278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03902" y="5417880"/>
            <a:ext cx="589278" cy="58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2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233" y="294967"/>
            <a:ext cx="8981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venir Medium" charset="0"/>
                <a:ea typeface="Avenir Medium" charset="0"/>
                <a:cs typeface="Avenir Medium" charset="0"/>
              </a:rPr>
              <a:t>Sustainable Food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79976"/>
            <a:ext cx="9144000" cy="519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597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How can we eat more sustainably?</a:t>
            </a:r>
            <a:endParaRPr lang="en-US" sz="32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5667876"/>
            <a:ext cx="812800" cy="8128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800" y="5667876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6265" y="56678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2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233" y="294967"/>
            <a:ext cx="89817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Human Footprint: Discover the Impact of Your Choices 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6555742"/>
            <a:ext cx="83418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-Roman" charset="0"/>
                <a:hlinkClick r:id="rId3"/>
              </a:rPr>
              <a:t>http</a:t>
            </a:r>
            <a:r>
              <a:rPr lang="en-US" sz="1400" dirty="0">
                <a:solidFill>
                  <a:prstClr val="black"/>
                </a:solidFill>
                <a:latin typeface="Times-Roman" charset="0"/>
                <a:hlinkClick r:id="rId3"/>
              </a:rPr>
              <a:t>://education.nationalgeographic.org/interactive/human-footprint-interactive/</a:t>
            </a:r>
            <a:r>
              <a:rPr lang="en-US" sz="1400" dirty="0">
                <a:solidFill>
                  <a:prstClr val="black"/>
                </a:solidFill>
                <a:latin typeface="Times-Roman" charset="0"/>
              </a:rPr>
              <a:t> </a:t>
            </a:r>
            <a:endParaRPr lang="en-US" sz="1400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44949"/>
            <a:ext cx="8229600" cy="458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979" y="383458"/>
            <a:ext cx="9866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venir Medium" charset="0"/>
                <a:ea typeface="Avenir Medium" charset="0"/>
                <a:cs typeface="Avenir Medium" charset="0"/>
              </a:rPr>
              <a:t>Five Food Groups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022264"/>
            <a:ext cx="7645400" cy="575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98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458" y="309716"/>
            <a:ext cx="75511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venir Medium" charset="0"/>
                <a:ea typeface="Avenir Medium" charset="0"/>
                <a:cs typeface="Avenir Medium" charset="0"/>
              </a:rPr>
              <a:t>Building a Healthy Eating Lifestyle</a:t>
            </a:r>
            <a:endParaRPr lang="en-US" sz="44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6" name="Picture 4" descr="http://chicagofamilyfit.com/wordpress/wp-content/uploads/2016/02/Choose-My-Plat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 bwMode="auto">
          <a:xfrm>
            <a:off x="2814" y="1633155"/>
            <a:ext cx="9141186" cy="54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0116" y="971435"/>
            <a:ext cx="812800" cy="812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1200" y="9714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2019-11-08T13:27:02+00:00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4AD6D3AE-B823-4F91-B46E-12C8F543F36E}"/>
</file>

<file path=customXml/itemProps4.xml><?xml version="1.0" encoding="utf-8"?>
<ds:datastoreItem xmlns:ds="http://schemas.openxmlformats.org/officeDocument/2006/customXml" ds:itemID="{4595E513-B09B-402B-A7FC-9B3336365449}"/>
</file>

<file path=customXml/itemProps5.xml><?xml version="1.0" encoding="utf-8"?>
<ds:datastoreItem xmlns:ds="http://schemas.openxmlformats.org/officeDocument/2006/customXml" ds:itemID="{FBFCAB60-87F0-46B1-AEA2-743B8C4008A8}"/>
</file>

<file path=customXml/itemProps6.xml><?xml version="1.0" encoding="utf-8"?>
<ds:datastoreItem xmlns:ds="http://schemas.openxmlformats.org/officeDocument/2006/customXml" ds:itemID="{B0361A93-580E-4D65-9397-4F4968B7D1B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24591</TotalTime>
  <Words>328</Words>
  <Application>Microsoft Macintosh PowerPoint</Application>
  <PresentationFormat>On-screen Show (4:3)</PresentationFormat>
  <Paragraphs>65</Paragraphs>
  <Slides>12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Aharoni</vt:lpstr>
      <vt:lpstr>Avenir Book</vt:lpstr>
      <vt:lpstr>Avenir Medium</vt:lpstr>
      <vt:lpstr>Calibri</vt:lpstr>
      <vt:lpstr>Calibri Light</vt:lpstr>
      <vt:lpstr>Times-Roman</vt:lpstr>
      <vt:lpstr>Arial</vt:lpstr>
      <vt:lpstr>Office Theme</vt:lpstr>
      <vt:lpstr>PowerPoint Presentation</vt:lpstr>
      <vt:lpstr>PowerPoint Presentation</vt:lpstr>
      <vt:lpstr>Do Now </vt:lpstr>
      <vt:lpstr>Food Sourcing and Production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Guidelines</vt:lpstr>
      <vt:lpstr>PowerPoint Presentation</vt:lpstr>
      <vt:lpstr>EcoLearn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Dang, Colleen</cp:lastModifiedBy>
  <cp:revision>41</cp:revision>
  <dcterms:created xsi:type="dcterms:W3CDTF">2016-11-30T06:05:15Z</dcterms:created>
  <dcterms:modified xsi:type="dcterms:W3CDTF">2017-10-20T16:54:34Z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