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6" r:id="rId1"/>
  </p:sldMasterIdLst>
  <p:notesMasterIdLst>
    <p:notesMasterId r:id="rId13"/>
  </p:notesMasterIdLst>
  <p:sldIdLst>
    <p:sldId id="287" r:id="rId2"/>
    <p:sldId id="258" r:id="rId3"/>
    <p:sldId id="288" r:id="rId4"/>
    <p:sldId id="289" r:id="rId5"/>
    <p:sldId id="290" r:id="rId6"/>
    <p:sldId id="291" r:id="rId7"/>
    <p:sldId id="292" r:id="rId8"/>
    <p:sldId id="294" r:id="rId9"/>
    <p:sldId id="293" r:id="rId10"/>
    <p:sldId id="295" r:id="rId11"/>
    <p:sldId id="28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286" autoAdjust="0"/>
  </p:normalViewPr>
  <p:slideViewPr>
    <p:cSldViewPr snapToGrid="0">
      <p:cViewPr varScale="1">
        <p:scale>
          <a:sx n="82" d="100"/>
          <a:sy n="82"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411AC-986F-47A6-B858-D34509AC6F3F}" type="datetimeFigureOut">
              <a:rPr lang="en-US" smtClean="0"/>
              <a:t>10/27/2017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44138-9C75-4170-98D3-76915ECEB36A}" type="slidenum">
              <a:rPr lang="en-US" smtClean="0"/>
              <a:t>‹#›</a:t>
            </a:fld>
            <a:endParaRPr lang="en-US"/>
          </a:p>
        </p:txBody>
      </p:sp>
    </p:spTree>
    <p:extLst>
      <p:ext uri="{BB962C8B-B14F-4D97-AF65-F5344CB8AC3E}">
        <p14:creationId xmlns:p14="http://schemas.microsoft.com/office/powerpoint/2010/main" val="15409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http://www.philipchircop.com/post/117077877097/reduce-reuse-recycle-today-the-22nd-of-april</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a:t>
            </a:fld>
            <a:endParaRPr lang="en-US"/>
          </a:p>
        </p:txBody>
      </p:sp>
    </p:spTree>
    <p:extLst>
      <p:ext uri="{BB962C8B-B14F-4D97-AF65-F5344CB8AC3E}">
        <p14:creationId xmlns:p14="http://schemas.microsoft.com/office/powerpoint/2010/main" val="87391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http://www.winnipeg.ca/waterandwaste/garbage/cartcollection.stm</a:t>
            </a:r>
          </a:p>
        </p:txBody>
      </p:sp>
      <p:sp>
        <p:nvSpPr>
          <p:cNvPr id="4" name="Slide Number Placeholder 3"/>
          <p:cNvSpPr>
            <a:spLocks noGrp="1"/>
          </p:cNvSpPr>
          <p:nvPr>
            <p:ph type="sldNum" sz="quarter" idx="10"/>
          </p:nvPr>
        </p:nvSpPr>
        <p:spPr/>
        <p:txBody>
          <a:bodyPr/>
          <a:lstStyle/>
          <a:p>
            <a:fld id="{AA744138-9C75-4170-98D3-76915ECEB36A}" type="slidenum">
              <a:rPr lang="en-US" smtClean="0"/>
              <a:t>2</a:t>
            </a:fld>
            <a:endParaRPr lang="en-US"/>
          </a:p>
        </p:txBody>
      </p:sp>
    </p:spTree>
    <p:extLst>
      <p:ext uri="{BB962C8B-B14F-4D97-AF65-F5344CB8AC3E}">
        <p14:creationId xmlns:p14="http://schemas.microsoft.com/office/powerpoint/2010/main" val="356746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http://blogs.ft.com/photo-diary/tag/garbage/</a:t>
            </a:r>
          </a:p>
        </p:txBody>
      </p:sp>
      <p:sp>
        <p:nvSpPr>
          <p:cNvPr id="4" name="Slide Number Placeholder 3"/>
          <p:cNvSpPr>
            <a:spLocks noGrp="1"/>
          </p:cNvSpPr>
          <p:nvPr>
            <p:ph type="sldNum" sz="quarter" idx="10"/>
          </p:nvPr>
        </p:nvSpPr>
        <p:spPr/>
        <p:txBody>
          <a:bodyPr/>
          <a:lstStyle/>
          <a:p>
            <a:fld id="{AA744138-9C75-4170-98D3-76915ECEB36A}" type="slidenum">
              <a:rPr lang="en-US" smtClean="0"/>
              <a:t>3</a:t>
            </a:fld>
            <a:endParaRPr lang="en-US"/>
          </a:p>
        </p:txBody>
      </p:sp>
    </p:spTree>
    <p:extLst>
      <p:ext uri="{BB962C8B-B14F-4D97-AF65-F5344CB8AC3E}">
        <p14:creationId xmlns:p14="http://schemas.microsoft.com/office/powerpoint/2010/main" val="321060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http://www.cateconomica.com/Autor/Guillem-Tapia</a:t>
            </a:r>
          </a:p>
        </p:txBody>
      </p:sp>
      <p:sp>
        <p:nvSpPr>
          <p:cNvPr id="4" name="Slide Number Placeholder 3"/>
          <p:cNvSpPr>
            <a:spLocks noGrp="1"/>
          </p:cNvSpPr>
          <p:nvPr>
            <p:ph type="sldNum" sz="quarter" idx="10"/>
          </p:nvPr>
        </p:nvSpPr>
        <p:spPr/>
        <p:txBody>
          <a:bodyPr/>
          <a:lstStyle/>
          <a:p>
            <a:fld id="{AA744138-9C75-4170-98D3-76915ECEB36A}" type="slidenum">
              <a:rPr lang="en-US" smtClean="0"/>
              <a:t>4</a:t>
            </a:fld>
            <a:endParaRPr lang="en-US"/>
          </a:p>
        </p:txBody>
      </p:sp>
    </p:spTree>
    <p:extLst>
      <p:ext uri="{BB962C8B-B14F-4D97-AF65-F5344CB8AC3E}">
        <p14:creationId xmlns:p14="http://schemas.microsoft.com/office/powerpoint/2010/main" val="2767059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http://www.lgean.org/city/landfills.htm</a:t>
            </a:r>
          </a:p>
          <a:p>
            <a:r>
              <a:rPr lang="en-US" dirty="0"/>
              <a:t>http://vault.sierraclub.org/sierra/201203/grapple-trash-bible-126.aspx</a:t>
            </a:r>
          </a:p>
        </p:txBody>
      </p:sp>
      <p:sp>
        <p:nvSpPr>
          <p:cNvPr id="4" name="Slide Number Placeholder 3"/>
          <p:cNvSpPr>
            <a:spLocks noGrp="1"/>
          </p:cNvSpPr>
          <p:nvPr>
            <p:ph type="sldNum" sz="quarter" idx="10"/>
          </p:nvPr>
        </p:nvSpPr>
        <p:spPr/>
        <p:txBody>
          <a:bodyPr/>
          <a:lstStyle/>
          <a:p>
            <a:fld id="{AA744138-9C75-4170-98D3-76915ECEB36A}" type="slidenum">
              <a:rPr lang="en-US" smtClean="0"/>
              <a:t>6</a:t>
            </a:fld>
            <a:endParaRPr lang="en-US"/>
          </a:p>
        </p:txBody>
      </p:sp>
    </p:spTree>
    <p:extLst>
      <p:ext uri="{BB962C8B-B14F-4D97-AF65-F5344CB8AC3E}">
        <p14:creationId xmlns:p14="http://schemas.microsoft.com/office/powerpoint/2010/main" val="350270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http://www.miami.edu/finance/index.php/green_u/recycling/</a:t>
            </a:r>
          </a:p>
        </p:txBody>
      </p:sp>
      <p:sp>
        <p:nvSpPr>
          <p:cNvPr id="4" name="Slide Number Placeholder 3"/>
          <p:cNvSpPr>
            <a:spLocks noGrp="1"/>
          </p:cNvSpPr>
          <p:nvPr>
            <p:ph type="sldNum" sz="quarter" idx="10"/>
          </p:nvPr>
        </p:nvSpPr>
        <p:spPr/>
        <p:txBody>
          <a:bodyPr/>
          <a:lstStyle/>
          <a:p>
            <a:fld id="{AA744138-9C75-4170-98D3-76915ECEB36A}" type="slidenum">
              <a:rPr lang="en-US" smtClean="0"/>
              <a:t>7</a:t>
            </a:fld>
            <a:endParaRPr lang="en-US"/>
          </a:p>
        </p:txBody>
      </p:sp>
    </p:spTree>
    <p:extLst>
      <p:ext uri="{BB962C8B-B14F-4D97-AF65-F5344CB8AC3E}">
        <p14:creationId xmlns:p14="http://schemas.microsoft.com/office/powerpoint/2010/main" val="345540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http://www.capitalregionrecycling.com/Programs/WasteReduction.aspx</a:t>
            </a:r>
          </a:p>
        </p:txBody>
      </p:sp>
      <p:sp>
        <p:nvSpPr>
          <p:cNvPr id="4" name="Slide Number Placeholder 3"/>
          <p:cNvSpPr>
            <a:spLocks noGrp="1"/>
          </p:cNvSpPr>
          <p:nvPr>
            <p:ph type="sldNum" sz="quarter" idx="10"/>
          </p:nvPr>
        </p:nvSpPr>
        <p:spPr/>
        <p:txBody>
          <a:bodyPr/>
          <a:lstStyle/>
          <a:p>
            <a:fld id="{AA744138-9C75-4170-98D3-76915ECEB36A}" type="slidenum">
              <a:rPr lang="en-US" smtClean="0"/>
              <a:t>8</a:t>
            </a:fld>
            <a:endParaRPr lang="en-US"/>
          </a:p>
        </p:txBody>
      </p:sp>
    </p:spTree>
    <p:extLst>
      <p:ext uri="{BB962C8B-B14F-4D97-AF65-F5344CB8AC3E}">
        <p14:creationId xmlns:p14="http://schemas.microsoft.com/office/powerpoint/2010/main" val="87558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http://www.huffingtonpost.com/2013/05/05/reuse-paper-cups_n_3165925.html</a:t>
            </a:r>
          </a:p>
          <a:p>
            <a:r>
              <a:rPr lang="en-US" dirty="0"/>
              <a:t>http://www.cvsan.org/reuse</a:t>
            </a:r>
          </a:p>
        </p:txBody>
      </p:sp>
      <p:sp>
        <p:nvSpPr>
          <p:cNvPr id="4" name="Slide Number Placeholder 3"/>
          <p:cNvSpPr>
            <a:spLocks noGrp="1"/>
          </p:cNvSpPr>
          <p:nvPr>
            <p:ph type="sldNum" sz="quarter" idx="10"/>
          </p:nvPr>
        </p:nvSpPr>
        <p:spPr/>
        <p:txBody>
          <a:bodyPr/>
          <a:lstStyle/>
          <a:p>
            <a:fld id="{AA744138-9C75-4170-98D3-76915ECEB36A}" type="slidenum">
              <a:rPr lang="en-US" smtClean="0"/>
              <a:t>9</a:t>
            </a:fld>
            <a:endParaRPr lang="en-US"/>
          </a:p>
        </p:txBody>
      </p:sp>
    </p:spTree>
    <p:extLst>
      <p:ext uri="{BB962C8B-B14F-4D97-AF65-F5344CB8AC3E}">
        <p14:creationId xmlns:p14="http://schemas.microsoft.com/office/powerpoint/2010/main" val="105190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https://topnaturalremedies.net/natural-treatment/orange-peel-and-its-unknown-benefits/</a:t>
            </a:r>
          </a:p>
          <a:p>
            <a:pPr lvl="0"/>
            <a:r>
              <a:rPr lang="en-US" sz="1200" kern="1200" dirty="0">
                <a:solidFill>
                  <a:schemeClr val="tx1"/>
                </a:solidFill>
                <a:effectLst/>
                <a:latin typeface="+mn-lt"/>
                <a:ea typeface="+mn-ea"/>
                <a:cs typeface="+mn-cs"/>
              </a:rPr>
              <a:t>http://www.staples.com/SOLO-Basix-Foam-Plates-9-inch-500-Case/product_817474</a:t>
            </a:r>
          </a:p>
          <a:p>
            <a:pPr lvl="0"/>
            <a:r>
              <a:rPr lang="en-US" sz="1200" kern="1200" dirty="0">
                <a:solidFill>
                  <a:schemeClr val="tx1"/>
                </a:solidFill>
                <a:effectLst/>
                <a:latin typeface="+mn-lt"/>
                <a:ea typeface="+mn-ea"/>
                <a:cs typeface="+mn-cs"/>
              </a:rPr>
              <a:t>As a class, follow the scientific method to make a hypothesis, design an experiment, carry out the experiment, and look at the results.  A great way to set up this experiment is to take jars (with lids), fill them part way with water, put the material that you want to decompose in it, seal the lid and put it next to a window.  Over time, the material will break down and the class will be able to watch for most of the school year! Have the students make weekly observations in a classroom “lab” notebook, describing what they see happening in the jars.  </a:t>
            </a:r>
          </a:p>
          <a:p>
            <a:pPr lvl="0"/>
            <a:r>
              <a:rPr lang="en-US" sz="1200" kern="1200" dirty="0">
                <a:solidFill>
                  <a:schemeClr val="tx1"/>
                </a:solidFill>
                <a:effectLst/>
                <a:latin typeface="+mn-lt"/>
                <a:ea typeface="+mn-ea"/>
                <a:cs typeface="+mn-cs"/>
              </a:rPr>
              <a:t>Find an item that you were going to throw away and find a new use for it.  [For example, old ripped up t-shirts can be sewn into a quilt or made into a rug; old crayons can be melted to make new crayons, etc.]  Write a business proposal trying to sell your new product and explain why people should buy it (include environmental motives).</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10</a:t>
            </a:fld>
            <a:endParaRPr lang="en-US"/>
          </a:p>
        </p:txBody>
      </p:sp>
    </p:spTree>
    <p:extLst>
      <p:ext uri="{BB962C8B-B14F-4D97-AF65-F5344CB8AC3E}">
        <p14:creationId xmlns:p14="http://schemas.microsoft.com/office/powerpoint/2010/main" val="270698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7"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20" y="4206876"/>
            <a:ext cx="9228201" cy="1645920"/>
          </a:xfrm>
        </p:spPr>
        <p:txBody>
          <a:bodyPr>
            <a:normAutofit/>
          </a:bodyPr>
          <a:lstStyle>
            <a:lvl1pPr marL="0" indent="0" algn="l">
              <a:buNone/>
              <a:defRPr sz="3200">
                <a:solidFill>
                  <a:srgbClr val="262626"/>
                </a:solidFill>
                <a:latin typeface="+mj-lt"/>
              </a:defRPr>
            </a:lvl1pPr>
            <a:lvl2pPr marL="457167" indent="0" algn="ctr">
              <a:buNone/>
              <a:defRPr sz="28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10/27/2017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378125302"/>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181340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87"/>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155863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88998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D2AD7-32B6-45F1-A8D9-04D69652876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31886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2AD7-32B6-45F1-A8D9-04D69652876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107961312"/>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2AD7-32B6-45F1-A8D9-04D69652876D}" type="datetimeFigureOut">
              <a:rPr lang="en-US" smtClean="0"/>
              <a:t>10/27/2017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400293460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2AD7-32B6-45F1-A8D9-04D69652876D}" type="datetimeFigureOut">
              <a:rPr lang="en-US" smtClean="0"/>
              <a:t>10/27/2017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65421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2AD7-32B6-45F1-A8D9-04D69652876D}" type="datetimeFigureOut">
              <a:rPr lang="en-US" smtClean="0"/>
              <a:t>10/27/2017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157793735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914332" rtl="0" eaLnBrk="1" fontAlgn="auto" latinLnBrk="0" hangingPunct="1">
              <a:lnSpc>
                <a:spcPct val="100000"/>
              </a:lnSpc>
              <a:spcBef>
                <a:spcPts val="1200"/>
              </a:spcBef>
              <a:spcAft>
                <a:spcPts val="0"/>
              </a:spcAft>
              <a:buClrTx/>
              <a:buSzTx/>
              <a:buFontTx/>
              <a:buNone/>
              <a:tabLst/>
              <a:defRPr sz="1800">
                <a:solidFill>
                  <a:srgbClr val="262626"/>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marL="0" marR="0" lvl="0" indent="0" algn="l" defTabSz="914332"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78D2AD7-32B6-45F1-A8D9-04D69652876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37740536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79"/>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10/27/2017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285520301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33"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1">
                <a:solidFill>
                  <a:schemeClr val="tx1">
                    <a:alpha val="80000"/>
                  </a:schemeClr>
                </a:solidFill>
              </a:defRPr>
            </a:lvl1pPr>
          </a:lstStyle>
          <a:p>
            <a:fld id="{378D2AD7-32B6-45F1-A8D9-04D69652876D}" type="datetimeFigureOut">
              <a:rPr lang="en-US" smtClean="0"/>
              <a:t>10/27/2017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1"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7" y="5876424"/>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4266502360"/>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xStyles>
    <p:titleStyle>
      <a:lvl1pPr algn="l" defTabSz="914332"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34" indent="-91434" algn="l" defTabSz="914332"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46" indent="-342874" algn="l" defTabSz="914332"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00" indent="-548600" algn="l" defTabSz="914332"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898" indent="-822898" algn="l" defTabSz="914332"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199" indent="-1097199" algn="l" defTabSz="914332"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199911" indent="-228584" algn="l" defTabSz="914332"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399896" indent="-228584" algn="l" defTabSz="914332"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599880" indent="-228584" algn="l" defTabSz="914332"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799866" indent="-228584" algn="l" defTabSz="914332"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jpeg"/><Relationship Id="rId12"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6.jpe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jpg"/><Relationship Id="rId5" Type="http://schemas.openxmlformats.org/officeDocument/2006/relationships/image" Target="../media/image20.gif"/><Relationship Id="rId4" Type="http://schemas.openxmlformats.org/officeDocument/2006/relationships/hyperlink" Target="https://www.epa.gov/education"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4.gi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399" y="4389018"/>
            <a:ext cx="10325664" cy="1437789"/>
          </a:xfrm>
        </p:spPr>
        <p:txBody>
          <a:bodyPr/>
          <a:lstStyle/>
          <a:p>
            <a:r>
              <a:rPr lang="en-US" b="1" dirty="0"/>
              <a:t>Waste</a:t>
            </a:r>
          </a:p>
        </p:txBody>
      </p:sp>
      <p:sp>
        <p:nvSpPr>
          <p:cNvPr id="3" name="Subtitle 2"/>
          <p:cNvSpPr>
            <a:spLocks noGrp="1"/>
          </p:cNvSpPr>
          <p:nvPr>
            <p:ph type="subTitle" idx="1"/>
          </p:nvPr>
        </p:nvSpPr>
        <p:spPr>
          <a:xfrm>
            <a:off x="658935" y="5679715"/>
            <a:ext cx="9228201" cy="1645920"/>
          </a:xfrm>
        </p:spPr>
        <p:txBody>
          <a:bodyPr/>
          <a:lstStyle/>
          <a:p>
            <a:r>
              <a:rPr lang="en-US" b="1" dirty="0">
                <a:solidFill>
                  <a:srgbClr val="FFFFFF"/>
                </a:solidFill>
              </a:rPr>
              <a:t>4</a:t>
            </a:r>
            <a:r>
              <a:rPr lang="en-US" b="1" baseline="30000" dirty="0">
                <a:solidFill>
                  <a:srgbClr val="FFFFFF"/>
                </a:solidFill>
              </a:rPr>
              <a:t>th</a:t>
            </a:r>
            <a:r>
              <a:rPr lang="en-US" b="1" dirty="0">
                <a:solidFill>
                  <a:srgbClr val="FFFFFF"/>
                </a:solidFill>
              </a:rPr>
              <a:t> Grade: Why should we reduce the amount of  		         garbage we produce? </a:t>
            </a:r>
          </a:p>
          <a:p>
            <a:endParaRPr lang="en-US" dirty="0"/>
          </a:p>
        </p:txBody>
      </p:sp>
      <p:grpSp>
        <p:nvGrpSpPr>
          <p:cNvPr id="7" name="Group 6"/>
          <p:cNvGrpSpPr/>
          <p:nvPr/>
        </p:nvGrpSpPr>
        <p:grpSpPr>
          <a:xfrm>
            <a:off x="9241332" y="5170311"/>
            <a:ext cx="3186765" cy="1291608"/>
            <a:chOff x="7468119" y="5720009"/>
            <a:chExt cx="1991970" cy="807353"/>
          </a:xfrm>
        </p:grpSpPr>
        <p:pic>
          <p:nvPicPr>
            <p:cNvPr id="8" name="Picture 8" descr="Image result for epa region 1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400" b="90000" l="10000" r="90000">
                          <a14:foregroundMark x1="32600" y1="39600" x2="32600" y2="39600"/>
                          <a14:foregroundMark x1="27200" y1="24400" x2="27200" y2="24400"/>
                          <a14:foregroundMark x1="82400" y1="41000" x2="82400" y2="41000"/>
                          <a14:foregroundMark x1="59800" y1="59000" x2="59800" y2="59000"/>
                          <a14:foregroundMark x1="53200" y1="69000" x2="53200" y2="69000"/>
                          <a14:foregroundMark x1="40600" y1="58200" x2="40600" y2="58200"/>
                          <a14:foregroundMark x1="67800" y1="55600" x2="67800" y2="55600"/>
                          <a14:foregroundMark x1="57200" y1="78800" x2="57200" y2="78800"/>
                          <a14:foregroundMark x1="23200" y1="70200" x2="23200" y2="70200"/>
                          <a14:foregroundMark x1="19200" y1="40400" x2="19200" y2="40400"/>
                          <a14:foregroundMark x1="68400" y1="33800" x2="68400" y2="33800"/>
                          <a14:foregroundMark x1="79000" y1="66200" x2="79000" y2="66200"/>
                          <a14:foregroundMark x1="71800" y1="78800" x2="71800" y2="78800"/>
                          <a14:foregroundMark x1="30600" y1="54200" x2="30600" y2="54200"/>
                          <a14:foregroundMark x1="35200" y1="57600" x2="35200" y2="57600"/>
                          <a14:foregroundMark x1="74400" y1="46400" x2="74400" y2="46400"/>
                          <a14:foregroundMark x1="63000" y1="25800" x2="63000" y2="25800"/>
                          <a14:foregroundMark x1="34600" y1="15200" x2="34600" y2="15200"/>
                          <a14:foregroundMark x1="18600" y1="53000" x2="18600" y2="53000"/>
                          <a14:foregroundMark x1="37800" y1="74800" x2="37800" y2="74800"/>
                          <a14:foregroundMark x1="45800" y1="83600" x2="45800" y2="83600"/>
                          <a14:foregroundMark x1="55200" y1="82800" x2="55200" y2="82800"/>
                          <a14:foregroundMark x1="74400" y1="27800" x2="74400" y2="27800"/>
                          <a14:foregroundMark x1="45800" y1="21800" x2="45800" y2="21800"/>
                          <a14:foregroundMark x1="41800" y1="37000" x2="41800" y2="37000"/>
                          <a14:foregroundMark x1="54400" y1="39600" x2="54400" y2="39600"/>
                          <a14:foregroundMark x1="48400" y1="39600" x2="48400" y2="39600"/>
                          <a14:foregroundMark x1="65000" y1="76200" x2="65000" y2="76200"/>
                          <a14:foregroundMark x1="39200" y1="78200" x2="39200" y2="78200"/>
                          <a14:foregroundMark x1="37800" y1="78200" x2="37800" y2="78200"/>
                        </a14:backgroundRemoval>
                      </a14:imgEffect>
                    </a14:imgLayer>
                  </a14:imgProps>
                </a:ext>
                <a:ext uri="{28A0092B-C50C-407E-A947-70E740481C1C}">
                  <a14:useLocalDpi xmlns:a14="http://schemas.microsoft.com/office/drawing/2010/main" val="0"/>
                </a:ext>
              </a:extLst>
            </a:blip>
            <a:srcRect/>
            <a:stretch>
              <a:fillRect/>
            </a:stretch>
          </p:blipFill>
          <p:spPr bwMode="auto">
            <a:xfrm>
              <a:off x="7468119" y="5720009"/>
              <a:ext cx="807353" cy="80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66386" y="5812936"/>
              <a:ext cx="1193703" cy="634866"/>
            </a:xfrm>
            <a:prstGeom prst="rect">
              <a:avLst/>
            </a:prstGeom>
            <a:noFill/>
          </p:spPr>
          <p:txBody>
            <a:bodyPr wrap="square" rtlCol="0">
              <a:spAutoFit/>
            </a:bodyPr>
            <a:lstStyle/>
            <a:p>
              <a:r>
                <a:rPr lang="en-US" sz="2000" dirty="0">
                  <a:solidFill>
                    <a:srgbClr val="FFFFFF"/>
                  </a:solidFill>
                </a:rPr>
                <a:t>USA EPA, </a:t>
              </a:r>
            </a:p>
            <a:p>
              <a:r>
                <a:rPr lang="en-US" sz="2000" dirty="0">
                  <a:solidFill>
                    <a:srgbClr val="FFFFFF"/>
                  </a:solidFill>
                </a:rPr>
                <a:t>Region 10</a:t>
              </a:r>
            </a:p>
            <a:p>
              <a:r>
                <a:rPr lang="en-US" sz="2000" dirty="0" err="1">
                  <a:solidFill>
                    <a:srgbClr val="FFFFFF"/>
                  </a:solidFill>
                </a:rPr>
                <a:t>EcoLearn</a:t>
              </a:r>
              <a:endParaRPr lang="en-US" sz="2000" dirty="0">
                <a:solidFill>
                  <a:srgbClr val="FFFFFF"/>
                </a:solidFill>
              </a:endParaRPr>
            </a:p>
          </p:txBody>
        </p:sp>
      </p:grpSp>
      <p:pic>
        <p:nvPicPr>
          <p:cNvPr id="1028" name="Picture 4" descr="REDUCE REUSE RECYCLE&#10;Today, the 22nd of April 2015, is Earth Day.&#10;Let’s try and make a commitment to re-vision our life and see how we can reduce, reuse and recycle. Every “Earth Day”  I intentionally recall and contemplate this Native American..."/>
          <p:cNvPicPr>
            <a:picLocks noChangeAspect="1" noChangeArrowheads="1"/>
          </p:cNvPicPr>
          <p:nvPr/>
        </p:nvPicPr>
        <p:blipFill rotWithShape="1">
          <a:blip r:embed="rId7">
            <a:extLst>
              <a:ext uri="{28A0092B-C50C-407E-A947-70E740481C1C}">
                <a14:useLocalDpi xmlns:a14="http://schemas.microsoft.com/office/drawing/2010/main" val="0"/>
              </a:ext>
            </a:extLst>
          </a:blip>
          <a:srcRect l="7197" t="11962" r="5366" b="17338"/>
          <a:stretch/>
        </p:blipFill>
        <p:spPr bwMode="auto">
          <a:xfrm>
            <a:off x="0" y="-13787"/>
            <a:ext cx="12192000" cy="424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etland"/>
          <p:cNvPicPr>
            <a:picLocks noChangeAspect="1" noChangeArrowheads="1"/>
          </p:cNvPicPr>
          <p:nvPr/>
        </p:nvPicPr>
        <p:blipFill rotWithShape="1">
          <a:blip r:embed="rId8">
            <a:extLst>
              <a:ext uri="{28A0092B-C50C-407E-A947-70E740481C1C}">
                <a14:useLocalDpi xmlns:a14="http://schemas.microsoft.com/office/drawing/2010/main" val="0"/>
              </a:ext>
            </a:extLst>
          </a:blip>
          <a:srcRect b="26267"/>
          <a:stretch/>
        </p:blipFill>
        <p:spPr bwMode="auto">
          <a:xfrm>
            <a:off x="0" y="0"/>
            <a:ext cx="12192000" cy="42302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bees and fo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072"/>
            <a:ext cx="7196075" cy="4245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stretch>
            <a:fillRect/>
          </a:stretch>
        </p:blipFill>
        <p:spPr>
          <a:xfrm>
            <a:off x="5402423" y="0"/>
            <a:ext cx="6789575" cy="4230256"/>
          </a:xfrm>
          <a:prstGeom prst="rect">
            <a:avLst/>
          </a:prstGeom>
        </p:spPr>
      </p:pic>
      <p:pic>
        <p:nvPicPr>
          <p:cNvPr id="13" name="Picture 2" descr="Image result for waste"/>
          <p:cNvPicPr>
            <a:picLocks noChangeAspect="1" noChangeArrowheads="1"/>
          </p:cNvPicPr>
          <p:nvPr/>
        </p:nvPicPr>
        <p:blipFill rotWithShape="1">
          <a:blip r:embed="rId11">
            <a:extLst>
              <a:ext uri="{28A0092B-C50C-407E-A947-70E740481C1C}">
                <a14:useLocalDpi xmlns:a14="http://schemas.microsoft.com/office/drawing/2010/main" val="0"/>
              </a:ext>
            </a:extLst>
          </a:blip>
          <a:srcRect t="10434" b="35309"/>
          <a:stretch/>
        </p:blipFill>
        <p:spPr bwMode="auto">
          <a:xfrm>
            <a:off x="0" y="-78430"/>
            <a:ext cx="12192000" cy="430868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5732769"/>
      </p:ext>
    </p:extLst>
  </p:cSld>
  <p:clrMapOvr>
    <a:masterClrMapping/>
  </p:clrMapOvr>
  <mc:AlternateContent xmlns:mc="http://schemas.openxmlformats.org/markup-compatibility/2006" xmlns:p14="http://schemas.microsoft.com/office/powerpoint/2010/main">
    <mc:Choice Requires="p14">
      <p:transition spd="slow" p14:dur="2000" advTm="8009"/>
    </mc:Choice>
    <mc:Fallback xmlns="">
      <p:transition spd="slow" advTm="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styrofoam plate"/>
          <p:cNvPicPr>
            <a:picLocks noChangeAspect="1" noChangeArrowheads="1"/>
          </p:cNvPicPr>
          <p:nvPr/>
        </p:nvPicPr>
        <p:blipFill rotWithShape="1">
          <a:blip r:embed="rId5">
            <a:extLst>
              <a:ext uri="{28A0092B-C50C-407E-A947-70E740481C1C}">
                <a14:useLocalDpi xmlns:a14="http://schemas.microsoft.com/office/drawing/2010/main" val="0"/>
              </a:ext>
            </a:extLst>
          </a:blip>
          <a:srcRect r="4" b="1230"/>
          <a:stretch/>
        </p:blipFill>
        <p:spPr bwMode="auto">
          <a:xfrm>
            <a:off x="20" y="10"/>
            <a:ext cx="4077443" cy="40274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orange peel"/>
          <p:cNvPicPr>
            <a:picLocks noChangeAspect="1" noChangeArrowheads="1"/>
          </p:cNvPicPr>
          <p:nvPr/>
        </p:nvPicPr>
        <p:blipFill rotWithShape="1">
          <a:blip r:embed="rId6">
            <a:extLst>
              <a:ext uri="{28A0092B-C50C-407E-A947-70E740481C1C}">
                <a14:useLocalDpi xmlns:a14="http://schemas.microsoft.com/office/drawing/2010/main" val="0"/>
              </a:ext>
            </a:extLst>
          </a:blip>
          <a:srcRect t="466" r="4" b="1450"/>
          <a:stretch/>
        </p:blipFill>
        <p:spPr bwMode="auto">
          <a:xfrm>
            <a:off x="20" y="4188337"/>
            <a:ext cx="4077443" cy="26696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83125" y="499533"/>
            <a:ext cx="6562726" cy="1658198"/>
          </a:xfrm>
        </p:spPr>
        <p:txBody>
          <a:bodyPr>
            <a:normAutofit/>
          </a:bodyPr>
          <a:lstStyle/>
          <a:p>
            <a:r>
              <a:rPr lang="en-US" sz="6000" b="1" dirty="0">
                <a:solidFill>
                  <a:srgbClr val="FFFFFF"/>
                </a:solidFill>
              </a:rPr>
              <a:t>Homework:</a:t>
            </a:r>
          </a:p>
        </p:txBody>
      </p:sp>
      <p:sp>
        <p:nvSpPr>
          <p:cNvPr id="3" name="Content Placeholder 2"/>
          <p:cNvSpPr>
            <a:spLocks noGrp="1"/>
          </p:cNvSpPr>
          <p:nvPr>
            <p:ph idx="1"/>
          </p:nvPr>
        </p:nvSpPr>
        <p:spPr>
          <a:xfrm>
            <a:off x="4702557" y="2011680"/>
            <a:ext cx="6428994" cy="3766185"/>
          </a:xfrm>
        </p:spPr>
        <p:txBody>
          <a:bodyPr>
            <a:normAutofit/>
          </a:bodyPr>
          <a:lstStyle/>
          <a:p>
            <a:r>
              <a:rPr lang="en-US" b="1" dirty="0">
                <a:solidFill>
                  <a:srgbClr val="FFFFFF"/>
                </a:solidFill>
              </a:rPr>
              <a:t>Experiment: </a:t>
            </a:r>
          </a:p>
          <a:p>
            <a:pPr lvl="1"/>
            <a:r>
              <a:rPr lang="en-US" b="1" dirty="0">
                <a:solidFill>
                  <a:srgbClr val="FFFFFF"/>
                </a:solidFill>
              </a:rPr>
              <a:t>How long it takes an orange peel versus an apple core to decay?</a:t>
            </a:r>
          </a:p>
          <a:p>
            <a:pPr lvl="1"/>
            <a:r>
              <a:rPr lang="en-US" b="1" dirty="0">
                <a:solidFill>
                  <a:srgbClr val="FFFFFF"/>
                </a:solidFill>
              </a:rPr>
              <a:t>Paper plate versus a Styrofoam plate?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91916796"/>
      </p:ext>
    </p:extLst>
  </p:cSld>
  <p:clrMapOvr>
    <a:masterClrMapping/>
  </p:clrMapOvr>
  <mc:AlternateContent xmlns:mc="http://schemas.openxmlformats.org/markup-compatibility/2006" xmlns:p14="http://schemas.microsoft.com/office/powerpoint/2010/main">
    <mc:Choice Requires="p14">
      <p:transition spd="slow" p14:dur="2000" advTm="57640"/>
    </mc:Choice>
    <mc:Fallback xmlns="">
      <p:transition spd="slow" advTm="5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9932" y="2329295"/>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2280145" y="4557621"/>
            <a:ext cx="7315200" cy="1655762"/>
          </a:xfrm>
        </p:spPr>
        <p:txBody>
          <a:bodyPr>
            <a:normAutofit/>
          </a:bodyPr>
          <a:lstStyle/>
          <a:p>
            <a:pPr algn="ctr">
              <a:lnSpc>
                <a:spcPct val="100000"/>
              </a:lnSpc>
            </a:pPr>
            <a:r>
              <a:rPr lang="en-US" sz="1600" b="1" dirty="0">
                <a:solidFill>
                  <a:srgbClr val="FFFFFF"/>
                </a:solidFill>
              </a:rPr>
              <a:t>Developed by the Environmental Protection Agency</a:t>
            </a:r>
          </a:p>
          <a:p>
            <a:pPr algn="ctr">
              <a:lnSpc>
                <a:spcPct val="100000"/>
              </a:lnSpc>
            </a:pPr>
            <a:r>
              <a:rPr lang="en-US" sz="1600" b="1" dirty="0">
                <a:solidFill>
                  <a:srgbClr val="FFFFFF"/>
                </a:solidFill>
              </a:rPr>
              <a:t>With support from Department of State </a:t>
            </a:r>
          </a:p>
          <a:p>
            <a:pPr algn="ctr">
              <a:lnSpc>
                <a:spcPct val="100000"/>
              </a:lnSpc>
            </a:pPr>
            <a:r>
              <a:rPr lang="en-US" sz="1600" b="1" dirty="0">
                <a:solidFill>
                  <a:srgbClr val="FFFFFF"/>
                </a:solidFill>
              </a:rPr>
              <a:t>Virtual Students of Foreign Service Interns </a:t>
            </a:r>
          </a:p>
          <a:p>
            <a:pPr algn="ctr">
              <a:lnSpc>
                <a:spcPct val="100000"/>
              </a:lnSpc>
            </a:pPr>
            <a:r>
              <a:rPr lang="en-US" sz="1600" b="1" dirty="0">
                <a:hlinkClick r:id="rId4"/>
              </a:rPr>
              <a:t>https://www.epa.gov/education</a:t>
            </a:r>
            <a:r>
              <a:rPr lang="en-US" sz="1600" b="1" dirty="0"/>
              <a:t> </a:t>
            </a:r>
          </a:p>
        </p:txBody>
      </p:sp>
      <p:grpSp>
        <p:nvGrpSpPr>
          <p:cNvPr id="2" name="Group 1"/>
          <p:cNvGrpSpPr/>
          <p:nvPr/>
        </p:nvGrpSpPr>
        <p:grpSpPr>
          <a:xfrm>
            <a:off x="8402125" y="5518171"/>
            <a:ext cx="2224554" cy="961294"/>
            <a:chOff x="8402125" y="5518171"/>
            <a:chExt cx="2224554" cy="961294"/>
          </a:xfrm>
        </p:grpSpPr>
        <p:pic>
          <p:nvPicPr>
            <p:cNvPr id="6" name="Picture 5"/>
            <p:cNvPicPr>
              <a:picLocks noChangeAspect="1"/>
            </p:cNvPicPr>
            <p:nvPr/>
          </p:nvPicPr>
          <p:blipFill>
            <a:blip r:embed="rId5"/>
            <a:stretch>
              <a:fillRect/>
            </a:stretch>
          </p:blipFill>
          <p:spPr>
            <a:xfrm>
              <a:off x="8402125" y="5539846"/>
              <a:ext cx="967255" cy="939619"/>
            </a:xfrm>
            <a:prstGeom prst="rect">
              <a:avLst/>
            </a:prstGeom>
          </p:spPr>
        </p:pic>
        <p:sp>
          <p:nvSpPr>
            <p:cNvPr id="7" name="Rectangle 6"/>
            <p:cNvSpPr/>
            <p:nvPr/>
          </p:nvSpPr>
          <p:spPr>
            <a:xfrm>
              <a:off x="9369379" y="5518171"/>
              <a:ext cx="1257300" cy="892552"/>
            </a:xfrm>
            <a:prstGeom prst="rect">
              <a:avLst/>
            </a:prstGeom>
          </p:spPr>
          <p:txBody>
            <a:bodyPr wrap="square">
              <a:spAutoFit/>
            </a:bodyPr>
            <a:lstStyle/>
            <a:p>
              <a:r>
                <a:rPr lang="en-US" sz="2000" b="1" dirty="0">
                  <a:solidFill>
                    <a:srgbClr val="FFFFFF"/>
                  </a:solidFill>
                </a:rPr>
                <a:t>US EPA</a:t>
              </a:r>
            </a:p>
            <a:p>
              <a:r>
                <a:rPr lang="en-US" sz="1600" dirty="0">
                  <a:solidFill>
                    <a:srgbClr val="FFFFFF"/>
                  </a:solidFill>
                </a:rPr>
                <a:t>Region 10 </a:t>
              </a:r>
            </a:p>
            <a:p>
              <a:r>
                <a:rPr lang="en-US" sz="1600" dirty="0">
                  <a:solidFill>
                    <a:srgbClr val="FFFFFF"/>
                  </a:solidFill>
                </a:rPr>
                <a:t>EcoLearn</a:t>
              </a:r>
            </a:p>
          </p:txBody>
        </p:sp>
      </p:grpSp>
      <p:pic>
        <p:nvPicPr>
          <p:cNvPr id="8" name="Picture 7"/>
          <p:cNvPicPr>
            <a:picLocks noChangeAspect="1"/>
          </p:cNvPicPr>
          <p:nvPr/>
        </p:nvPicPr>
        <p:blipFill rotWithShape="1">
          <a:blip r:embed="rId6"/>
          <a:srcRect l="4566" t="3617" r="6218"/>
          <a:stretch/>
        </p:blipFill>
        <p:spPr>
          <a:xfrm>
            <a:off x="3788930" y="139413"/>
            <a:ext cx="3865484" cy="3226942"/>
          </a:xfrm>
          <a:prstGeom prst="rect">
            <a:avLst/>
          </a:prstGeom>
        </p:spPr>
      </p:pic>
      <p:sp>
        <p:nvSpPr>
          <p:cNvPr id="9" name="TextBox 8"/>
          <p:cNvSpPr txBox="1"/>
          <p:nvPr/>
        </p:nvSpPr>
        <p:spPr>
          <a:xfrm>
            <a:off x="3583494" y="6054108"/>
            <a:ext cx="4276357" cy="923330"/>
          </a:xfrm>
          <a:prstGeom prst="rect">
            <a:avLst/>
          </a:prstGeom>
          <a:noFill/>
        </p:spPr>
        <p:txBody>
          <a:bodyPr wrap="square" rtlCol="0" anchor="t">
            <a:spAutoFit/>
          </a:bodyPr>
          <a:lstStyle/>
          <a:p>
            <a:pPr algn="ctr"/>
            <a:r>
              <a:rPr lang="en-US" b="1" dirty="0">
                <a:solidFill>
                  <a:srgbClr val="FFFFFF"/>
                </a:solidFill>
              </a:rPr>
              <a:t>For more information: </a:t>
            </a:r>
            <a:r>
              <a:rPr lang="en-US" b="1" dirty="0" err="1">
                <a:solidFill>
                  <a:srgbClr val="FFFFFF"/>
                </a:solidFill>
              </a:rPr>
              <a:t>hanft.sally@epa.gov</a:t>
            </a:r>
            <a:r>
              <a:rPr lang="en-US" b="1" dirty="0">
                <a:solidFill>
                  <a:srgbClr val="FFFFFF"/>
                </a:solidFill>
              </a:rPr>
              <a:t> or </a:t>
            </a:r>
            <a:r>
              <a:rPr lang="en-US" b="1" dirty="0" err="1">
                <a:solidFill>
                  <a:srgbClr val="FFFFFF"/>
                </a:solidFill>
              </a:rPr>
              <a:t>salazar.viccy@epa.gov</a:t>
            </a:r>
            <a:r>
              <a:rPr lang="en-US" b="1" dirty="0">
                <a:solidFill>
                  <a:srgbClr val="FFFFFF"/>
                </a:solidFill>
              </a:rPr>
              <a:t> </a:t>
            </a:r>
          </a:p>
          <a:p>
            <a:r>
              <a:rPr lang="en-US"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997002"/>
      </p:ext>
    </p:extLst>
  </p:cSld>
  <p:clrMapOvr>
    <a:masterClrMapping/>
  </p:clrMapOvr>
  <mc:AlternateContent xmlns:mc="http://schemas.openxmlformats.org/markup-compatibility/2006" xmlns:p14="http://schemas.microsoft.com/office/powerpoint/2010/main">
    <mc:Choice Requires="p14">
      <p:transition spd="slow" p14:dur="1500" advTm="17212">
        <p14:honeycomb/>
      </p:transition>
    </mc:Choice>
    <mc:Fallback xmlns="">
      <p:transition spd="slow" advTm="17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23409" r="9092" b="35299"/>
          <a:stretch/>
        </p:blipFill>
        <p:spPr>
          <a:xfrm>
            <a:off x="20" y="10"/>
            <a:ext cx="12191980" cy="685799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657225" y="499533"/>
            <a:ext cx="7214566" cy="1658198"/>
          </a:xfrm>
        </p:spPr>
        <p:txBody>
          <a:bodyPr>
            <a:normAutofit/>
          </a:bodyPr>
          <a:lstStyle/>
          <a:p>
            <a:r>
              <a:rPr lang="en-US" b="1" dirty="0">
                <a:solidFill>
                  <a:srgbClr val="FFFFFF"/>
                </a:solidFill>
              </a:rPr>
              <a:t>Today:</a:t>
            </a:r>
          </a:p>
        </p:txBody>
      </p:sp>
      <p:sp>
        <p:nvSpPr>
          <p:cNvPr id="3" name="Content Placeholder 2"/>
          <p:cNvSpPr>
            <a:spLocks noGrp="1"/>
          </p:cNvSpPr>
          <p:nvPr>
            <p:ph idx="1"/>
          </p:nvPr>
        </p:nvSpPr>
        <p:spPr>
          <a:xfrm>
            <a:off x="676657" y="2157730"/>
            <a:ext cx="6638543" cy="3718681"/>
          </a:xfrm>
        </p:spPr>
        <p:txBody>
          <a:bodyPr vert="horz" lIns="91440" tIns="45720" rIns="91440" bIns="45720" rtlCol="0" anchor="t">
            <a:normAutofit/>
          </a:bodyPr>
          <a:lstStyle/>
          <a:p>
            <a:pPr marL="90805" indent="-90805">
              <a:lnSpc>
                <a:spcPct val="65000"/>
              </a:lnSpc>
            </a:pPr>
            <a:r>
              <a:rPr lang="en-US" sz="2200" dirty="0">
                <a:solidFill>
                  <a:srgbClr val="FFFFFF"/>
                </a:solidFill>
              </a:rPr>
              <a:t>Today you will learn…</a:t>
            </a:r>
            <a:endParaRPr lang="en-US" dirty="0"/>
          </a:p>
          <a:p>
            <a:pPr marL="347345" lvl="1" indent="-342265">
              <a:lnSpc>
                <a:spcPct val="65000"/>
              </a:lnSpc>
            </a:pPr>
            <a:r>
              <a:rPr lang="en-US" sz="2200" b="1" dirty="0">
                <a:solidFill>
                  <a:srgbClr val="FFFFFF"/>
                </a:solidFill>
              </a:rPr>
              <a:t>• what happens to trash after you throw it away </a:t>
            </a:r>
          </a:p>
          <a:p>
            <a:pPr marL="347345" lvl="1" indent="-342265">
              <a:lnSpc>
                <a:spcPct val="65000"/>
              </a:lnSpc>
            </a:pPr>
            <a:r>
              <a:rPr lang="en-US" sz="2200" b="1" dirty="0">
                <a:solidFill>
                  <a:srgbClr val="FFFFFF"/>
                </a:solidFill>
              </a:rPr>
              <a:t>• how long it takes for garbage to decompose in 	the environment</a:t>
            </a:r>
          </a:p>
          <a:p>
            <a:pPr marL="347345" lvl="1" indent="-342265">
              <a:lnSpc>
                <a:spcPct val="65000"/>
              </a:lnSpc>
            </a:pPr>
            <a:endParaRPr lang="en-US" sz="2200" dirty="0">
              <a:solidFill>
                <a:srgbClr val="FFFFFF"/>
              </a:solidFill>
            </a:endParaRPr>
          </a:p>
          <a:p>
            <a:pPr marL="4445" lvl="1" indent="0">
              <a:lnSpc>
                <a:spcPct val="65000"/>
              </a:lnSpc>
              <a:buNone/>
            </a:pPr>
            <a:r>
              <a:rPr lang="en-US" sz="2200" dirty="0">
                <a:solidFill>
                  <a:srgbClr val="FFFFFF"/>
                </a:solidFill>
              </a:rPr>
              <a:t>Key Words:</a:t>
            </a:r>
          </a:p>
          <a:p>
            <a:pPr marL="347345" lvl="1" indent="-342265">
              <a:lnSpc>
                <a:spcPct val="65000"/>
              </a:lnSpc>
            </a:pPr>
            <a:r>
              <a:rPr lang="en-US" sz="2200" b="1" dirty="0">
                <a:solidFill>
                  <a:srgbClr val="FFFFFF"/>
                </a:solidFill>
              </a:rPr>
              <a:t>Waste</a:t>
            </a:r>
          </a:p>
          <a:p>
            <a:pPr marL="347345" lvl="1" indent="-342265">
              <a:lnSpc>
                <a:spcPct val="65000"/>
              </a:lnSpc>
            </a:pPr>
            <a:r>
              <a:rPr lang="en-US" sz="2200" b="1" dirty="0">
                <a:solidFill>
                  <a:srgbClr val="FFFFFF"/>
                </a:solidFill>
              </a:rPr>
              <a:t>Landfill  </a:t>
            </a:r>
          </a:p>
          <a:p>
            <a:pPr marL="347345" lvl="1" indent="-342265">
              <a:lnSpc>
                <a:spcPct val="65000"/>
              </a:lnSpc>
            </a:pPr>
            <a:r>
              <a:rPr lang="en-US" sz="2200" b="1" dirty="0">
                <a:solidFill>
                  <a:srgbClr val="FFFFFF"/>
                </a:solidFill>
              </a:rPr>
              <a:t>Decomposition </a:t>
            </a:r>
          </a:p>
          <a:p>
            <a:pPr marL="347345" lvl="1" indent="-342265">
              <a:lnSpc>
                <a:spcPct val="65000"/>
              </a:lnSpc>
            </a:pPr>
            <a:r>
              <a:rPr lang="en-US" sz="2200" b="1" dirty="0">
                <a:solidFill>
                  <a:srgbClr val="FFFFFF"/>
                </a:solidFill>
              </a:rPr>
              <a:t>Recycle </a:t>
            </a:r>
          </a:p>
          <a:p>
            <a:pPr marL="347345" lvl="1" indent="-342265">
              <a:lnSpc>
                <a:spcPct val="65000"/>
              </a:lnSpc>
            </a:pPr>
            <a:r>
              <a:rPr lang="en-US" sz="2200" b="1" dirty="0">
                <a:solidFill>
                  <a:srgbClr val="FFFFFF"/>
                </a:solidFill>
              </a:rPr>
              <a:t>Reduce </a:t>
            </a:r>
          </a:p>
          <a:p>
            <a:pPr marL="347345" lvl="1" indent="-342265">
              <a:lnSpc>
                <a:spcPct val="65000"/>
              </a:lnSpc>
            </a:pPr>
            <a:r>
              <a:rPr lang="en-US" sz="2200" b="1" dirty="0">
                <a:solidFill>
                  <a:srgbClr val="FFFFFF"/>
                </a:solidFill>
              </a:rPr>
              <a:t>Reuse </a:t>
            </a:r>
          </a:p>
          <a:p>
            <a:pPr marL="90805" indent="-90805">
              <a:lnSpc>
                <a:spcPct val="65000"/>
              </a:lnSpc>
            </a:pPr>
            <a:endParaRPr lang="en-US" sz="2200" dirty="0">
              <a:solidFill>
                <a:srgbClr val="FFFFFF"/>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87051765"/>
      </p:ext>
    </p:extLst>
  </p:cSld>
  <p:clrMapOvr>
    <a:masterClrMapping/>
  </p:clrMapOvr>
  <mc:AlternateContent xmlns:mc="http://schemas.openxmlformats.org/markup-compatibility/2006" xmlns:p14="http://schemas.microsoft.com/office/powerpoint/2010/main">
    <mc:Choice Requires="p14">
      <p:transition spd="slow" p14:dur="2000" advTm="22584"/>
    </mc:Choice>
    <mc:Fallback xmlns="">
      <p:transition spd="slow" advTm="2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arbage"/>
          <p:cNvPicPr>
            <a:picLocks noChangeAspect="1" noChangeArrowheads="1"/>
          </p:cNvPicPr>
          <p:nvPr/>
        </p:nvPicPr>
        <p:blipFill rotWithShape="1">
          <a:blip r:embed="rId6">
            <a:alphaModFix amt="25000"/>
            <a:extLst>
              <a:ext uri="{28A0092B-C50C-407E-A947-70E740481C1C}">
                <a14:useLocalDpi xmlns:a14="http://schemas.microsoft.com/office/drawing/2010/main" val="0"/>
              </a:ext>
            </a:extLst>
          </a:blip>
          <a:srcRect t="12789" b="26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76656" y="2011680"/>
            <a:ext cx="10753725" cy="3766185"/>
          </a:xfrm>
        </p:spPr>
        <p:txBody>
          <a:bodyPr vert="horz" lIns="91440" tIns="45720" rIns="91440" bIns="45720" rtlCol="0" anchor="t">
            <a:normAutofit/>
          </a:bodyPr>
          <a:lstStyle/>
          <a:p>
            <a:pPr marL="90805" indent="-90805" algn="ctr"/>
            <a:r>
              <a:rPr lang="en-US" sz="4000" b="1" dirty="0">
                <a:solidFill>
                  <a:srgbClr val="FFFFFF"/>
                </a:solidFill>
              </a:rPr>
              <a:t>Today’s purpose is to learn why you should reduce the amount of garbage you produce, recycle what you can, and reuse items whenever possible.</a:t>
            </a:r>
            <a:endParaRPr lang="en-US" dirty="0">
              <a:solidFill>
                <a:srgbClr val="97D336"/>
              </a:solidFill>
            </a:endParaRPr>
          </a:p>
          <a:p>
            <a:pPr marL="90805" indent="-90805"/>
            <a:endParaRPr lang="en-US" dirty="0">
              <a:solidFill>
                <a:schemeClr val="tx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16382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658"/>
    </mc:Choice>
    <mc:Fallback xmlns="">
      <p:transition spd="slow" advTm="1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56091" y="1496042"/>
            <a:ext cx="6278529" cy="44263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34620" y="373224"/>
            <a:ext cx="5086639" cy="1122818"/>
          </a:xfrm>
        </p:spPr>
        <p:txBody>
          <a:bodyPr anchor="b">
            <a:normAutofit/>
          </a:bodyPr>
          <a:lstStyle/>
          <a:p>
            <a:r>
              <a:rPr lang="en-US" sz="6000" b="1" dirty="0">
                <a:solidFill>
                  <a:srgbClr val="FFFFFF"/>
                </a:solidFill>
              </a:rPr>
              <a:t>How long it takes</a:t>
            </a:r>
          </a:p>
        </p:txBody>
      </p:sp>
      <p:sp>
        <p:nvSpPr>
          <p:cNvPr id="3" name="Content Placeholder 2"/>
          <p:cNvSpPr>
            <a:spLocks noGrp="1"/>
          </p:cNvSpPr>
          <p:nvPr>
            <p:ph idx="1"/>
          </p:nvPr>
        </p:nvSpPr>
        <p:spPr>
          <a:xfrm>
            <a:off x="7124822" y="1890065"/>
            <a:ext cx="4306233" cy="3358092"/>
          </a:xfrm>
        </p:spPr>
        <p:txBody>
          <a:bodyPr>
            <a:normAutofit/>
          </a:bodyPr>
          <a:lstStyle/>
          <a:p>
            <a:r>
              <a:rPr lang="en-US" b="1" dirty="0">
                <a:solidFill>
                  <a:srgbClr val="FFFFFF"/>
                </a:solidFill>
              </a:rPr>
              <a:t>Number each item in order of how long it takes them to break down (1 being the fastest to decay)</a:t>
            </a:r>
          </a:p>
          <a:p>
            <a:endParaRPr lang="en-US" b="1" dirty="0">
              <a:solidFill>
                <a:srgbClr val="FFFFFF"/>
              </a:solidFill>
            </a:endParaRPr>
          </a:p>
          <a:p>
            <a:r>
              <a:rPr lang="en-US" b="1" dirty="0">
                <a:solidFill>
                  <a:srgbClr val="FFFFFF"/>
                </a:solidFill>
              </a:rPr>
              <a:t>Discuss your answer with your groups.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133122679"/>
      </p:ext>
    </p:extLst>
  </p:cSld>
  <p:clrMapOvr>
    <a:masterClrMapping/>
  </p:clrMapOvr>
  <mc:AlternateContent xmlns:mc="http://schemas.openxmlformats.org/markup-compatibility/2006" xmlns:p14="http://schemas.microsoft.com/office/powerpoint/2010/main">
    <mc:Choice Requires="p14">
      <p:transition spd="slow" p14:dur="2000" advTm="19889"/>
    </mc:Choice>
    <mc:Fallback xmlns="">
      <p:transition spd="slow" advTm="19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77000"/>
          </a:schemeClr>
        </a:solidFill>
        <a:effectLst/>
      </p:bgPr>
    </p:bg>
    <p:spTree>
      <p:nvGrpSpPr>
        <p:cNvPr id="1" name=""/>
        <p:cNvGrpSpPr/>
        <p:nvPr/>
      </p:nvGrpSpPr>
      <p:grpSpPr>
        <a:xfrm>
          <a:off x="0" y="0"/>
          <a:ext cx="0" cy="0"/>
          <a:chOff x="0" y="0"/>
          <a:chExt cx="0" cy="0"/>
        </a:xfrm>
      </p:grpSpPr>
      <p:pic>
        <p:nvPicPr>
          <p:cNvPr id="3074" name="Picture 2" descr="Image result for decay"/>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19147" y="2618170"/>
            <a:ext cx="10753725" cy="3766185"/>
          </a:xfrm>
        </p:spPr>
        <p:txBody>
          <a:bodyPr>
            <a:normAutofit/>
          </a:bodyPr>
          <a:lstStyle/>
          <a:p>
            <a:r>
              <a:rPr lang="en-US" sz="4000" b="1" dirty="0">
                <a:solidFill>
                  <a:srgbClr val="FFFFFF"/>
                </a:solidFill>
              </a:rPr>
              <a:t>Now discuss with your groups how long you think it takes each item to break down (from days to years).</a:t>
            </a:r>
          </a:p>
          <a:p>
            <a:endParaRPr lang="en-US" dirty="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49256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857"/>
    </mc:Choice>
    <mc:Fallback xmlns="">
      <p:transition spd="slow" advTm="1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07" name="Rectangle 410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3101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Image result for garbage"/>
          <p:cNvPicPr>
            <a:picLocks noChangeAspect="1" noChangeArrowheads="1"/>
          </p:cNvPicPr>
          <p:nvPr/>
        </p:nvPicPr>
        <p:blipFill rotWithShape="1">
          <a:blip r:embed="rId5">
            <a:extLst>
              <a:ext uri="{28A0092B-C50C-407E-A947-70E740481C1C}">
                <a14:useLocalDpi xmlns:a14="http://schemas.microsoft.com/office/drawing/2010/main" val="0"/>
              </a:ext>
            </a:extLst>
          </a:blip>
          <a:srcRect l="19535" r="36093"/>
          <a:stretch/>
        </p:blipFill>
        <p:spPr bwMode="auto">
          <a:xfrm>
            <a:off x="-11" y="10"/>
            <a:ext cx="4028104" cy="3948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andfill"/>
          <p:cNvPicPr>
            <a:picLocks noChangeAspect="1" noChangeArrowheads="1"/>
          </p:cNvPicPr>
          <p:nvPr/>
        </p:nvPicPr>
        <p:blipFill rotWithShape="1">
          <a:blip r:embed="rId6">
            <a:extLst>
              <a:ext uri="{28A0092B-C50C-407E-A947-70E740481C1C}">
                <a14:useLocalDpi xmlns:a14="http://schemas.microsoft.com/office/drawing/2010/main" val="0"/>
              </a:ext>
            </a:extLst>
          </a:blip>
          <a:srcRect l="18931" r="21067" b="-2"/>
          <a:stretch/>
        </p:blipFill>
        <p:spPr bwMode="auto">
          <a:xfrm>
            <a:off x="4196269" y="2989780"/>
            <a:ext cx="3088457" cy="387335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6260" y="1"/>
            <a:ext cx="3088456" cy="2796158"/>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09826"/>
            <a:ext cx="4028103" cy="2753311"/>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41370" y="1752600"/>
            <a:ext cx="3740270" cy="3352800"/>
          </a:xfrm>
        </p:spPr>
        <p:txBody>
          <a:bodyPr vert="horz" lIns="91440" tIns="45720" rIns="91440" bIns="45720" rtlCol="0" anchor="b">
            <a:normAutofit/>
          </a:bodyPr>
          <a:lstStyle/>
          <a:p>
            <a:pPr algn="ctr" defTabSz="914400">
              <a:lnSpc>
                <a:spcPct val="70000"/>
              </a:lnSpc>
            </a:pPr>
            <a:r>
              <a:rPr lang="en-US" sz="5000" b="1" dirty="0">
                <a:solidFill>
                  <a:srgbClr val="FFFFFF"/>
                </a:solidFill>
              </a:rPr>
              <a:t>What can you do to reduce the amount of time your trash is in the landfill?</a:t>
            </a:r>
            <a:endParaRPr lang="en-US" sz="5000"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28197717"/>
      </p:ext>
    </p:extLst>
  </p:cSld>
  <p:clrMapOvr>
    <a:masterClrMapping/>
  </p:clrMapOvr>
  <mc:AlternateContent xmlns:mc="http://schemas.openxmlformats.org/markup-compatibility/2006" xmlns:p14="http://schemas.microsoft.com/office/powerpoint/2010/main">
    <mc:Choice Requires="p14">
      <p:transition spd="slow" p14:dur="2000" advTm="11169"/>
    </mc:Choice>
    <mc:Fallback xmlns="">
      <p:transition spd="slow" advTm="1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840" y="0"/>
            <a:ext cx="547116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7213" y="499533"/>
            <a:ext cx="4345858" cy="1658198"/>
          </a:xfrm>
        </p:spPr>
        <p:txBody>
          <a:bodyPr>
            <a:normAutofit/>
          </a:bodyPr>
          <a:lstStyle/>
          <a:p>
            <a:r>
              <a:rPr lang="en-US" sz="6000" b="1" u="sng" dirty="0">
                <a:solidFill>
                  <a:srgbClr val="FFFFFF"/>
                </a:solidFill>
              </a:rPr>
              <a:t>Recycle</a:t>
            </a:r>
          </a:p>
        </p:txBody>
      </p:sp>
      <p:sp>
        <p:nvSpPr>
          <p:cNvPr id="3" name="Content Placeholder 2"/>
          <p:cNvSpPr>
            <a:spLocks noGrp="1"/>
          </p:cNvSpPr>
          <p:nvPr>
            <p:ph idx="1"/>
          </p:nvPr>
        </p:nvSpPr>
        <p:spPr>
          <a:xfrm>
            <a:off x="7197213" y="2011680"/>
            <a:ext cx="4345858" cy="3864732"/>
          </a:xfrm>
        </p:spPr>
        <p:txBody>
          <a:bodyPr>
            <a:normAutofit/>
          </a:bodyPr>
          <a:lstStyle/>
          <a:p>
            <a:r>
              <a:rPr lang="en-US" b="1" dirty="0">
                <a:solidFill>
                  <a:srgbClr val="FFFFFF"/>
                </a:solidFill>
              </a:rPr>
              <a:t>Recycle and compost the appropriate materials.  </a:t>
            </a:r>
          </a:p>
          <a:p>
            <a:endParaRPr lang="en-US" b="1" dirty="0">
              <a:solidFill>
                <a:srgbClr val="FFFFFF"/>
              </a:solidFill>
            </a:endParaRPr>
          </a:p>
          <a:p>
            <a:r>
              <a:rPr lang="en-US" b="1" dirty="0">
                <a:solidFill>
                  <a:srgbClr val="FFFFFF"/>
                </a:solidFill>
              </a:rPr>
              <a:t>While a glass bottle may never decompose in a landfill, it can be recycled and reused.  </a:t>
            </a:r>
          </a:p>
          <a:p>
            <a:endParaRPr lang="en-US" dirty="0"/>
          </a:p>
        </p:txBody>
      </p:sp>
      <p:pic>
        <p:nvPicPr>
          <p:cNvPr id="5124" name="Picture 4" descr="Image result for recy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5" y="1328632"/>
            <a:ext cx="588417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3735706"/>
      </p:ext>
    </p:extLst>
  </p:cSld>
  <p:clrMapOvr>
    <a:masterClrMapping/>
  </p:clrMapOvr>
  <mc:AlternateContent xmlns:mc="http://schemas.openxmlformats.org/markup-compatibility/2006" xmlns:p14="http://schemas.microsoft.com/office/powerpoint/2010/main">
    <mc:Choice Requires="p14">
      <p:transition spd="slow" p14:dur="2000" advTm="15538"/>
    </mc:Choice>
    <mc:Fallback xmlns="">
      <p:transition spd="slow" advTm="1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uce"/>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33999" y="1835680"/>
            <a:ext cx="6912217" cy="3196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836310" y="499533"/>
            <a:ext cx="3706761" cy="1658198"/>
          </a:xfrm>
        </p:spPr>
        <p:txBody>
          <a:bodyPr>
            <a:normAutofit/>
          </a:bodyPr>
          <a:lstStyle/>
          <a:p>
            <a:r>
              <a:rPr lang="en-US" sz="6000" b="1" u="sng" dirty="0">
                <a:solidFill>
                  <a:srgbClr val="FFFFFF"/>
                </a:solidFill>
              </a:rPr>
              <a:t>Reduce</a:t>
            </a:r>
          </a:p>
        </p:txBody>
      </p:sp>
      <p:sp>
        <p:nvSpPr>
          <p:cNvPr id="3" name="Content Placeholder 2"/>
          <p:cNvSpPr>
            <a:spLocks noGrp="1"/>
          </p:cNvSpPr>
          <p:nvPr>
            <p:ph idx="1"/>
          </p:nvPr>
        </p:nvSpPr>
        <p:spPr>
          <a:xfrm>
            <a:off x="7836310" y="2011680"/>
            <a:ext cx="3706761" cy="3864732"/>
          </a:xfrm>
        </p:spPr>
        <p:txBody>
          <a:bodyPr vert="horz" lIns="91440" tIns="45720" rIns="91440" bIns="45720" rtlCol="0" anchor="t">
            <a:normAutofit/>
          </a:bodyPr>
          <a:lstStyle/>
          <a:p>
            <a:pPr marL="90805" indent="-90805"/>
            <a:r>
              <a:rPr lang="en-US" b="1" dirty="0">
                <a:solidFill>
                  <a:srgbClr val="FFFFFF"/>
                </a:solidFill>
              </a:rPr>
              <a:t>Reduce the amount of material you throw away, especially things that take a long time to decompose! </a:t>
            </a:r>
            <a:endParaRPr lang="en-US"/>
          </a:p>
          <a:p>
            <a:pPr marL="90805" indent="-90805"/>
            <a:r>
              <a:rPr lang="en-US" b="1" dirty="0">
                <a:solidFill>
                  <a:srgbClr val="FFFFFF"/>
                </a:solidFill>
              </a:rPr>
              <a:t>Instead of using a Styrofoam cup for your hot chocolate, try a reusable mug!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37009746"/>
      </p:ext>
    </p:extLst>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70" name="Picture 2" descr="Image result for reuse"/>
          <p:cNvPicPr>
            <a:picLocks noChangeAspect="1" noChangeArrowheads="1"/>
          </p:cNvPicPr>
          <p:nvPr/>
        </p:nvPicPr>
        <p:blipFill rotWithShape="1">
          <a:blip r:embed="rId5">
            <a:extLst>
              <a:ext uri="{28A0092B-C50C-407E-A947-70E740481C1C}">
                <a14:useLocalDpi xmlns:a14="http://schemas.microsoft.com/office/drawing/2010/main" val="0"/>
              </a:ext>
            </a:extLst>
          </a:blip>
          <a:srcRect l="7654" r="16427" b="2"/>
          <a:stretch/>
        </p:blipFill>
        <p:spPr bwMode="auto">
          <a:xfrm>
            <a:off x="7508063" y="2897130"/>
            <a:ext cx="4683937" cy="396087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reuse"/>
          <p:cNvPicPr>
            <a:picLocks noChangeAspect="1" noChangeArrowheads="1"/>
          </p:cNvPicPr>
          <p:nvPr/>
        </p:nvPicPr>
        <p:blipFill rotWithShape="1">
          <a:blip r:embed="rId6">
            <a:extLst>
              <a:ext uri="{28A0092B-C50C-407E-A947-70E740481C1C}">
                <a14:useLocalDpi xmlns:a14="http://schemas.microsoft.com/office/drawing/2010/main" val="0"/>
              </a:ext>
            </a:extLst>
          </a:blip>
          <a:srcRect t="592" r="3" b="9936"/>
          <a:stretch/>
        </p:blipFill>
        <p:spPr bwMode="auto">
          <a:xfrm>
            <a:off x="7508063" y="11"/>
            <a:ext cx="4683937" cy="31432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5" y="499533"/>
            <a:ext cx="7214566" cy="1658198"/>
          </a:xfrm>
        </p:spPr>
        <p:txBody>
          <a:bodyPr>
            <a:normAutofit/>
          </a:bodyPr>
          <a:lstStyle/>
          <a:p>
            <a:r>
              <a:rPr lang="en-US" sz="6000" b="1" u="sng" dirty="0">
                <a:solidFill>
                  <a:srgbClr val="FFFFFF"/>
                </a:solidFill>
              </a:rPr>
              <a:t>Reuse</a:t>
            </a:r>
          </a:p>
        </p:txBody>
      </p:sp>
      <p:sp>
        <p:nvSpPr>
          <p:cNvPr id="3" name="Content Placeholder 2"/>
          <p:cNvSpPr>
            <a:spLocks noGrp="1"/>
          </p:cNvSpPr>
          <p:nvPr>
            <p:ph idx="1"/>
          </p:nvPr>
        </p:nvSpPr>
        <p:spPr>
          <a:xfrm>
            <a:off x="676657" y="2157730"/>
            <a:ext cx="6638543" cy="3718681"/>
          </a:xfrm>
        </p:spPr>
        <p:txBody>
          <a:bodyPr>
            <a:normAutofit/>
          </a:bodyPr>
          <a:lstStyle/>
          <a:p>
            <a:r>
              <a:rPr lang="en-US" b="1" dirty="0">
                <a:solidFill>
                  <a:srgbClr val="FFFFFF"/>
                </a:solidFill>
              </a:rPr>
              <a:t>Your old glass bottle could be a new vase.  You can decorate a tin can to be a pencil holder.  </a:t>
            </a:r>
          </a:p>
          <a:p>
            <a:endParaRPr lang="en-US" b="1" dirty="0">
              <a:solidFill>
                <a:srgbClr val="FFFFFF"/>
              </a:solidFill>
            </a:endParaRPr>
          </a:p>
          <a:p>
            <a:pPr marL="0" indent="0">
              <a:buNone/>
            </a:pPr>
            <a:r>
              <a:rPr lang="en-US" b="1" dirty="0">
                <a:solidFill>
                  <a:srgbClr val="FFFFFF"/>
                </a:solidFill>
              </a:rPr>
              <a:t>This way these items can be useful and stay out of our landfills!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63323771"/>
      </p:ext>
    </p:extLst>
  </p:cSld>
  <p:clrMapOvr>
    <a:masterClrMapping/>
  </p:clrMapOvr>
  <mc:AlternateContent xmlns:mc="http://schemas.openxmlformats.org/markup-compatibility/2006" xmlns:p14="http://schemas.microsoft.com/office/powerpoint/2010/main">
    <mc:Choice Requires="p14">
      <p:transition spd="slow" p14:dur="2000" advTm="14986"/>
    </mc:Choice>
    <mc:Fallback xmlns="">
      <p:transition spd="slow" advTm="1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4|6.6|1.5|1.5|1.7|1.4|0.8"/>
</p:tagLst>
</file>

<file path=ppt/tags/tag2.xml><?xml version="1.0" encoding="utf-8"?>
<p:tagLst xmlns:a="http://schemas.openxmlformats.org/drawingml/2006/main" xmlns:r="http://schemas.openxmlformats.org/officeDocument/2006/relationships" xmlns:p="http://schemas.openxmlformats.org/presentationml/2006/main">
  <p:tag name="TIMING" val="|1.5|5.7"/>
</p:tagLst>
</file>

<file path=ppt/tags/tag3.xml><?xml version="1.0" encoding="utf-8"?>
<p:tagLst xmlns:a="http://schemas.openxmlformats.org/drawingml/2006/main" xmlns:r="http://schemas.openxmlformats.org/officeDocument/2006/relationships" xmlns:p="http://schemas.openxmlformats.org/presentationml/2006/main">
  <p:tag name="TIMING" val="|1.3|12.6"/>
</p:tagLst>
</file>

<file path=ppt/theme/theme1.xml><?xml version="1.0" encoding="utf-8"?>
<a:theme xmlns:a="http://schemas.openxmlformats.org/drawingml/2006/main" name="Metropolitan">
  <a:themeElements>
    <a:clrScheme name="Custom 16">
      <a:dk1>
        <a:sysClr val="windowText" lastClr="000000"/>
      </a:dk1>
      <a:lt1>
        <a:srgbClr val="80B628"/>
      </a:lt1>
      <a:dk2>
        <a:srgbClr val="471101"/>
      </a:dk2>
      <a:lt2>
        <a:srgbClr val="E7E8E2"/>
      </a:lt2>
      <a:accent1>
        <a:srgbClr val="80B628"/>
      </a:accent1>
      <a:accent2>
        <a:srgbClr val="F04304"/>
      </a:accent2>
      <a:accent3>
        <a:srgbClr val="80B628"/>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2019-11-08T13:32:03+00:00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61599A70-D51E-4C65-B237-D31F5FBDED8E}"/>
</file>

<file path=customXml/itemProps2.xml><?xml version="1.0" encoding="utf-8"?>
<ds:datastoreItem xmlns:ds="http://schemas.openxmlformats.org/officeDocument/2006/customXml" ds:itemID="{B5448F52-2276-4354-8D9F-22BD3EA593B5}"/>
</file>

<file path=customXml/itemProps3.xml><?xml version="1.0" encoding="utf-8"?>
<ds:datastoreItem xmlns:ds="http://schemas.openxmlformats.org/officeDocument/2006/customXml" ds:itemID="{AA28F5E6-4DD7-449A-8626-99DA608C9CA2}"/>
</file>

<file path=customXml/itemProps4.xml><?xml version="1.0" encoding="utf-8"?>
<ds:datastoreItem xmlns:ds="http://schemas.openxmlformats.org/officeDocument/2006/customXml" ds:itemID="{DBDED69E-6C4F-468C-B4BE-CCFD9C70F0E3}"/>
</file>

<file path=docProps/app.xml><?xml version="1.0" encoding="utf-8"?>
<Properties xmlns="http://schemas.openxmlformats.org/officeDocument/2006/extended-properties" xmlns:vt="http://schemas.openxmlformats.org/officeDocument/2006/docPropsVTypes">
  <Template>Metropolitan</Template>
  <TotalTime>301</TotalTime>
  <Words>687</Words>
  <Application>Microsoft Office PowerPoint</Application>
  <PresentationFormat>Widescreen</PresentationFormat>
  <Paragraphs>73</Paragraphs>
  <Slides>11</Slides>
  <Notes>9</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Metropolitan</vt:lpstr>
      <vt:lpstr>Waste</vt:lpstr>
      <vt:lpstr>Today:</vt:lpstr>
      <vt:lpstr>PowerPoint Presentation</vt:lpstr>
      <vt:lpstr>How long it takes</vt:lpstr>
      <vt:lpstr>PowerPoint Presentation</vt:lpstr>
      <vt:lpstr>What can you do to reduce the amount of time your trash is in the landfill?</vt:lpstr>
      <vt:lpstr>Recycle</vt:lpstr>
      <vt:lpstr>Reduce</vt:lpstr>
      <vt:lpstr>Reuse</vt:lpstr>
      <vt:lpstr>Homework:</vt:lpstr>
      <vt:lpstr>EcoLearn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Mulholland</dc:creator>
  <cp:lastModifiedBy>Olivia Mulholland</cp:lastModifiedBy>
  <cp:revision>30</cp:revision>
  <dcterms:created xsi:type="dcterms:W3CDTF">2016-11-14T01:25:07Z</dcterms:created>
  <dcterms:modified xsi:type="dcterms:W3CDTF">2017-10-27T04:11:30Z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