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9" r:id="rId3"/>
    <p:sldId id="258" r:id="rId4"/>
    <p:sldId id="270" r:id="rId5"/>
    <p:sldId id="280" r:id="rId6"/>
    <p:sldId id="272" r:id="rId7"/>
    <p:sldId id="273" r:id="rId8"/>
    <p:sldId id="271" r:id="rId9"/>
    <p:sldId id="274" r:id="rId10"/>
    <p:sldId id="275" r:id="rId11"/>
    <p:sldId id="276" r:id="rId12"/>
    <p:sldId id="277" r:id="rId13"/>
    <p:sldId id="281" r:id="rId14"/>
    <p:sldId id="279" r:id="rId15"/>
    <p:sldId id="278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/>
    <p:restoredTop sz="77634" autoAdjust="0"/>
  </p:normalViewPr>
  <p:slideViewPr>
    <p:cSldViewPr>
      <p:cViewPr>
        <p:scale>
          <a:sx n="50" d="100"/>
          <a:sy n="50" d="100"/>
        </p:scale>
        <p:origin x="69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26" Type="http://schemas.openxmlformats.org/officeDocument/2006/relationships/customXml" Target="../customXml/item4.xml"/><Relationship Id="rId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3.xml"/><Relationship Id="rId20" Type="http://schemas.openxmlformats.org/officeDocument/2006/relationships/viewProps" Target="view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2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9" Type="http://schemas.openxmlformats.org/officeDocument/2006/relationships/slide" Target="slides/slide8.xml"/><Relationship Id="rId22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43E6-AF4E-4C45-8111-6555DDD955CB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EA89-D534-44A7-9242-5B03811210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Source:</a:t>
            </a:r>
          </a:p>
          <a:p>
            <a:r>
              <a:rPr lang="en-US" dirty="0"/>
              <a:t>https://beyondthispoint2014.wordpress.com/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https://sfenvironment.org/zero-waste/recycling-and-composting/event-recycling-and-composting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8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*Hand out farm to plate cards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51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</a:p>
          <a:p>
            <a:r>
              <a:rPr lang="en-US" dirty="0"/>
              <a:t>https://www.britannica.com/plant/spinach/images-videos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48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Source: http://www.coach.ca/food-labels-decoded-p154628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</a:t>
            </a:r>
            <a:r>
              <a:rPr lang="en-US" baseline="0" dirty="0"/>
              <a:t> Source: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https://presidiumfarmtoplate.wordpress.com/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</a:p>
          <a:p>
            <a:r>
              <a:rPr lang="en-US" dirty="0"/>
              <a:t>http://rvfoodsystem.org/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Image</a:t>
            </a:r>
            <a:r>
              <a:rPr lang="en-US" baseline="0" dirty="0"/>
              <a:t> Sources </a:t>
            </a:r>
          </a:p>
          <a:p>
            <a:r>
              <a:rPr lang="en-US" dirty="0"/>
              <a:t>http://givingtreesnacks.com/fruit-versus-cholesterol/</a:t>
            </a:r>
          </a:p>
          <a:p>
            <a:r>
              <a:rPr lang="en-US" dirty="0"/>
              <a:t>http://www.webmd.com/diet/ss/slideshow-powerhouse-vegetables</a:t>
            </a:r>
          </a:p>
          <a:p>
            <a:r>
              <a:rPr lang="en-US" dirty="0"/>
              <a:t>https://foodimentary.com/2017/01/06/january-6th-is-national-bean-day/</a:t>
            </a:r>
          </a:p>
          <a:p>
            <a:r>
              <a:rPr lang="en-US" dirty="0"/>
              <a:t>http://www.womansday.com/food-recipes/food-drinks/g1056/types-of-whole-grains/</a:t>
            </a:r>
          </a:p>
          <a:p>
            <a:r>
              <a:rPr lang="en-US" dirty="0"/>
              <a:t>http://www.upi.com/Health_News/2016/07/29/Regular-nut-consumption-linked-to-less-inflammation/3891469810215/ </a:t>
            </a:r>
          </a:p>
          <a:p>
            <a:r>
              <a:rPr lang="en-US" dirty="0"/>
              <a:t>http://www.downrightnatural.com/index.php?main_page=index&amp;cPath=44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bag of spinach (or other vegetable) as an example and ask the students where they think the spinach came</a:t>
            </a:r>
          </a:p>
          <a:p>
            <a:r>
              <a:rPr lang="en-US" dirty="0"/>
              <a:t>from? Students will likely say a grocery store or market, but they should be encouraged to think about how it got to the</a:t>
            </a:r>
          </a:p>
          <a:p>
            <a:r>
              <a:rPr lang="en-US" dirty="0"/>
              <a:t>market. Explain that all information about the production and route of the spinach to their plate can be found on the</a:t>
            </a:r>
          </a:p>
          <a:p>
            <a:r>
              <a:rPr lang="en-US" dirty="0"/>
              <a:t>labels on the bag. Show the labels. </a:t>
            </a:r>
          </a:p>
          <a:p>
            <a:r>
              <a:rPr lang="en-US" dirty="0"/>
              <a:t>Image Source:</a:t>
            </a:r>
          </a:p>
          <a:p>
            <a:r>
              <a:rPr lang="en-US" dirty="0"/>
              <a:t>http://www.cbsnews.com/news/dole-recalls-spinach-salad-due-to-salmonella-contamination/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</a:p>
          <a:p>
            <a:r>
              <a:rPr lang="en-US" dirty="0"/>
              <a:t>http://www.foodinsight.org/newsletters/news-bite-ific-foundation-hosts-communications-workshop-food-production-emerging-market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 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http://www.foodprocessingtechasia.com/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9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http://www.jeronimomartins.pt/media/galeria-de-imagens/contentitem-imagemgaleria_lojapingodoce_frescos.aspx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68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http://news.unl.edu/newsrooms/unltoday/article/new-cooking-classes-offered-at-wellness-kitchen/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4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5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7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7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8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3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6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7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95800"/>
            <a:ext cx="8000999" cy="250042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5</a:t>
            </a:r>
            <a:r>
              <a:rPr lang="en-US" sz="2400" b="1" baseline="30000" dirty="0">
                <a:latin typeface="Avenir Book" charset="0"/>
                <a:ea typeface="Avenir Book" charset="0"/>
                <a:cs typeface="Avenir Book" charset="0"/>
              </a:rPr>
              <a:t>th</a:t>
            </a:r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 Grade: </a:t>
            </a:r>
            <a:r>
              <a:rPr lang="en-US" sz="6000" b="1" dirty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6000" b="1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4800" b="1" dirty="0">
                <a:latin typeface="Avenir Book" charset="0"/>
                <a:ea typeface="Avenir Book" charset="0"/>
                <a:cs typeface="Avenir Book" charset="0"/>
              </a:rPr>
              <a:t>Food from Farm to Plate</a:t>
            </a:r>
            <a:r>
              <a:rPr lang="en-US" sz="1700" b="1" dirty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1700" b="1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700" b="1" dirty="0" smtClean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1700" b="1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000" b="1" dirty="0" smtClean="0">
                <a:latin typeface="Avenir Book" charset="0"/>
                <a:ea typeface="Avenir Book" charset="0"/>
                <a:cs typeface="Avenir Book" charset="0"/>
              </a:rPr>
              <a:t>Increase </a:t>
            </a:r>
            <a:r>
              <a:rPr lang="en-US" sz="2000" b="1" dirty="0">
                <a:latin typeface="Avenir Book" charset="0"/>
                <a:ea typeface="Avenir Book" charset="0"/>
                <a:cs typeface="Avenir Book" charset="0"/>
              </a:rPr>
              <a:t>awareness of the food system and all steps and </a:t>
            </a:r>
            <a:r>
              <a:rPr lang="en-US" sz="2000" b="1" dirty="0" smtClean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2000" b="1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000" b="1" dirty="0" smtClean="0">
                <a:latin typeface="Avenir Book" charset="0"/>
                <a:ea typeface="Avenir Book" charset="0"/>
                <a:cs typeface="Avenir Book" charset="0"/>
              </a:rPr>
              <a:t>processes </a:t>
            </a:r>
            <a:r>
              <a:rPr lang="en-US" sz="2000" b="1" dirty="0">
                <a:latin typeface="Avenir Book" charset="0"/>
                <a:ea typeface="Avenir Book" charset="0"/>
                <a:cs typeface="Avenir Book" charset="0"/>
              </a:rPr>
              <a:t>foods undergo before they reach consumers</a:t>
            </a:r>
            <a:br>
              <a:rPr lang="en-US" sz="2000" b="1" dirty="0">
                <a:latin typeface="Avenir Book" charset="0"/>
                <a:ea typeface="Avenir Book" charset="0"/>
                <a:cs typeface="Avenir Book" charset="0"/>
              </a:rPr>
            </a:br>
            <a:endParaRPr lang="en-US" sz="20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0" y="592049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 EPA, Region 10 </a:t>
            </a:r>
            <a:r>
              <a:rPr lang="en-US" dirty="0" err="1">
                <a:solidFill>
                  <a:schemeClr val="bg1"/>
                </a:solidFill>
              </a:rPr>
              <a:t>EcoLearn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193" y="5976551"/>
            <a:ext cx="8350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3249" y="4597400"/>
            <a:ext cx="406400" cy="406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7" y="5003800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28600"/>
            <a:ext cx="8229600" cy="1143000"/>
          </a:xfrm>
        </p:spPr>
        <p:txBody>
          <a:bodyPr/>
          <a:lstStyle/>
          <a:p>
            <a:r>
              <a:rPr lang="en-US" dirty="0"/>
              <a:t>Food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r>
              <a:rPr lang="en-US" sz="4800" dirty="0"/>
              <a:t>Step 5: Composting/Recycling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69532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1962" y="5994400"/>
            <a:ext cx="406400" cy="406400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8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Farm to Plate Game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student will represent a different role within the food system</a:t>
            </a:r>
          </a:p>
          <a:p>
            <a:endParaRPr lang="en-US" dirty="0"/>
          </a:p>
          <a:p>
            <a:r>
              <a:rPr lang="en-US" dirty="0"/>
              <a:t>Arrange yourselves in the order of the steps a fruit or vegetable travels from farm to plate </a:t>
            </a:r>
          </a:p>
          <a:p>
            <a:endParaRPr lang="en-US" dirty="0"/>
          </a:p>
          <a:p>
            <a:r>
              <a:rPr lang="en-US" dirty="0"/>
              <a:t>Each student should announce their role and share any thoughts about the process and steps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Farm to Plate Game: Answers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r>
              <a:rPr lang="en-US" sz="2800" b="1" dirty="0"/>
              <a:t>1. Farmer </a:t>
            </a:r>
            <a:r>
              <a:rPr lang="en-US" sz="2800" dirty="0"/>
              <a:t>(Producer): a person/company who grows and harvests food on a farm </a:t>
            </a:r>
          </a:p>
          <a:p>
            <a:r>
              <a:rPr lang="en-US" sz="2800" b="1" dirty="0"/>
              <a:t>2. Food Inspector</a:t>
            </a:r>
            <a:r>
              <a:rPr lang="en-US" sz="2800" dirty="0"/>
              <a:t>: a person/company who visits farms or processing centers to ensure that foods are grown and processed safely </a:t>
            </a:r>
          </a:p>
          <a:p>
            <a:r>
              <a:rPr lang="en-US" sz="2800" b="1" dirty="0"/>
              <a:t>3. Food Processor</a:t>
            </a:r>
            <a:r>
              <a:rPr lang="en-US" sz="2800" dirty="0"/>
              <a:t>: a person/company who washes, cuts, mixes, and packages food from the farm </a:t>
            </a:r>
          </a:p>
          <a:p>
            <a:r>
              <a:rPr lang="en-US" sz="2800" b="1" dirty="0"/>
              <a:t>4. Food Transporter</a:t>
            </a:r>
            <a:r>
              <a:rPr lang="en-US" sz="2800" dirty="0"/>
              <a:t>: a person/company who moves food from one location to another, such as by truck, train, ship, or airplane. </a:t>
            </a:r>
          </a:p>
          <a:p>
            <a:pPr marL="0" indent="0">
              <a:buNone/>
            </a:pP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1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Farm to Plate Game: Answers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5. </a:t>
            </a:r>
            <a:r>
              <a:rPr lang="en-US" sz="4000" b="1" dirty="0"/>
              <a:t>Food Distributor</a:t>
            </a:r>
            <a:r>
              <a:rPr lang="en-US" sz="4000" dirty="0"/>
              <a:t>: a person/company who decides which stores receive the food </a:t>
            </a:r>
          </a:p>
          <a:p>
            <a:r>
              <a:rPr lang="en-US" sz="4000" dirty="0"/>
              <a:t>6. Advertiser: a person/company who designs the advertisements that promote food to consumers </a:t>
            </a:r>
          </a:p>
          <a:p>
            <a:r>
              <a:rPr lang="en-US" sz="4000" dirty="0"/>
              <a:t>7. </a:t>
            </a:r>
            <a:r>
              <a:rPr lang="en-US" sz="4000" b="1" dirty="0"/>
              <a:t>Grocer/Food Retailer</a:t>
            </a:r>
            <a:r>
              <a:rPr lang="en-US" sz="4000" dirty="0"/>
              <a:t>: person/company who sells food to consumers (such as through a grocery store or supermarket)</a:t>
            </a:r>
          </a:p>
          <a:p>
            <a:r>
              <a:rPr lang="en-US" sz="4000" dirty="0"/>
              <a:t> 8. </a:t>
            </a:r>
            <a:r>
              <a:rPr lang="en-US" sz="4000" b="1" dirty="0"/>
              <a:t>Consumer</a:t>
            </a:r>
            <a:r>
              <a:rPr lang="en-US" sz="4000" dirty="0"/>
              <a:t>: a person who buys the food that has been grown or prepared</a:t>
            </a:r>
          </a:p>
          <a:p>
            <a:r>
              <a:rPr lang="en-US" sz="4000" dirty="0"/>
              <a:t> 9. </a:t>
            </a:r>
            <a:r>
              <a:rPr lang="en-US" sz="4000" b="1" dirty="0"/>
              <a:t>Compost/Waste Manager</a:t>
            </a:r>
            <a:r>
              <a:rPr lang="en-US" sz="4000" dirty="0"/>
              <a:t>: a person/company who disposes of leftover food scraps by either composting or throwing food away (sending to a landfill)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70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/>
              <a:t>Where does the spinach from the beginning of the lesson come from?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82900"/>
            <a:ext cx="52387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016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994400"/>
            <a:ext cx="406400" cy="40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" y="640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86183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00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89" y="177798"/>
            <a:ext cx="4520316" cy="377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205" y="61919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For more information: hanft.sally@epa.gov or salazar.viccy@epa.gov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205" y="467650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Developed by the Environmental Protection Agency</a:t>
            </a:r>
          </a:p>
          <a:p>
            <a:pPr algn="ctr"/>
            <a:r>
              <a:rPr lang="en-US" dirty="0"/>
              <a:t>With support from Department of State </a:t>
            </a:r>
          </a:p>
          <a:p>
            <a:pPr algn="ctr"/>
            <a:r>
              <a:rPr lang="en-US" dirty="0"/>
              <a:t>Virtual Students of Foreign Service Interns </a:t>
            </a:r>
          </a:p>
          <a:p>
            <a:pPr algn="ctr"/>
            <a:r>
              <a:rPr lang="en-US" dirty="0"/>
              <a:t>https://www.epa.gov/education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1966" y="3949987"/>
            <a:ext cx="1698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EcoLearn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7" y="5914936"/>
            <a:ext cx="9699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61300" y="5914936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 EPA</a:t>
            </a:r>
          </a:p>
          <a:p>
            <a:r>
              <a:rPr lang="en-US" dirty="0"/>
              <a:t>Region 10 </a:t>
            </a:r>
          </a:p>
          <a:p>
            <a:r>
              <a:rPr lang="en-US" dirty="0" err="1"/>
              <a:t>EcoLearn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8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3124200"/>
          </a:xfrm>
        </p:spPr>
        <p:txBody>
          <a:bodyPr>
            <a:normAutofit/>
          </a:bodyPr>
          <a:lstStyle/>
          <a:p>
            <a:r>
              <a:rPr lang="en-US" dirty="0"/>
              <a:t>Today you will learn…</a:t>
            </a:r>
          </a:p>
          <a:p>
            <a:pPr lvl="1"/>
            <a:r>
              <a:rPr lang="en-US" dirty="0"/>
              <a:t>The food system and steps involved in getting food from a farm to our plate </a:t>
            </a:r>
          </a:p>
          <a:p>
            <a:pPr lvl="1"/>
            <a:r>
              <a:rPr lang="en-US" dirty="0"/>
              <a:t>How far away our food is grown </a:t>
            </a:r>
          </a:p>
          <a:p>
            <a:pPr lvl="1"/>
            <a:r>
              <a:rPr lang="en-US" dirty="0"/>
              <a:t>What resources are used in the production of our food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83100"/>
            <a:ext cx="8229600" cy="173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00" y="6324600"/>
            <a:ext cx="406400" cy="406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70637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6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124200" cy="3330209"/>
          </a:xfrm>
        </p:spPr>
        <p:txBody>
          <a:bodyPr>
            <a:normAutofit/>
          </a:bodyPr>
          <a:lstStyle/>
          <a:p>
            <a:r>
              <a:rPr lang="en-US" dirty="0"/>
              <a:t>Food </a:t>
            </a:r>
          </a:p>
          <a:p>
            <a:r>
              <a:rPr lang="en-US" dirty="0"/>
              <a:t>Food system </a:t>
            </a:r>
          </a:p>
          <a:p>
            <a:r>
              <a:rPr lang="en-US" dirty="0"/>
              <a:t>Agriculture </a:t>
            </a:r>
          </a:p>
          <a:p>
            <a:r>
              <a:rPr lang="en-US" dirty="0"/>
              <a:t>Consumer food choice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8037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15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/>
              <a:t>Farm to Plate Game!</a:t>
            </a:r>
          </a:p>
          <a:p>
            <a:pPr lvl="1"/>
            <a:r>
              <a:rPr lang="en-US" dirty="0"/>
              <a:t>Write down everything you ate or drank during your last meal.</a:t>
            </a:r>
          </a:p>
          <a:p>
            <a:pPr lvl="1"/>
            <a:r>
              <a:rPr lang="en-US" dirty="0"/>
              <a:t>Underline all the foods that come from plants.</a:t>
            </a:r>
          </a:p>
          <a:p>
            <a:pPr lvl="2"/>
            <a:r>
              <a:rPr lang="en-US" dirty="0"/>
              <a:t>For example: Fruits, Vegetables, beans, grains, nuts and seeds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95" y="4410075"/>
            <a:ext cx="169424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95" y="4410075"/>
            <a:ext cx="16596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09" y="4410075"/>
            <a:ext cx="1668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95" y="5586697"/>
            <a:ext cx="1652364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81" y="5586696"/>
            <a:ext cx="1721834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08" y="5586696"/>
            <a:ext cx="1671891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9600" y="5842000"/>
            <a:ext cx="406400" cy="40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" y="6324600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for Audio </a:t>
            </a:r>
          </a:p>
        </p:txBody>
      </p:sp>
    </p:spTree>
    <p:extLst>
      <p:ext uri="{BB962C8B-B14F-4D97-AF65-F5344CB8AC3E}">
        <p14:creationId xmlns:p14="http://schemas.microsoft.com/office/powerpoint/2010/main" val="3355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/>
              <a:t>Where does spinach come from?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28907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8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Step 1: Production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498247"/>
            <a:ext cx="6172200" cy="409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9761" y="5926137"/>
            <a:ext cx="406400" cy="4064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6370637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 sz="4800" dirty="0"/>
              <a:t>Step 2: Processing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590800"/>
            <a:ext cx="7620000" cy="34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2" y="6396037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5964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/>
          </a:bodyPr>
          <a:lstStyle/>
          <a:p>
            <a:r>
              <a:rPr lang="en-US" sz="4800" dirty="0"/>
              <a:t>Step 3: Distribution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514600"/>
            <a:ext cx="6172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5979318"/>
            <a:ext cx="406400" cy="4064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6385718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1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/>
              <a:t>Step 4: Consumption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599"/>
            <a:ext cx="6096000" cy="404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162" y="5976143"/>
            <a:ext cx="406400" cy="406400"/>
          </a:xfrm>
          <a:prstGeom prst="rect">
            <a:avLst/>
          </a:prstGeo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2543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4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2019-11-08T13:39:50+00:00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1025D06A-AF05-4839-B606-0AB74F46DBEE}"/>
</file>

<file path=customXml/itemProps2.xml><?xml version="1.0" encoding="utf-8"?>
<ds:datastoreItem xmlns:ds="http://schemas.openxmlformats.org/officeDocument/2006/customXml" ds:itemID="{84A282EA-4653-4D34-B43F-3D5C682737AB}"/>
</file>

<file path=customXml/itemProps3.xml><?xml version="1.0" encoding="utf-8"?>
<ds:datastoreItem xmlns:ds="http://schemas.openxmlformats.org/officeDocument/2006/customXml" ds:itemID="{11E77279-90DA-4158-960A-BC773748AC43}"/>
</file>

<file path=customXml/itemProps4.xml><?xml version="1.0" encoding="utf-8"?>
<ds:datastoreItem xmlns:ds="http://schemas.openxmlformats.org/officeDocument/2006/customXml" ds:itemID="{774C5524-3116-418A-B5B7-3943077D311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629</Words>
  <Application>Microsoft Macintosh PowerPoint</Application>
  <PresentationFormat>On-screen Show (4:3)</PresentationFormat>
  <Paragraphs>107</Paragraphs>
  <Slides>16</Slides>
  <Notes>13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Avenir Book</vt:lpstr>
      <vt:lpstr>Calibri</vt:lpstr>
      <vt:lpstr>Arial</vt:lpstr>
      <vt:lpstr>Office Theme</vt:lpstr>
      <vt:lpstr>5th Grade:  Food from Farm to Plate  Increase awareness of the food system and all steps and  processes foods undergo before they reach consumers </vt:lpstr>
      <vt:lpstr>Objective</vt:lpstr>
      <vt:lpstr>Key Words</vt:lpstr>
      <vt:lpstr>Do Now</vt:lpstr>
      <vt:lpstr>Example</vt:lpstr>
      <vt:lpstr>Food Systems </vt:lpstr>
      <vt:lpstr>Food Systems</vt:lpstr>
      <vt:lpstr>Food Systems</vt:lpstr>
      <vt:lpstr>Food Systems</vt:lpstr>
      <vt:lpstr>Food Systems </vt:lpstr>
      <vt:lpstr>The Farm to Plate Game </vt:lpstr>
      <vt:lpstr>The Farm to Plate Game: Answers </vt:lpstr>
      <vt:lpstr>The Farm to Plate Game: Answers </vt:lpstr>
      <vt:lpstr>Closure</vt:lpstr>
      <vt:lpstr>Homework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Grade  Food and Honey Bee Pollination</dc:title>
  <dc:creator>mary</dc:creator>
  <cp:lastModifiedBy>Dang, Colleen</cp:lastModifiedBy>
  <cp:revision>44</cp:revision>
  <dcterms:created xsi:type="dcterms:W3CDTF">2016-11-04T05:32:52Z</dcterms:created>
  <dcterms:modified xsi:type="dcterms:W3CDTF">2017-10-20T16:54:47Z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