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56" r:id="rId2"/>
    <p:sldId id="259" r:id="rId3"/>
    <p:sldId id="258" r:id="rId4"/>
    <p:sldId id="270" r:id="rId5"/>
    <p:sldId id="280" r:id="rId6"/>
    <p:sldId id="272" r:id="rId7"/>
    <p:sldId id="273" r:id="rId8"/>
    <p:sldId id="271" r:id="rId9"/>
    <p:sldId id="274" r:id="rId10"/>
    <p:sldId id="281" r:id="rId11"/>
    <p:sldId id="275" r:id="rId12"/>
    <p:sldId id="276" r:id="rId13"/>
    <p:sldId id="28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35" autoAdjust="0"/>
  </p:normalViewPr>
  <p:slideViewPr>
    <p:cSldViewPr>
      <p:cViewPr>
        <p:scale>
          <a:sx n="50" d="100"/>
          <a:sy n="50" d="100"/>
        </p:scale>
        <p:origin x="-1720" y="-3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A843E6-AF4E-4C45-8111-6555DDD955CB}" type="datetimeFigureOut">
              <a:rPr lang="en-US" smtClean="0"/>
              <a:t>10/27/2017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37EA89-D534-44A7-9242-5B03811210AF}" type="slidenum">
              <a:rPr lang="en-US" smtClean="0"/>
              <a:t>‹#›</a:t>
            </a:fld>
            <a:endParaRPr lang="en-US"/>
          </a:p>
        </p:txBody>
      </p:sp>
    </p:spTree>
    <p:extLst>
      <p:ext uri="{BB962C8B-B14F-4D97-AF65-F5344CB8AC3E}">
        <p14:creationId xmlns:p14="http://schemas.microsoft.com/office/powerpoint/2010/main" val="3870060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Source:</a:t>
            </a:r>
          </a:p>
          <a:p>
            <a:r>
              <a:rPr lang="en-US" baseline="0" dirty="0"/>
              <a:t>https://pingree.house.gov/media-center/press-releases/congresswoman-pingree-introduce-bill-reduce-food-waste </a:t>
            </a:r>
          </a:p>
        </p:txBody>
      </p:sp>
      <p:sp>
        <p:nvSpPr>
          <p:cNvPr id="4" name="Slide Number Placeholder 3"/>
          <p:cNvSpPr>
            <a:spLocks noGrp="1"/>
          </p:cNvSpPr>
          <p:nvPr>
            <p:ph type="sldNum" sz="quarter" idx="10"/>
          </p:nvPr>
        </p:nvSpPr>
        <p:spPr/>
        <p:txBody>
          <a:bodyPr/>
          <a:lstStyle/>
          <a:p>
            <a:fld id="{C637EA89-D534-44A7-9242-5B03811210AF}" type="slidenum">
              <a:rPr lang="en-US" smtClean="0"/>
              <a:t>1</a:t>
            </a:fld>
            <a:endParaRPr lang="en-US"/>
          </a:p>
        </p:txBody>
      </p:sp>
    </p:spTree>
    <p:extLst>
      <p:ext uri="{BB962C8B-B14F-4D97-AF65-F5344CB8AC3E}">
        <p14:creationId xmlns:p14="http://schemas.microsoft.com/office/powerpoint/2010/main" val="3250826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dirty="0" err="1"/>
              <a:t>Source:http</a:t>
            </a:r>
            <a:r>
              <a:rPr lang="en-US" dirty="0"/>
              <a:t>://time.com/3766862/mountaineers-</a:t>
            </a:r>
            <a:r>
              <a:rPr lang="en-US" dirty="0" err="1"/>
              <a:t>everest</a:t>
            </a:r>
            <a:r>
              <a:rPr lang="en-US" dirty="0"/>
              <a:t>-trash/ </a:t>
            </a:r>
          </a:p>
        </p:txBody>
      </p:sp>
      <p:sp>
        <p:nvSpPr>
          <p:cNvPr id="4" name="Slide Number Placeholder 3"/>
          <p:cNvSpPr>
            <a:spLocks noGrp="1"/>
          </p:cNvSpPr>
          <p:nvPr>
            <p:ph type="sldNum" sz="quarter" idx="10"/>
          </p:nvPr>
        </p:nvSpPr>
        <p:spPr/>
        <p:txBody>
          <a:bodyPr/>
          <a:lstStyle/>
          <a:p>
            <a:fld id="{C637EA89-D534-44A7-9242-5B03811210AF}" type="slidenum">
              <a:rPr lang="en-US" smtClean="0"/>
              <a:t>10</a:t>
            </a:fld>
            <a:endParaRPr lang="en-US"/>
          </a:p>
        </p:txBody>
      </p:sp>
    </p:spTree>
    <p:extLst>
      <p:ext uri="{BB962C8B-B14F-4D97-AF65-F5344CB8AC3E}">
        <p14:creationId xmlns:p14="http://schemas.microsoft.com/office/powerpoint/2010/main" val="1673852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dirty="0"/>
              <a:t>Image </a:t>
            </a:r>
            <a:r>
              <a:rPr lang="en-US" dirty="0" err="1"/>
              <a:t>Source:https</a:t>
            </a:r>
            <a:r>
              <a:rPr lang="en-US" dirty="0"/>
              <a:t>://www.savesfbay.org/prevent-pollution-0 </a:t>
            </a:r>
          </a:p>
        </p:txBody>
      </p:sp>
      <p:sp>
        <p:nvSpPr>
          <p:cNvPr id="4" name="Slide Number Placeholder 3"/>
          <p:cNvSpPr>
            <a:spLocks noGrp="1"/>
          </p:cNvSpPr>
          <p:nvPr>
            <p:ph type="sldNum" sz="quarter" idx="10"/>
          </p:nvPr>
        </p:nvSpPr>
        <p:spPr/>
        <p:txBody>
          <a:bodyPr/>
          <a:lstStyle/>
          <a:p>
            <a:fld id="{C637EA89-D534-44A7-9242-5B03811210AF}" type="slidenum">
              <a:rPr lang="en-US" smtClean="0"/>
              <a:t>11</a:t>
            </a:fld>
            <a:endParaRPr lang="en-US"/>
          </a:p>
        </p:txBody>
      </p:sp>
    </p:spTree>
    <p:extLst>
      <p:ext uri="{BB962C8B-B14F-4D97-AF65-F5344CB8AC3E}">
        <p14:creationId xmlns:p14="http://schemas.microsoft.com/office/powerpoint/2010/main" val="1071868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https://www.penrithcity.nsw.gov.au/Waste-and-Environment/Waste/Waste-Smartphone-App/</a:t>
            </a:r>
          </a:p>
          <a:p>
            <a:r>
              <a:rPr lang="en-US" dirty="0"/>
              <a:t> </a:t>
            </a:r>
          </a:p>
        </p:txBody>
      </p:sp>
      <p:sp>
        <p:nvSpPr>
          <p:cNvPr id="4" name="Slide Number Placeholder 3"/>
          <p:cNvSpPr>
            <a:spLocks noGrp="1"/>
          </p:cNvSpPr>
          <p:nvPr>
            <p:ph type="sldNum" sz="quarter" idx="10"/>
          </p:nvPr>
        </p:nvSpPr>
        <p:spPr/>
        <p:txBody>
          <a:bodyPr/>
          <a:lstStyle/>
          <a:p>
            <a:fld id="{C637EA89-D534-44A7-9242-5B03811210AF}" type="slidenum">
              <a:rPr lang="en-US" smtClean="0"/>
              <a:t>12</a:t>
            </a:fld>
            <a:endParaRPr lang="en-US"/>
          </a:p>
        </p:txBody>
      </p:sp>
    </p:spTree>
    <p:extLst>
      <p:ext uri="{BB962C8B-B14F-4D97-AF65-F5344CB8AC3E}">
        <p14:creationId xmlns:p14="http://schemas.microsoft.com/office/powerpoint/2010/main" val="2172951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Image</a:t>
            </a:r>
            <a:r>
              <a:rPr lang="en-US" baseline="0" dirty="0"/>
              <a:t> Source: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www.google.com/url?sa=i&amp;rct=j&amp;q=&amp;esrc=s&amp;source=images&amp;cd=&amp;ved=0ahUKEwjHj9S77LnSAhUU9mMKHX6qA6cQjxwIAw&amp;url=http%3A%2F%2Fwww.coresponsibility.com%2Fpackaging-5-opportunities-for-sustainable-development%2F&amp;bvm=bv.148747831,d.cGc&amp;psig=AFQjCNEv8S-hgFnReUuwihnj9eFmXDUh-Q&amp;ust=1488613132278720&amp;cad=rjt </a:t>
            </a:r>
          </a:p>
        </p:txBody>
      </p:sp>
      <p:sp>
        <p:nvSpPr>
          <p:cNvPr id="4" name="Slide Number Placeholder 3"/>
          <p:cNvSpPr>
            <a:spLocks noGrp="1"/>
          </p:cNvSpPr>
          <p:nvPr>
            <p:ph type="sldNum" sz="quarter" idx="10"/>
          </p:nvPr>
        </p:nvSpPr>
        <p:spPr/>
        <p:txBody>
          <a:bodyPr/>
          <a:lstStyle/>
          <a:p>
            <a:fld id="{C637EA89-D534-44A7-9242-5B03811210AF}" type="slidenum">
              <a:rPr lang="en-US" smtClean="0"/>
              <a:t>2</a:t>
            </a:fld>
            <a:endParaRPr lang="en-US"/>
          </a:p>
        </p:txBody>
      </p:sp>
    </p:spTree>
    <p:extLst>
      <p:ext uri="{BB962C8B-B14F-4D97-AF65-F5344CB8AC3E}">
        <p14:creationId xmlns:p14="http://schemas.microsoft.com/office/powerpoint/2010/main" val="61885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a:t>
            </a:r>
          </a:p>
          <a:p>
            <a:r>
              <a:rPr lang="en-US" dirty="0"/>
              <a:t>https://www.google.com/url?sa=i&amp;rct=j&amp;q=&amp;esrc=s&amp;source=images&amp;cd=&amp;ved=&amp;url=http%3A%2F%2Fpresqueislemaine.gov%2Funiversal-waste%2F&amp;bvm=bv.148747831,d.cGc&amp;psig=AFQjCNEv8S-hgFnReUuwihnj9eFmXDUh-Q&amp;ust=1488613132278720&amp;cad=rjt </a:t>
            </a:r>
          </a:p>
        </p:txBody>
      </p:sp>
      <p:sp>
        <p:nvSpPr>
          <p:cNvPr id="4" name="Slide Number Placeholder 3"/>
          <p:cNvSpPr>
            <a:spLocks noGrp="1"/>
          </p:cNvSpPr>
          <p:nvPr>
            <p:ph type="sldNum" sz="quarter" idx="10"/>
          </p:nvPr>
        </p:nvSpPr>
        <p:spPr/>
        <p:txBody>
          <a:bodyPr/>
          <a:lstStyle/>
          <a:p>
            <a:fld id="{C637EA89-D534-44A7-9242-5B03811210AF}" type="slidenum">
              <a:rPr lang="en-US" smtClean="0"/>
              <a:t>3</a:t>
            </a:fld>
            <a:endParaRPr lang="en-US"/>
          </a:p>
        </p:txBody>
      </p:sp>
    </p:spTree>
    <p:extLst>
      <p:ext uri="{BB962C8B-B14F-4D97-AF65-F5344CB8AC3E}">
        <p14:creationId xmlns:p14="http://schemas.microsoft.com/office/powerpoint/2010/main" val="472074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Image Source: http://niketalk.com/t/651921/the-official-2016-nfc-south-trash-talk-thread-congrats-to-the-nfc-south-champion-atlanta-falcons </a:t>
            </a:r>
          </a:p>
          <a:p>
            <a:endParaRPr lang="en-US" baseline="0" dirty="0"/>
          </a:p>
        </p:txBody>
      </p:sp>
      <p:sp>
        <p:nvSpPr>
          <p:cNvPr id="4" name="Slide Number Placeholder 3"/>
          <p:cNvSpPr>
            <a:spLocks noGrp="1"/>
          </p:cNvSpPr>
          <p:nvPr>
            <p:ph type="sldNum" sz="quarter" idx="10"/>
          </p:nvPr>
        </p:nvSpPr>
        <p:spPr/>
        <p:txBody>
          <a:bodyPr/>
          <a:lstStyle/>
          <a:p>
            <a:fld id="{C637EA89-D534-44A7-9242-5B03811210AF}" type="slidenum">
              <a:rPr lang="en-US" smtClean="0"/>
              <a:t>4</a:t>
            </a:fld>
            <a:endParaRPr lang="en-US"/>
          </a:p>
        </p:txBody>
      </p:sp>
    </p:spTree>
    <p:extLst>
      <p:ext uri="{BB962C8B-B14F-4D97-AF65-F5344CB8AC3E}">
        <p14:creationId xmlns:p14="http://schemas.microsoft.com/office/powerpoint/2010/main" val="2230514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http://www.ozarkalabama.org/ozark/CityDepartments/PublicWorks/GarbageTrash/tabid/96/Default.aspx </a:t>
            </a:r>
          </a:p>
        </p:txBody>
      </p:sp>
      <p:sp>
        <p:nvSpPr>
          <p:cNvPr id="4" name="Slide Number Placeholder 3"/>
          <p:cNvSpPr>
            <a:spLocks noGrp="1"/>
          </p:cNvSpPr>
          <p:nvPr>
            <p:ph type="sldNum" sz="quarter" idx="10"/>
          </p:nvPr>
        </p:nvSpPr>
        <p:spPr/>
        <p:txBody>
          <a:bodyPr/>
          <a:lstStyle/>
          <a:p>
            <a:fld id="{C637EA89-D534-44A7-9242-5B03811210AF}" type="slidenum">
              <a:rPr lang="en-US" smtClean="0"/>
              <a:t>5</a:t>
            </a:fld>
            <a:endParaRPr lang="en-US"/>
          </a:p>
        </p:txBody>
      </p:sp>
    </p:spTree>
    <p:extLst>
      <p:ext uri="{BB962C8B-B14F-4D97-AF65-F5344CB8AC3E}">
        <p14:creationId xmlns:p14="http://schemas.microsoft.com/office/powerpoint/2010/main" val="3001598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a:t>
            </a:r>
          </a:p>
          <a:p>
            <a:r>
              <a:rPr lang="en-US" dirty="0"/>
              <a:t>https://www.google.com/url?sa=i&amp;rct=j&amp;q=&amp;esrc=s&amp;source=images&amp;cd=&amp;ved=0ahUKEwjy2Ofj8bnSAhUBzWMKHfBuB4oQjxwIAw&amp;url=http%3A%2F%2Fwww.londonbiopackaging.com%2Fsustainable-festival-traders-guide%2Ffood-packaging-waste%2F&amp;bvm=bv.148747831,d.cGc&amp;psig=AFQjCNEB0FMz8eX8Q1MwHMMz2yVyfB2O1w&amp;ust=1488614769049183&amp;cad=rjt</a:t>
            </a:r>
          </a:p>
          <a:p>
            <a:endParaRPr lang="en-US" dirty="0"/>
          </a:p>
        </p:txBody>
      </p:sp>
      <p:sp>
        <p:nvSpPr>
          <p:cNvPr id="4" name="Slide Number Placeholder 3"/>
          <p:cNvSpPr>
            <a:spLocks noGrp="1"/>
          </p:cNvSpPr>
          <p:nvPr>
            <p:ph type="sldNum" sz="quarter" idx="10"/>
          </p:nvPr>
        </p:nvSpPr>
        <p:spPr/>
        <p:txBody>
          <a:bodyPr/>
          <a:lstStyle/>
          <a:p>
            <a:fld id="{C637EA89-D534-44A7-9242-5B03811210AF}" type="slidenum">
              <a:rPr lang="en-US" smtClean="0"/>
              <a:t>6</a:t>
            </a:fld>
            <a:endParaRPr lang="en-US"/>
          </a:p>
        </p:txBody>
      </p:sp>
    </p:spTree>
    <p:extLst>
      <p:ext uri="{BB962C8B-B14F-4D97-AF65-F5344CB8AC3E}">
        <p14:creationId xmlns:p14="http://schemas.microsoft.com/office/powerpoint/2010/main" val="2189220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dirty="0"/>
              <a:t>Image </a:t>
            </a:r>
            <a:r>
              <a:rPr lang="en-US" dirty="0" err="1"/>
              <a:t>Source:http</a:t>
            </a:r>
            <a:r>
              <a:rPr lang="en-US" dirty="0"/>
              <a:t>://news.nationalgeographic.com/news/2015/01/150109-oceans-plastic-sea-trash-science-marine-debris/ </a:t>
            </a:r>
          </a:p>
          <a:p>
            <a:endParaRPr lang="en-US" dirty="0"/>
          </a:p>
        </p:txBody>
      </p:sp>
      <p:sp>
        <p:nvSpPr>
          <p:cNvPr id="4" name="Slide Number Placeholder 3"/>
          <p:cNvSpPr>
            <a:spLocks noGrp="1"/>
          </p:cNvSpPr>
          <p:nvPr>
            <p:ph type="sldNum" sz="quarter" idx="10"/>
          </p:nvPr>
        </p:nvSpPr>
        <p:spPr/>
        <p:txBody>
          <a:bodyPr/>
          <a:lstStyle/>
          <a:p>
            <a:fld id="{C637EA89-D534-44A7-9242-5B03811210AF}" type="slidenum">
              <a:rPr lang="en-US" smtClean="0"/>
              <a:t>7</a:t>
            </a:fld>
            <a:endParaRPr lang="en-US"/>
          </a:p>
        </p:txBody>
      </p:sp>
    </p:spTree>
    <p:extLst>
      <p:ext uri="{BB962C8B-B14F-4D97-AF65-F5344CB8AC3E}">
        <p14:creationId xmlns:p14="http://schemas.microsoft.com/office/powerpoint/2010/main" val="3731109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dirty="0"/>
              <a:t>Image Source: http://www.coatesville.org/public-works-department/trash </a:t>
            </a:r>
          </a:p>
        </p:txBody>
      </p:sp>
      <p:sp>
        <p:nvSpPr>
          <p:cNvPr id="4" name="Slide Number Placeholder 3"/>
          <p:cNvSpPr>
            <a:spLocks noGrp="1"/>
          </p:cNvSpPr>
          <p:nvPr>
            <p:ph type="sldNum" sz="quarter" idx="10"/>
          </p:nvPr>
        </p:nvSpPr>
        <p:spPr/>
        <p:txBody>
          <a:bodyPr/>
          <a:lstStyle/>
          <a:p>
            <a:fld id="{C637EA89-D534-44A7-9242-5B03811210AF}" type="slidenum">
              <a:rPr lang="en-US" smtClean="0"/>
              <a:t>8</a:t>
            </a:fld>
            <a:endParaRPr lang="en-US"/>
          </a:p>
        </p:txBody>
      </p:sp>
    </p:spTree>
    <p:extLst>
      <p:ext uri="{BB962C8B-B14F-4D97-AF65-F5344CB8AC3E}">
        <p14:creationId xmlns:p14="http://schemas.microsoft.com/office/powerpoint/2010/main" val="2910268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dirty="0"/>
              <a:t>Image Source: http://www.ecowatch.com/climate-change/ </a:t>
            </a:r>
          </a:p>
        </p:txBody>
      </p:sp>
      <p:sp>
        <p:nvSpPr>
          <p:cNvPr id="4" name="Slide Number Placeholder 3"/>
          <p:cNvSpPr>
            <a:spLocks noGrp="1"/>
          </p:cNvSpPr>
          <p:nvPr>
            <p:ph type="sldNum" sz="quarter" idx="10"/>
          </p:nvPr>
        </p:nvSpPr>
        <p:spPr/>
        <p:txBody>
          <a:bodyPr/>
          <a:lstStyle/>
          <a:p>
            <a:fld id="{C637EA89-D534-44A7-9242-5B03811210AF}" type="slidenum">
              <a:rPr lang="en-US" smtClean="0"/>
              <a:t>9</a:t>
            </a:fld>
            <a:endParaRPr lang="en-US"/>
          </a:p>
        </p:txBody>
      </p:sp>
    </p:spTree>
    <p:extLst>
      <p:ext uri="{BB962C8B-B14F-4D97-AF65-F5344CB8AC3E}">
        <p14:creationId xmlns:p14="http://schemas.microsoft.com/office/powerpoint/2010/main" val="2552044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0F006F5-19A4-4D0A-A958-6219278CB416}"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545055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F006F5-19A4-4D0A-A958-6219278CB416}"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2947112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F006F5-19A4-4D0A-A958-6219278CB416}"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749028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F006F5-19A4-4D0A-A958-6219278CB416}"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4285277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F006F5-19A4-4D0A-A958-6219278CB416}"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2628198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F006F5-19A4-4D0A-A958-6219278CB416}"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3880623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F006F5-19A4-4D0A-A958-6219278CB416}" type="datetimeFigureOut">
              <a:rPr lang="en-US" smtClean="0"/>
              <a:t>10/27/2017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184640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F006F5-19A4-4D0A-A958-6219278CB416}" type="datetimeFigureOut">
              <a:rPr lang="en-US" smtClean="0"/>
              <a:t>10/27/2017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1082022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F006F5-19A4-4D0A-A958-6219278CB416}" type="datetimeFigureOut">
              <a:rPr lang="en-US" smtClean="0"/>
              <a:t>10/27/2017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133013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F006F5-19A4-4D0A-A958-6219278CB416}"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623811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F006F5-19A4-4D0A-A958-6219278CB416}"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AC6CA-2B0A-495C-BF29-181540467F31}" type="slidenum">
              <a:rPr lang="en-US" smtClean="0"/>
              <a:t>‹#›</a:t>
            </a:fld>
            <a:endParaRPr lang="en-US"/>
          </a:p>
        </p:txBody>
      </p:sp>
    </p:spTree>
    <p:extLst>
      <p:ext uri="{BB962C8B-B14F-4D97-AF65-F5344CB8AC3E}">
        <p14:creationId xmlns:p14="http://schemas.microsoft.com/office/powerpoint/2010/main" val="940471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F006F5-19A4-4D0A-A958-6219278CB416}" type="datetimeFigureOut">
              <a:rPr lang="en-US" smtClean="0"/>
              <a:t>10/27/2017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AC6CA-2B0A-495C-BF29-181540467F31}" type="slidenum">
              <a:rPr lang="en-US" smtClean="0"/>
              <a:t>‹#›</a:t>
            </a:fld>
            <a:endParaRPr lang="en-US"/>
          </a:p>
        </p:txBody>
      </p:sp>
    </p:spTree>
    <p:extLst>
      <p:ext uri="{BB962C8B-B14F-4D97-AF65-F5344CB8AC3E}">
        <p14:creationId xmlns:p14="http://schemas.microsoft.com/office/powerpoint/2010/main" val="22774803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10.wav"/><Relationship Id="rId1" Type="http://schemas.microsoft.com/office/2007/relationships/media" Target="../media/media10.wav"/><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11.wav"/><Relationship Id="rId1" Type="http://schemas.microsoft.com/office/2007/relationships/media" Target="../media/media11.wav"/><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epa.gov/education"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738577"/>
            <a:ext cx="7590649" cy="2119423"/>
          </a:xfrm>
        </p:spPr>
        <p:txBody>
          <a:bodyPr>
            <a:noAutofit/>
          </a:bodyPr>
          <a:lstStyle/>
          <a:p>
            <a:pPr algn="l"/>
            <a:r>
              <a:rPr lang="en-US" sz="2400" b="1" dirty="0">
                <a:solidFill>
                  <a:schemeClr val="bg1"/>
                </a:solidFill>
              </a:rPr>
              <a:t>5</a:t>
            </a:r>
            <a:r>
              <a:rPr lang="en-US" sz="2400" b="1" baseline="30000" dirty="0">
                <a:solidFill>
                  <a:schemeClr val="bg1"/>
                </a:solidFill>
              </a:rPr>
              <a:t>th</a:t>
            </a:r>
            <a:r>
              <a:rPr lang="en-US" sz="2400" b="1" dirty="0">
                <a:solidFill>
                  <a:schemeClr val="bg1"/>
                </a:solidFill>
              </a:rPr>
              <a:t> Grade: </a:t>
            </a:r>
            <a:br>
              <a:rPr lang="en-US" sz="6000" b="1" dirty="0">
                <a:solidFill>
                  <a:schemeClr val="bg1"/>
                </a:solidFill>
              </a:rPr>
            </a:br>
            <a:r>
              <a:rPr lang="en-US" sz="6000" b="1" dirty="0">
                <a:solidFill>
                  <a:schemeClr val="bg1"/>
                </a:solidFill>
              </a:rPr>
              <a:t>Waste</a:t>
            </a:r>
            <a:br>
              <a:rPr lang="en-US" sz="1700" b="1" dirty="0">
                <a:solidFill>
                  <a:schemeClr val="bg1"/>
                </a:solidFill>
              </a:rPr>
            </a:br>
            <a:r>
              <a:rPr lang="en-US" sz="1700" b="1" dirty="0">
                <a:solidFill>
                  <a:schemeClr val="bg1"/>
                </a:solidFill>
              </a:rPr>
              <a:t>Students will be reflecting on their own lives and the sorts of waste they </a:t>
            </a:r>
            <a:br>
              <a:rPr lang="en-US" sz="1700" b="1" dirty="0">
                <a:solidFill>
                  <a:schemeClr val="bg1"/>
                </a:solidFill>
              </a:rPr>
            </a:br>
            <a:r>
              <a:rPr lang="en-US" sz="1700" b="1" dirty="0">
                <a:solidFill>
                  <a:schemeClr val="bg1"/>
                </a:solidFill>
              </a:rPr>
              <a:t>produce. They will also reflect on ways they can reduce waste and how</a:t>
            </a:r>
            <a:br>
              <a:rPr lang="en-US" sz="1700" b="1" dirty="0">
                <a:solidFill>
                  <a:schemeClr val="bg1"/>
                </a:solidFill>
              </a:rPr>
            </a:br>
            <a:r>
              <a:rPr lang="en-US" sz="1700" b="1" dirty="0">
                <a:solidFill>
                  <a:schemeClr val="bg1"/>
                </a:solidFill>
              </a:rPr>
              <a:t> this can help the environment. </a:t>
            </a:r>
            <a:br>
              <a:rPr lang="en-US" sz="1700" b="1" dirty="0"/>
            </a:br>
            <a:endParaRPr lang="en-US" sz="1700" b="1" dirty="0"/>
          </a:p>
        </p:txBody>
      </p:sp>
      <p:sp>
        <p:nvSpPr>
          <p:cNvPr id="3" name="TextBox 2"/>
          <p:cNvSpPr txBox="1"/>
          <p:nvPr/>
        </p:nvSpPr>
        <p:spPr>
          <a:xfrm>
            <a:off x="8001000" y="5920493"/>
            <a:ext cx="1143000" cy="923330"/>
          </a:xfrm>
          <a:prstGeom prst="rect">
            <a:avLst/>
          </a:prstGeom>
          <a:noFill/>
        </p:spPr>
        <p:txBody>
          <a:bodyPr wrap="square" rtlCol="0">
            <a:spAutoFit/>
          </a:bodyPr>
          <a:lstStyle/>
          <a:p>
            <a:r>
              <a:rPr lang="en-US" dirty="0">
                <a:solidFill>
                  <a:schemeClr val="bg1"/>
                </a:solidFill>
              </a:rPr>
              <a:t>US EPA, Region 10 </a:t>
            </a:r>
            <a:r>
              <a:rPr lang="en-US" dirty="0" err="1">
                <a:solidFill>
                  <a:schemeClr val="bg1"/>
                </a:solidFill>
              </a:rPr>
              <a:t>EcoLearn</a:t>
            </a:r>
            <a:r>
              <a:rPr lang="en-US" dirty="0">
                <a:solidFill>
                  <a:schemeClr val="bg1"/>
                </a:solidFill>
              </a:rPr>
              <a:t> </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5975" y="5968316"/>
            <a:ext cx="835025"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66100" y="4597400"/>
            <a:ext cx="406400" cy="406400"/>
          </a:xfrm>
          <a:prstGeom prst="rect">
            <a:avLst/>
          </a:prstGeom>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17606" y="5003800"/>
            <a:ext cx="210978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501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27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Food Packaging Exercise</a:t>
            </a:r>
          </a:p>
        </p:txBody>
      </p:sp>
      <p:sp>
        <p:nvSpPr>
          <p:cNvPr id="3" name="Content Placeholder 2"/>
          <p:cNvSpPr>
            <a:spLocks noGrp="1"/>
          </p:cNvSpPr>
          <p:nvPr>
            <p:ph idx="1"/>
          </p:nvPr>
        </p:nvSpPr>
        <p:spPr>
          <a:xfrm>
            <a:off x="457200" y="1600201"/>
            <a:ext cx="8229600" cy="3276599"/>
          </a:xfrm>
        </p:spPr>
        <p:txBody>
          <a:bodyPr vert="horz" lIns="91440" tIns="45720" rIns="91440" bIns="45720" rtlCol="0" anchor="t">
            <a:normAutofit lnSpcReduction="10000"/>
          </a:bodyPr>
          <a:lstStyle/>
          <a:p>
            <a:r>
              <a:rPr lang="en-US" dirty="0">
                <a:solidFill>
                  <a:schemeClr val="bg1"/>
                </a:solidFill>
              </a:rPr>
              <a:t> If you couldn’t check any of these alternatives, then the total in their final column (H) would be zero. </a:t>
            </a:r>
          </a:p>
          <a:p>
            <a:r>
              <a:rPr lang="en-US" dirty="0">
                <a:solidFill>
                  <a:schemeClr val="bg1"/>
                </a:solidFill>
              </a:rPr>
              <a:t>If however, they can check off any of these (reusable, compostable, recyclable) columns, then that item’s remaining packaging weight gets added to column H. </a:t>
            </a:r>
            <a:endParaRPr lang="en-US" dirty="0"/>
          </a:p>
          <a:p>
            <a:endParaRPr lang="en-US" dirty="0"/>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364287"/>
            <a:ext cx="210978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2293" y="5957887"/>
            <a:ext cx="406400" cy="406400"/>
          </a:xfrm>
          <a:prstGeom prst="rect">
            <a:avLst/>
          </a:prstGeom>
        </p:spPr>
      </p:pic>
      <p:pic>
        <p:nvPicPr>
          <p:cNvPr id="921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64329" y="4610100"/>
            <a:ext cx="4111347" cy="2171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50214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59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228600"/>
            <a:ext cx="8229600" cy="1143000"/>
          </a:xfrm>
        </p:spPr>
        <p:txBody>
          <a:bodyPr/>
          <a:lstStyle/>
          <a:p>
            <a:r>
              <a:rPr lang="en-US" dirty="0">
                <a:solidFill>
                  <a:schemeClr val="bg1"/>
                </a:solidFill>
              </a:rPr>
              <a:t>Food Packaging Exercise </a:t>
            </a:r>
          </a:p>
        </p:txBody>
      </p:sp>
      <p:sp>
        <p:nvSpPr>
          <p:cNvPr id="3" name="Content Placeholder 2"/>
          <p:cNvSpPr>
            <a:spLocks noGrp="1"/>
          </p:cNvSpPr>
          <p:nvPr>
            <p:ph idx="1"/>
          </p:nvPr>
        </p:nvSpPr>
        <p:spPr>
          <a:xfrm>
            <a:off x="457200" y="1600200"/>
            <a:ext cx="8229600" cy="3428999"/>
          </a:xfrm>
        </p:spPr>
        <p:txBody>
          <a:bodyPr vert="horz" lIns="91440" tIns="45720" rIns="91440" bIns="45720" rtlCol="0" anchor="t">
            <a:normAutofit fontScale="62500" lnSpcReduction="20000"/>
          </a:bodyPr>
          <a:lstStyle/>
          <a:p>
            <a:r>
              <a:rPr lang="en-US" sz="4800" dirty="0">
                <a:solidFill>
                  <a:schemeClr val="bg1"/>
                </a:solidFill>
              </a:rPr>
              <a:t>Compare your totals from columns B, C, and H and share them with the class. </a:t>
            </a:r>
          </a:p>
          <a:p>
            <a:r>
              <a:rPr lang="en-US" sz="4800" dirty="0">
                <a:solidFill>
                  <a:schemeClr val="bg1"/>
                </a:solidFill>
              </a:rPr>
              <a:t>Discuss what types of packaging waste you could not reuse, compost, or recycle.</a:t>
            </a:r>
          </a:p>
          <a:p>
            <a:r>
              <a:rPr lang="en-US" sz="4800" dirty="0">
                <a:solidFill>
                  <a:schemeClr val="bg1"/>
                </a:solidFill>
              </a:rPr>
              <a:t>Discuss how this waste could be reduced through other actions, such as buying less of that item or changing the design of the packaging. </a:t>
            </a:r>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 y="6369843"/>
            <a:ext cx="210978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0393" y="5963443"/>
            <a:ext cx="406400" cy="406400"/>
          </a:xfrm>
          <a:prstGeom prst="rect">
            <a:avLst/>
          </a:prstGeom>
        </p:spPr>
      </p:pic>
      <p:pic>
        <p:nvPicPr>
          <p:cNvPr id="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4446641"/>
            <a:ext cx="3312193" cy="2170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38657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61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Closure</a:t>
            </a:r>
            <a:r>
              <a:rPr lang="en-US" dirty="0"/>
              <a:t> </a:t>
            </a: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295400"/>
            <a:ext cx="5486400" cy="5291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 y="6420642"/>
            <a:ext cx="210978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23093" y="6014242"/>
            <a:ext cx="406400" cy="406400"/>
          </a:xfrm>
          <a:prstGeom prst="rect">
            <a:avLst/>
          </a:prstGeom>
        </p:spPr>
      </p:pic>
    </p:spTree>
    <p:extLst>
      <p:ext uri="{BB962C8B-B14F-4D97-AF65-F5344CB8AC3E}">
        <p14:creationId xmlns:p14="http://schemas.microsoft.com/office/powerpoint/2010/main" val="14798586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01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0325" y="381000"/>
            <a:ext cx="3865563"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0" y="6019800"/>
            <a:ext cx="4572000" cy="646331"/>
          </a:xfrm>
          <a:prstGeom prst="rect">
            <a:avLst/>
          </a:prstGeom>
        </p:spPr>
        <p:txBody>
          <a:bodyPr>
            <a:spAutoFit/>
          </a:bodyPr>
          <a:lstStyle/>
          <a:p>
            <a:pPr algn="ctr"/>
            <a:r>
              <a:rPr lang="en-US" dirty="0">
                <a:solidFill>
                  <a:schemeClr val="bg1"/>
                </a:solidFill>
              </a:rPr>
              <a:t>For more information: hanft.sally@epa.gov or salazar.viccy@epa.gov </a:t>
            </a:r>
          </a:p>
        </p:txBody>
      </p:sp>
      <p:sp>
        <p:nvSpPr>
          <p:cNvPr id="5" name="Rectangle 4"/>
          <p:cNvSpPr/>
          <p:nvPr/>
        </p:nvSpPr>
        <p:spPr>
          <a:xfrm>
            <a:off x="2286000" y="4542472"/>
            <a:ext cx="4572000" cy="1477328"/>
          </a:xfrm>
          <a:prstGeom prst="rect">
            <a:avLst/>
          </a:prstGeom>
        </p:spPr>
        <p:txBody>
          <a:bodyPr>
            <a:spAutoFit/>
          </a:bodyPr>
          <a:lstStyle/>
          <a:p>
            <a:pPr algn="ctr"/>
            <a:r>
              <a:rPr lang="en-US" dirty="0">
                <a:solidFill>
                  <a:schemeClr val="bg1"/>
                </a:solidFill>
              </a:rPr>
              <a:t>Developed by the Environmental Protection Agency</a:t>
            </a:r>
          </a:p>
          <a:p>
            <a:pPr algn="ctr"/>
            <a:r>
              <a:rPr lang="en-US" dirty="0">
                <a:solidFill>
                  <a:schemeClr val="bg1"/>
                </a:solidFill>
              </a:rPr>
              <a:t>With support from Department of State </a:t>
            </a:r>
          </a:p>
          <a:p>
            <a:pPr algn="ctr"/>
            <a:r>
              <a:rPr lang="en-US" dirty="0">
                <a:solidFill>
                  <a:schemeClr val="bg1"/>
                </a:solidFill>
              </a:rPr>
              <a:t>Virtual Students of Foreign Service Interns </a:t>
            </a:r>
          </a:p>
          <a:p>
            <a:pPr algn="ctr"/>
            <a:r>
              <a:rPr lang="en-US" dirty="0">
                <a:solidFill>
                  <a:schemeClr val="bg1"/>
                </a:solidFill>
                <a:hlinkClick r:id="rId3"/>
              </a:rPr>
              <a:t>https://www.epa.gov/education</a:t>
            </a:r>
            <a:r>
              <a:rPr lang="en-US" dirty="0">
                <a:solidFill>
                  <a:schemeClr val="bg1"/>
                </a:solidFill>
              </a:rPr>
              <a:t>  </a:t>
            </a:r>
          </a:p>
        </p:txBody>
      </p:sp>
      <p:sp>
        <p:nvSpPr>
          <p:cNvPr id="6" name="Rectangle 5"/>
          <p:cNvSpPr/>
          <p:nvPr/>
        </p:nvSpPr>
        <p:spPr>
          <a:xfrm>
            <a:off x="3399398" y="3773031"/>
            <a:ext cx="2267416" cy="769441"/>
          </a:xfrm>
          <a:prstGeom prst="rect">
            <a:avLst/>
          </a:prstGeom>
        </p:spPr>
        <p:txBody>
          <a:bodyPr wrap="none">
            <a:spAutoFit/>
          </a:bodyPr>
          <a:lstStyle/>
          <a:p>
            <a:r>
              <a:rPr lang="en-US" sz="4400" dirty="0" err="1">
                <a:solidFill>
                  <a:schemeClr val="bg1"/>
                </a:solidFill>
              </a:rPr>
              <a:t>EcoLearn</a:t>
            </a:r>
            <a:endParaRPr lang="en-US" sz="4400" dirty="0">
              <a:solidFill>
                <a:schemeClr val="bg1"/>
              </a:solidFill>
            </a:endParaRPr>
          </a:p>
        </p:txBody>
      </p:sp>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1037" y="5936952"/>
            <a:ext cx="96996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001000" y="5951835"/>
            <a:ext cx="1219200" cy="923330"/>
          </a:xfrm>
          <a:prstGeom prst="rect">
            <a:avLst/>
          </a:prstGeom>
        </p:spPr>
        <p:txBody>
          <a:bodyPr wrap="square">
            <a:spAutoFit/>
          </a:bodyPr>
          <a:lstStyle/>
          <a:p>
            <a:r>
              <a:rPr lang="en-US" dirty="0">
                <a:solidFill>
                  <a:schemeClr val="bg1"/>
                </a:solidFill>
              </a:rPr>
              <a:t>US EPA</a:t>
            </a:r>
          </a:p>
          <a:p>
            <a:r>
              <a:rPr lang="en-US" dirty="0">
                <a:solidFill>
                  <a:schemeClr val="bg1"/>
                </a:solidFill>
              </a:rPr>
              <a:t>Region 10 </a:t>
            </a:r>
          </a:p>
          <a:p>
            <a:r>
              <a:rPr lang="en-US" dirty="0" err="1">
                <a:solidFill>
                  <a:schemeClr val="bg1"/>
                </a:solidFill>
              </a:rPr>
              <a:t>EcoLearn</a:t>
            </a:r>
            <a:endParaRPr lang="en-US" dirty="0">
              <a:solidFill>
                <a:schemeClr val="bg1"/>
              </a:solidFill>
            </a:endParaRPr>
          </a:p>
        </p:txBody>
      </p:sp>
    </p:spTree>
    <p:extLst>
      <p:ext uri="{BB962C8B-B14F-4D97-AF65-F5344CB8AC3E}">
        <p14:creationId xmlns:p14="http://schemas.microsoft.com/office/powerpoint/2010/main" val="2084778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Objective</a:t>
            </a:r>
          </a:p>
        </p:txBody>
      </p:sp>
      <p:sp>
        <p:nvSpPr>
          <p:cNvPr id="3" name="Content Placeholder 2"/>
          <p:cNvSpPr>
            <a:spLocks noGrp="1"/>
          </p:cNvSpPr>
          <p:nvPr>
            <p:ph idx="1"/>
          </p:nvPr>
        </p:nvSpPr>
        <p:spPr>
          <a:xfrm>
            <a:off x="152400" y="1524000"/>
            <a:ext cx="8839200" cy="3124200"/>
          </a:xfrm>
        </p:spPr>
        <p:txBody>
          <a:bodyPr vert="horz" lIns="91440" tIns="45720" rIns="91440" bIns="45720" rtlCol="0" anchor="t">
            <a:normAutofit/>
          </a:bodyPr>
          <a:lstStyle/>
          <a:p>
            <a:r>
              <a:rPr lang="en-US" dirty="0">
                <a:solidFill>
                  <a:schemeClr val="bg1"/>
                </a:solidFill>
              </a:rPr>
              <a:t>Today you will learn…</a:t>
            </a:r>
          </a:p>
          <a:p>
            <a:pPr lvl="1"/>
            <a:r>
              <a:rPr lang="en-US" dirty="0">
                <a:solidFill>
                  <a:schemeClr val="bg1"/>
                </a:solidFill>
              </a:rPr>
              <a:t>How lifestyles change over time</a:t>
            </a:r>
          </a:p>
          <a:p>
            <a:pPr lvl="1"/>
            <a:r>
              <a:rPr lang="en-US" dirty="0">
                <a:solidFill>
                  <a:schemeClr val="bg1"/>
                </a:solidFill>
              </a:rPr>
              <a:t>How changes in lifestyle alter waste production and management</a:t>
            </a:r>
          </a:p>
          <a:p>
            <a:pPr lvl="1"/>
            <a:r>
              <a:rPr lang="en-US" dirty="0">
                <a:solidFill>
                  <a:schemeClr val="bg1"/>
                </a:solidFill>
              </a:rPr>
              <a:t>That reducing product packaging can reduce waste </a:t>
            </a:r>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4178721"/>
            <a:ext cx="5772150" cy="245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65162" y="5984874"/>
            <a:ext cx="406400" cy="406400"/>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7" y="6403180"/>
            <a:ext cx="210978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86148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26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Key Words</a:t>
            </a:r>
          </a:p>
        </p:txBody>
      </p:sp>
      <p:sp>
        <p:nvSpPr>
          <p:cNvPr id="3" name="Content Placeholder 2"/>
          <p:cNvSpPr>
            <a:spLocks noGrp="1"/>
          </p:cNvSpPr>
          <p:nvPr>
            <p:ph idx="1"/>
          </p:nvPr>
        </p:nvSpPr>
        <p:spPr>
          <a:xfrm>
            <a:off x="457200" y="2133600"/>
            <a:ext cx="3124200" cy="3330209"/>
          </a:xfrm>
        </p:spPr>
        <p:txBody>
          <a:bodyPr>
            <a:normAutofit fontScale="85000" lnSpcReduction="10000"/>
          </a:bodyPr>
          <a:lstStyle/>
          <a:p>
            <a:r>
              <a:rPr lang="en-US" dirty="0">
                <a:solidFill>
                  <a:schemeClr val="bg1"/>
                </a:solidFill>
              </a:rPr>
              <a:t>Waste</a:t>
            </a:r>
          </a:p>
          <a:p>
            <a:r>
              <a:rPr lang="en-US" dirty="0">
                <a:solidFill>
                  <a:schemeClr val="bg1"/>
                </a:solidFill>
              </a:rPr>
              <a:t>Solid waste</a:t>
            </a:r>
          </a:p>
          <a:p>
            <a:r>
              <a:rPr lang="en-US" dirty="0">
                <a:solidFill>
                  <a:schemeClr val="bg1"/>
                </a:solidFill>
              </a:rPr>
              <a:t>Waste production</a:t>
            </a:r>
          </a:p>
          <a:p>
            <a:r>
              <a:rPr lang="en-US" dirty="0">
                <a:solidFill>
                  <a:schemeClr val="bg1"/>
                </a:solidFill>
              </a:rPr>
              <a:t>Source reduction</a:t>
            </a:r>
          </a:p>
          <a:p>
            <a:r>
              <a:rPr lang="en-US" dirty="0">
                <a:solidFill>
                  <a:schemeClr val="bg1"/>
                </a:solidFill>
              </a:rPr>
              <a:t>Recycling</a:t>
            </a:r>
          </a:p>
          <a:p>
            <a:r>
              <a:rPr lang="en-US" dirty="0">
                <a:solidFill>
                  <a:schemeClr val="bg1"/>
                </a:solidFill>
              </a:rPr>
              <a:t>Composting</a:t>
            </a:r>
          </a:p>
          <a:p>
            <a:r>
              <a:rPr lang="en-US" dirty="0">
                <a:solidFill>
                  <a:schemeClr val="bg1"/>
                </a:solidFill>
              </a:rPr>
              <a:t>Reuse </a:t>
            </a:r>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905000"/>
            <a:ext cx="4087906"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57200" y="6033532"/>
            <a:ext cx="406400" cy="406400"/>
          </a:xfrm>
          <a:prstGeom prst="rect">
            <a:avLst/>
          </a:prstGeom>
        </p:spPr>
      </p:pic>
      <p:sp>
        <p:nvSpPr>
          <p:cNvPr id="5" name="TextBox 4"/>
          <p:cNvSpPr txBox="1"/>
          <p:nvPr/>
        </p:nvSpPr>
        <p:spPr>
          <a:xfrm>
            <a:off x="0" y="6439932"/>
            <a:ext cx="2057400" cy="369332"/>
          </a:xfrm>
          <a:prstGeom prst="rect">
            <a:avLst/>
          </a:prstGeom>
          <a:noFill/>
        </p:spPr>
        <p:txBody>
          <a:bodyPr wrap="square" rtlCol="0">
            <a:spAutoFit/>
          </a:bodyPr>
          <a:lstStyle/>
          <a:p>
            <a:r>
              <a:rPr lang="en-US" dirty="0">
                <a:solidFill>
                  <a:schemeClr val="bg1"/>
                </a:solidFill>
              </a:rPr>
              <a:t>Click for Audio </a:t>
            </a:r>
          </a:p>
        </p:txBody>
      </p:sp>
    </p:spTree>
    <p:extLst>
      <p:ext uri="{BB962C8B-B14F-4D97-AF65-F5344CB8AC3E}">
        <p14:creationId xmlns:p14="http://schemas.microsoft.com/office/powerpoint/2010/main" val="12701554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7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Do Now</a:t>
            </a:r>
          </a:p>
        </p:txBody>
      </p:sp>
      <p:sp>
        <p:nvSpPr>
          <p:cNvPr id="3" name="Content Placeholder 2"/>
          <p:cNvSpPr>
            <a:spLocks noGrp="1"/>
          </p:cNvSpPr>
          <p:nvPr>
            <p:ph idx="1"/>
          </p:nvPr>
        </p:nvSpPr>
        <p:spPr>
          <a:xfrm>
            <a:off x="457200" y="1219200"/>
            <a:ext cx="8229600" cy="5290066"/>
          </a:xfrm>
        </p:spPr>
        <p:txBody>
          <a:bodyPr vert="horz" lIns="91440" tIns="45720" rIns="91440" bIns="45720" rtlCol="0" anchor="t">
            <a:normAutofit/>
          </a:bodyPr>
          <a:lstStyle/>
          <a:p>
            <a:pPr lvl="1"/>
            <a:r>
              <a:rPr lang="en-US" dirty="0">
                <a:solidFill>
                  <a:schemeClr val="bg1"/>
                </a:solidFill>
              </a:rPr>
              <a:t>You were asked to interview your parents/relatives to find out what they considered trash years ago and how it was handled. </a:t>
            </a:r>
          </a:p>
          <a:p>
            <a:pPr lvl="1"/>
            <a:r>
              <a:rPr lang="en-US" dirty="0">
                <a:solidFill>
                  <a:schemeClr val="bg1"/>
                </a:solidFill>
              </a:rPr>
              <a:t>Share the responses and compare them to what we consider trash today. What did we learn?</a:t>
            </a:r>
          </a:p>
          <a:p>
            <a:pPr marL="457200" lvl="1" indent="0">
              <a:buNone/>
            </a:pPr>
            <a:endParaRPr lang="en-US" dirty="0"/>
          </a:p>
          <a:p>
            <a:pPr marL="457200" lvl="1" indent="0">
              <a:buNone/>
            </a:pPr>
            <a:endParaRPr lang="en-US"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390163"/>
            <a:ext cx="210978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33400" y="5958363"/>
            <a:ext cx="406400" cy="406400"/>
          </a:xfrm>
          <a:prstGeom prst="rect">
            <a:avLst/>
          </a:prstGeom>
        </p:spPr>
      </p:pic>
      <p:pic>
        <p:nvPicPr>
          <p:cNvPr id="307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6400" y="4415312"/>
            <a:ext cx="5878513" cy="2221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56985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90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Food Packaging Exercise </a:t>
            </a:r>
          </a:p>
        </p:txBody>
      </p:sp>
      <p:sp>
        <p:nvSpPr>
          <p:cNvPr id="3" name="Content Placeholder 2"/>
          <p:cNvSpPr>
            <a:spLocks noGrp="1"/>
          </p:cNvSpPr>
          <p:nvPr>
            <p:ph idx="1"/>
          </p:nvPr>
        </p:nvSpPr>
        <p:spPr>
          <a:xfrm>
            <a:off x="457200" y="1600200"/>
            <a:ext cx="8229600" cy="3733800"/>
          </a:xfrm>
        </p:spPr>
        <p:txBody>
          <a:bodyPr vert="horz" lIns="91440" tIns="45720" rIns="91440" bIns="45720" rtlCol="0" anchor="t">
            <a:normAutofit/>
          </a:bodyPr>
          <a:lstStyle/>
          <a:p>
            <a:r>
              <a:rPr lang="en-US" dirty="0">
                <a:solidFill>
                  <a:schemeClr val="bg1"/>
                </a:solidFill>
              </a:rPr>
              <a:t>Source reduction is one of the most important activities we can engage in to help the environment because all products ultimately come from some natural resource.</a:t>
            </a:r>
          </a:p>
          <a:p>
            <a:r>
              <a:rPr lang="en-US" dirty="0">
                <a:solidFill>
                  <a:schemeClr val="bg1"/>
                </a:solidFill>
              </a:rPr>
              <a:t>Packaging is frequently necessary (it can preserve food and keep it clean, for example), but can also create a lot of waste. </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4993" y="6070600"/>
            <a:ext cx="406400" cy="406400"/>
          </a:xfrm>
          <a:prstGeom prst="rect">
            <a:avLst/>
          </a:prstGeom>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477000"/>
            <a:ext cx="210978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4869656"/>
            <a:ext cx="1879600"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53860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85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Food Packaging Exercise </a:t>
            </a:r>
          </a:p>
        </p:txBody>
      </p:sp>
      <p:sp>
        <p:nvSpPr>
          <p:cNvPr id="3" name="Content Placeholder 2"/>
          <p:cNvSpPr>
            <a:spLocks noGrp="1"/>
          </p:cNvSpPr>
          <p:nvPr>
            <p:ph idx="1"/>
          </p:nvPr>
        </p:nvSpPr>
        <p:spPr>
          <a:xfrm>
            <a:off x="457200" y="1600200"/>
            <a:ext cx="8229600" cy="3809999"/>
          </a:xfrm>
        </p:spPr>
        <p:txBody>
          <a:bodyPr vert="horz" lIns="91440" tIns="45720" rIns="91440" bIns="45720" rtlCol="0" anchor="t">
            <a:normAutofit fontScale="55000" lnSpcReduction="20000"/>
          </a:bodyPr>
          <a:lstStyle/>
          <a:p>
            <a:r>
              <a:rPr lang="en-US" sz="4800" dirty="0">
                <a:solidFill>
                  <a:schemeClr val="bg1"/>
                </a:solidFill>
              </a:rPr>
              <a:t>Distribute a copy of the Packaging Worksheet to each student. </a:t>
            </a:r>
          </a:p>
          <a:p>
            <a:pPr lvl="1"/>
            <a:r>
              <a:rPr lang="en-US" sz="4400" dirty="0">
                <a:solidFill>
                  <a:schemeClr val="bg1"/>
                </a:solidFill>
              </a:rPr>
              <a:t> List each item in the lunch bag, as well as the bag, in Column A, then weigh each item on a scale and record the weights in Column B on the Packaging Worksheet. </a:t>
            </a:r>
          </a:p>
          <a:p>
            <a:pPr lvl="1"/>
            <a:r>
              <a:rPr lang="en-US" sz="4400" dirty="0">
                <a:solidFill>
                  <a:schemeClr val="bg1"/>
                </a:solidFill>
              </a:rPr>
              <a:t>Let the students eat their lunch and then ask them to place the packaging into a resealable bag. </a:t>
            </a:r>
          </a:p>
          <a:p>
            <a:pPr lvl="1"/>
            <a:r>
              <a:rPr lang="en-US" sz="4400" dirty="0">
                <a:solidFill>
                  <a:schemeClr val="bg1"/>
                </a:solidFill>
              </a:rPr>
              <a:t>Explain for what purposes they should save “nature’s” packaging, such as banana peels, orange rinds, and peanut shells. </a:t>
            </a: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3113" y="4756943"/>
            <a:ext cx="3087687"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 y="6364287"/>
            <a:ext cx="210978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10393" y="5957887"/>
            <a:ext cx="406400" cy="406400"/>
          </a:xfrm>
          <a:prstGeom prst="rect">
            <a:avLst/>
          </a:prstGeom>
        </p:spPr>
      </p:pic>
    </p:spTree>
    <p:extLst>
      <p:ext uri="{BB962C8B-B14F-4D97-AF65-F5344CB8AC3E}">
        <p14:creationId xmlns:p14="http://schemas.microsoft.com/office/powerpoint/2010/main" val="1075767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65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Food Packaging Exercise </a:t>
            </a:r>
          </a:p>
        </p:txBody>
      </p:sp>
      <p:sp>
        <p:nvSpPr>
          <p:cNvPr id="3" name="Content Placeholder 2"/>
          <p:cNvSpPr>
            <a:spLocks noGrp="1"/>
          </p:cNvSpPr>
          <p:nvPr>
            <p:ph idx="1"/>
          </p:nvPr>
        </p:nvSpPr>
        <p:spPr>
          <a:xfrm>
            <a:off x="457200" y="1600201"/>
            <a:ext cx="8229600" cy="3276600"/>
          </a:xfrm>
        </p:spPr>
        <p:txBody>
          <a:bodyPr vert="horz" lIns="91440" tIns="45720" rIns="91440" bIns="45720" rtlCol="0" anchor="t">
            <a:noAutofit/>
          </a:bodyPr>
          <a:lstStyle/>
          <a:p>
            <a:r>
              <a:rPr lang="en-US" sz="2600" dirty="0">
                <a:solidFill>
                  <a:schemeClr val="bg1"/>
                </a:solidFill>
              </a:rPr>
              <a:t>Weigh each piece of packaging from their resealable bags and record these numbers in Column C. </a:t>
            </a:r>
          </a:p>
          <a:p>
            <a:r>
              <a:rPr lang="en-US" sz="2600" dirty="0">
                <a:solidFill>
                  <a:schemeClr val="bg1"/>
                </a:solidFill>
              </a:rPr>
              <a:t>Compare the weight of each lunch item before and after eating. Based on these numbers, calculate the percentage of the total weight of packaging for each lunch item. </a:t>
            </a:r>
          </a:p>
          <a:p>
            <a:endParaRPr lang="en-US" sz="2600" dirty="0"/>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351587"/>
            <a:ext cx="210978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33400" y="5945187"/>
            <a:ext cx="406400" cy="406400"/>
          </a:xfrm>
          <a:prstGeom prst="rect">
            <a:avLst/>
          </a:prstGeom>
        </p:spPr>
      </p:pic>
      <p:pic>
        <p:nvPicPr>
          <p:cNvPr id="614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62200" y="4038600"/>
            <a:ext cx="4572000" cy="2691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8729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72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Food Packaging Exercise </a:t>
            </a:r>
          </a:p>
        </p:txBody>
      </p:sp>
      <p:sp>
        <p:nvSpPr>
          <p:cNvPr id="3" name="Content Placeholder 2"/>
          <p:cNvSpPr>
            <a:spLocks noGrp="1"/>
          </p:cNvSpPr>
          <p:nvPr>
            <p:ph idx="1"/>
          </p:nvPr>
        </p:nvSpPr>
        <p:spPr>
          <a:xfrm>
            <a:off x="457200" y="1549400"/>
            <a:ext cx="8229600" cy="4408487"/>
          </a:xfrm>
        </p:spPr>
        <p:txBody>
          <a:bodyPr vert="horz" lIns="91440" tIns="45720" rIns="91440" bIns="45720" rtlCol="0" anchor="t">
            <a:normAutofit fontScale="62500" lnSpcReduction="20000"/>
          </a:bodyPr>
          <a:lstStyle/>
          <a:p>
            <a:r>
              <a:rPr lang="en-US" sz="4800" dirty="0">
                <a:solidFill>
                  <a:schemeClr val="bg1"/>
                </a:solidFill>
              </a:rPr>
              <a:t>Add Columns B and C and put these figures in the “Total” row of those columns</a:t>
            </a:r>
          </a:p>
          <a:p>
            <a:r>
              <a:rPr lang="en-US" sz="4800" dirty="0">
                <a:solidFill>
                  <a:schemeClr val="bg1"/>
                </a:solidFill>
              </a:rPr>
              <a:t>Look at how much packaging is included in just one bag of lunch. </a:t>
            </a:r>
          </a:p>
          <a:p>
            <a:r>
              <a:rPr lang="en-US" sz="4800" dirty="0">
                <a:solidFill>
                  <a:schemeClr val="bg1"/>
                </a:solidFill>
              </a:rPr>
              <a:t>Now multiply that by every student in this class. </a:t>
            </a:r>
            <a:endParaRPr lang="en-US" sz="4800" dirty="0">
              <a:solidFill>
                <a:srgbClr val="000000"/>
              </a:solidFill>
            </a:endParaRPr>
          </a:p>
          <a:p>
            <a:r>
              <a:rPr lang="en-US" sz="4800" dirty="0">
                <a:solidFill>
                  <a:schemeClr val="bg1"/>
                </a:solidFill>
              </a:rPr>
              <a:t>Now multiply that by every student in this school. </a:t>
            </a:r>
            <a:endParaRPr lang="en-US" sz="4800" dirty="0">
              <a:solidFill>
                <a:srgbClr val="000000"/>
              </a:solidFill>
            </a:endParaRPr>
          </a:p>
          <a:p>
            <a:r>
              <a:rPr lang="en-US" sz="4800" dirty="0">
                <a:solidFill>
                  <a:schemeClr val="bg1"/>
                </a:solidFill>
              </a:rPr>
              <a:t>There are approximately XX X fifth graders in the country. Let's multiply that. </a:t>
            </a:r>
            <a:endParaRPr lang="en-US" sz="4800" dirty="0">
              <a:solidFill>
                <a:srgbClr val="000000"/>
              </a:solidFill>
            </a:endParaRPr>
          </a:p>
          <a:p>
            <a:r>
              <a:rPr lang="en-US" sz="4800" dirty="0">
                <a:solidFill>
                  <a:schemeClr val="bg1"/>
                </a:solidFill>
              </a:rPr>
              <a:t>The numbers get pretty big, don't they? </a:t>
            </a:r>
            <a:endParaRPr lang="en-US" sz="4800" dirty="0"/>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364287"/>
            <a:ext cx="210978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4993" y="5957887"/>
            <a:ext cx="406400" cy="406400"/>
          </a:xfrm>
          <a:prstGeom prst="rect">
            <a:avLst/>
          </a:prstGeom>
        </p:spPr>
      </p:pic>
      <p:pic>
        <p:nvPicPr>
          <p:cNvPr id="717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0" y="5204665"/>
            <a:ext cx="1438208" cy="1506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71852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89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Food Packaging Exercise </a:t>
            </a:r>
          </a:p>
        </p:txBody>
      </p:sp>
      <p:sp>
        <p:nvSpPr>
          <p:cNvPr id="3" name="Content Placeholder 2"/>
          <p:cNvSpPr>
            <a:spLocks noGrp="1"/>
          </p:cNvSpPr>
          <p:nvPr>
            <p:ph idx="1"/>
          </p:nvPr>
        </p:nvSpPr>
        <p:spPr>
          <a:xfrm>
            <a:off x="533400" y="1447800"/>
            <a:ext cx="8229600" cy="2743200"/>
          </a:xfrm>
        </p:spPr>
        <p:txBody>
          <a:bodyPr vert="horz" lIns="91440" tIns="45720" rIns="91440" bIns="45720" rtlCol="0" anchor="t">
            <a:normAutofit fontScale="55000" lnSpcReduction="20000"/>
          </a:bodyPr>
          <a:lstStyle/>
          <a:p>
            <a:r>
              <a:rPr lang="en-US" sz="4800" dirty="0">
                <a:solidFill>
                  <a:schemeClr val="bg1"/>
                </a:solidFill>
              </a:rPr>
              <a:t>Discuss recycling, composting, and reuse. </a:t>
            </a:r>
          </a:p>
          <a:p>
            <a:r>
              <a:rPr lang="en-US" sz="4800" dirty="0">
                <a:solidFill>
                  <a:schemeClr val="bg1"/>
                </a:solidFill>
              </a:rPr>
              <a:t>Put a check in the appropriate box for those packaging items that are reusable, compostable, or recyclable. </a:t>
            </a:r>
          </a:p>
          <a:p>
            <a:r>
              <a:rPr lang="en-US" sz="4800" dirty="0">
                <a:solidFill>
                  <a:schemeClr val="bg1"/>
                </a:solidFill>
              </a:rPr>
              <a:t>These checks show students what methods could be used as alternatives to throwing out these items.</a:t>
            </a:r>
            <a:endParaRPr lang="en-US" sz="4800" dirty="0"/>
          </a:p>
          <a:p>
            <a:pPr marL="0" indent="0">
              <a:buNone/>
            </a:pPr>
            <a:endParaRPr lang="en-US" sz="4800" dirty="0"/>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 y="6351587"/>
            <a:ext cx="210978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8493" y="5957887"/>
            <a:ext cx="406400" cy="406400"/>
          </a:xfrm>
          <a:prstGeom prst="rect">
            <a:avLst/>
          </a:prstGeom>
        </p:spPr>
      </p:pic>
      <p:pic>
        <p:nvPicPr>
          <p:cNvPr id="819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2798" y="3579650"/>
            <a:ext cx="4684713" cy="257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4633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43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DE5D0FA646EF498792D2B9A019C022" ma:contentTypeVersion="11" ma:contentTypeDescription="Create a new document." ma:contentTypeScope="" ma:versionID="02f31134bd8086bda2b586c8cb394efb">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93c6a663-ae4a-4ced-9ece-a8d2a552dbdd" targetNamespace="http://schemas.microsoft.com/office/2006/metadata/properties" ma:root="true" ma:fieldsID="b28f1d4a36b692e96a95e7dfac3d5744" ns1:_="" ns2:_="" ns3:_="" ns4:_="" ns5:_="">
    <xsd:import namespace="http://schemas.microsoft.com/sharepoint/v3"/>
    <xsd:import namespace="4ffa91fb-a0ff-4ac5-b2db-65c790d184a4"/>
    <xsd:import namespace="http://schemas.microsoft.com/sharepoint.v3"/>
    <xsd:import namespace="http://schemas.microsoft.com/sharepoint/v3/fields"/>
    <xsd:import namespace="93c6a663-ae4a-4ced-9ece-a8d2a552dbdd"/>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2:e3f09c3df709400db2417a7161762d62" minOccurs="0"/>
                <xsd:element ref="ns5:MediaServiceMetadata" minOccurs="0"/>
                <xsd:element ref="ns5:MediaServiceFastMetadata" minOccurs="0"/>
                <xsd:element ref="ns5:MediaServiceAutoTags" minOccurs="0"/>
                <xsd:element ref="ns5:MediaServiceOCR" minOccurs="0"/>
                <xsd:element ref="ns5:MediaServiceGenerationTime" minOccurs="0"/>
                <xsd:element ref="ns5:MediaServiceEventHashCode" minOccurs="0"/>
                <xsd:element ref="ns5: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ma:readOnly="false">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80c63405-47a1-4b55-937d-305de570f354}" ma:internalName="TaxCatchAllLabel" ma:readOnly="true" ma:showField="CatchAllDataLabel" ma:web="5be46346-aa3e-492f-9fd9-57cc088700bd">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80c63405-47a1-4b55-937d-305de570f354}" ma:internalName="TaxCatchAll" ma:showField="CatchAllData" ma:web="5be46346-aa3e-492f-9fd9-57cc088700bd">
      <xsd:complexType>
        <xsd:complexContent>
          <xsd:extension base="dms:MultiChoiceLookup">
            <xsd:sequence>
              <xsd:element name="Value" type="dms:Lookup" maxOccurs="unbounded" minOccurs="0" nillable="true"/>
            </xsd:sequence>
          </xsd:extension>
        </xsd:complexContent>
      </xsd:complexType>
    </xsd:element>
    <xsd:element name="e3f09c3df709400db2417a7161762d62" ma:index="28" nillable="true" ma:taxonomy="true" ma:internalName="e3f09c3df709400db2417a7161762d62" ma:taxonomyFieldName="EPA_x0020_Subject" ma:displayName="EPA Subject" ma:readOnly="false" ma:default="" ma:fieldId="{e3f09c3d-f709-400d-b241-7a7161762d62}" ma:taxonomyMulti="true" ma:sspId="29f62856-1543-49d4-a736-4569d363f533" ma:termSetId="7a3d4ae0-7e62-45a2-a406-c6a8a6a8eee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c6a663-ae4a-4ced-9ece-a8d2a552dbdd" elementFormDefault="qualified">
    <xsd:import namespace="http://schemas.microsoft.com/office/2006/documentManagement/types"/>
    <xsd:import namespace="http://schemas.microsoft.com/office/infopath/2007/PartnerControls"/>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AutoTags" ma:index="31" nillable="true" ma:displayName="Tags" ma:internalName="MediaServiceAutoTags"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DateTaken" ma:index="35"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9f62856-1543-49d4-a736-4569d363f533"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Record xmlns="4ffa91fb-a0ff-4ac5-b2db-65c790d184a4">Shared</Record>
    <Language xmlns="http://schemas.microsoft.com/sharepoint/v3">English</Language>
    <Document_x0020_Creation_x0020_Date xmlns="4ffa91fb-a0ff-4ac5-b2db-65c790d184a4">2019-11-08T13:39:38+00:00</Document_x0020_Creation_x0020_Date>
    <_Source xmlns="http://schemas.microsoft.com/sharepoint/v3/fields" xsi:nil="true"/>
    <j747ac98061d40f0aa7bd47e1db5675d xmlns="4ffa91fb-a0ff-4ac5-b2db-65c790d184a4">
      <Terms xmlns="http://schemas.microsoft.com/office/infopath/2007/PartnerControls"/>
    </j747ac98061d40f0aa7bd47e1db5675d>
    <e3f09c3df709400db2417a7161762d62 xmlns="4ffa91fb-a0ff-4ac5-b2db-65c790d184a4">
      <Terms xmlns="http://schemas.microsoft.com/office/infopath/2007/PartnerControls"/>
    </e3f09c3df709400db2417a7161762d62>
    <External_x0020_Contributor xmlns="4ffa91fb-a0ff-4ac5-b2db-65c790d184a4" xsi:nil="true"/>
    <TaxKeywordTaxHTField xmlns="4ffa91fb-a0ff-4ac5-b2db-65c790d184a4">
      <Terms xmlns="http://schemas.microsoft.com/office/infopath/2007/PartnerControls"/>
    </TaxKeywordTaxHTField>
    <Rights xmlns="4ffa91fb-a0ff-4ac5-b2db-65c790d184a4" xsi:nil="tru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documentManagement>
</p:properties>
</file>

<file path=customXml/itemProps1.xml><?xml version="1.0" encoding="utf-8"?>
<ds:datastoreItem xmlns:ds="http://schemas.openxmlformats.org/officeDocument/2006/customXml" ds:itemID="{B5C2B3D3-FEEB-43C6-90CB-36BD33704EC0}"/>
</file>

<file path=customXml/itemProps2.xml><?xml version="1.0" encoding="utf-8"?>
<ds:datastoreItem xmlns:ds="http://schemas.openxmlformats.org/officeDocument/2006/customXml" ds:itemID="{AE597817-D4D6-4317-A4B9-B0E16D8742F4}"/>
</file>

<file path=customXml/itemProps3.xml><?xml version="1.0" encoding="utf-8"?>
<ds:datastoreItem xmlns:ds="http://schemas.openxmlformats.org/officeDocument/2006/customXml" ds:itemID="{56F064F6-F205-47A5-8B91-B812A84C791D}"/>
</file>

<file path=customXml/itemProps4.xml><?xml version="1.0" encoding="utf-8"?>
<ds:datastoreItem xmlns:ds="http://schemas.openxmlformats.org/officeDocument/2006/customXml" ds:itemID="{AF017081-AAE2-4E21-8B1A-23503D3A4AB0}"/>
</file>

<file path=docProps/app.xml><?xml version="1.0" encoding="utf-8"?>
<Properties xmlns="http://schemas.openxmlformats.org/officeDocument/2006/extended-properties" xmlns:vt="http://schemas.openxmlformats.org/officeDocument/2006/docPropsVTypes">
  <Template/>
  <TotalTime>450</TotalTime>
  <Words>695</Words>
  <Application>Microsoft Office PowerPoint</Application>
  <PresentationFormat>On-screen Show (4:3)</PresentationFormat>
  <Paragraphs>82</Paragraphs>
  <Slides>13</Slides>
  <Notes>12</Notes>
  <HiddenSlides>0</HiddenSlides>
  <MMClips>12</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5th Grade:  Waste Students will be reflecting on their own lives and the sorts of waste they  produce. They will also reflect on ways they can reduce waste and how  this can help the environment.  </vt:lpstr>
      <vt:lpstr>Objective</vt:lpstr>
      <vt:lpstr>Key Words</vt:lpstr>
      <vt:lpstr>Do Now</vt:lpstr>
      <vt:lpstr>Food Packaging Exercise </vt:lpstr>
      <vt:lpstr>Food Packaging Exercise </vt:lpstr>
      <vt:lpstr>Food Packaging Exercise </vt:lpstr>
      <vt:lpstr>Food Packaging Exercise </vt:lpstr>
      <vt:lpstr>Food Packaging Exercise </vt:lpstr>
      <vt:lpstr>Food Packaging Exercise</vt:lpstr>
      <vt:lpstr>Food Packaging Exercise </vt:lpstr>
      <vt:lpstr>Closure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4th Grade  Food and Honey Bee Pollination</dc:title>
  <dc:creator>mary</dc:creator>
  <cp:lastModifiedBy>mary</cp:lastModifiedBy>
  <cp:revision>57</cp:revision>
  <dcterms:created xsi:type="dcterms:W3CDTF">2016-11-04T05:32:52Z</dcterms:created>
  <dcterms:modified xsi:type="dcterms:W3CDTF">2017-10-27T04:17:34Z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0x010100DDDE5D0FA646EF498792D2B9A019C022</vt:lpwstr>
  </property>
  <property fmtid="{D5CDD505-2E9C-101B-9397-08002B2CF9AE}" pid="3" name="TaxKeyword">
    <vt:lpwstr/>
  </property>
</Properties>
</file>