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9" r:id="rId3"/>
    <p:sldId id="258" r:id="rId4"/>
    <p:sldId id="270" r:id="rId5"/>
    <p:sldId id="280" r:id="rId6"/>
    <p:sldId id="272" r:id="rId7"/>
    <p:sldId id="273" r:id="rId8"/>
    <p:sldId id="271" r:id="rId9"/>
    <p:sldId id="274" r:id="rId10"/>
    <p:sldId id="275" r:id="rId11"/>
    <p:sldId id="276" r:id="rId12"/>
    <p:sldId id="277" r:id="rId13"/>
    <p:sldId id="281" r:id="rId14"/>
    <p:sldId id="279" r:id="rId15"/>
    <p:sldId id="278"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35" autoAdjust="0"/>
  </p:normalViewPr>
  <p:slideViewPr>
    <p:cSldViewPr>
      <p:cViewPr>
        <p:scale>
          <a:sx n="50" d="100"/>
          <a:sy n="50" d="100"/>
        </p:scale>
        <p:origin x="-1720"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843E6-AF4E-4C45-8111-6555DDD955CB}" type="datetimeFigureOut">
              <a:rPr lang="en-US" smtClean="0"/>
              <a:t>4/11/2017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7EA89-D534-44A7-9242-5B03811210AF}" type="slidenum">
              <a:rPr lang="en-US" smtClean="0"/>
              <a:t>‹#›</a:t>
            </a:fld>
            <a:endParaRPr lang="en-US" dirty="0"/>
          </a:p>
        </p:txBody>
      </p:sp>
    </p:spTree>
    <p:extLst>
      <p:ext uri="{BB962C8B-B14F-4D97-AF65-F5344CB8AC3E}">
        <p14:creationId xmlns:p14="http://schemas.microsoft.com/office/powerpoint/2010/main" val="387006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Source:</a:t>
            </a:r>
          </a:p>
          <a:p>
            <a:r>
              <a:rPr lang="en-US" dirty="0"/>
              <a:t>https://beyondthispoint2014.wordpress.com/</a:t>
            </a:r>
          </a:p>
        </p:txBody>
      </p:sp>
      <p:sp>
        <p:nvSpPr>
          <p:cNvPr id="4" name="Slide Number Placeholder 3"/>
          <p:cNvSpPr>
            <a:spLocks noGrp="1"/>
          </p:cNvSpPr>
          <p:nvPr>
            <p:ph type="sldNum" sz="quarter" idx="10"/>
          </p:nvPr>
        </p:nvSpPr>
        <p:spPr/>
        <p:txBody>
          <a:bodyPr/>
          <a:lstStyle/>
          <a:p>
            <a:fld id="{C637EA89-D534-44A7-9242-5B03811210AF}" type="slidenum">
              <a:rPr lang="en-US" smtClean="0"/>
              <a:t>1</a:t>
            </a:fld>
            <a:endParaRPr lang="en-US"/>
          </a:p>
        </p:txBody>
      </p:sp>
    </p:spTree>
    <p:extLst>
      <p:ext uri="{BB962C8B-B14F-4D97-AF65-F5344CB8AC3E}">
        <p14:creationId xmlns:p14="http://schemas.microsoft.com/office/powerpoint/2010/main" val="325082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a:t>
            </a:r>
          </a:p>
          <a:p>
            <a:pPr marL="0" indent="0">
              <a:buFont typeface="Arial" charset="0"/>
              <a:buNone/>
            </a:pPr>
            <a:r>
              <a:rPr lang="en-US" dirty="0"/>
              <a:t>https://sfenvironment.org/zero-waste/recycling-and-composting/event-recycling-and-composting</a:t>
            </a:r>
          </a:p>
        </p:txBody>
      </p:sp>
      <p:sp>
        <p:nvSpPr>
          <p:cNvPr id="4" name="Slide Number Placeholder 3"/>
          <p:cNvSpPr>
            <a:spLocks noGrp="1"/>
          </p:cNvSpPr>
          <p:nvPr>
            <p:ph type="sldNum" sz="quarter" idx="10"/>
          </p:nvPr>
        </p:nvSpPr>
        <p:spPr/>
        <p:txBody>
          <a:bodyPr/>
          <a:lstStyle/>
          <a:p>
            <a:fld id="{C637EA89-D534-44A7-9242-5B03811210AF}" type="slidenum">
              <a:rPr lang="en-US" smtClean="0"/>
              <a:t>10</a:t>
            </a:fld>
            <a:endParaRPr lang="en-US"/>
          </a:p>
        </p:txBody>
      </p:sp>
    </p:spTree>
    <p:extLst>
      <p:ext uri="{BB962C8B-B14F-4D97-AF65-F5344CB8AC3E}">
        <p14:creationId xmlns:p14="http://schemas.microsoft.com/office/powerpoint/2010/main" val="1071868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farm to plate cards </a:t>
            </a:r>
          </a:p>
        </p:txBody>
      </p:sp>
      <p:sp>
        <p:nvSpPr>
          <p:cNvPr id="4" name="Slide Number Placeholder 3"/>
          <p:cNvSpPr>
            <a:spLocks noGrp="1"/>
          </p:cNvSpPr>
          <p:nvPr>
            <p:ph type="sldNum" sz="quarter" idx="10"/>
          </p:nvPr>
        </p:nvSpPr>
        <p:spPr/>
        <p:txBody>
          <a:bodyPr/>
          <a:lstStyle/>
          <a:p>
            <a:fld id="{C637EA89-D534-44A7-9242-5B03811210AF}" type="slidenum">
              <a:rPr lang="en-US" smtClean="0"/>
              <a:t>11</a:t>
            </a:fld>
            <a:endParaRPr lang="en-US"/>
          </a:p>
        </p:txBody>
      </p:sp>
    </p:spTree>
    <p:extLst>
      <p:ext uri="{BB962C8B-B14F-4D97-AF65-F5344CB8AC3E}">
        <p14:creationId xmlns:p14="http://schemas.microsoft.com/office/powerpoint/2010/main" val="217295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https://www.britannica.com/plant/spinach/images-videos</a:t>
            </a:r>
          </a:p>
        </p:txBody>
      </p:sp>
      <p:sp>
        <p:nvSpPr>
          <p:cNvPr id="4" name="Slide Number Placeholder 3"/>
          <p:cNvSpPr>
            <a:spLocks noGrp="1"/>
          </p:cNvSpPr>
          <p:nvPr>
            <p:ph type="sldNum" sz="quarter" idx="10"/>
          </p:nvPr>
        </p:nvSpPr>
        <p:spPr/>
        <p:txBody>
          <a:bodyPr/>
          <a:lstStyle/>
          <a:p>
            <a:fld id="{C637EA89-D534-44A7-9242-5B03811210AF}" type="slidenum">
              <a:rPr lang="en-US" smtClean="0"/>
              <a:t>14</a:t>
            </a:fld>
            <a:endParaRPr lang="en-US" dirty="0"/>
          </a:p>
        </p:txBody>
      </p:sp>
    </p:spTree>
    <p:extLst>
      <p:ext uri="{BB962C8B-B14F-4D97-AF65-F5344CB8AC3E}">
        <p14:creationId xmlns:p14="http://schemas.microsoft.com/office/powerpoint/2010/main" val="420234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http://www.coach.ca/food-labels-decoded-p154628</a:t>
            </a:r>
          </a:p>
        </p:txBody>
      </p:sp>
      <p:sp>
        <p:nvSpPr>
          <p:cNvPr id="4" name="Slide Number Placeholder 3"/>
          <p:cNvSpPr>
            <a:spLocks noGrp="1"/>
          </p:cNvSpPr>
          <p:nvPr>
            <p:ph type="sldNum" sz="quarter" idx="10"/>
          </p:nvPr>
        </p:nvSpPr>
        <p:spPr/>
        <p:txBody>
          <a:bodyPr/>
          <a:lstStyle/>
          <a:p>
            <a:fld id="{C637EA89-D534-44A7-9242-5B03811210AF}" type="slidenum">
              <a:rPr lang="en-US" smtClean="0"/>
              <a:t>15</a:t>
            </a:fld>
            <a:endParaRPr lang="en-US" dirty="0"/>
          </a:p>
        </p:txBody>
      </p:sp>
    </p:spTree>
    <p:extLst>
      <p:ext uri="{BB962C8B-B14F-4D97-AF65-F5344CB8AC3E}">
        <p14:creationId xmlns:p14="http://schemas.microsoft.com/office/powerpoint/2010/main" val="18248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Image</a:t>
            </a:r>
            <a:r>
              <a:rPr lang="en-US" baseline="0" dirty="0"/>
              <a:t>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https://presidiumfarmtoplate.wordpress.com/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2</a:t>
            </a:fld>
            <a:endParaRPr lang="en-US"/>
          </a:p>
        </p:txBody>
      </p:sp>
    </p:spTree>
    <p:extLst>
      <p:ext uri="{BB962C8B-B14F-4D97-AF65-F5344CB8AC3E}">
        <p14:creationId xmlns:p14="http://schemas.microsoft.com/office/powerpoint/2010/main" val="6188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http://rvfoodsystem.org/</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3</a:t>
            </a:fld>
            <a:endParaRPr lang="en-US"/>
          </a:p>
        </p:txBody>
      </p:sp>
    </p:spTree>
    <p:extLst>
      <p:ext uri="{BB962C8B-B14F-4D97-AF65-F5344CB8AC3E}">
        <p14:creationId xmlns:p14="http://schemas.microsoft.com/office/powerpoint/2010/main" val="47207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Image</a:t>
            </a:r>
            <a:r>
              <a:rPr lang="en-US" baseline="0" dirty="0"/>
              <a:t> Sources </a:t>
            </a:r>
          </a:p>
          <a:p>
            <a:r>
              <a:rPr lang="en-US" dirty="0"/>
              <a:t>http://givingtreesnacks.com/fruit-versus-cholesterol/</a:t>
            </a:r>
          </a:p>
          <a:p>
            <a:r>
              <a:rPr lang="en-US" dirty="0"/>
              <a:t>http://www.webmd.com/diet/ss/slideshow-powerhouse-vegetables</a:t>
            </a:r>
          </a:p>
          <a:p>
            <a:r>
              <a:rPr lang="en-US" dirty="0"/>
              <a:t>https://foodimentary.com/2017/01/06/january-6th-is-national-bean-day/</a:t>
            </a:r>
          </a:p>
          <a:p>
            <a:r>
              <a:rPr lang="en-US" dirty="0"/>
              <a:t>http://www.womansday.com/food-recipes/food-drinks/g1056/types-of-whole-grains/</a:t>
            </a:r>
          </a:p>
          <a:p>
            <a:r>
              <a:rPr lang="en-US" dirty="0"/>
              <a:t>http://www.upi.com/Health_News/2016/07/29/Regular-nut-consumption-linked-to-less-inflammation/3891469810215/ </a:t>
            </a:r>
          </a:p>
          <a:p>
            <a:r>
              <a:rPr lang="en-US" dirty="0"/>
              <a:t>http://www.downrightnatural.com/index.php?main_page=index&amp;cPath=44</a:t>
            </a:r>
          </a:p>
        </p:txBody>
      </p:sp>
      <p:sp>
        <p:nvSpPr>
          <p:cNvPr id="4" name="Slide Number Placeholder 3"/>
          <p:cNvSpPr>
            <a:spLocks noGrp="1"/>
          </p:cNvSpPr>
          <p:nvPr>
            <p:ph type="sldNum" sz="quarter" idx="10"/>
          </p:nvPr>
        </p:nvSpPr>
        <p:spPr/>
        <p:txBody>
          <a:bodyPr/>
          <a:lstStyle/>
          <a:p>
            <a:fld id="{C637EA89-D534-44A7-9242-5B03811210AF}" type="slidenum">
              <a:rPr lang="en-US" smtClean="0"/>
              <a:t>4</a:t>
            </a:fld>
            <a:endParaRPr lang="en-US"/>
          </a:p>
        </p:txBody>
      </p:sp>
    </p:spTree>
    <p:extLst>
      <p:ext uri="{BB962C8B-B14F-4D97-AF65-F5344CB8AC3E}">
        <p14:creationId xmlns:p14="http://schemas.microsoft.com/office/powerpoint/2010/main" val="22305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bag of spinach (or other vegetable) as an example and ask the students where they think the spinach came</a:t>
            </a:r>
          </a:p>
          <a:p>
            <a:r>
              <a:rPr lang="en-US" dirty="0"/>
              <a:t>from? Students will likely say a grocery store or market, but they should be encouraged to think about how it got to the</a:t>
            </a:r>
          </a:p>
          <a:p>
            <a:r>
              <a:rPr lang="en-US" dirty="0"/>
              <a:t>market. Explain that all information about the production and route of the spinach to their plate can be found on the</a:t>
            </a:r>
          </a:p>
          <a:p>
            <a:r>
              <a:rPr lang="en-US" dirty="0"/>
              <a:t>labels on the bag. Show the labels. </a:t>
            </a:r>
          </a:p>
          <a:p>
            <a:r>
              <a:rPr lang="en-US" dirty="0"/>
              <a:t>Image Source:</a:t>
            </a:r>
          </a:p>
          <a:p>
            <a:r>
              <a:rPr lang="en-US" dirty="0"/>
              <a:t>http://www.cbsnews.com/news/dole-recalls-spinach-salad-due-to-salmonella-contamination/</a:t>
            </a:r>
          </a:p>
        </p:txBody>
      </p:sp>
      <p:sp>
        <p:nvSpPr>
          <p:cNvPr id="4" name="Slide Number Placeholder 3"/>
          <p:cNvSpPr>
            <a:spLocks noGrp="1"/>
          </p:cNvSpPr>
          <p:nvPr>
            <p:ph type="sldNum" sz="quarter" idx="10"/>
          </p:nvPr>
        </p:nvSpPr>
        <p:spPr/>
        <p:txBody>
          <a:bodyPr/>
          <a:lstStyle/>
          <a:p>
            <a:fld id="{C637EA89-D534-44A7-9242-5B03811210AF}" type="slidenum">
              <a:rPr lang="en-US" smtClean="0"/>
              <a:t>5</a:t>
            </a:fld>
            <a:endParaRPr lang="en-US"/>
          </a:p>
        </p:txBody>
      </p:sp>
    </p:spTree>
    <p:extLst>
      <p:ext uri="{BB962C8B-B14F-4D97-AF65-F5344CB8AC3E}">
        <p14:creationId xmlns:p14="http://schemas.microsoft.com/office/powerpoint/2010/main" val="3001598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p>
          <a:p>
            <a:r>
              <a:rPr lang="en-US" dirty="0"/>
              <a:t>http://www.foodinsight.org/newsletters/news-bite-ific-foundation-hosts-communications-workshop-food-production-emerging-market </a:t>
            </a:r>
          </a:p>
        </p:txBody>
      </p:sp>
      <p:sp>
        <p:nvSpPr>
          <p:cNvPr id="4" name="Slide Number Placeholder 3"/>
          <p:cNvSpPr>
            <a:spLocks noGrp="1"/>
          </p:cNvSpPr>
          <p:nvPr>
            <p:ph type="sldNum" sz="quarter" idx="10"/>
          </p:nvPr>
        </p:nvSpPr>
        <p:spPr/>
        <p:txBody>
          <a:bodyPr/>
          <a:lstStyle/>
          <a:p>
            <a:fld id="{C637EA89-D534-44A7-9242-5B03811210AF}" type="slidenum">
              <a:rPr lang="en-US" smtClean="0"/>
              <a:t>6</a:t>
            </a:fld>
            <a:endParaRPr lang="en-US"/>
          </a:p>
        </p:txBody>
      </p:sp>
    </p:spTree>
    <p:extLst>
      <p:ext uri="{BB962C8B-B14F-4D97-AF65-F5344CB8AC3E}">
        <p14:creationId xmlns:p14="http://schemas.microsoft.com/office/powerpoint/2010/main" val="218922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 </a:t>
            </a:r>
          </a:p>
          <a:p>
            <a:pPr marL="0" indent="0">
              <a:buFont typeface="Arial" charset="0"/>
              <a:buNone/>
            </a:pPr>
            <a:r>
              <a:rPr lang="en-US" dirty="0"/>
              <a:t>http://www.foodprocessingtechasia.com/</a:t>
            </a:r>
          </a:p>
          <a:p>
            <a:endParaRPr lang="en-US" dirty="0"/>
          </a:p>
        </p:txBody>
      </p:sp>
      <p:sp>
        <p:nvSpPr>
          <p:cNvPr id="4" name="Slide Number Placeholder 3"/>
          <p:cNvSpPr>
            <a:spLocks noGrp="1"/>
          </p:cNvSpPr>
          <p:nvPr>
            <p:ph type="sldNum" sz="quarter" idx="10"/>
          </p:nvPr>
        </p:nvSpPr>
        <p:spPr/>
        <p:txBody>
          <a:bodyPr/>
          <a:lstStyle/>
          <a:p>
            <a:fld id="{C637EA89-D534-44A7-9242-5B03811210AF}" type="slidenum">
              <a:rPr lang="en-US" smtClean="0"/>
              <a:t>7</a:t>
            </a:fld>
            <a:endParaRPr lang="en-US"/>
          </a:p>
        </p:txBody>
      </p:sp>
    </p:spTree>
    <p:extLst>
      <p:ext uri="{BB962C8B-B14F-4D97-AF65-F5344CB8AC3E}">
        <p14:creationId xmlns:p14="http://schemas.microsoft.com/office/powerpoint/2010/main" val="373110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a:t>
            </a:r>
          </a:p>
          <a:p>
            <a:pPr marL="0" indent="0">
              <a:buFont typeface="Arial" charset="0"/>
              <a:buNone/>
            </a:pPr>
            <a:r>
              <a:rPr lang="en-US" dirty="0"/>
              <a:t>http://www.jeronimomartins.pt/media/galeria-de-imagens/contentitem-imagemgaleria_lojapingodoce_frescos.aspx</a:t>
            </a:r>
          </a:p>
        </p:txBody>
      </p:sp>
      <p:sp>
        <p:nvSpPr>
          <p:cNvPr id="4" name="Slide Number Placeholder 3"/>
          <p:cNvSpPr>
            <a:spLocks noGrp="1"/>
          </p:cNvSpPr>
          <p:nvPr>
            <p:ph type="sldNum" sz="quarter" idx="10"/>
          </p:nvPr>
        </p:nvSpPr>
        <p:spPr/>
        <p:txBody>
          <a:bodyPr/>
          <a:lstStyle/>
          <a:p>
            <a:fld id="{C637EA89-D534-44A7-9242-5B03811210AF}" type="slidenum">
              <a:rPr lang="en-US" smtClean="0"/>
              <a:t>8</a:t>
            </a:fld>
            <a:endParaRPr lang="en-US"/>
          </a:p>
        </p:txBody>
      </p:sp>
    </p:spTree>
    <p:extLst>
      <p:ext uri="{BB962C8B-B14F-4D97-AF65-F5344CB8AC3E}">
        <p14:creationId xmlns:p14="http://schemas.microsoft.com/office/powerpoint/2010/main" val="291026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a:t>Image Source:</a:t>
            </a:r>
          </a:p>
          <a:p>
            <a:pPr marL="0" indent="0">
              <a:buFont typeface="Arial" charset="0"/>
              <a:buNone/>
            </a:pPr>
            <a:r>
              <a:rPr lang="en-US" dirty="0"/>
              <a:t>http://news.unl.edu/newsrooms/unltoday/article/new-cooking-classes-offered-at-wellness-kitchen/ </a:t>
            </a:r>
          </a:p>
        </p:txBody>
      </p:sp>
      <p:sp>
        <p:nvSpPr>
          <p:cNvPr id="4" name="Slide Number Placeholder 3"/>
          <p:cNvSpPr>
            <a:spLocks noGrp="1"/>
          </p:cNvSpPr>
          <p:nvPr>
            <p:ph type="sldNum" sz="quarter" idx="10"/>
          </p:nvPr>
        </p:nvSpPr>
        <p:spPr/>
        <p:txBody>
          <a:bodyPr/>
          <a:lstStyle/>
          <a:p>
            <a:fld id="{C637EA89-D534-44A7-9242-5B03811210AF}" type="slidenum">
              <a:rPr lang="en-US" smtClean="0"/>
              <a:t>9</a:t>
            </a:fld>
            <a:endParaRPr lang="en-US"/>
          </a:p>
        </p:txBody>
      </p:sp>
    </p:spTree>
    <p:extLst>
      <p:ext uri="{BB962C8B-B14F-4D97-AF65-F5344CB8AC3E}">
        <p14:creationId xmlns:p14="http://schemas.microsoft.com/office/powerpoint/2010/main" val="255204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5450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294711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74902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428527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262819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388062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18464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108202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13301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62381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F006F5-19A4-4D0A-A958-6219278CB416}" type="datetimeFigureOut">
              <a:rPr lang="en-US" smtClean="0"/>
              <a:t>4/11/2017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AC6CA-2B0A-495C-BF29-181540467F31}" type="slidenum">
              <a:rPr lang="en-US" smtClean="0"/>
              <a:t>‹#›</a:t>
            </a:fld>
            <a:endParaRPr lang="en-US" dirty="0"/>
          </a:p>
        </p:txBody>
      </p:sp>
    </p:spTree>
    <p:extLst>
      <p:ext uri="{BB962C8B-B14F-4D97-AF65-F5344CB8AC3E}">
        <p14:creationId xmlns:p14="http://schemas.microsoft.com/office/powerpoint/2010/main" val="94047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006F5-19A4-4D0A-A958-6219278CB416}" type="datetimeFigureOut">
              <a:rPr lang="en-US" smtClean="0"/>
              <a:t>4/11/2017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C6CA-2B0A-495C-BF29-181540467F31}" type="slidenum">
              <a:rPr lang="en-US" smtClean="0"/>
              <a:t>‹#›</a:t>
            </a:fld>
            <a:endParaRPr lang="en-US" dirty="0"/>
          </a:p>
        </p:txBody>
      </p:sp>
    </p:spTree>
    <p:extLst>
      <p:ext uri="{BB962C8B-B14F-4D97-AF65-F5344CB8AC3E}">
        <p14:creationId xmlns:p14="http://schemas.microsoft.com/office/powerpoint/2010/main" val="22774803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57577"/>
            <a:ext cx="7590649" cy="2500423"/>
          </a:xfrm>
        </p:spPr>
        <p:txBody>
          <a:bodyPr>
            <a:noAutofit/>
          </a:bodyPr>
          <a:lstStyle/>
          <a:p>
            <a:pPr algn="l"/>
            <a:r>
              <a:rPr lang="en-US" sz="2400" b="1" dirty="0"/>
              <a:t>5</a:t>
            </a:r>
            <a:r>
              <a:rPr lang="en-US" sz="2400" b="1" baseline="30000" dirty="0"/>
              <a:t>th</a:t>
            </a:r>
            <a:r>
              <a:rPr lang="en-US" sz="2400" b="1" dirty="0"/>
              <a:t> Grade: </a:t>
            </a:r>
            <a:br>
              <a:rPr lang="en-US" sz="6000" b="1" dirty="0"/>
            </a:br>
            <a:r>
              <a:rPr lang="en-US" sz="4800" b="1" dirty="0"/>
              <a:t>Food from Farm to Plate</a:t>
            </a:r>
            <a:br>
              <a:rPr lang="en-US" sz="1700" b="1" dirty="0"/>
            </a:br>
            <a:r>
              <a:rPr lang="en-US" sz="1700" b="1" dirty="0"/>
              <a:t>To increase awareness of the food system and all steps and </a:t>
            </a:r>
            <a:br>
              <a:rPr lang="en-US" sz="1700" b="1" dirty="0"/>
            </a:br>
            <a:r>
              <a:rPr lang="en-US" sz="1700" b="1" dirty="0"/>
              <a:t>processes foods undergo before they reach consumers</a:t>
            </a:r>
            <a:br>
              <a:rPr lang="en-US" sz="1700" b="1" dirty="0"/>
            </a:br>
            <a:r>
              <a:rPr lang="en-US" sz="1700" b="1" dirty="0"/>
              <a:t>To explore the connections between personal food choice and food systems </a:t>
            </a:r>
          </a:p>
        </p:txBody>
      </p:sp>
      <p:sp>
        <p:nvSpPr>
          <p:cNvPr id="3" name="TextBox 2"/>
          <p:cNvSpPr txBox="1"/>
          <p:nvPr/>
        </p:nvSpPr>
        <p:spPr>
          <a:xfrm>
            <a:off x="8001000" y="5920493"/>
            <a:ext cx="1143000" cy="923330"/>
          </a:xfrm>
          <a:prstGeom prst="rect">
            <a:avLst/>
          </a:prstGeom>
          <a:noFill/>
        </p:spPr>
        <p:txBody>
          <a:bodyPr wrap="square" rtlCol="0">
            <a:spAutoFit/>
          </a:bodyPr>
          <a:lstStyle/>
          <a:p>
            <a:r>
              <a:rPr lang="en-US" dirty="0"/>
              <a:t>US EPA, Region 10 </a:t>
            </a:r>
            <a:r>
              <a:rPr lang="en-US" dirty="0" err="1"/>
              <a:t>EcoLearn</a:t>
            </a:r>
            <a:r>
              <a:rPr lang="en-US" dirty="0"/>
              <a:t> </a:t>
            </a:r>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5975" y="5968316"/>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23249" y="4597400"/>
            <a:ext cx="406400" cy="406400"/>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8087" y="5003800"/>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5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40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28600"/>
            <a:ext cx="8229600" cy="1143000"/>
          </a:xfrm>
        </p:spPr>
        <p:txBody>
          <a:bodyPr/>
          <a:lstStyle/>
          <a:p>
            <a:r>
              <a:rPr lang="en-US" dirty="0"/>
              <a:t>Food Systems </a:t>
            </a:r>
          </a:p>
        </p:txBody>
      </p:sp>
      <p:sp>
        <p:nvSpPr>
          <p:cNvPr id="3" name="Content Placeholder 2"/>
          <p:cNvSpPr>
            <a:spLocks noGrp="1"/>
          </p:cNvSpPr>
          <p:nvPr>
            <p:ph idx="1"/>
          </p:nvPr>
        </p:nvSpPr>
        <p:spPr>
          <a:xfrm>
            <a:off x="457200" y="1600201"/>
            <a:ext cx="8229600" cy="1295400"/>
          </a:xfrm>
        </p:spPr>
        <p:txBody>
          <a:bodyPr>
            <a:normAutofit/>
          </a:bodyPr>
          <a:lstStyle/>
          <a:p>
            <a:r>
              <a:rPr lang="en-US" sz="4800" dirty="0"/>
              <a:t>Step 5: Composting/Recycling</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90800"/>
            <a:ext cx="69532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1962" y="5994400"/>
            <a:ext cx="406400" cy="406400"/>
          </a:xfrm>
          <a:prstGeom prst="rect">
            <a:avLst/>
          </a:prstGeom>
        </p:spPr>
      </p:pic>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400800"/>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865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7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Farm to Plate Game </a:t>
            </a:r>
          </a:p>
        </p:txBody>
      </p:sp>
      <p:sp>
        <p:nvSpPr>
          <p:cNvPr id="3" name="Content Placeholder 2"/>
          <p:cNvSpPr>
            <a:spLocks noGrp="1"/>
          </p:cNvSpPr>
          <p:nvPr>
            <p:ph idx="1"/>
          </p:nvPr>
        </p:nvSpPr>
        <p:spPr/>
        <p:txBody>
          <a:bodyPr>
            <a:normAutofit lnSpcReduction="10000"/>
          </a:bodyPr>
          <a:lstStyle/>
          <a:p>
            <a:r>
              <a:rPr lang="en-US" dirty="0"/>
              <a:t>Each student will represent a different role within the food system</a:t>
            </a:r>
          </a:p>
          <a:p>
            <a:endParaRPr lang="en-US" dirty="0"/>
          </a:p>
          <a:p>
            <a:r>
              <a:rPr lang="en-US" dirty="0"/>
              <a:t>Arrange yourselves in the order of the steps a fruit or vegetable travels from farm to plate </a:t>
            </a:r>
          </a:p>
          <a:p>
            <a:endParaRPr lang="en-US" dirty="0"/>
          </a:p>
          <a:p>
            <a:r>
              <a:rPr lang="en-US" dirty="0"/>
              <a:t>Each student should announce their role and share any thoughts about the process and steps</a:t>
            </a:r>
          </a:p>
          <a:p>
            <a:endParaRPr lang="en-US" dirty="0"/>
          </a:p>
          <a:p>
            <a:endParaRPr lang="en-US" dirty="0"/>
          </a:p>
        </p:txBody>
      </p:sp>
    </p:spTree>
    <p:extLst>
      <p:ext uri="{BB962C8B-B14F-4D97-AF65-F5344CB8AC3E}">
        <p14:creationId xmlns:p14="http://schemas.microsoft.com/office/powerpoint/2010/main" val="147985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Farm to Plate Game: Answers </a:t>
            </a:r>
          </a:p>
        </p:txBody>
      </p:sp>
      <p:sp>
        <p:nvSpPr>
          <p:cNvPr id="3" name="Content Placeholder 2"/>
          <p:cNvSpPr>
            <a:spLocks noGrp="1"/>
          </p:cNvSpPr>
          <p:nvPr>
            <p:ph idx="1"/>
          </p:nvPr>
        </p:nvSpPr>
        <p:spPr>
          <a:xfrm>
            <a:off x="457200" y="1219200"/>
            <a:ext cx="8229600" cy="5410200"/>
          </a:xfrm>
        </p:spPr>
        <p:txBody>
          <a:bodyPr>
            <a:noAutofit/>
          </a:bodyPr>
          <a:lstStyle/>
          <a:p>
            <a:r>
              <a:rPr lang="en-US" sz="2800" b="1" dirty="0"/>
              <a:t>1. Farmer </a:t>
            </a:r>
            <a:r>
              <a:rPr lang="en-US" sz="2800" dirty="0"/>
              <a:t>(Producer): a person/company who grows and harvests food on a farm </a:t>
            </a:r>
          </a:p>
          <a:p>
            <a:r>
              <a:rPr lang="en-US" sz="2800" b="1" dirty="0"/>
              <a:t>2. Food Inspector</a:t>
            </a:r>
            <a:r>
              <a:rPr lang="en-US" sz="2800" dirty="0"/>
              <a:t>: a person/company who visits farms or processing centers to ensure that foods are grown and processed safely </a:t>
            </a:r>
          </a:p>
          <a:p>
            <a:r>
              <a:rPr lang="en-US" sz="2800" b="1" dirty="0"/>
              <a:t>3. Food Processor</a:t>
            </a:r>
            <a:r>
              <a:rPr lang="en-US" sz="2800" dirty="0"/>
              <a:t>: a person/company who washes, cuts, mixes, and packages food from the farm </a:t>
            </a:r>
          </a:p>
          <a:p>
            <a:r>
              <a:rPr lang="en-US" sz="2800" b="1" dirty="0"/>
              <a:t>4. Food Transporter</a:t>
            </a:r>
            <a:r>
              <a:rPr lang="en-US" sz="2800" dirty="0"/>
              <a:t>: a person/company who moves food from one location to another, such as by truck, train, ship, or airplane. </a:t>
            </a:r>
          </a:p>
          <a:p>
            <a:pPr marL="0" indent="0">
              <a:buNone/>
            </a:pPr>
            <a:r>
              <a:rPr lang="en-US" sz="1900" dirty="0"/>
              <a:t> </a:t>
            </a:r>
          </a:p>
        </p:txBody>
      </p:sp>
    </p:spTree>
    <p:extLst>
      <p:ext uri="{BB962C8B-B14F-4D97-AF65-F5344CB8AC3E}">
        <p14:creationId xmlns:p14="http://schemas.microsoft.com/office/powerpoint/2010/main" val="17216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Farm to Plate Game: Answers </a:t>
            </a:r>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sz="4000" dirty="0"/>
              <a:t>5. </a:t>
            </a:r>
            <a:r>
              <a:rPr lang="en-US" sz="4000" b="1" dirty="0"/>
              <a:t>Food Distributor</a:t>
            </a:r>
            <a:r>
              <a:rPr lang="en-US" sz="4000" dirty="0"/>
              <a:t>: a person/company who decides which stores receive the food </a:t>
            </a:r>
          </a:p>
          <a:p>
            <a:r>
              <a:rPr lang="en-US" sz="4000" dirty="0"/>
              <a:t>6. Advertiser: a person/company who designs the advertisements that promote food to consumers </a:t>
            </a:r>
          </a:p>
          <a:p>
            <a:r>
              <a:rPr lang="en-US" sz="4000" dirty="0"/>
              <a:t>7. </a:t>
            </a:r>
            <a:r>
              <a:rPr lang="en-US" sz="4000" b="1" dirty="0"/>
              <a:t>Grocer/Food Retailer</a:t>
            </a:r>
            <a:r>
              <a:rPr lang="en-US" sz="4000" dirty="0"/>
              <a:t>: person/company who sells food to consumers (such as through a grocery store or supermarket)</a:t>
            </a:r>
          </a:p>
          <a:p>
            <a:r>
              <a:rPr lang="en-US" sz="4000" dirty="0"/>
              <a:t> 8. </a:t>
            </a:r>
            <a:r>
              <a:rPr lang="en-US" sz="4000" b="1" dirty="0"/>
              <a:t>Consumer</a:t>
            </a:r>
            <a:r>
              <a:rPr lang="en-US" sz="4000" dirty="0"/>
              <a:t>: a person who buys the food that has been grown or prepared</a:t>
            </a:r>
          </a:p>
          <a:p>
            <a:r>
              <a:rPr lang="en-US" sz="4000" dirty="0"/>
              <a:t> 9. </a:t>
            </a:r>
            <a:r>
              <a:rPr lang="en-US" sz="4000" b="1" dirty="0"/>
              <a:t>Compost/Waste Manager</a:t>
            </a:r>
            <a:r>
              <a:rPr lang="en-US" sz="4000" dirty="0"/>
              <a:t>: a person/company who disposes of leftover food scraps by either composting or throwing food away (sending to a landfill) </a:t>
            </a:r>
          </a:p>
          <a:p>
            <a:endParaRPr lang="en-US" dirty="0"/>
          </a:p>
        </p:txBody>
      </p:sp>
    </p:spTree>
    <p:extLst>
      <p:ext uri="{BB962C8B-B14F-4D97-AF65-F5344CB8AC3E}">
        <p14:creationId xmlns:p14="http://schemas.microsoft.com/office/powerpoint/2010/main" val="3109770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a:t>
            </a:r>
          </a:p>
        </p:txBody>
      </p:sp>
      <p:sp>
        <p:nvSpPr>
          <p:cNvPr id="3" name="Content Placeholder 2"/>
          <p:cNvSpPr>
            <a:spLocks noGrp="1"/>
          </p:cNvSpPr>
          <p:nvPr>
            <p:ph idx="1"/>
          </p:nvPr>
        </p:nvSpPr>
        <p:spPr>
          <a:xfrm>
            <a:off x="457200" y="1600201"/>
            <a:ext cx="8229600" cy="1600200"/>
          </a:xfrm>
        </p:spPr>
        <p:txBody>
          <a:bodyPr/>
          <a:lstStyle/>
          <a:p>
            <a:r>
              <a:rPr lang="en-US" dirty="0"/>
              <a:t>Where does the spinach from the beginning of the lesson come from?</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82900"/>
            <a:ext cx="52387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01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 y="5994400"/>
            <a:ext cx="406400" cy="406400"/>
          </a:xfrm>
          <a:prstGeom prst="rect">
            <a:avLst/>
          </a:prstGeom>
        </p:spPr>
      </p:pic>
      <p:sp>
        <p:nvSpPr>
          <p:cNvPr id="5" name="TextBox 4"/>
          <p:cNvSpPr txBox="1"/>
          <p:nvPr/>
        </p:nvSpPr>
        <p:spPr>
          <a:xfrm>
            <a:off x="12700" y="6400800"/>
            <a:ext cx="1600200" cy="369332"/>
          </a:xfrm>
          <a:prstGeom prst="rect">
            <a:avLst/>
          </a:prstGeom>
          <a:noFill/>
        </p:spPr>
        <p:txBody>
          <a:bodyPr wrap="square" rtlCol="0">
            <a:spAutoFit/>
          </a:bodyPr>
          <a:lstStyle/>
          <a:p>
            <a:r>
              <a:rPr lang="en-US" dirty="0"/>
              <a:t>Click for Audio</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19200"/>
            <a:ext cx="8086183"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0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89" y="177798"/>
            <a:ext cx="4520316" cy="377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5205" y="6191935"/>
            <a:ext cx="4572000" cy="646331"/>
          </a:xfrm>
          <a:prstGeom prst="rect">
            <a:avLst/>
          </a:prstGeom>
        </p:spPr>
        <p:txBody>
          <a:bodyPr>
            <a:spAutoFit/>
          </a:bodyPr>
          <a:lstStyle/>
          <a:p>
            <a:pPr algn="ctr"/>
            <a:r>
              <a:rPr lang="en-US" dirty="0"/>
              <a:t>For more information: hanft.sally@epa.gov or salazar.viccy@epa.gov </a:t>
            </a:r>
          </a:p>
        </p:txBody>
      </p:sp>
      <p:sp>
        <p:nvSpPr>
          <p:cNvPr id="5" name="Rectangle 4"/>
          <p:cNvSpPr/>
          <p:nvPr/>
        </p:nvSpPr>
        <p:spPr>
          <a:xfrm>
            <a:off x="2285205" y="4676507"/>
            <a:ext cx="4572000" cy="1477328"/>
          </a:xfrm>
          <a:prstGeom prst="rect">
            <a:avLst/>
          </a:prstGeom>
        </p:spPr>
        <p:txBody>
          <a:bodyPr>
            <a:spAutoFit/>
          </a:bodyPr>
          <a:lstStyle/>
          <a:p>
            <a:pPr algn="ctr"/>
            <a:r>
              <a:rPr lang="en-US" dirty="0"/>
              <a:t>Developed by the Environmental Protection Agency</a:t>
            </a:r>
          </a:p>
          <a:p>
            <a:pPr algn="ctr"/>
            <a:r>
              <a:rPr lang="en-US" dirty="0"/>
              <a:t>With support from Department of State </a:t>
            </a:r>
          </a:p>
          <a:p>
            <a:pPr algn="ctr"/>
            <a:r>
              <a:rPr lang="en-US" dirty="0"/>
              <a:t>Virtual Students of Foreign Service Interns </a:t>
            </a:r>
          </a:p>
          <a:p>
            <a:pPr algn="ctr"/>
            <a:r>
              <a:rPr lang="en-US" dirty="0"/>
              <a:t>https://www.epa.gov/education </a:t>
            </a:r>
          </a:p>
        </p:txBody>
      </p:sp>
      <p:sp>
        <p:nvSpPr>
          <p:cNvPr id="6" name="Rectangle 5"/>
          <p:cNvSpPr/>
          <p:nvPr/>
        </p:nvSpPr>
        <p:spPr>
          <a:xfrm>
            <a:off x="3721966" y="3949987"/>
            <a:ext cx="1698478" cy="584775"/>
          </a:xfrm>
          <a:prstGeom prst="rect">
            <a:avLst/>
          </a:prstGeom>
        </p:spPr>
        <p:txBody>
          <a:bodyPr wrap="none">
            <a:spAutoFit/>
          </a:bodyPr>
          <a:lstStyle/>
          <a:p>
            <a:r>
              <a:rPr lang="en-US" sz="3200" dirty="0" err="1"/>
              <a:t>EcoLearn</a:t>
            </a:r>
            <a:endParaRPr lang="en-US" sz="3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7" y="5914936"/>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861300" y="5914936"/>
            <a:ext cx="1295400" cy="923330"/>
          </a:xfrm>
          <a:prstGeom prst="rect">
            <a:avLst/>
          </a:prstGeom>
        </p:spPr>
        <p:txBody>
          <a:bodyPr wrap="square">
            <a:spAutoFit/>
          </a:bodyPr>
          <a:lstStyle/>
          <a:p>
            <a:r>
              <a:rPr lang="en-US" dirty="0"/>
              <a:t>US EPA</a:t>
            </a:r>
          </a:p>
          <a:p>
            <a:r>
              <a:rPr lang="en-US" dirty="0"/>
              <a:t>Region 10 </a:t>
            </a:r>
          </a:p>
          <a:p>
            <a:r>
              <a:rPr lang="en-US" dirty="0" err="1"/>
              <a:t>EcoLearn</a:t>
            </a:r>
            <a:endParaRPr lang="en-US" dirty="0"/>
          </a:p>
        </p:txBody>
      </p:sp>
    </p:spTree>
    <p:extLst>
      <p:ext uri="{BB962C8B-B14F-4D97-AF65-F5344CB8AC3E}">
        <p14:creationId xmlns:p14="http://schemas.microsoft.com/office/powerpoint/2010/main" val="171198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a:t>
            </a:r>
          </a:p>
        </p:txBody>
      </p:sp>
      <p:sp>
        <p:nvSpPr>
          <p:cNvPr id="3" name="Content Placeholder 2"/>
          <p:cNvSpPr>
            <a:spLocks noGrp="1"/>
          </p:cNvSpPr>
          <p:nvPr>
            <p:ph idx="1"/>
          </p:nvPr>
        </p:nvSpPr>
        <p:spPr>
          <a:xfrm>
            <a:off x="152400" y="1524000"/>
            <a:ext cx="8839200" cy="3124200"/>
          </a:xfrm>
        </p:spPr>
        <p:txBody>
          <a:bodyPr>
            <a:normAutofit/>
          </a:bodyPr>
          <a:lstStyle/>
          <a:p>
            <a:r>
              <a:rPr lang="en-US" dirty="0"/>
              <a:t>Today you will learn…</a:t>
            </a:r>
          </a:p>
          <a:p>
            <a:pPr lvl="1"/>
            <a:r>
              <a:rPr lang="en-US" dirty="0"/>
              <a:t>The food system and steps involved in getting food from a farm to our plate </a:t>
            </a:r>
          </a:p>
          <a:p>
            <a:pPr lvl="1"/>
            <a:r>
              <a:rPr lang="en-US" dirty="0"/>
              <a:t>How far away our food is grown </a:t>
            </a:r>
          </a:p>
          <a:p>
            <a:pPr lvl="1"/>
            <a:r>
              <a:rPr lang="en-US" dirty="0"/>
              <a:t>What resources are used in the production of our food </a:t>
            </a: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83100"/>
            <a:ext cx="8229600" cy="173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800" y="6324600"/>
            <a:ext cx="406400" cy="406400"/>
          </a:xfrm>
          <a:prstGeom prst="rect">
            <a:avLst/>
          </a:prstGeom>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61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Words</a:t>
            </a:r>
          </a:p>
        </p:txBody>
      </p:sp>
      <p:sp>
        <p:nvSpPr>
          <p:cNvPr id="3" name="Content Placeholder 2"/>
          <p:cNvSpPr>
            <a:spLocks noGrp="1"/>
          </p:cNvSpPr>
          <p:nvPr>
            <p:ph idx="1"/>
          </p:nvPr>
        </p:nvSpPr>
        <p:spPr>
          <a:xfrm>
            <a:off x="457200" y="2133600"/>
            <a:ext cx="3124200" cy="3330209"/>
          </a:xfrm>
        </p:spPr>
        <p:txBody>
          <a:bodyPr>
            <a:normAutofit/>
          </a:bodyPr>
          <a:lstStyle/>
          <a:p>
            <a:r>
              <a:rPr lang="en-US" dirty="0"/>
              <a:t>Food </a:t>
            </a:r>
          </a:p>
          <a:p>
            <a:r>
              <a:rPr lang="en-US" dirty="0"/>
              <a:t>Food system </a:t>
            </a:r>
          </a:p>
          <a:p>
            <a:r>
              <a:rPr lang="en-US" dirty="0"/>
              <a:t>Agriculture </a:t>
            </a:r>
          </a:p>
          <a:p>
            <a:r>
              <a:rPr lang="en-US" dirty="0"/>
              <a:t>Consumer food choice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48037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15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Now</a:t>
            </a:r>
          </a:p>
        </p:txBody>
      </p:sp>
      <p:sp>
        <p:nvSpPr>
          <p:cNvPr id="3" name="Content Placeholder 2"/>
          <p:cNvSpPr>
            <a:spLocks noGrp="1"/>
          </p:cNvSpPr>
          <p:nvPr>
            <p:ph idx="1"/>
          </p:nvPr>
        </p:nvSpPr>
        <p:spPr>
          <a:xfrm>
            <a:off x="457200" y="1600200"/>
            <a:ext cx="8229600" cy="3048000"/>
          </a:xfrm>
        </p:spPr>
        <p:txBody>
          <a:bodyPr>
            <a:normAutofit/>
          </a:bodyPr>
          <a:lstStyle/>
          <a:p>
            <a:r>
              <a:rPr lang="en-US" dirty="0"/>
              <a:t>Farm to Plate Game!</a:t>
            </a:r>
          </a:p>
          <a:p>
            <a:pPr lvl="1"/>
            <a:r>
              <a:rPr lang="en-US" dirty="0"/>
              <a:t>Write down everything you ate or drank during your last meal.</a:t>
            </a:r>
          </a:p>
          <a:p>
            <a:pPr lvl="1"/>
            <a:r>
              <a:rPr lang="en-US" dirty="0"/>
              <a:t>Underline all the foods that come from plants.</a:t>
            </a:r>
          </a:p>
          <a:p>
            <a:pPr lvl="2"/>
            <a:r>
              <a:rPr lang="en-US" dirty="0"/>
              <a:t>For example: Fruits, Vegetables, beans, grains, nuts and seeds</a:t>
            </a:r>
          </a:p>
          <a:p>
            <a:pPr lvl="1"/>
            <a:endParaRPr lang="en-US" dirty="0"/>
          </a:p>
          <a:p>
            <a:pPr lvl="1"/>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895" y="4410075"/>
            <a:ext cx="169424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2995" y="4410075"/>
            <a:ext cx="165962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8509" y="4410075"/>
            <a:ext cx="166828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8895" y="5586697"/>
            <a:ext cx="1652364"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8081" y="5586696"/>
            <a:ext cx="1721834"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8508" y="5586696"/>
            <a:ext cx="1671891"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09600" y="5842000"/>
            <a:ext cx="406400" cy="406400"/>
          </a:xfrm>
          <a:prstGeom prst="rect">
            <a:avLst/>
          </a:prstGeom>
        </p:spPr>
      </p:pic>
      <p:sp>
        <p:nvSpPr>
          <p:cNvPr id="5" name="TextBox 4"/>
          <p:cNvSpPr txBox="1"/>
          <p:nvPr/>
        </p:nvSpPr>
        <p:spPr>
          <a:xfrm>
            <a:off x="25400" y="6324600"/>
            <a:ext cx="1574800" cy="369332"/>
          </a:xfrm>
          <a:prstGeom prst="rect">
            <a:avLst/>
          </a:prstGeom>
          <a:noFill/>
        </p:spPr>
        <p:txBody>
          <a:bodyPr wrap="square" rtlCol="0">
            <a:spAutoFit/>
          </a:bodyPr>
          <a:lstStyle/>
          <a:p>
            <a:r>
              <a:rPr lang="en-US" dirty="0"/>
              <a:t>Click for Audio </a:t>
            </a:r>
          </a:p>
        </p:txBody>
      </p:sp>
    </p:spTree>
    <p:extLst>
      <p:ext uri="{BB962C8B-B14F-4D97-AF65-F5344CB8AC3E}">
        <p14:creationId xmlns:p14="http://schemas.microsoft.com/office/powerpoint/2010/main" val="3355698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1"/>
            <a:ext cx="8229600" cy="838200"/>
          </a:xfrm>
        </p:spPr>
        <p:txBody>
          <a:bodyPr/>
          <a:lstStyle/>
          <a:p>
            <a:r>
              <a:rPr lang="en-US" dirty="0"/>
              <a:t>Where does spinach come from?</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28907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38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Systems </a:t>
            </a:r>
          </a:p>
        </p:txBody>
      </p:sp>
      <p:sp>
        <p:nvSpPr>
          <p:cNvPr id="3" name="Content Placeholder 2"/>
          <p:cNvSpPr>
            <a:spLocks noGrp="1"/>
          </p:cNvSpPr>
          <p:nvPr>
            <p:ph idx="1"/>
          </p:nvPr>
        </p:nvSpPr>
        <p:spPr>
          <a:xfrm>
            <a:off x="457200" y="1600201"/>
            <a:ext cx="8229600" cy="1143000"/>
          </a:xfrm>
        </p:spPr>
        <p:txBody>
          <a:bodyPr>
            <a:normAutofit/>
          </a:bodyPr>
          <a:lstStyle/>
          <a:p>
            <a:r>
              <a:rPr lang="en-US" sz="4800" dirty="0"/>
              <a:t>Step 1: Production</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325" y="2498247"/>
            <a:ext cx="6172200" cy="409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9761" y="5926137"/>
            <a:ext cx="406400" cy="406400"/>
          </a:xfrm>
          <a:prstGeom prst="rect">
            <a:avLst/>
          </a:prstGeom>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1" y="63706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76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Systems</a:t>
            </a:r>
          </a:p>
        </p:txBody>
      </p:sp>
      <p:sp>
        <p:nvSpPr>
          <p:cNvPr id="3" name="Content Placeholder 2"/>
          <p:cNvSpPr>
            <a:spLocks noGrp="1"/>
          </p:cNvSpPr>
          <p:nvPr>
            <p:ph idx="1"/>
          </p:nvPr>
        </p:nvSpPr>
        <p:spPr>
          <a:xfrm>
            <a:off x="457200" y="1600201"/>
            <a:ext cx="8229600" cy="1219200"/>
          </a:xfrm>
        </p:spPr>
        <p:txBody>
          <a:bodyPr>
            <a:normAutofit/>
          </a:bodyPr>
          <a:lstStyle/>
          <a:p>
            <a:r>
              <a:rPr lang="en-US" sz="4800" dirty="0"/>
              <a:t>Step 2: Processing </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2590800"/>
            <a:ext cx="7620000" cy="34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62" y="6396037"/>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5964100"/>
            <a:ext cx="406400" cy="406400"/>
          </a:xfrm>
          <a:prstGeom prst="rect">
            <a:avLst/>
          </a:prstGeom>
        </p:spPr>
      </p:pic>
    </p:spTree>
    <p:extLst>
      <p:ext uri="{BB962C8B-B14F-4D97-AF65-F5344CB8AC3E}">
        <p14:creationId xmlns:p14="http://schemas.microsoft.com/office/powerpoint/2010/main" val="167872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8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Systems</a:t>
            </a:r>
          </a:p>
        </p:txBody>
      </p:sp>
      <p:sp>
        <p:nvSpPr>
          <p:cNvPr id="3" name="Content Placeholder 2"/>
          <p:cNvSpPr>
            <a:spLocks noGrp="1"/>
          </p:cNvSpPr>
          <p:nvPr>
            <p:ph idx="1"/>
          </p:nvPr>
        </p:nvSpPr>
        <p:spPr>
          <a:xfrm>
            <a:off x="457200" y="1600201"/>
            <a:ext cx="8229600" cy="1371600"/>
          </a:xfrm>
        </p:spPr>
        <p:txBody>
          <a:bodyPr>
            <a:normAutofit/>
          </a:bodyPr>
          <a:lstStyle/>
          <a:p>
            <a:r>
              <a:rPr lang="en-US" sz="4800" dirty="0"/>
              <a:t>Step 3: Distribution </a:t>
            </a:r>
          </a:p>
        </p:txBody>
      </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5900" y="25146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81000" y="5979318"/>
            <a:ext cx="406400" cy="406400"/>
          </a:xfrm>
          <a:prstGeom prst="rect">
            <a:avLst/>
          </a:prstGeom>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63" y="6385718"/>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185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7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Systems</a:t>
            </a:r>
          </a:p>
        </p:txBody>
      </p:sp>
      <p:sp>
        <p:nvSpPr>
          <p:cNvPr id="3" name="Content Placeholder 2"/>
          <p:cNvSpPr>
            <a:spLocks noGrp="1"/>
          </p:cNvSpPr>
          <p:nvPr>
            <p:ph idx="1"/>
          </p:nvPr>
        </p:nvSpPr>
        <p:spPr>
          <a:xfrm>
            <a:off x="457200" y="1600201"/>
            <a:ext cx="8229600" cy="1066800"/>
          </a:xfrm>
        </p:spPr>
        <p:txBody>
          <a:bodyPr>
            <a:normAutofit/>
          </a:bodyPr>
          <a:lstStyle/>
          <a:p>
            <a:r>
              <a:rPr lang="en-US" sz="4800" dirty="0"/>
              <a:t>Step 4: Consumption </a:t>
            </a: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14599"/>
            <a:ext cx="6096000" cy="404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5162" y="5976143"/>
            <a:ext cx="406400" cy="406400"/>
          </a:xfrm>
          <a:prstGeom prst="rect">
            <a:avLst/>
          </a:prstGeom>
        </p:spPr>
      </p:pic>
      <p:pic>
        <p:nvPicPr>
          <p:cNvPr id="92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382543"/>
            <a:ext cx="17367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63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2019-11-08T13:38:10+00:00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CA593EBF-B27D-41CF-B60C-950795491C2E}"/>
</file>

<file path=customXml/itemProps2.xml><?xml version="1.0" encoding="utf-8"?>
<ds:datastoreItem xmlns:ds="http://schemas.openxmlformats.org/officeDocument/2006/customXml" ds:itemID="{261D1A87-93CE-40A2-84C0-4B0063F6A3E8}"/>
</file>

<file path=customXml/itemProps3.xml><?xml version="1.0" encoding="utf-8"?>
<ds:datastoreItem xmlns:ds="http://schemas.openxmlformats.org/officeDocument/2006/customXml" ds:itemID="{B0D2C4C5-CDCA-421F-A015-91CCA99AA42F}"/>
</file>

<file path=customXml/itemProps4.xml><?xml version="1.0" encoding="utf-8"?>
<ds:datastoreItem xmlns:ds="http://schemas.openxmlformats.org/officeDocument/2006/customXml" ds:itemID="{8C65F03A-843E-4349-B114-CDBC3AC17A93}"/>
</file>

<file path=docProps/app.xml><?xml version="1.0" encoding="utf-8"?>
<Properties xmlns="http://schemas.openxmlformats.org/officeDocument/2006/extended-properties" xmlns:vt="http://schemas.openxmlformats.org/officeDocument/2006/docPropsVTypes">
  <Template/>
  <TotalTime>350</TotalTime>
  <Words>629</Words>
  <Application>Microsoft Office PowerPoint</Application>
  <PresentationFormat>On-screen Show (4:3)</PresentationFormat>
  <Paragraphs>107</Paragraphs>
  <Slides>16</Slides>
  <Notes>13</Notes>
  <HiddenSlides>0</HiddenSlides>
  <MMClips>9</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5th Grade:  Food from Farm to Plate To increase awareness of the food system and all steps and  processes foods undergo before they reach consumers To explore the connections between personal food choice and food systems </vt:lpstr>
      <vt:lpstr>Objective</vt:lpstr>
      <vt:lpstr>Key Words</vt:lpstr>
      <vt:lpstr>Do Now</vt:lpstr>
      <vt:lpstr>Example</vt:lpstr>
      <vt:lpstr>Food Systems </vt:lpstr>
      <vt:lpstr>Food Systems</vt:lpstr>
      <vt:lpstr>Food Systems</vt:lpstr>
      <vt:lpstr>Food Systems</vt:lpstr>
      <vt:lpstr>Food Systems </vt:lpstr>
      <vt:lpstr>The Farm to Plate Game </vt:lpstr>
      <vt:lpstr>The Farm to Plate Game: Answers </vt:lpstr>
      <vt:lpstr>The Farm to Plate Game: Answers </vt:lpstr>
      <vt:lpstr>Closure</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Grade  Food and Honey Bee Pollination</dc:title>
  <dc:creator>mary</dc:creator>
  <cp:lastModifiedBy>mary</cp:lastModifiedBy>
  <cp:revision>42</cp:revision>
  <dcterms:created xsi:type="dcterms:W3CDTF">2016-11-04T05:32:52Z</dcterms:created>
  <dcterms:modified xsi:type="dcterms:W3CDTF">2017-04-11T18:21:06Z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