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1315" r:id="rId2"/>
    <p:sldId id="259" r:id="rId3"/>
    <p:sldId id="1451" r:id="rId4"/>
    <p:sldId id="1473" r:id="rId5"/>
    <p:sldId id="1463" r:id="rId6"/>
    <p:sldId id="1472" r:id="rId7"/>
    <p:sldId id="1475" r:id="rId8"/>
    <p:sldId id="1443" r:id="rId9"/>
    <p:sldId id="1465" r:id="rId10"/>
    <p:sldId id="260" r:id="rId11"/>
    <p:sldId id="262" r:id="rId12"/>
    <p:sldId id="1464" r:id="rId13"/>
    <p:sldId id="258" r:id="rId14"/>
    <p:sldId id="1334" r:id="rId15"/>
    <p:sldId id="1467" r:id="rId16"/>
    <p:sldId id="14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4"/>
    <p:restoredTop sz="94515"/>
  </p:normalViewPr>
  <p:slideViewPr>
    <p:cSldViewPr snapToGrid="0" snapToObjects="1">
      <p:cViewPr varScale="1">
        <p:scale>
          <a:sx n="129" d="100"/>
          <a:sy n="129" d="100"/>
        </p:scale>
        <p:origin x="1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F9B0C-7565-DE4A-A9D1-D8BBAED850BC}"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391D0-67B5-D54A-A8DD-C897472F95C2}" type="slidenum">
              <a:rPr lang="en-US" smtClean="0"/>
              <a:t>‹#›</a:t>
            </a:fld>
            <a:endParaRPr lang="en-US"/>
          </a:p>
        </p:txBody>
      </p:sp>
    </p:spTree>
    <p:extLst>
      <p:ext uri="{BB962C8B-B14F-4D97-AF65-F5344CB8AC3E}">
        <p14:creationId xmlns:p14="http://schemas.microsoft.com/office/powerpoint/2010/main" val="147753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lake+erie+width&amp;stick=H4sIAAAAAAAAAOPgE-LQz9U3MMlOytOSyE620k9PzU8vSizIqNTPScxOtSrPTCnJAADhzIEzJgAAAA&amp;sa=X&amp;ved=0ahUKEwjy5Pq49fPYAhUDn1MKHcOyBEsQ6BMIzQEoADAc"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google.com/search?q=lake+erie+length&amp;stick=H4sIAAAAAAAAAOPgE-LQz9U3MMlOytOSzE620k9PzU8vSizIqNTPScxOtcpJzUsvyQAAG0wDmicAAAA&amp;sa=X&amp;ved=0ahUKEwjy5Pq49fPYAhUDn1MKHcOyBEsQ6BMI1gEoADAf" TargetMode="External"/><Relationship Id="rId5" Type="http://schemas.openxmlformats.org/officeDocument/2006/relationships/hyperlink" Target="https://www.google.com/search?q=lake+erie+area&amp;stick=H4sIAAAAAAAAAOPgE-LQz9U3MMlOytNSyE620k9PzU8vSizIqNRPyk-pjM9Piy9PLEktskosSk0EALHqO2ouAAAA&amp;sa=X&amp;ved=0ahUKEwjy5Pq49fPYAhUDn1MKHcOyBEsQ6BMI0wEoADAe" TargetMode="External"/><Relationship Id="rId4" Type="http://schemas.openxmlformats.org/officeDocument/2006/relationships/hyperlink" Target="https://www.google.com/search?q=lake+erie+volume&amp;stick=H4sIAAAAAAAAAOPgE-LQz9U3MMlOytOSzE620k9PzU8vSizIqNTPScxOtSrLzynNTQUAdx_kIicAAAA&amp;sa=X&amp;ved=0ahUKEwjy5Pq49fPYAhUDn1MKHcOyBEsQ6BMI0AEoADA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Like</a:t>
            </a:r>
            <a:r>
              <a:rPr lang="en-US" baseline="0" dirty="0"/>
              <a:t> many many  good stories our starts in Ohio on the shores of Lake Erie</a:t>
            </a:r>
            <a:r>
              <a:rPr lang="is-IS" baseline="0" dirty="0"/>
              <a:t>…</a:t>
            </a:r>
          </a:p>
          <a:p>
            <a:r>
              <a:rPr lang="en-US" dirty="0">
                <a:effectLst/>
                <a:hlinkClick r:id="rId3"/>
              </a:rPr>
              <a:t>Width</a:t>
            </a:r>
            <a:r>
              <a:rPr lang="en-US" dirty="0">
                <a:effectLst/>
              </a:rPr>
              <a:t>: 57.17 mi</a:t>
            </a:r>
            <a:r>
              <a:rPr lang="en-US" baseline="0" dirty="0">
                <a:effectLst/>
              </a:rPr>
              <a:t>   </a:t>
            </a:r>
            <a:r>
              <a:rPr lang="en-US" dirty="0">
                <a:effectLst/>
                <a:hlinkClick r:id="rId4"/>
              </a:rPr>
              <a:t>Volume</a:t>
            </a:r>
            <a:r>
              <a:rPr lang="en-US" dirty="0">
                <a:effectLst/>
              </a:rPr>
              <a:t>: 115.2 cubic miles</a:t>
            </a:r>
            <a:r>
              <a:rPr lang="en-US" baseline="0" dirty="0">
                <a:effectLst/>
              </a:rPr>
              <a:t>   </a:t>
            </a:r>
            <a:r>
              <a:rPr lang="en-US" dirty="0">
                <a:effectLst/>
                <a:hlinkClick r:id="rId5"/>
              </a:rPr>
              <a:t>Area</a:t>
            </a:r>
            <a:r>
              <a:rPr lang="en-US" dirty="0">
                <a:effectLst/>
              </a:rPr>
              <a:t>: 9,940 mi²</a:t>
            </a:r>
            <a:r>
              <a:rPr lang="en-US" baseline="0" dirty="0">
                <a:effectLst/>
              </a:rPr>
              <a:t>   </a:t>
            </a:r>
            <a:r>
              <a:rPr lang="en-US" dirty="0">
                <a:effectLst/>
                <a:hlinkClick r:id="rId6"/>
              </a:rPr>
              <a:t>Length</a:t>
            </a:r>
            <a:r>
              <a:rPr lang="en-US" dirty="0">
                <a:effectLst/>
              </a:rPr>
              <a:t>: 241.1 mi</a:t>
            </a:r>
          </a:p>
          <a:p>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View from above of a </a:t>
            </a:r>
            <a:r>
              <a:rPr lang="en-US" sz="1200" dirty="0" err="1"/>
              <a:t>microcystis</a:t>
            </a:r>
            <a:r>
              <a:rPr lang="en-US" sz="1200" dirty="0"/>
              <a:t> cyanobacteria bloom on Lake Erie in 2011, which covered 67% of the lake.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cyanobacteria, means it is a photosynthetic bacteria, sometimes referred to as blue-green algae. This specifically is </a:t>
            </a:r>
            <a:r>
              <a:rPr lang="en-US" baseline="0" dirty="0" err="1"/>
              <a:t>microcystis</a:t>
            </a:r>
            <a:r>
              <a:rPr lang="en-US" baseline="0" dirty="0"/>
              <a:t>, which produce a variety of toxins.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Hepatotoxins include </a:t>
            </a:r>
            <a:r>
              <a:rPr lang="en-US" dirty="0" err="1"/>
              <a:t>Microcystins</a:t>
            </a:r>
            <a:r>
              <a:rPr lang="en-US" dirty="0"/>
              <a:t> </a:t>
            </a:r>
            <a:r>
              <a:rPr lang="en-US" dirty="0" err="1"/>
              <a:t>Nodularins</a:t>
            </a:r>
            <a:r>
              <a:rPr lang="en-US" dirty="0"/>
              <a:t> </a:t>
            </a:r>
            <a:r>
              <a:rPr lang="en-US" dirty="0" err="1"/>
              <a:t>Cylindrospermopsins</a:t>
            </a:r>
            <a:r>
              <a:rPr lang="en-US" dirty="0"/>
              <a:t> </a:t>
            </a:r>
          </a:p>
          <a:p>
            <a:r>
              <a:rPr lang="en-US" dirty="0"/>
              <a:t>Neurotoxins</a:t>
            </a:r>
            <a:r>
              <a:rPr lang="en-US" baseline="0" dirty="0"/>
              <a:t> include anatoxins and </a:t>
            </a:r>
            <a:r>
              <a:rPr lang="en-US" baseline="0" dirty="0" err="1"/>
              <a:t>saxitoxins</a:t>
            </a:r>
            <a:r>
              <a:rPr lang="en-US" baseline="0" dirty="0"/>
              <a:t>.</a:t>
            </a:r>
            <a:endParaRPr lang="en-US" dirty="0"/>
          </a:p>
          <a:p>
            <a:endParaRPr lang="is-I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“A new paradigm for lake and reservoir research and management through global monitoring, modeling, and engaging and empowering people networks”</a:t>
            </a:r>
            <a:endParaRPr lang="en-US" sz="1200" dirty="0"/>
          </a:p>
          <a:p>
            <a:endParaRPr lang="is-IS" baseline="0" dirty="0"/>
          </a:p>
        </p:txBody>
      </p:sp>
      <p:sp>
        <p:nvSpPr>
          <p:cNvPr id="4" name="Slide Number Placeholder 3"/>
          <p:cNvSpPr>
            <a:spLocks noGrp="1"/>
          </p:cNvSpPr>
          <p:nvPr>
            <p:ph type="sldNum" sz="quarter" idx="10"/>
          </p:nvPr>
        </p:nvSpPr>
        <p:spPr/>
        <p:txBody>
          <a:bodyPr/>
          <a:lstStyle/>
          <a:p>
            <a:fld id="{77632708-F571-AF40-BC0B-993B8D28FCC6}" type="slidenum">
              <a:rPr lang="en-US" smtClean="0"/>
              <a:t>1</a:t>
            </a:fld>
            <a:endParaRPr lang="en-US"/>
          </a:p>
        </p:txBody>
      </p:sp>
    </p:spTree>
    <p:extLst>
      <p:ext uri="{BB962C8B-B14F-4D97-AF65-F5344CB8AC3E}">
        <p14:creationId xmlns:p14="http://schemas.microsoft.com/office/powerpoint/2010/main" val="98381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54 tiles.</a:t>
            </a:r>
          </a:p>
          <a:p>
            <a:r>
              <a:rPr lang="en-US" sz="1200" kern="1200" dirty="0">
                <a:solidFill>
                  <a:schemeClr val="tx1"/>
                </a:solidFill>
                <a:effectLst/>
                <a:latin typeface="+mn-lt"/>
                <a:ea typeface="+mn-ea"/>
                <a:cs typeface="+mn-cs"/>
              </a:rPr>
              <a:t>A conservative 3x 3-pixel grid may provide data for 1862 (&lt; 1%) of U.S. NLA lakes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reservoirs. </a:t>
            </a: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300 m resolution sensor may provide data for 15,545 (5.6%) continental</a:t>
            </a:r>
          </a:p>
          <a:p>
            <a:r>
              <a:rPr lang="en-US" sz="1200" kern="1200" dirty="0">
                <a:solidFill>
                  <a:schemeClr val="tx1"/>
                </a:solidFill>
                <a:effectLst/>
                <a:latin typeface="+mn-lt"/>
                <a:ea typeface="+mn-ea"/>
                <a:cs typeface="+mn-cs"/>
              </a:rPr>
              <a:t>U.S. NLA lakes and reservoirs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Single 300 m pixel resolution resolved 57% of public water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surface intake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PWSIs)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 3x</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3-pixel array resolved 33% of PWSIs.</a:t>
            </a:r>
          </a:p>
          <a:p>
            <a:endParaRPr lang="en-US" dirty="0"/>
          </a:p>
        </p:txBody>
      </p:sp>
      <p:sp>
        <p:nvSpPr>
          <p:cNvPr id="4" name="Slide Number Placeholder 3"/>
          <p:cNvSpPr>
            <a:spLocks noGrp="1"/>
          </p:cNvSpPr>
          <p:nvPr>
            <p:ph type="sldNum" sz="quarter" idx="10"/>
          </p:nvPr>
        </p:nvSpPr>
        <p:spPr/>
        <p:txBody>
          <a:bodyPr/>
          <a:lstStyle/>
          <a:p>
            <a:fld id="{77632708-F571-AF40-BC0B-993B8D28FCC6}" type="slidenum">
              <a:rPr lang="en-US" smtClean="0"/>
              <a:t>2</a:t>
            </a:fld>
            <a:endParaRPr lang="en-US"/>
          </a:p>
        </p:txBody>
      </p:sp>
    </p:spTree>
    <p:extLst>
      <p:ext uri="{BB962C8B-B14F-4D97-AF65-F5344CB8AC3E}">
        <p14:creationId xmlns:p14="http://schemas.microsoft.com/office/powerpoint/2010/main" val="44291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exciting thing about the satellite data is that it is part of a long time series. On the top left you can see satellite images of Lake Erie from 2002 to 2011 scrolling by. And now with the cyanobacteria index we can turn that data into estimates of cyanobacteria in the lake and we can look for changes over time. This can lead to some very interesting science. The image on the right is actually a summary of 4 years of data from central Florida from 2008 to 2011. The colors in the lakes from blue to yellow represent the frequency of observed cyanobacteria bloom events that occurred above the World Health organization threshold for high risk. An area of blue has a value of zero </a:t>
            </a:r>
            <a:r>
              <a:rPr lang="en-US" sz="1200" kern="1200" dirty="0" err="1">
                <a:solidFill>
                  <a:schemeClr val="tx1"/>
                </a:solidFill>
                <a:effectLst/>
                <a:latin typeface="+mn-lt"/>
                <a:ea typeface="+mn-ea"/>
                <a:cs typeface="+mn-cs"/>
              </a:rPr>
              <a:t>indicatig</a:t>
            </a:r>
            <a:r>
              <a:rPr lang="en-US" sz="1200" kern="1200" dirty="0">
                <a:solidFill>
                  <a:schemeClr val="tx1"/>
                </a:solidFill>
                <a:effectLst/>
                <a:latin typeface="+mn-lt"/>
                <a:ea typeface="+mn-ea"/>
                <a:cs typeface="+mn-cs"/>
              </a:rPr>
              <a:t> that the area had no high risk cyanobacteria events over the 4 years,  while the yellow color indicates that in all observations over 4 years the area was categorized as having a high risk cyanobacteria bloom.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gives us and a water manager some insights into which areas have a major cyanobacteria problem. That image on the right </a:t>
            </a:r>
            <a:r>
              <a:rPr lang="en-US" sz="1200" kern="1200" dirty="0" err="1">
                <a:solidFill>
                  <a:schemeClr val="tx1"/>
                </a:solidFill>
                <a:effectLst/>
                <a:latin typeface="+mn-lt"/>
                <a:ea typeface="+mn-ea"/>
                <a:cs typeface="+mn-cs"/>
              </a:rPr>
              <a:t>deomstrates</a:t>
            </a:r>
            <a:r>
              <a:rPr lang="en-US" sz="1200" kern="1200" dirty="0">
                <a:solidFill>
                  <a:schemeClr val="tx1"/>
                </a:solidFill>
                <a:effectLst/>
                <a:latin typeface="+mn-lt"/>
                <a:ea typeface="+mn-ea"/>
                <a:cs typeface="+mn-cs"/>
              </a:rPr>
              <a:t> a summary study for individual lakes in a region. The map on the bottom is another way to summarize cyanobacteria satellite </a:t>
            </a:r>
            <a:r>
              <a:rPr lang="en-US" sz="1200" kern="1200" dirty="0" err="1">
                <a:solidFill>
                  <a:schemeClr val="tx1"/>
                </a:solidFill>
                <a:effectLst/>
                <a:latin typeface="+mn-lt"/>
                <a:ea typeface="+mn-ea"/>
                <a:cs typeface="+mn-cs"/>
              </a:rPr>
              <a:t>dat</a:t>
            </a:r>
            <a:r>
              <a:rPr lang="en-US" sz="1200" kern="1200" dirty="0">
                <a:solidFill>
                  <a:schemeClr val="tx1"/>
                </a:solidFill>
                <a:effectLst/>
                <a:latin typeface="+mn-lt"/>
                <a:ea typeface="+mn-ea"/>
                <a:cs typeface="+mn-cs"/>
              </a:rPr>
              <a:t> for the entire united states. Each hexagon represents a state and the colors represent the frequency over a year  of a the observation of cyanobacteria from no bloom occurrence being represented in blue and high risk bloom conditions in dark green with low and moderate bloom in between indicated by the lighter green colors. This is just another example of the type of analysis that could be done with our </a:t>
            </a:r>
            <a:r>
              <a:rPr lang="en-US" sz="1200" kern="1200" dirty="0" err="1">
                <a:solidFill>
                  <a:schemeClr val="tx1"/>
                </a:solidFill>
                <a:effectLst/>
                <a:latin typeface="+mn-lt"/>
                <a:ea typeface="+mn-ea"/>
                <a:cs typeface="+mn-cs"/>
              </a:rPr>
              <a:t>CyAN</a:t>
            </a:r>
            <a:r>
              <a:rPr lang="en-US" sz="1200" kern="1200" dirty="0">
                <a:solidFill>
                  <a:schemeClr val="tx1"/>
                </a:solidFill>
                <a:effectLst/>
                <a:latin typeface="+mn-lt"/>
                <a:ea typeface="+mn-ea"/>
                <a:cs typeface="+mn-cs"/>
              </a:rPr>
              <a:t> satellite products.  </a:t>
            </a:r>
            <a:endParaRPr lang="en-US" dirty="0"/>
          </a:p>
        </p:txBody>
      </p:sp>
      <p:sp>
        <p:nvSpPr>
          <p:cNvPr id="4" name="Slide Number Placeholder 3"/>
          <p:cNvSpPr>
            <a:spLocks noGrp="1"/>
          </p:cNvSpPr>
          <p:nvPr>
            <p:ph type="sldNum" sz="quarter" idx="5"/>
          </p:nvPr>
        </p:nvSpPr>
        <p:spPr/>
        <p:txBody>
          <a:bodyPr/>
          <a:lstStyle/>
          <a:p>
            <a:fld id="{A7632160-C48C-5D46-84A6-772B7EBAEA02}" type="slidenum">
              <a:rPr lang="en-US" smtClean="0"/>
              <a:t>8</a:t>
            </a:fld>
            <a:endParaRPr lang="en-US"/>
          </a:p>
        </p:txBody>
      </p:sp>
    </p:spTree>
    <p:extLst>
      <p:ext uri="{BB962C8B-B14F-4D97-AF65-F5344CB8AC3E}">
        <p14:creationId xmlns:p14="http://schemas.microsoft.com/office/powerpoint/2010/main" val="412802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goal for the </a:t>
            </a:r>
            <a:r>
              <a:rPr lang="en-US" dirty="0" err="1"/>
              <a:t>CyAN</a:t>
            </a:r>
            <a:r>
              <a:rPr lang="en-US" dirty="0"/>
              <a:t> project is to provide reliable satellite imagery to help monitor for cyanobacteria blooms. The imagery will then provide decision makers and resource managers with data to make good decisions. </a:t>
            </a:r>
            <a:r>
              <a:rPr lang="en-US" sz="1200" kern="1200" dirty="0">
                <a:solidFill>
                  <a:schemeClr val="tx1"/>
                </a:solidFill>
                <a:effectLst/>
                <a:latin typeface="+mn-lt"/>
                <a:ea typeface="+mn-ea"/>
                <a:cs typeface="+mn-cs"/>
              </a:rPr>
              <a:t>The examples thus far have focused more on the scientist, manager, and researcher communities use of the data, but I have exciting news that our </a:t>
            </a:r>
            <a:r>
              <a:rPr lang="en-US" sz="1200" kern="1200" dirty="0" err="1">
                <a:solidFill>
                  <a:schemeClr val="tx1"/>
                </a:solidFill>
                <a:effectLst/>
                <a:latin typeface="+mn-lt"/>
                <a:ea typeface="+mn-ea"/>
                <a:cs typeface="+mn-cs"/>
              </a:rPr>
              <a:t>CyAN</a:t>
            </a:r>
            <a:r>
              <a:rPr lang="en-US" sz="1200" kern="1200" dirty="0">
                <a:solidFill>
                  <a:schemeClr val="tx1"/>
                </a:solidFill>
                <a:effectLst/>
                <a:latin typeface="+mn-lt"/>
                <a:ea typeface="+mn-ea"/>
                <a:cs typeface="+mn-cs"/>
              </a:rPr>
              <a:t> project collaborators at the EPA have developed a neat </a:t>
            </a:r>
            <a:r>
              <a:rPr lang="en-US" sz="1200" kern="1200" dirty="0" err="1">
                <a:solidFill>
                  <a:schemeClr val="tx1"/>
                </a:solidFill>
                <a:effectLst/>
                <a:latin typeface="+mn-lt"/>
                <a:ea typeface="+mn-ea"/>
                <a:cs typeface="+mn-cs"/>
              </a:rPr>
              <a:t>CyAN</a:t>
            </a:r>
            <a:r>
              <a:rPr lang="en-US" sz="1200" kern="1200" dirty="0">
                <a:solidFill>
                  <a:schemeClr val="tx1"/>
                </a:solidFill>
                <a:effectLst/>
                <a:latin typeface="+mn-lt"/>
                <a:ea typeface="+mn-ea"/>
                <a:cs typeface="+mn-cs"/>
              </a:rPr>
              <a:t> app that to get the data literally into everyone’s hands. This is exciting, because image you have your canoe on your roof and you want to go for a paddle or your fishing polls are packed or maybe you just want to go jump into a lake a cool off, but before you do want to check the water quality in a lake near you This app will allow you do this. </a:t>
            </a:r>
            <a:endParaRPr lang="en-US" dirty="0"/>
          </a:p>
        </p:txBody>
      </p:sp>
      <p:sp>
        <p:nvSpPr>
          <p:cNvPr id="4" name="Slide Number Placeholder 3"/>
          <p:cNvSpPr>
            <a:spLocks noGrp="1"/>
          </p:cNvSpPr>
          <p:nvPr>
            <p:ph type="sldNum" sz="quarter" idx="5"/>
          </p:nvPr>
        </p:nvSpPr>
        <p:spPr/>
        <p:txBody>
          <a:bodyPr/>
          <a:lstStyle/>
          <a:p>
            <a:fld id="{3985E762-5293-8147-AC49-0CC39E049CE4}" type="slidenum">
              <a:rPr lang="en-US" smtClean="0"/>
              <a:t>14</a:t>
            </a:fld>
            <a:endParaRPr lang="en-US"/>
          </a:p>
        </p:txBody>
      </p:sp>
    </p:spTree>
    <p:extLst>
      <p:ext uri="{BB962C8B-B14F-4D97-AF65-F5344CB8AC3E}">
        <p14:creationId xmlns:p14="http://schemas.microsoft.com/office/powerpoint/2010/main" val="229712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the traditional data websites the </a:t>
            </a:r>
            <a:r>
              <a:rPr lang="en-US" dirty="0" err="1"/>
              <a:t>CyAN</a:t>
            </a:r>
            <a:r>
              <a:rPr lang="en-US" dirty="0"/>
              <a:t> project also delivers satellite data and imagery via apps.</a:t>
            </a:r>
          </a:p>
        </p:txBody>
      </p:sp>
      <p:sp>
        <p:nvSpPr>
          <p:cNvPr id="4" name="Slide Number Placeholder 3"/>
          <p:cNvSpPr>
            <a:spLocks noGrp="1"/>
          </p:cNvSpPr>
          <p:nvPr>
            <p:ph type="sldNum" sz="quarter" idx="5"/>
          </p:nvPr>
        </p:nvSpPr>
        <p:spPr/>
        <p:txBody>
          <a:bodyPr/>
          <a:lstStyle/>
          <a:p>
            <a:fld id="{7C14066C-DDE8-534D-9052-FBA5A0DFF51C}" type="slidenum">
              <a:rPr lang="en-US" smtClean="0"/>
              <a:t>15</a:t>
            </a:fld>
            <a:endParaRPr lang="en-US"/>
          </a:p>
        </p:txBody>
      </p:sp>
    </p:spTree>
    <p:extLst>
      <p:ext uri="{BB962C8B-B14F-4D97-AF65-F5344CB8AC3E}">
        <p14:creationId xmlns:p14="http://schemas.microsoft.com/office/powerpoint/2010/main" val="180031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6C32-55C2-6D4F-BC1F-43289DA8D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7CE075-83C5-1B44-99A4-7220072FE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BA905-E899-BA4B-B075-93B38F8A91A4}"/>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5" name="Footer Placeholder 4">
            <a:extLst>
              <a:ext uri="{FF2B5EF4-FFF2-40B4-BE49-F238E27FC236}">
                <a16:creationId xmlns:a16="http://schemas.microsoft.com/office/drawing/2014/main" id="{AF23D194-CB9C-DE4C-9592-BBC315441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E846F-DCCF-F149-8FA2-30643F6F2FB0}"/>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309464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3D3E-13DA-F240-90EB-11C42F88A6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9A721-0A16-B043-A9BD-3683371513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05C5F-7052-4847-95F7-5EBCD578F884}"/>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5" name="Footer Placeholder 4">
            <a:extLst>
              <a:ext uri="{FF2B5EF4-FFF2-40B4-BE49-F238E27FC236}">
                <a16:creationId xmlns:a16="http://schemas.microsoft.com/office/drawing/2014/main" id="{778B1E5B-F588-4941-883C-8847E9F3B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D2732-2D8A-9745-8300-73A445826577}"/>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295329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0553F-72C5-A849-B326-FF57B7F77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817F2-B5A8-B443-9B91-6224EA2D82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F977E-5F5B-104B-944E-829B2D5E7AE5}"/>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5" name="Footer Placeholder 4">
            <a:extLst>
              <a:ext uri="{FF2B5EF4-FFF2-40B4-BE49-F238E27FC236}">
                <a16:creationId xmlns:a16="http://schemas.microsoft.com/office/drawing/2014/main" id="{7206BFA5-6797-2F46-B1BB-6559B1B8A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CEC4E-8AF9-3244-81B3-CA282AFA5AE0}"/>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175153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3" y="273369"/>
            <a:ext cx="10971684" cy="1145009"/>
          </a:xfrm>
          <a:prstGeom prst="rect">
            <a:avLst/>
          </a:prstGeom>
        </p:spPr>
        <p:txBody>
          <a:bodyPr lIns="0" tIns="0" rIns="0" bIns="0" anchor="ctr"/>
          <a:lstStyle/>
          <a:p>
            <a:pPr algn="ctr"/>
            <a:endParaRPr lang="en-US" sz="3991"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609563" y="1604841"/>
            <a:ext cx="10971684" cy="3977484"/>
          </a:xfrm>
          <a:prstGeom prst="rect">
            <a:avLst/>
          </a:prstGeom>
        </p:spPr>
        <p:txBody>
          <a:bodyPr lIns="0" tIns="0" rIns="0" bIns="0"/>
          <a:lstStyle/>
          <a:p>
            <a:endParaRPr lang="en-US"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8230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91B3-4A87-FB47-B03C-9FAA2D034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18593-019B-3E4A-B65E-C37F3598D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85D89-8E3C-0D40-B5FD-B6A1670C8880}"/>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5" name="Footer Placeholder 4">
            <a:extLst>
              <a:ext uri="{FF2B5EF4-FFF2-40B4-BE49-F238E27FC236}">
                <a16:creationId xmlns:a16="http://schemas.microsoft.com/office/drawing/2014/main" id="{C2DCFF21-BB7C-804D-8FEF-CCB37E94D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A8D29-123A-0148-9E84-5C7D96EAC5F2}"/>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369468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701A-96C7-864D-84A2-83EA44102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4F28C-3ED3-AF49-ADA0-FA5A7DDF0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954CF-C078-A14F-9687-6084779F83EE}"/>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5" name="Footer Placeholder 4">
            <a:extLst>
              <a:ext uri="{FF2B5EF4-FFF2-40B4-BE49-F238E27FC236}">
                <a16:creationId xmlns:a16="http://schemas.microsoft.com/office/drawing/2014/main" id="{AE8CCB9D-2F1F-2549-B608-7A62CE09D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CC3C3-83D3-4745-B44B-4E3DC7D2B9B3}"/>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321229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2168-BF43-F747-9397-AA4D150D4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1AF13-7B05-1541-8367-444EC5EF6F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9E4017-1605-FB41-90A2-0BD17434FB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34A21C-5A0C-B742-B41E-B984D37A71EC}"/>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6" name="Footer Placeholder 5">
            <a:extLst>
              <a:ext uri="{FF2B5EF4-FFF2-40B4-BE49-F238E27FC236}">
                <a16:creationId xmlns:a16="http://schemas.microsoft.com/office/drawing/2014/main" id="{0234941E-ED36-6A4F-9CFD-0D147B927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0747D-E3AC-A84F-B033-BD6362E63835}"/>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147430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3647-9D6B-0744-8EFA-7AEA15773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0F197-D87D-3C41-B122-7E7B33290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6C590D-BB14-B341-B30E-4CA0E37D8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8C2AC-82C9-E148-AABA-63E403933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DD7BD-1125-6B4B-B6A5-B172C198D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0FA3E-E33A-CA44-B656-A88D7CA29A37}"/>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8" name="Footer Placeholder 7">
            <a:extLst>
              <a:ext uri="{FF2B5EF4-FFF2-40B4-BE49-F238E27FC236}">
                <a16:creationId xmlns:a16="http://schemas.microsoft.com/office/drawing/2014/main" id="{7CEBE83E-CE82-5D4E-AFD8-A36B09A9D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6AD509-D3D9-8F4F-8089-5664BBFA725F}"/>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288248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F649-4638-BA41-B6CE-0ED57D4BE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22149F-3179-EA4D-876F-5C43F70ECFF0}"/>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4" name="Footer Placeholder 3">
            <a:extLst>
              <a:ext uri="{FF2B5EF4-FFF2-40B4-BE49-F238E27FC236}">
                <a16:creationId xmlns:a16="http://schemas.microsoft.com/office/drawing/2014/main" id="{AE7BFFE9-B8CD-B349-9305-A9B1116022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2D22B8-FC6B-DA44-AAA1-6E3755282309}"/>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177257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6E1CD-A97E-794B-93C9-33D0E4744443}"/>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3" name="Footer Placeholder 2">
            <a:extLst>
              <a:ext uri="{FF2B5EF4-FFF2-40B4-BE49-F238E27FC236}">
                <a16:creationId xmlns:a16="http://schemas.microsoft.com/office/drawing/2014/main" id="{EF0E88DF-DEEC-9046-A884-73047BA248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56C16-2890-E844-B640-3C13A439C2BF}"/>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396299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4641-8642-5140-B11A-3DA198B88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6B2598-5161-514E-ACFB-56ACB7ABD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E1614F-E4BE-E040-B6DE-412A7B1F0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97A8C-91E6-BD4C-85A2-4ACB830CA55B}"/>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6" name="Footer Placeholder 5">
            <a:extLst>
              <a:ext uri="{FF2B5EF4-FFF2-40B4-BE49-F238E27FC236}">
                <a16:creationId xmlns:a16="http://schemas.microsoft.com/office/drawing/2014/main" id="{FDE69D33-48B7-8343-9443-D1E3E9CDD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E5AB4-AF14-6C41-A031-7B97A12AE4D7}"/>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115957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25D4-09FA-A34C-9BE3-631A1EA0A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32A90-3EC5-3F48-80EC-D6637D8C5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019E08-B0EB-FE4D-B831-296B4DD6D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8E7FE-B16A-634D-BFC4-77817C0F4704}"/>
              </a:ext>
            </a:extLst>
          </p:cNvPr>
          <p:cNvSpPr>
            <a:spLocks noGrp="1"/>
          </p:cNvSpPr>
          <p:nvPr>
            <p:ph type="dt" sz="half" idx="10"/>
          </p:nvPr>
        </p:nvSpPr>
        <p:spPr/>
        <p:txBody>
          <a:bodyPr/>
          <a:lstStyle/>
          <a:p>
            <a:fld id="{1DAB2894-59F9-C842-A840-D370E0FCB15E}" type="datetimeFigureOut">
              <a:rPr lang="en-US" smtClean="0"/>
              <a:t>1/26/23</a:t>
            </a:fld>
            <a:endParaRPr lang="en-US"/>
          </a:p>
        </p:txBody>
      </p:sp>
      <p:sp>
        <p:nvSpPr>
          <p:cNvPr id="6" name="Footer Placeholder 5">
            <a:extLst>
              <a:ext uri="{FF2B5EF4-FFF2-40B4-BE49-F238E27FC236}">
                <a16:creationId xmlns:a16="http://schemas.microsoft.com/office/drawing/2014/main" id="{1C0C11C1-A53D-7445-803F-192B05AEA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47CC1-6086-AE45-98C8-8A7CC2E5D8A0}"/>
              </a:ext>
            </a:extLst>
          </p:cNvPr>
          <p:cNvSpPr>
            <a:spLocks noGrp="1"/>
          </p:cNvSpPr>
          <p:nvPr>
            <p:ph type="sldNum" sz="quarter" idx="12"/>
          </p:nvPr>
        </p:nvSpPr>
        <p:spPr/>
        <p:txBody>
          <a:bodyPr/>
          <a:lstStyle/>
          <a:p>
            <a:fld id="{752706C7-6BC5-C142-A842-CD103ACFFEB6}" type="slidenum">
              <a:rPr lang="en-US" smtClean="0"/>
              <a:t>‹#›</a:t>
            </a:fld>
            <a:endParaRPr lang="en-US"/>
          </a:p>
        </p:txBody>
      </p:sp>
    </p:spTree>
    <p:extLst>
      <p:ext uri="{BB962C8B-B14F-4D97-AF65-F5344CB8AC3E}">
        <p14:creationId xmlns:p14="http://schemas.microsoft.com/office/powerpoint/2010/main" val="30289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96D38-B757-6D4A-92AB-C087601C4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C98DD-E16C-8A44-A03C-CC556DFD93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B6B0B-7161-2E4A-9D67-9FB8EA572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B2894-59F9-C842-A840-D370E0FCB15E}" type="datetimeFigureOut">
              <a:rPr lang="en-US" smtClean="0"/>
              <a:t>1/26/23</a:t>
            </a:fld>
            <a:endParaRPr lang="en-US"/>
          </a:p>
        </p:txBody>
      </p:sp>
      <p:sp>
        <p:nvSpPr>
          <p:cNvPr id="5" name="Footer Placeholder 4">
            <a:extLst>
              <a:ext uri="{FF2B5EF4-FFF2-40B4-BE49-F238E27FC236}">
                <a16:creationId xmlns:a16="http://schemas.microsoft.com/office/drawing/2014/main" id="{163AAA08-38C3-9248-B458-AF50A0B06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4A2DC0-0863-8441-BAA5-860E1F9DF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706C7-6BC5-C142-A842-CD103ACFFEB6}" type="slidenum">
              <a:rPr lang="en-US" smtClean="0"/>
              <a:t>‹#›</a:t>
            </a:fld>
            <a:endParaRPr lang="en-US"/>
          </a:p>
        </p:txBody>
      </p:sp>
    </p:spTree>
    <p:extLst>
      <p:ext uri="{BB962C8B-B14F-4D97-AF65-F5344CB8AC3E}">
        <p14:creationId xmlns:p14="http://schemas.microsoft.com/office/powerpoint/2010/main" val="237446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1364815218302482#sec5" TargetMode="External"/><Relationship Id="rId2" Type="http://schemas.openxmlformats.org/officeDocument/2006/relationships/hyperlink" Target="https://gcc02.safelinks.protection.outlook.com/?url=https%3A%2F%2Fwww.sciencedirect.com%2Fscience%2Farticle%2Fpii%2FS1364815218302482%23sec5&amp;data=04%7C01%7Cbridget.n.seegers%40nasa.gov%7C15dca37d5aaa47821e0308d93af3bf3c%7C7005d45845be48ae8140d43da96dd17b%7C0%7C0%7C637605640839599549%7CUnknown%7CTWFpbGZsb3d8eyJWIjoiMC4wLjAwMDAiLCJQIjoiV2luMzIiLCJBTiI6Ik1haWwiLCJXVCI6Mn0%3D%7C1000&amp;sdata=v6vR7dHVFlM1ZgAvmY4XH2xrQxlNY%2FDQy1OUANflRSg%3D&amp;reserved=0" TargetMode="External"/><Relationship Id="rId1" Type="http://schemas.openxmlformats.org/officeDocument/2006/relationships/slideLayout" Target="../slideLayouts/slideLayout12.xml"/><Relationship Id="rId4" Type="http://schemas.openxmlformats.org/officeDocument/2006/relationships/hyperlink" Target="https://www.epa.gov/water-research/cyanobacteria-assessment-network-cy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www.sciencedirect.com/science/article/pii/S1364815218302482#sec5" TargetMode="External"/><Relationship Id="rId5" Type="http://schemas.openxmlformats.org/officeDocument/2006/relationships/hyperlink" Target="https://gcc02.safelinks.protection.outlook.com/?url=https%3A%2F%2Fwww.sciencedirect.com%2Fscience%2Farticle%2Fpii%2FS1364815218302482%23sec5&amp;data=04%7C01%7Cbridget.n.seegers%40nasa.gov%7C15dca37d5aaa47821e0308d93af3bf3c%7C7005d45845be48ae8140d43da96dd17b%7C0%7C0%7C637605640839599549%7CUnknown%7CTWFpbGZsb3d8eyJWIjoiMC4wLjAwMDAiLCJQIjoiV2luMzIiLCJBTiI6Ik1haWwiLCJXVCI6Mn0%3D%7C1000&amp;sdata=v6vR7dHVFlM1ZgAvmY4XH2xrQxlNY%2FDQy1OUANflRSg%3D&amp;reserved=0"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epa.gov/water-research/cyanobacteria-assessment-network-cya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p:nvPr/>
        </p:nvPicPr>
        <p:blipFill>
          <a:blip r:embed="rId3"/>
          <a:stretch/>
        </p:blipFill>
        <p:spPr>
          <a:xfrm>
            <a:off x="538092" y="744768"/>
            <a:ext cx="3728502" cy="1663234"/>
          </a:xfrm>
          <a:prstGeom prst="rect">
            <a:avLst/>
          </a:prstGeom>
          <a:ln>
            <a:noFill/>
          </a:ln>
        </p:spPr>
      </p:pic>
      <p:sp>
        <p:nvSpPr>
          <p:cNvPr id="11" name="TextShape 1"/>
          <p:cNvSpPr txBox="1"/>
          <p:nvPr/>
        </p:nvSpPr>
        <p:spPr>
          <a:xfrm>
            <a:off x="127000" y="28487"/>
            <a:ext cx="10725700" cy="1009980"/>
          </a:xfrm>
          <a:prstGeom prst="rect">
            <a:avLst/>
          </a:prstGeom>
          <a:noFill/>
          <a:ln>
            <a:noFill/>
          </a:ln>
        </p:spPr>
        <p:txBody>
          <a:bodyPr lIns="81638" tIns="40819" rIns="81638" bIns="40819"/>
          <a:lstStyle/>
          <a:p>
            <a:r>
              <a:rPr lang="en-US" sz="3200" b="1" dirty="0"/>
              <a:t>The Cyanobacteria Assessment Network (</a:t>
            </a:r>
            <a:r>
              <a:rPr lang="en-US" sz="3200" b="1" dirty="0" err="1"/>
              <a:t>CyAN</a:t>
            </a:r>
            <a:r>
              <a:rPr lang="en-US" sz="3200" b="1" dirty="0"/>
              <a:t>) Project</a:t>
            </a:r>
            <a:endParaRPr lang="en-US" sz="3200" spc="-1" dirty="0">
              <a:solidFill>
                <a:srgbClr val="000000"/>
              </a:solidFill>
              <a:uFill>
                <a:solidFill>
                  <a:srgbClr val="FFFFFF"/>
                </a:solidFill>
              </a:uFill>
              <a:latin typeface="Arial"/>
            </a:endParaRPr>
          </a:p>
        </p:txBody>
      </p:sp>
      <p:sp>
        <p:nvSpPr>
          <p:cNvPr id="9" name="TextBox 8"/>
          <p:cNvSpPr txBox="1"/>
          <p:nvPr/>
        </p:nvSpPr>
        <p:spPr>
          <a:xfrm>
            <a:off x="10178968" y="6361367"/>
            <a:ext cx="1505348" cy="343620"/>
          </a:xfrm>
          <a:prstGeom prst="rect">
            <a:avLst/>
          </a:prstGeom>
          <a:noFill/>
        </p:spPr>
        <p:txBody>
          <a:bodyPr wrap="none" rtlCol="0">
            <a:spAutoFit/>
          </a:bodyPr>
          <a:lstStyle/>
          <a:p>
            <a:r>
              <a:rPr lang="en-US" sz="1633" dirty="0"/>
              <a:t>Bridget Seegers</a:t>
            </a:r>
          </a:p>
        </p:txBody>
      </p:sp>
      <p:pic>
        <p:nvPicPr>
          <p:cNvPr id="12" name="Picture 2">
            <a:extLst>
              <a:ext uri="{FF2B5EF4-FFF2-40B4-BE49-F238E27FC236}">
                <a16:creationId xmlns:a16="http://schemas.microsoft.com/office/drawing/2014/main" id="{47548A87-03D2-0849-8446-1A63707884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04823" y="3327170"/>
            <a:ext cx="1544589" cy="60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www.asp.ucar.edu/colloquium/2011/images/NOAA-Transparent-Logo.png">
            <a:extLst>
              <a:ext uri="{FF2B5EF4-FFF2-40B4-BE49-F238E27FC236}">
                <a16:creationId xmlns:a16="http://schemas.microsoft.com/office/drawing/2014/main" id="{F16557F4-E096-3340-93F7-9F4B4F62177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73310" y="4253007"/>
            <a:ext cx="947206" cy="947206"/>
          </a:xfrm>
          <a:prstGeom prst="rect">
            <a:avLst/>
          </a:prstGeom>
          <a:noFill/>
        </p:spPr>
      </p:pic>
      <p:pic>
        <p:nvPicPr>
          <p:cNvPr id="14" name="Picture 13" descr="http://upload.wikimedia.org/wikipedia/commons/0/08/USGS_logo.png">
            <a:extLst>
              <a:ext uri="{FF2B5EF4-FFF2-40B4-BE49-F238E27FC236}">
                <a16:creationId xmlns:a16="http://schemas.microsoft.com/office/drawing/2014/main" id="{6FB077E3-3778-4F44-BDED-89273758CF2E}"/>
              </a:ext>
            </a:extLst>
          </p:cNvPr>
          <p:cNvPicPr>
            <a:picLocks noChangeAspect="1" noChangeArrowheads="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604823" y="5440771"/>
            <a:ext cx="1284179" cy="473020"/>
          </a:xfrm>
          <a:prstGeom prst="rect">
            <a:avLst/>
          </a:prstGeom>
          <a:noFill/>
        </p:spPr>
      </p:pic>
      <p:pic>
        <p:nvPicPr>
          <p:cNvPr id="18" name="Picture 17" descr="Logo, icon&#10;&#10;Description automatically generated">
            <a:extLst>
              <a:ext uri="{FF2B5EF4-FFF2-40B4-BE49-F238E27FC236}">
                <a16:creationId xmlns:a16="http://schemas.microsoft.com/office/drawing/2014/main" id="{8365A080-2879-2C40-8E4E-87F55E87FA4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699698" y="2194960"/>
            <a:ext cx="984618" cy="815200"/>
          </a:xfrm>
          <a:prstGeom prst="rect">
            <a:avLst/>
          </a:prstGeom>
        </p:spPr>
      </p:pic>
      <p:grpSp>
        <p:nvGrpSpPr>
          <p:cNvPr id="20" name="Group 19">
            <a:extLst>
              <a:ext uri="{FF2B5EF4-FFF2-40B4-BE49-F238E27FC236}">
                <a16:creationId xmlns:a16="http://schemas.microsoft.com/office/drawing/2014/main" id="{36F0E23B-222C-6E43-84EC-2C4F6165634C}"/>
              </a:ext>
            </a:extLst>
          </p:cNvPr>
          <p:cNvGrpSpPr/>
          <p:nvPr/>
        </p:nvGrpSpPr>
        <p:grpSpPr>
          <a:xfrm>
            <a:off x="538092" y="2561811"/>
            <a:ext cx="5367945" cy="3442989"/>
            <a:chOff x="5623" y="3477180"/>
            <a:chExt cx="3028269" cy="1646805"/>
          </a:xfrm>
        </p:grpSpPr>
        <p:pic>
          <p:nvPicPr>
            <p:cNvPr id="21" name="Picture 20">
              <a:extLst>
                <a:ext uri="{FF2B5EF4-FFF2-40B4-BE49-F238E27FC236}">
                  <a16:creationId xmlns:a16="http://schemas.microsoft.com/office/drawing/2014/main" id="{D28ABB96-AC47-0641-BD6B-B91DAF98731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45400" r="47530" b="25975"/>
            <a:stretch/>
          </p:blipFill>
          <p:spPr>
            <a:xfrm>
              <a:off x="5623" y="3477180"/>
              <a:ext cx="3028269" cy="1646805"/>
            </a:xfrm>
            <a:prstGeom prst="rect">
              <a:avLst/>
            </a:prstGeom>
          </p:spPr>
        </p:pic>
        <p:sp>
          <p:nvSpPr>
            <p:cNvPr id="22" name="TextBox 21">
              <a:extLst>
                <a:ext uri="{FF2B5EF4-FFF2-40B4-BE49-F238E27FC236}">
                  <a16:creationId xmlns:a16="http://schemas.microsoft.com/office/drawing/2014/main" id="{7CDDE7EB-6A74-5C4B-B1BC-1A7054EDBAE2}"/>
                </a:ext>
              </a:extLst>
            </p:cNvPr>
            <p:cNvSpPr txBox="1"/>
            <p:nvPr/>
          </p:nvSpPr>
          <p:spPr>
            <a:xfrm>
              <a:off x="5623" y="4956966"/>
              <a:ext cx="1275557" cy="147212"/>
            </a:xfrm>
            <a:prstGeom prst="rect">
              <a:avLst/>
            </a:prstGeom>
            <a:noFill/>
          </p:spPr>
          <p:txBody>
            <a:bodyPr wrap="none" rtlCol="0">
              <a:spAutoFit/>
            </a:bodyPr>
            <a:lstStyle/>
            <a:p>
              <a:r>
                <a:rPr lang="en-US" sz="1400" dirty="0">
                  <a:solidFill>
                    <a:schemeClr val="bg1"/>
                  </a:solidFill>
                </a:rPr>
                <a:t>Cyanobacteria Index (</a:t>
              </a:r>
              <a:r>
                <a:rPr lang="en-US" sz="1400" dirty="0" err="1">
                  <a:solidFill>
                    <a:schemeClr val="bg1"/>
                  </a:solidFill>
                </a:rPr>
                <a:t>CI</a:t>
              </a:r>
              <a:r>
                <a:rPr lang="en-US" sz="1400" baseline="-25000" dirty="0" err="1">
                  <a:solidFill>
                    <a:schemeClr val="bg1"/>
                  </a:solidFill>
                </a:rPr>
                <a:t>Cyano</a:t>
              </a:r>
              <a:r>
                <a:rPr lang="en-US" sz="1400" dirty="0">
                  <a:solidFill>
                    <a:schemeClr val="bg1"/>
                  </a:solidFill>
                </a:rPr>
                <a:t>)</a:t>
              </a:r>
            </a:p>
          </p:txBody>
        </p:sp>
      </p:grpSp>
      <p:grpSp>
        <p:nvGrpSpPr>
          <p:cNvPr id="23" name="Group 22">
            <a:extLst>
              <a:ext uri="{FF2B5EF4-FFF2-40B4-BE49-F238E27FC236}">
                <a16:creationId xmlns:a16="http://schemas.microsoft.com/office/drawing/2014/main" id="{67455AF6-C968-F948-AF04-25811CBD962B}"/>
              </a:ext>
            </a:extLst>
          </p:cNvPr>
          <p:cNvGrpSpPr/>
          <p:nvPr/>
        </p:nvGrpSpPr>
        <p:grpSpPr>
          <a:xfrm>
            <a:off x="5262880" y="2561811"/>
            <a:ext cx="4888685" cy="3457214"/>
            <a:chOff x="3075373" y="3485978"/>
            <a:chExt cx="2645744" cy="1642551"/>
          </a:xfrm>
        </p:grpSpPr>
        <p:pic>
          <p:nvPicPr>
            <p:cNvPr id="24" name="Picture 23">
              <a:extLst>
                <a:ext uri="{FF2B5EF4-FFF2-40B4-BE49-F238E27FC236}">
                  <a16:creationId xmlns:a16="http://schemas.microsoft.com/office/drawing/2014/main" id="{6B7796F0-55AB-7642-90ED-7D718EB7EBB9}"/>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3075373" y="3485978"/>
              <a:ext cx="2645744" cy="1642551"/>
            </a:xfrm>
            <a:prstGeom prst="rect">
              <a:avLst/>
            </a:prstGeom>
          </p:spPr>
        </p:pic>
        <p:sp>
          <p:nvSpPr>
            <p:cNvPr id="25" name="TextBox 24">
              <a:extLst>
                <a:ext uri="{FF2B5EF4-FFF2-40B4-BE49-F238E27FC236}">
                  <a16:creationId xmlns:a16="http://schemas.microsoft.com/office/drawing/2014/main" id="{157F9632-8FC2-8D4E-8ED7-2DD83BE0AE9B}"/>
                </a:ext>
              </a:extLst>
            </p:cNvPr>
            <p:cNvSpPr txBox="1"/>
            <p:nvPr/>
          </p:nvSpPr>
          <p:spPr>
            <a:xfrm>
              <a:off x="4573873" y="4959690"/>
              <a:ext cx="606997" cy="168839"/>
            </a:xfrm>
            <a:prstGeom prst="rect">
              <a:avLst/>
            </a:prstGeom>
            <a:noFill/>
          </p:spPr>
          <p:txBody>
            <a:bodyPr wrap="none" rtlCol="0">
              <a:spAutoFit/>
            </a:bodyPr>
            <a:lstStyle/>
            <a:p>
              <a:r>
                <a:rPr lang="en-US" sz="1400" dirty="0"/>
                <a:t>True Color</a:t>
              </a:r>
            </a:p>
          </p:txBody>
        </p:sp>
      </p:grpSp>
    </p:spTree>
    <p:extLst>
      <p:ext uri="{BB962C8B-B14F-4D97-AF65-F5344CB8AC3E}">
        <p14:creationId xmlns:p14="http://schemas.microsoft.com/office/powerpoint/2010/main" val="39683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10;&#10;Description automatically generated">
            <a:extLst>
              <a:ext uri="{FF2B5EF4-FFF2-40B4-BE49-F238E27FC236}">
                <a16:creationId xmlns:a16="http://schemas.microsoft.com/office/drawing/2014/main" id="{782EC278-EDD2-7F4B-92EF-B39BDB6FCF27}"/>
              </a:ext>
            </a:extLst>
          </p:cNvPr>
          <p:cNvPicPr>
            <a:picLocks noChangeAspect="1"/>
          </p:cNvPicPr>
          <p:nvPr/>
        </p:nvPicPr>
        <p:blipFill>
          <a:blip r:embed="rId2"/>
          <a:stretch>
            <a:fillRect/>
          </a:stretch>
        </p:blipFill>
        <p:spPr>
          <a:xfrm>
            <a:off x="851394" y="0"/>
            <a:ext cx="10489212" cy="6858000"/>
          </a:xfrm>
          <a:prstGeom prst="rect">
            <a:avLst/>
          </a:prstGeom>
        </p:spPr>
      </p:pic>
    </p:spTree>
    <p:extLst>
      <p:ext uri="{BB962C8B-B14F-4D97-AF65-F5344CB8AC3E}">
        <p14:creationId xmlns:p14="http://schemas.microsoft.com/office/powerpoint/2010/main" val="196789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D71462-A738-D84A-B8FD-0A6DA2E0D338}"/>
              </a:ext>
            </a:extLst>
          </p:cNvPr>
          <p:cNvSpPr txBox="1"/>
          <p:nvPr/>
        </p:nvSpPr>
        <p:spPr>
          <a:xfrm>
            <a:off x="0" y="418944"/>
            <a:ext cx="6098058" cy="369332"/>
          </a:xfrm>
          <a:prstGeom prst="rect">
            <a:avLst/>
          </a:prstGeom>
          <a:noFill/>
        </p:spPr>
        <p:txBody>
          <a:bodyPr wrap="square">
            <a:spAutoFit/>
          </a:bodyPr>
          <a:lstStyle/>
          <a:p>
            <a:r>
              <a:rPr lang="en-US" dirty="0"/>
              <a:t>https://</a:t>
            </a:r>
            <a:r>
              <a:rPr lang="en-US" dirty="0" err="1"/>
              <a:t>oceancolor.gsfc.nasa.gov</a:t>
            </a:r>
            <a:r>
              <a:rPr lang="en-US" dirty="0"/>
              <a:t>/projects/cyan/</a:t>
            </a:r>
          </a:p>
        </p:txBody>
      </p:sp>
      <p:sp>
        <p:nvSpPr>
          <p:cNvPr id="8" name="TextBox 7">
            <a:extLst>
              <a:ext uri="{FF2B5EF4-FFF2-40B4-BE49-F238E27FC236}">
                <a16:creationId xmlns:a16="http://schemas.microsoft.com/office/drawing/2014/main" id="{382EBAE6-AB46-584A-BF91-CAA0D041D9E2}"/>
              </a:ext>
            </a:extLst>
          </p:cNvPr>
          <p:cNvSpPr txBox="1"/>
          <p:nvPr/>
        </p:nvSpPr>
        <p:spPr>
          <a:xfrm>
            <a:off x="0" y="49612"/>
            <a:ext cx="1547796" cy="369332"/>
          </a:xfrm>
          <a:prstGeom prst="rect">
            <a:avLst/>
          </a:prstGeom>
          <a:noFill/>
        </p:spPr>
        <p:txBody>
          <a:bodyPr wrap="none" rtlCol="0">
            <a:spAutoFit/>
          </a:bodyPr>
          <a:lstStyle/>
          <a:p>
            <a:r>
              <a:rPr lang="en-US" dirty="0"/>
              <a:t>CyAN data site</a:t>
            </a:r>
          </a:p>
        </p:txBody>
      </p:sp>
      <p:sp>
        <p:nvSpPr>
          <p:cNvPr id="9" name="TextBox 8">
            <a:extLst>
              <a:ext uri="{FF2B5EF4-FFF2-40B4-BE49-F238E27FC236}">
                <a16:creationId xmlns:a16="http://schemas.microsoft.com/office/drawing/2014/main" id="{0B4CAF5B-3C49-5148-9528-37FAE138B33D}"/>
              </a:ext>
            </a:extLst>
          </p:cNvPr>
          <p:cNvSpPr txBox="1"/>
          <p:nvPr/>
        </p:nvSpPr>
        <p:spPr>
          <a:xfrm>
            <a:off x="0" y="1401335"/>
            <a:ext cx="6140302" cy="1477328"/>
          </a:xfrm>
          <a:prstGeom prst="rect">
            <a:avLst/>
          </a:prstGeom>
          <a:noFill/>
        </p:spPr>
        <p:txBody>
          <a:bodyPr wrap="square">
            <a:spAutoFit/>
          </a:bodyPr>
          <a:lstStyle/>
          <a:p>
            <a:r>
              <a:rPr lang="en-US" dirty="0"/>
              <a:t>Site for</a:t>
            </a:r>
          </a:p>
          <a:p>
            <a:r>
              <a:rPr lang="en-US" dirty="0" err="1"/>
              <a:t>CyAN</a:t>
            </a:r>
            <a:r>
              <a:rPr lang="en-US" dirty="0"/>
              <a:t> project and data information</a:t>
            </a:r>
          </a:p>
          <a:p>
            <a:r>
              <a:rPr lang="en-US" dirty="0"/>
              <a:t>Data</a:t>
            </a:r>
          </a:p>
          <a:p>
            <a:r>
              <a:rPr lang="en-US" dirty="0"/>
              <a:t>Trainings</a:t>
            </a:r>
          </a:p>
          <a:p>
            <a:r>
              <a:rPr lang="en-US" dirty="0"/>
              <a:t>Shapefiles</a:t>
            </a:r>
          </a:p>
        </p:txBody>
      </p:sp>
      <p:pic>
        <p:nvPicPr>
          <p:cNvPr id="6" name="Picture 5" descr="Graphical user interface, text, application, website&#10;&#10;Description automatically generated">
            <a:extLst>
              <a:ext uri="{FF2B5EF4-FFF2-40B4-BE49-F238E27FC236}">
                <a16:creationId xmlns:a16="http://schemas.microsoft.com/office/drawing/2014/main" id="{EBDFB522-453C-824D-9B3A-DBBF76D735EE}"/>
              </a:ext>
            </a:extLst>
          </p:cNvPr>
          <p:cNvPicPr>
            <a:picLocks noChangeAspect="1"/>
          </p:cNvPicPr>
          <p:nvPr/>
        </p:nvPicPr>
        <p:blipFill>
          <a:blip r:embed="rId2"/>
          <a:stretch>
            <a:fillRect/>
          </a:stretch>
        </p:blipFill>
        <p:spPr>
          <a:xfrm>
            <a:off x="3367585" y="788276"/>
            <a:ext cx="8824415" cy="6040875"/>
          </a:xfrm>
          <a:prstGeom prst="rect">
            <a:avLst/>
          </a:prstGeom>
        </p:spPr>
      </p:pic>
      <p:sp>
        <p:nvSpPr>
          <p:cNvPr id="10" name="Oval 9">
            <a:extLst>
              <a:ext uri="{FF2B5EF4-FFF2-40B4-BE49-F238E27FC236}">
                <a16:creationId xmlns:a16="http://schemas.microsoft.com/office/drawing/2014/main" id="{28D7CEFE-6795-AE47-992C-E70D685626A2}"/>
              </a:ext>
            </a:extLst>
          </p:cNvPr>
          <p:cNvSpPr/>
          <p:nvPr/>
        </p:nvSpPr>
        <p:spPr>
          <a:xfrm>
            <a:off x="9613557" y="3808713"/>
            <a:ext cx="2578443" cy="2246098"/>
          </a:xfrm>
          <a:prstGeom prst="ellipse">
            <a:avLst/>
          </a:prstGeom>
          <a:noFill/>
          <a:ln w="603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6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43A46F06-12B3-A944-BFFA-E5045ABAD7C4}"/>
              </a:ext>
            </a:extLst>
          </p:cNvPr>
          <p:cNvPicPr>
            <a:picLocks noChangeAspect="1"/>
          </p:cNvPicPr>
          <p:nvPr/>
        </p:nvPicPr>
        <p:blipFill>
          <a:blip r:embed="rId2"/>
          <a:stretch>
            <a:fillRect/>
          </a:stretch>
        </p:blipFill>
        <p:spPr>
          <a:xfrm>
            <a:off x="1406167" y="0"/>
            <a:ext cx="8316983" cy="6858000"/>
          </a:xfrm>
          <a:prstGeom prst="rect">
            <a:avLst/>
          </a:prstGeom>
        </p:spPr>
      </p:pic>
    </p:spTree>
    <p:extLst>
      <p:ext uri="{BB962C8B-B14F-4D97-AF65-F5344CB8AC3E}">
        <p14:creationId xmlns:p14="http://schemas.microsoft.com/office/powerpoint/2010/main" val="74109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11F5577-2A6B-AA4E-9030-129205F68997}"/>
              </a:ext>
            </a:extLst>
          </p:cNvPr>
          <p:cNvPicPr>
            <a:picLocks noChangeAspect="1"/>
          </p:cNvPicPr>
          <p:nvPr/>
        </p:nvPicPr>
        <p:blipFill>
          <a:blip r:embed="rId2"/>
          <a:stretch>
            <a:fillRect/>
          </a:stretch>
        </p:blipFill>
        <p:spPr>
          <a:xfrm>
            <a:off x="1289891" y="0"/>
            <a:ext cx="9612217" cy="6858000"/>
          </a:xfrm>
          <a:prstGeom prst="rect">
            <a:avLst/>
          </a:prstGeom>
        </p:spPr>
      </p:pic>
    </p:spTree>
    <p:extLst>
      <p:ext uri="{BB962C8B-B14F-4D97-AF65-F5344CB8AC3E}">
        <p14:creationId xmlns:p14="http://schemas.microsoft.com/office/powerpoint/2010/main" val="92107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89950" y="810624"/>
            <a:ext cx="518091" cy="461665"/>
          </a:xfrm>
          <a:prstGeom prst="rect">
            <a:avLst/>
          </a:prstGeom>
          <a:noFill/>
        </p:spPr>
        <p:txBody>
          <a:bodyPr wrap="none" rtlCol="0">
            <a:spAutoFit/>
          </a:bodyPr>
          <a:lstStyle/>
          <a:p>
            <a:r>
              <a:rPr lang="en-US" sz="2400" dirty="0">
                <a:solidFill>
                  <a:schemeClr val="bg1"/>
                </a:solidFill>
              </a:rPr>
              <a:t>A1</a:t>
            </a:r>
          </a:p>
        </p:txBody>
      </p:sp>
      <p:sp>
        <p:nvSpPr>
          <p:cNvPr id="19" name="TextBox 18"/>
          <p:cNvSpPr txBox="1"/>
          <p:nvPr/>
        </p:nvSpPr>
        <p:spPr>
          <a:xfrm>
            <a:off x="5807588" y="810624"/>
            <a:ext cx="506870" cy="461665"/>
          </a:xfrm>
          <a:prstGeom prst="rect">
            <a:avLst/>
          </a:prstGeom>
          <a:noFill/>
        </p:spPr>
        <p:txBody>
          <a:bodyPr wrap="none" rtlCol="0">
            <a:spAutoFit/>
          </a:bodyPr>
          <a:lstStyle/>
          <a:p>
            <a:r>
              <a:rPr lang="en-US" sz="2400" dirty="0">
                <a:solidFill>
                  <a:schemeClr val="bg1"/>
                </a:solidFill>
              </a:rPr>
              <a:t>B1</a:t>
            </a:r>
          </a:p>
        </p:txBody>
      </p:sp>
      <p:sp>
        <p:nvSpPr>
          <p:cNvPr id="20" name="TextBox 19"/>
          <p:cNvSpPr txBox="1"/>
          <p:nvPr/>
        </p:nvSpPr>
        <p:spPr>
          <a:xfrm>
            <a:off x="10082967" y="3162962"/>
            <a:ext cx="503664" cy="461665"/>
          </a:xfrm>
          <a:prstGeom prst="rect">
            <a:avLst/>
          </a:prstGeom>
          <a:noFill/>
        </p:spPr>
        <p:txBody>
          <a:bodyPr wrap="none" rtlCol="0">
            <a:spAutoFit/>
          </a:bodyPr>
          <a:lstStyle/>
          <a:p>
            <a:r>
              <a:rPr lang="en-US" sz="2400" dirty="0">
                <a:solidFill>
                  <a:schemeClr val="bg1"/>
                </a:solidFill>
              </a:rPr>
              <a:t>C2</a:t>
            </a:r>
          </a:p>
        </p:txBody>
      </p:sp>
      <p:sp>
        <p:nvSpPr>
          <p:cNvPr id="21" name="TextBox 20"/>
          <p:cNvSpPr txBox="1"/>
          <p:nvPr/>
        </p:nvSpPr>
        <p:spPr>
          <a:xfrm>
            <a:off x="10082967" y="810624"/>
            <a:ext cx="503664" cy="461665"/>
          </a:xfrm>
          <a:prstGeom prst="rect">
            <a:avLst/>
          </a:prstGeom>
          <a:noFill/>
        </p:spPr>
        <p:txBody>
          <a:bodyPr wrap="none" rtlCol="0">
            <a:spAutoFit/>
          </a:bodyPr>
          <a:lstStyle/>
          <a:p>
            <a:r>
              <a:rPr lang="en-US" sz="2400" dirty="0">
                <a:solidFill>
                  <a:schemeClr val="bg1"/>
                </a:solidFill>
              </a:rPr>
              <a:t>C1</a:t>
            </a:r>
          </a:p>
        </p:txBody>
      </p:sp>
      <p:sp>
        <p:nvSpPr>
          <p:cNvPr id="22" name="TextBox 21"/>
          <p:cNvSpPr txBox="1"/>
          <p:nvPr/>
        </p:nvSpPr>
        <p:spPr>
          <a:xfrm>
            <a:off x="10082967" y="5542252"/>
            <a:ext cx="503664" cy="461665"/>
          </a:xfrm>
          <a:prstGeom prst="rect">
            <a:avLst/>
          </a:prstGeom>
          <a:noFill/>
        </p:spPr>
        <p:txBody>
          <a:bodyPr wrap="none" rtlCol="0">
            <a:spAutoFit/>
          </a:bodyPr>
          <a:lstStyle/>
          <a:p>
            <a:r>
              <a:rPr lang="en-US" sz="2400" dirty="0">
                <a:solidFill>
                  <a:schemeClr val="bg1"/>
                </a:solidFill>
              </a:rPr>
              <a:t>C3</a:t>
            </a:r>
          </a:p>
        </p:txBody>
      </p:sp>
      <p:pic>
        <p:nvPicPr>
          <p:cNvPr id="26" name="Picture 25">
            <a:extLst>
              <a:ext uri="{FF2B5EF4-FFF2-40B4-BE49-F238E27FC236}">
                <a16:creationId xmlns:a16="http://schemas.microsoft.com/office/drawing/2014/main" id="{5BB1EB29-8853-654E-A967-751E64BD0F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5687" y="169683"/>
            <a:ext cx="1201397" cy="2012768"/>
          </a:xfrm>
          <a:prstGeom prst="rect">
            <a:avLst/>
          </a:prstGeom>
        </p:spPr>
      </p:pic>
      <p:pic>
        <p:nvPicPr>
          <p:cNvPr id="27" name="Picture 26">
            <a:extLst>
              <a:ext uri="{FF2B5EF4-FFF2-40B4-BE49-F238E27FC236}">
                <a16:creationId xmlns:a16="http://schemas.microsoft.com/office/drawing/2014/main" id="{49310635-9231-BF4E-8B36-E4CB4E192A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50196" y="169683"/>
            <a:ext cx="1229539" cy="2029387"/>
          </a:xfrm>
          <a:prstGeom prst="rect">
            <a:avLst/>
          </a:prstGeom>
        </p:spPr>
      </p:pic>
      <p:pic>
        <p:nvPicPr>
          <p:cNvPr id="28" name="Picture 27">
            <a:extLst>
              <a:ext uri="{FF2B5EF4-FFF2-40B4-BE49-F238E27FC236}">
                <a16:creationId xmlns:a16="http://schemas.microsoft.com/office/drawing/2014/main" id="{BEE83830-F9D3-2C46-81A5-ADDF5EE8ECC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61209" y="169683"/>
            <a:ext cx="1270099" cy="2012768"/>
          </a:xfrm>
          <a:prstGeom prst="rect">
            <a:avLst/>
          </a:prstGeom>
        </p:spPr>
      </p:pic>
      <p:grpSp>
        <p:nvGrpSpPr>
          <p:cNvPr id="3" name="Group 2">
            <a:extLst>
              <a:ext uri="{FF2B5EF4-FFF2-40B4-BE49-F238E27FC236}">
                <a16:creationId xmlns:a16="http://schemas.microsoft.com/office/drawing/2014/main" id="{E742BA54-4D7B-544D-97BE-15C74FD87DD3}"/>
              </a:ext>
            </a:extLst>
          </p:cNvPr>
          <p:cNvGrpSpPr/>
          <p:nvPr/>
        </p:nvGrpSpPr>
        <p:grpSpPr>
          <a:xfrm>
            <a:off x="22742" y="14152"/>
            <a:ext cx="3951556" cy="2215991"/>
            <a:chOff x="506681" y="377321"/>
            <a:chExt cx="2395132" cy="1417435"/>
          </a:xfrm>
        </p:grpSpPr>
        <p:sp>
          <p:nvSpPr>
            <p:cNvPr id="2" name="TextBox 1">
              <a:extLst>
                <a:ext uri="{FF2B5EF4-FFF2-40B4-BE49-F238E27FC236}">
                  <a16:creationId xmlns:a16="http://schemas.microsoft.com/office/drawing/2014/main" id="{E3519F9E-6277-9448-AB1B-67CE07EFA15E}"/>
                </a:ext>
              </a:extLst>
            </p:cNvPr>
            <p:cNvSpPr txBox="1"/>
            <p:nvPr/>
          </p:nvSpPr>
          <p:spPr>
            <a:xfrm>
              <a:off x="534550" y="377321"/>
              <a:ext cx="2367263" cy="1417435"/>
            </a:xfrm>
            <a:prstGeom prst="rect">
              <a:avLst/>
            </a:prstGeom>
            <a:solidFill>
              <a:schemeClr val="bg1">
                <a:lumMod val="75000"/>
              </a:schemeClr>
            </a:solidFill>
          </p:spPr>
          <p:txBody>
            <a:bodyPr wrap="square" rtlCol="0">
              <a:spAutoFit/>
            </a:bodyPr>
            <a:lstStyle/>
            <a:p>
              <a:r>
                <a:rPr lang="en-US" sz="2400" dirty="0"/>
                <a:t>                              </a:t>
              </a:r>
              <a:endParaRPr lang="en-US" sz="600" dirty="0"/>
            </a:p>
            <a:p>
              <a:r>
                <a:rPr lang="en-US" sz="2400" dirty="0"/>
                <a:t>                                   </a:t>
              </a:r>
              <a:r>
                <a:rPr lang="en-US" sz="5400" dirty="0">
                  <a:latin typeface="Verdana" panose="020B0604030504040204" pitchFamily="34" charset="0"/>
                  <a:ea typeface="Verdana" panose="020B0604030504040204" pitchFamily="34" charset="0"/>
                  <a:cs typeface="Verdana" panose="020B0604030504040204" pitchFamily="34" charset="0"/>
                </a:rPr>
                <a:t>App</a:t>
              </a:r>
            </a:p>
            <a:p>
              <a:endParaRPr lang="en-US" sz="3600" dirty="0">
                <a:latin typeface="Avenir" panose="02000503020000020003" pitchFamily="2" charset="0"/>
                <a:ea typeface="Apple Symbols" panose="02000000000000000000" pitchFamily="2" charset="-79"/>
                <a:cs typeface="Bangla MN" pitchFamily="2" charset="0"/>
              </a:endParaRPr>
            </a:p>
            <a:p>
              <a:endParaRPr lang="en-US" sz="2400" dirty="0"/>
            </a:p>
          </p:txBody>
        </p:sp>
        <p:pic>
          <p:nvPicPr>
            <p:cNvPr id="29" name="Picture 28">
              <a:extLst>
                <a:ext uri="{FF2B5EF4-FFF2-40B4-BE49-F238E27FC236}">
                  <a16:creationId xmlns:a16="http://schemas.microsoft.com/office/drawing/2014/main" id="{5408A523-2C5B-4F42-AA6D-8FE33F37D86B}"/>
                </a:ext>
              </a:extLst>
            </p:cNvPr>
            <p:cNvPicPr/>
            <p:nvPr/>
          </p:nvPicPr>
          <p:blipFill>
            <a:blip r:embed="rId6" cstate="print">
              <a:extLst>
                <a:ext uri="{28A0092B-C50C-407E-A947-70E740481C1C}">
                  <a14:useLocalDpi xmlns:a14="http://schemas.microsoft.com/office/drawing/2010/main"/>
                </a:ext>
              </a:extLst>
            </a:blip>
            <a:stretch>
              <a:fillRect/>
            </a:stretch>
          </p:blipFill>
          <p:spPr>
            <a:xfrm>
              <a:off x="506681" y="687546"/>
              <a:ext cx="1520193" cy="613990"/>
            </a:xfrm>
            <a:prstGeom prst="rect">
              <a:avLst/>
            </a:prstGeom>
            <a:ln>
              <a:noFill/>
            </a:ln>
          </p:spPr>
        </p:pic>
      </p:grpSp>
      <p:pic>
        <p:nvPicPr>
          <p:cNvPr id="23" name="Picture 22">
            <a:extLst>
              <a:ext uri="{FF2B5EF4-FFF2-40B4-BE49-F238E27FC236}">
                <a16:creationId xmlns:a16="http://schemas.microsoft.com/office/drawing/2014/main" id="{01FAC4B1-4656-9149-B10F-66B4424BC24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566307" y="169684"/>
            <a:ext cx="1198027" cy="2012768"/>
          </a:xfrm>
          <a:prstGeom prst="rect">
            <a:avLst/>
          </a:prstGeom>
        </p:spPr>
      </p:pic>
      <p:pic>
        <p:nvPicPr>
          <p:cNvPr id="25" name="Picture 24">
            <a:extLst>
              <a:ext uri="{FF2B5EF4-FFF2-40B4-BE49-F238E27FC236}">
                <a16:creationId xmlns:a16="http://schemas.microsoft.com/office/drawing/2014/main" id="{265DA4E1-98B8-E241-9FF5-260602867E4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175499" y="169683"/>
            <a:ext cx="1174545" cy="2012768"/>
          </a:xfrm>
          <a:prstGeom prst="rect">
            <a:avLst/>
          </a:prstGeom>
        </p:spPr>
      </p:pic>
      <p:pic>
        <p:nvPicPr>
          <p:cNvPr id="31" name="Picture 30">
            <a:extLst>
              <a:ext uri="{FF2B5EF4-FFF2-40B4-BE49-F238E27FC236}">
                <a16:creationId xmlns:a16="http://schemas.microsoft.com/office/drawing/2014/main" id="{6627B0BC-8597-2249-92B0-40990CB91C14}"/>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8520497" y="2279604"/>
            <a:ext cx="2638673" cy="4489551"/>
          </a:xfrm>
          <a:prstGeom prst="rect">
            <a:avLst/>
          </a:prstGeom>
        </p:spPr>
      </p:pic>
      <p:sp>
        <p:nvSpPr>
          <p:cNvPr id="4" name="TextBox 3">
            <a:extLst>
              <a:ext uri="{FF2B5EF4-FFF2-40B4-BE49-F238E27FC236}">
                <a16:creationId xmlns:a16="http://schemas.microsoft.com/office/drawing/2014/main" id="{71DB563C-E8D4-48D9-8B77-F7B3B2FF2955}"/>
              </a:ext>
            </a:extLst>
          </p:cNvPr>
          <p:cNvSpPr txBox="1"/>
          <p:nvPr/>
        </p:nvSpPr>
        <p:spPr>
          <a:xfrm>
            <a:off x="2438401" y="1879088"/>
            <a:ext cx="1388009" cy="369332"/>
          </a:xfrm>
          <a:prstGeom prst="rect">
            <a:avLst/>
          </a:prstGeom>
          <a:noFill/>
        </p:spPr>
        <p:txBody>
          <a:bodyPr wrap="none" rtlCol="0">
            <a:spAutoFit/>
          </a:bodyPr>
          <a:lstStyle/>
          <a:p>
            <a:r>
              <a:rPr lang="en-US" dirty="0"/>
              <a:t>Android only</a:t>
            </a:r>
          </a:p>
        </p:txBody>
      </p:sp>
      <p:pic>
        <p:nvPicPr>
          <p:cNvPr id="7" name="Picture 6" descr="A person holding a phone&#10;&#10;Description automatically generated with medium confidence">
            <a:extLst>
              <a:ext uri="{FF2B5EF4-FFF2-40B4-BE49-F238E27FC236}">
                <a16:creationId xmlns:a16="http://schemas.microsoft.com/office/drawing/2014/main" id="{8CF661E0-C1E9-8E6B-AAE7-D9D96729AAE1}"/>
              </a:ext>
            </a:extLst>
          </p:cNvPr>
          <p:cNvPicPr>
            <a:picLocks noChangeAspect="1"/>
          </p:cNvPicPr>
          <p:nvPr/>
        </p:nvPicPr>
        <p:blipFill>
          <a:blip r:embed="rId10"/>
          <a:stretch>
            <a:fillRect/>
          </a:stretch>
        </p:blipFill>
        <p:spPr>
          <a:xfrm>
            <a:off x="403099" y="2279604"/>
            <a:ext cx="7772400" cy="4418418"/>
          </a:xfrm>
          <a:prstGeom prst="rect">
            <a:avLst/>
          </a:prstGeom>
        </p:spPr>
      </p:pic>
    </p:spTree>
    <p:extLst>
      <p:ext uri="{BB962C8B-B14F-4D97-AF65-F5344CB8AC3E}">
        <p14:creationId xmlns:p14="http://schemas.microsoft.com/office/powerpoint/2010/main" val="177862616"/>
      </p:ext>
    </p:extLst>
  </p:cSld>
  <p:clrMapOvr>
    <a:masterClrMapping/>
  </p:clrMapOvr>
  <mc:AlternateContent xmlns:mc="http://schemas.openxmlformats.org/markup-compatibility/2006" xmlns:p14="http://schemas.microsoft.com/office/powerpoint/2010/main">
    <mc:Choice Requires="p14">
      <p:transition spd="slow" p14:dur="2000" advTm="123928"/>
    </mc:Choice>
    <mc:Fallback xmlns="">
      <p:transition spd="slow" advTm="123928"/>
    </mc:Fallback>
  </mc:AlternateContent>
  <p:extLst>
    <p:ext uri="{E180D4A7-C9FB-4DFB-919C-405C955672EB}">
      <p14:showEvtLst xmlns:p14="http://schemas.microsoft.com/office/powerpoint/2010/main">
        <p14:playEvt time="42198" objId="4"/>
        <p14:triggerEvt type="onClick" time="42198" objId="4"/>
        <p14:stopEvt time="50431" objId="4"/>
        <p14:playEvt time="111321" objId="4"/>
        <p14:triggerEvt type="onClick" time="111322" objId="4"/>
        <p14:stopEvt time="119668"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EE2FF0-C1F1-1B4F-9C9C-B4B9FC217181}"/>
              </a:ext>
            </a:extLst>
          </p:cNvPr>
          <p:cNvPicPr/>
          <p:nvPr/>
        </p:nvPicPr>
        <p:blipFill>
          <a:blip r:embed="rId3" cstate="screen">
            <a:extLst>
              <a:ext uri="{28A0092B-C50C-407E-A947-70E740481C1C}">
                <a14:useLocalDpi xmlns:a14="http://schemas.microsoft.com/office/drawing/2010/main"/>
              </a:ext>
            </a:extLst>
          </a:blip>
          <a:stretch>
            <a:fillRect/>
          </a:stretch>
        </p:blipFill>
        <p:spPr>
          <a:xfrm>
            <a:off x="297409" y="27733"/>
            <a:ext cx="2239314" cy="1060915"/>
          </a:xfrm>
          <a:prstGeom prst="rect">
            <a:avLst/>
          </a:prstGeom>
          <a:ln>
            <a:noFill/>
          </a:ln>
        </p:spPr>
      </p:pic>
      <p:pic>
        <p:nvPicPr>
          <p:cNvPr id="7" name="Picture 6" descr="Map&#10;&#10;Description automatically generated">
            <a:extLst>
              <a:ext uri="{FF2B5EF4-FFF2-40B4-BE49-F238E27FC236}">
                <a16:creationId xmlns:a16="http://schemas.microsoft.com/office/drawing/2014/main" id="{A91644D8-AE65-9145-B2DE-20B6B8FC0E95}"/>
              </a:ext>
            </a:extLst>
          </p:cNvPr>
          <p:cNvPicPr>
            <a:picLocks noChangeAspect="1"/>
          </p:cNvPicPr>
          <p:nvPr/>
        </p:nvPicPr>
        <p:blipFill>
          <a:blip r:embed="rId4"/>
          <a:stretch>
            <a:fillRect/>
          </a:stretch>
        </p:blipFill>
        <p:spPr>
          <a:xfrm>
            <a:off x="5275741" y="29974"/>
            <a:ext cx="5920343" cy="3421116"/>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EF0F4F29-BDE9-A345-A19B-B35DACCF3A23}"/>
              </a:ext>
            </a:extLst>
          </p:cNvPr>
          <p:cNvPicPr>
            <a:picLocks noChangeAspect="1"/>
          </p:cNvPicPr>
          <p:nvPr/>
        </p:nvPicPr>
        <p:blipFill>
          <a:blip r:embed="rId5"/>
          <a:stretch>
            <a:fillRect/>
          </a:stretch>
        </p:blipFill>
        <p:spPr>
          <a:xfrm>
            <a:off x="5286374" y="3568653"/>
            <a:ext cx="5920343" cy="3212215"/>
          </a:xfrm>
          <a:prstGeom prst="rect">
            <a:avLst/>
          </a:prstGeom>
        </p:spPr>
      </p:pic>
      <p:sp>
        <p:nvSpPr>
          <p:cNvPr id="131" name="TextBox 130">
            <a:extLst>
              <a:ext uri="{FF2B5EF4-FFF2-40B4-BE49-F238E27FC236}">
                <a16:creationId xmlns:a16="http://schemas.microsoft.com/office/drawing/2014/main" id="{84A315D8-9674-EF47-B8E1-10957268D199}"/>
              </a:ext>
            </a:extLst>
          </p:cNvPr>
          <p:cNvSpPr txBox="1"/>
          <p:nvPr/>
        </p:nvSpPr>
        <p:spPr>
          <a:xfrm>
            <a:off x="133161" y="2724587"/>
            <a:ext cx="421803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Calibri" panose="020F0502020204030204"/>
                <a:cs typeface="Arial"/>
              </a:rPr>
              <a:t>CyAN</a:t>
            </a:r>
            <a:r>
              <a:rPr lang="en-US" sz="2400" dirty="0">
                <a:solidFill>
                  <a:prstClr val="black"/>
                </a:solidFill>
                <a:latin typeface="Calibri" panose="020F0502020204030204"/>
                <a:cs typeface="Arial"/>
              </a:rPr>
              <a:t> Apps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prstClr val="black"/>
              </a:solidFill>
              <a:latin typeface="Calibri" panose="020F0502020204030204"/>
              <a:cs typeface="Arial"/>
            </a:endParaRPr>
          </a:p>
          <a:p>
            <a:pPr>
              <a:defRPr/>
            </a:pPr>
            <a:r>
              <a:rPr lang="en-US" dirty="0" err="1">
                <a:solidFill>
                  <a:prstClr val="black"/>
                </a:solidFill>
                <a:latin typeface="Calibri" panose="020F0502020204030204"/>
              </a:rPr>
              <a:t>CyAN</a:t>
            </a:r>
            <a:r>
              <a:rPr lang="en-US" dirty="0">
                <a:solidFill>
                  <a:prstClr val="black"/>
                </a:solidFill>
                <a:latin typeface="Calibri" panose="020F0502020204030204"/>
              </a:rPr>
              <a:t> apps get data to the water managers and the public in a user-friendly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prstClr val="black"/>
              </a:solidFill>
              <a:latin typeface="Calibri" panose="020F050202020403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New web interface for all platforms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Arial"/>
              </a:rPr>
              <a:t>The phone app is for Android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Arial"/>
              </a:rPr>
              <a:t>Features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Arial"/>
              </a:rPr>
              <a:t>Easy to drop pins for areas of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Arial"/>
              </a:rPr>
              <a:t>Look at recent imagery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Arial"/>
              </a:rPr>
              <a:t>Compare locations</a:t>
            </a:r>
            <a:endParaRPr lang="en-US" dirty="0"/>
          </a:p>
        </p:txBody>
      </p:sp>
      <p:sp>
        <p:nvSpPr>
          <p:cNvPr id="9" name="TextBox 8">
            <a:extLst>
              <a:ext uri="{FF2B5EF4-FFF2-40B4-BE49-F238E27FC236}">
                <a16:creationId xmlns:a16="http://schemas.microsoft.com/office/drawing/2014/main" id="{96E17568-020E-5049-B899-197F336B8AF2}"/>
              </a:ext>
            </a:extLst>
          </p:cNvPr>
          <p:cNvSpPr txBox="1"/>
          <p:nvPr/>
        </p:nvSpPr>
        <p:spPr>
          <a:xfrm>
            <a:off x="895725" y="1951438"/>
            <a:ext cx="3281995" cy="338554"/>
          </a:xfrm>
          <a:prstGeom prst="rect">
            <a:avLst/>
          </a:prstGeom>
          <a:noFill/>
        </p:spPr>
        <p:txBody>
          <a:bodyPr wrap="square">
            <a:spAutoFit/>
          </a:bodyPr>
          <a:lstStyle/>
          <a:p>
            <a:r>
              <a:rPr lang="en-US" sz="1600" dirty="0">
                <a:solidFill>
                  <a:srgbClr val="0070C0"/>
                </a:solidFill>
              </a:rPr>
              <a:t>https://</a:t>
            </a:r>
            <a:r>
              <a:rPr lang="en-US" sz="1600" dirty="0" err="1">
                <a:solidFill>
                  <a:srgbClr val="0070C0"/>
                </a:solidFill>
              </a:rPr>
              <a:t>qed.epa.gov</a:t>
            </a:r>
            <a:r>
              <a:rPr lang="en-US" sz="1600" dirty="0">
                <a:solidFill>
                  <a:srgbClr val="0070C0"/>
                </a:solidFill>
              </a:rPr>
              <a:t>/</a:t>
            </a:r>
            <a:r>
              <a:rPr lang="en-US" sz="1600" dirty="0" err="1">
                <a:solidFill>
                  <a:srgbClr val="0070C0"/>
                </a:solidFill>
              </a:rPr>
              <a:t>cyanweb</a:t>
            </a:r>
            <a:r>
              <a:rPr lang="en-US" sz="1600" dirty="0">
                <a:solidFill>
                  <a:srgbClr val="0070C0"/>
                </a:solidFill>
              </a:rPr>
              <a:t>/</a:t>
            </a:r>
          </a:p>
        </p:txBody>
      </p:sp>
      <p:sp>
        <p:nvSpPr>
          <p:cNvPr id="16" name="TextBox 15">
            <a:extLst>
              <a:ext uri="{FF2B5EF4-FFF2-40B4-BE49-F238E27FC236}">
                <a16:creationId xmlns:a16="http://schemas.microsoft.com/office/drawing/2014/main" id="{267FA25F-7AE9-1F4C-87CC-796D84961CF7}"/>
              </a:ext>
            </a:extLst>
          </p:cNvPr>
          <p:cNvSpPr txBox="1"/>
          <p:nvPr/>
        </p:nvSpPr>
        <p:spPr>
          <a:xfrm>
            <a:off x="133161" y="1228913"/>
            <a:ext cx="6817267"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prstClr val="black"/>
                </a:solidFill>
                <a:latin typeface="Calibri" panose="020F0502020204030204"/>
                <a:cs typeface="Arial"/>
              </a:rPr>
              <a:t>NEW </a:t>
            </a:r>
            <a:r>
              <a:rPr lang="en-US" sz="2200" dirty="0" err="1">
                <a:solidFill>
                  <a:prstClr val="black"/>
                </a:solidFill>
                <a:latin typeface="Calibri" panose="020F0502020204030204"/>
                <a:cs typeface="Arial"/>
              </a:rPr>
              <a:t>CyAN</a:t>
            </a:r>
            <a:r>
              <a:rPr lang="en-US" sz="2200" dirty="0">
                <a:solidFill>
                  <a:prstClr val="black"/>
                </a:solidFill>
                <a:latin typeface="Calibri" panose="020F0502020204030204"/>
                <a:cs typeface="Arial"/>
              </a:rPr>
              <a:t> Web App </a:t>
            </a:r>
          </a:p>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prstClr val="black"/>
                </a:solidFill>
                <a:latin typeface="Calibri" panose="020F0502020204030204"/>
                <a:cs typeface="Arial"/>
              </a:rPr>
              <a:t>Provides a platform f</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a:rPr>
              <a:t>or all browsers</a:t>
            </a:r>
          </a:p>
        </p:txBody>
      </p:sp>
    </p:spTree>
    <p:extLst>
      <p:ext uri="{BB962C8B-B14F-4D97-AF65-F5344CB8AC3E}">
        <p14:creationId xmlns:p14="http://schemas.microsoft.com/office/powerpoint/2010/main" val="112197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2A11AB-68BA-1CF2-F0B9-51E5229172FB}"/>
              </a:ext>
            </a:extLst>
          </p:cNvPr>
          <p:cNvSpPr txBox="1"/>
          <p:nvPr/>
        </p:nvSpPr>
        <p:spPr>
          <a:xfrm>
            <a:off x="572909" y="1547548"/>
            <a:ext cx="6094378" cy="2677656"/>
          </a:xfrm>
          <a:prstGeom prst="rect">
            <a:avLst/>
          </a:prstGeom>
          <a:noFill/>
        </p:spPr>
        <p:txBody>
          <a:bodyPr wrap="square">
            <a:spAutoFit/>
          </a:bodyPr>
          <a:lstStyle/>
          <a:p>
            <a:r>
              <a:rPr lang="en-US" b="0" i="0" dirty="0">
                <a:effectLst/>
                <a:latin typeface="Calibri" panose="020F0502020204030204" pitchFamily="34" charset="0"/>
              </a:rPr>
              <a:t>Links</a:t>
            </a:r>
          </a:p>
          <a:p>
            <a:r>
              <a:rPr lang="en-US" sz="1200" b="0" i="0" dirty="0">
                <a:effectLst/>
                <a:latin typeface="Calibri" panose="020F0502020204030204" pitchFamily="34" charset="0"/>
              </a:rPr>
              <a:t>Manuscript supplemental data provides a list of resolvable lakes by state.</a:t>
            </a:r>
            <a:endParaRPr lang="en-US" sz="1200" b="0" i="0" dirty="0">
              <a:effectLst/>
              <a:latin typeface="Calibri" panose="020F0502020204030204" pitchFamily="34" charset="0"/>
              <a:hlinkClick r:id="rId2" tooltip="https://gcc02.safelinks.protection.outlook.com/?url=https%3A%2F%2Fwww.sciencedirect.com%2Fscience%2Farticle%2Fpii%2FS1364815218302482%23sec5&amp;data=04%7C01%7Cbridget.n.seegers%40nasa.gov%7C15dca37d5aaa47821e0308d93af3bf3c%7C7005d45845be48ae8140d43da96dd17b%7C0%7C0%7C637605640839599549%7CUnknown%7CTWFpbGZsb3d8eyJWIjoiMC4wLjAwMDAiLCJQIjoiV2luMzIiLCJBTiI6Ik1haWwiLCJXVCI6Mn0%3D%7C1000&amp;sdata=v6vR7dHVFlM1ZgAvmY4XH2xrQxlNY%2FDQy1OUANflRSg%3D&amp;reserved=0">
                <a:extLst>
                  <a:ext uri="{A12FA001-AC4F-418D-AE19-62706E023703}">
                    <ahyp:hlinkClr xmlns:ahyp="http://schemas.microsoft.com/office/drawing/2018/hyperlinkcolor" val="tx"/>
                  </a:ext>
                </a:extLst>
              </a:hlinkClick>
            </a:endParaRPr>
          </a:p>
          <a:p>
            <a:r>
              <a:rPr lang="en-US" sz="1200" b="0" i="0" u="sng" dirty="0">
                <a:solidFill>
                  <a:srgbClr val="0563C1"/>
                </a:solidFill>
                <a:effectLst/>
                <a:latin typeface="Calibri" panose="020F0502020204030204" pitchFamily="34" charset="0"/>
                <a:hlinkClick r:id="rId3"/>
              </a:rPr>
              <a:t>https://www.sciencedirect.com/science/article/pii/S1364815218302482#sec5</a:t>
            </a:r>
            <a:endParaRPr lang="en-US" sz="1200" b="0" i="0" u="sng" dirty="0">
              <a:solidFill>
                <a:srgbClr val="0563C1"/>
              </a:solidFill>
              <a:effectLst/>
              <a:latin typeface="Calibri" panose="020F0502020204030204" pitchFamily="34" charset="0"/>
            </a:endParaRPr>
          </a:p>
          <a:p>
            <a:endParaRPr lang="en-US" sz="1200" u="sng" dirty="0">
              <a:solidFill>
                <a:srgbClr val="0563C1"/>
              </a:solidFill>
              <a:latin typeface="Calibri" panose="020F0502020204030204" pitchFamily="34" charset="0"/>
            </a:endParaRPr>
          </a:p>
          <a:p>
            <a:r>
              <a:rPr lang="en-US" sz="1200" dirty="0"/>
              <a:t>CyAN data site</a:t>
            </a:r>
          </a:p>
          <a:p>
            <a:r>
              <a:rPr lang="en-US" sz="1200" dirty="0"/>
              <a:t>https://</a:t>
            </a:r>
            <a:r>
              <a:rPr lang="en-US" sz="1200" dirty="0" err="1"/>
              <a:t>oceancolor.gsfc.nasa.gov</a:t>
            </a:r>
            <a:r>
              <a:rPr lang="en-US" sz="1200" dirty="0"/>
              <a:t>/projects/cyan/</a:t>
            </a:r>
          </a:p>
          <a:p>
            <a:endParaRPr lang="en-US" sz="1200" u="sng" dirty="0">
              <a:solidFill>
                <a:srgbClr val="0563C1"/>
              </a:solidFill>
              <a:latin typeface="Calibri" panose="020F0502020204030204" pitchFamily="34" charset="0"/>
            </a:endParaRPr>
          </a:p>
          <a:p>
            <a:r>
              <a:rPr lang="en-US" sz="1200" dirty="0"/>
              <a:t>CyAN web app</a:t>
            </a:r>
          </a:p>
          <a:p>
            <a:r>
              <a:rPr lang="en-US" sz="1200" dirty="0">
                <a:solidFill>
                  <a:srgbClr val="0070C0"/>
                </a:solidFill>
              </a:rPr>
              <a:t>https://</a:t>
            </a:r>
            <a:r>
              <a:rPr lang="en-US" sz="1200" dirty="0" err="1">
                <a:solidFill>
                  <a:srgbClr val="0070C0"/>
                </a:solidFill>
              </a:rPr>
              <a:t>qed.epa.gov</a:t>
            </a:r>
            <a:r>
              <a:rPr lang="en-US" sz="1200" dirty="0">
                <a:solidFill>
                  <a:srgbClr val="0070C0"/>
                </a:solidFill>
              </a:rPr>
              <a:t>/</a:t>
            </a:r>
            <a:r>
              <a:rPr lang="en-US" sz="1200" dirty="0" err="1">
                <a:solidFill>
                  <a:srgbClr val="0070C0"/>
                </a:solidFill>
              </a:rPr>
              <a:t>cyanweb</a:t>
            </a:r>
            <a:r>
              <a:rPr lang="en-US" sz="1200" dirty="0">
                <a:solidFill>
                  <a:srgbClr val="0070C0"/>
                </a:solidFill>
              </a:rPr>
              <a:t>/</a:t>
            </a:r>
          </a:p>
          <a:p>
            <a:endParaRPr lang="en-US" sz="1200" dirty="0"/>
          </a:p>
          <a:p>
            <a:r>
              <a:rPr lang="en-US" sz="1200" dirty="0"/>
              <a:t>All publications are available the CyAN website</a:t>
            </a:r>
          </a:p>
          <a:p>
            <a:r>
              <a:rPr lang="en-US" sz="1200" dirty="0"/>
              <a:t> </a:t>
            </a:r>
            <a:r>
              <a:rPr lang="en-US" sz="1200" u="sng" dirty="0">
                <a:hlinkClick r:id="rId4"/>
              </a:rPr>
              <a:t>https://www.epa.gov/water-research/cyanobacteria-assessment-network-cyan</a:t>
            </a:r>
            <a:endParaRPr lang="en-US" sz="1200" dirty="0"/>
          </a:p>
          <a:p>
            <a:endParaRPr lang="en-US" dirty="0"/>
          </a:p>
        </p:txBody>
      </p:sp>
    </p:spTree>
    <p:extLst>
      <p:ext uri="{BB962C8B-B14F-4D97-AF65-F5344CB8AC3E}">
        <p14:creationId xmlns:p14="http://schemas.microsoft.com/office/powerpoint/2010/main" val="219040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12721" y="874983"/>
            <a:ext cx="8479279" cy="5741330"/>
          </a:xfrm>
          <a:prstGeom prst="rect">
            <a:avLst/>
          </a:prstGeom>
          <a:ln>
            <a:noFill/>
          </a:ln>
          <a:effectLst/>
        </p:spPr>
      </p:pic>
      <p:sp>
        <p:nvSpPr>
          <p:cNvPr id="46" name="TextShape 1"/>
          <p:cNvSpPr txBox="1"/>
          <p:nvPr/>
        </p:nvSpPr>
        <p:spPr>
          <a:xfrm>
            <a:off x="3963237" y="-141130"/>
            <a:ext cx="8228763" cy="1144888"/>
          </a:xfrm>
          <a:prstGeom prst="rect">
            <a:avLst/>
          </a:prstGeom>
          <a:noFill/>
          <a:ln>
            <a:noFill/>
          </a:ln>
        </p:spPr>
        <p:txBody>
          <a:bodyPr lIns="0" tIns="0" rIns="0" bIns="0" anchor="ctr"/>
          <a:lstStyle/>
          <a:p>
            <a:pPr algn="ctr"/>
            <a:r>
              <a:rPr lang="en-US" sz="3991" dirty="0"/>
              <a:t>Contiguous</a:t>
            </a:r>
            <a:r>
              <a:rPr lang="en-US" sz="3991" spc="-1" dirty="0">
                <a:solidFill>
                  <a:srgbClr val="000000"/>
                </a:solidFill>
                <a:uFill>
                  <a:solidFill>
                    <a:srgbClr val="FFFFFF"/>
                  </a:solidFill>
                </a:uFill>
                <a:latin typeface="Arial"/>
              </a:rPr>
              <a:t> US (CONUS) tiles</a:t>
            </a:r>
          </a:p>
        </p:txBody>
      </p:sp>
      <p:sp>
        <p:nvSpPr>
          <p:cNvPr id="2" name="TextBox 1"/>
          <p:cNvSpPr txBox="1"/>
          <p:nvPr/>
        </p:nvSpPr>
        <p:spPr>
          <a:xfrm>
            <a:off x="0" y="2335865"/>
            <a:ext cx="3599355" cy="3308598"/>
          </a:xfrm>
          <a:prstGeom prst="rect">
            <a:avLst/>
          </a:prstGeom>
          <a:noFill/>
        </p:spPr>
        <p:txBody>
          <a:bodyPr wrap="square" rtlCol="0">
            <a:spAutoFit/>
          </a:bodyPr>
          <a:lstStyle/>
          <a:p>
            <a:r>
              <a:rPr lang="en-US" sz="1900" dirty="0"/>
              <a:t>Full resolution (300 m)</a:t>
            </a:r>
          </a:p>
          <a:p>
            <a:endParaRPr lang="en-US" sz="1900" dirty="0"/>
          </a:p>
          <a:p>
            <a:r>
              <a:rPr lang="en-US" sz="1900" b="1" dirty="0"/>
              <a:t>3 pixels</a:t>
            </a:r>
          </a:p>
          <a:p>
            <a:r>
              <a:rPr lang="en-US" sz="1900" dirty="0"/>
              <a:t>2,300 </a:t>
            </a:r>
            <a:r>
              <a:rPr lang="is-IS" sz="1900" dirty="0"/>
              <a:t> </a:t>
            </a:r>
            <a:r>
              <a:rPr lang="en-US" sz="1900" dirty="0"/>
              <a:t>Resolvable lakes </a:t>
            </a:r>
          </a:p>
          <a:p>
            <a:r>
              <a:rPr lang="en-US" sz="1900" dirty="0"/>
              <a:t> &lt;1% of lakes resolved </a:t>
            </a:r>
          </a:p>
          <a:p>
            <a:r>
              <a:rPr lang="en-US" sz="1900" dirty="0"/>
              <a:t>33% of surface intakes</a:t>
            </a:r>
          </a:p>
          <a:p>
            <a:endParaRPr lang="en-US" sz="1900" dirty="0"/>
          </a:p>
          <a:p>
            <a:r>
              <a:rPr lang="en-US" sz="1900" b="1" dirty="0"/>
              <a:t>1 pixel </a:t>
            </a:r>
          </a:p>
          <a:p>
            <a:r>
              <a:rPr lang="en-US" sz="1900" dirty="0"/>
              <a:t>15,545 resolvable lakes </a:t>
            </a:r>
          </a:p>
          <a:p>
            <a:r>
              <a:rPr lang="en-US" sz="1900" dirty="0"/>
              <a:t>5.6% of lakes  </a:t>
            </a:r>
          </a:p>
          <a:p>
            <a:r>
              <a:rPr lang="en-US" sz="1900" dirty="0"/>
              <a:t>resolved 57% of surface intakes </a:t>
            </a:r>
          </a:p>
        </p:txBody>
      </p:sp>
      <p:sp>
        <p:nvSpPr>
          <p:cNvPr id="3" name="Rectangle 2">
            <a:extLst>
              <a:ext uri="{FF2B5EF4-FFF2-40B4-BE49-F238E27FC236}">
                <a16:creationId xmlns:a16="http://schemas.microsoft.com/office/drawing/2014/main" id="{7FD528C9-241C-1F43-80C3-49FB142AA2BF}"/>
              </a:ext>
            </a:extLst>
          </p:cNvPr>
          <p:cNvSpPr/>
          <p:nvPr/>
        </p:nvSpPr>
        <p:spPr>
          <a:xfrm>
            <a:off x="61131" y="709613"/>
            <a:ext cx="3538224" cy="1200329"/>
          </a:xfrm>
          <a:prstGeom prst="rect">
            <a:avLst/>
          </a:prstGeom>
        </p:spPr>
        <p:txBody>
          <a:bodyPr wrap="square">
            <a:spAutoFit/>
          </a:bodyPr>
          <a:lstStyle/>
          <a:p>
            <a:r>
              <a:rPr lang="en-US" dirty="0"/>
              <a:t>European Space Agency sensors: </a:t>
            </a:r>
          </a:p>
          <a:p>
            <a:r>
              <a:rPr lang="en-US" dirty="0"/>
              <a:t>MERIS on Envisat (2002-2012) </a:t>
            </a:r>
          </a:p>
          <a:p>
            <a:r>
              <a:rPr lang="en-US" dirty="0"/>
              <a:t>OLCI on Sentinel-3A (2016-present) </a:t>
            </a:r>
          </a:p>
          <a:p>
            <a:r>
              <a:rPr lang="en-US" dirty="0"/>
              <a:t>OLCI on Sentinel-3B (2018-present)</a:t>
            </a:r>
          </a:p>
        </p:txBody>
      </p:sp>
    </p:spTree>
    <p:extLst>
      <p:ext uri="{BB962C8B-B14F-4D97-AF65-F5344CB8AC3E}">
        <p14:creationId xmlns:p14="http://schemas.microsoft.com/office/powerpoint/2010/main" val="410587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23F5CF-5C2E-2E46-BC1D-8C6AE481C4A4}"/>
              </a:ext>
            </a:extLst>
          </p:cNvPr>
          <p:cNvPicPr/>
          <p:nvPr/>
        </p:nvPicPr>
        <p:blipFill>
          <a:blip r:embed="rId2" cstate="print">
            <a:extLst>
              <a:ext uri="{28A0092B-C50C-407E-A947-70E740481C1C}">
                <a14:useLocalDpi xmlns:a14="http://schemas.microsoft.com/office/drawing/2010/main"/>
              </a:ext>
            </a:extLst>
          </a:blip>
          <a:stretch>
            <a:fillRect/>
          </a:stretch>
        </p:blipFill>
        <p:spPr>
          <a:xfrm>
            <a:off x="9569482" y="97127"/>
            <a:ext cx="2571080" cy="959408"/>
          </a:xfrm>
          <a:prstGeom prst="rect">
            <a:avLst/>
          </a:prstGeom>
          <a:solidFill>
            <a:schemeClr val="bg2"/>
          </a:solidFill>
          <a:ln>
            <a:noFill/>
          </a:ln>
        </p:spPr>
      </p:pic>
      <p:sp>
        <p:nvSpPr>
          <p:cNvPr id="11" name="TextBox 10">
            <a:extLst>
              <a:ext uri="{FF2B5EF4-FFF2-40B4-BE49-F238E27FC236}">
                <a16:creationId xmlns:a16="http://schemas.microsoft.com/office/drawing/2014/main" id="{AC09A5E0-75D0-6243-8EEA-7ED26E551710}"/>
              </a:ext>
            </a:extLst>
          </p:cNvPr>
          <p:cNvSpPr txBox="1"/>
          <p:nvPr/>
        </p:nvSpPr>
        <p:spPr>
          <a:xfrm>
            <a:off x="10068790" y="5345704"/>
            <a:ext cx="2123210" cy="646331"/>
          </a:xfrm>
          <a:prstGeom prst="rect">
            <a:avLst/>
          </a:prstGeom>
          <a:noFill/>
        </p:spPr>
        <p:txBody>
          <a:bodyPr wrap="none" rtlCol="0">
            <a:spAutoFit/>
          </a:bodyPr>
          <a:lstStyle/>
          <a:p>
            <a:r>
              <a:rPr lang="en-US" dirty="0">
                <a:solidFill>
                  <a:schemeClr val="accent3"/>
                </a:solidFill>
              </a:rPr>
              <a:t>Grey     Below detect</a:t>
            </a:r>
          </a:p>
          <a:p>
            <a:r>
              <a:rPr lang="en-US" dirty="0">
                <a:solidFill>
                  <a:srgbClr val="985810"/>
                </a:solidFill>
              </a:rPr>
              <a:t>Brown  Land</a:t>
            </a:r>
          </a:p>
        </p:txBody>
      </p:sp>
      <p:grpSp>
        <p:nvGrpSpPr>
          <p:cNvPr id="21" name="Group 20">
            <a:extLst>
              <a:ext uri="{FF2B5EF4-FFF2-40B4-BE49-F238E27FC236}">
                <a16:creationId xmlns:a16="http://schemas.microsoft.com/office/drawing/2014/main" id="{0DD85D2C-B350-014B-8016-3AD8DCD6DB6F}"/>
              </a:ext>
            </a:extLst>
          </p:cNvPr>
          <p:cNvGrpSpPr/>
          <p:nvPr/>
        </p:nvGrpSpPr>
        <p:grpSpPr>
          <a:xfrm>
            <a:off x="10068790" y="1602040"/>
            <a:ext cx="906540" cy="3518904"/>
            <a:chOff x="10329505" y="1583032"/>
            <a:chExt cx="906540" cy="3518904"/>
          </a:xfrm>
        </p:grpSpPr>
        <p:pic>
          <p:nvPicPr>
            <p:cNvPr id="17" name="Picture 16" descr="Timeline&#10;&#10;Description automatically generated">
              <a:extLst>
                <a:ext uri="{FF2B5EF4-FFF2-40B4-BE49-F238E27FC236}">
                  <a16:creationId xmlns:a16="http://schemas.microsoft.com/office/drawing/2014/main" id="{C898075D-50CB-2E41-9E33-C33991B466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29505" y="1583032"/>
              <a:ext cx="906540" cy="3518904"/>
            </a:xfrm>
            <a:prstGeom prst="rect">
              <a:avLst/>
            </a:prstGeom>
          </p:spPr>
        </p:pic>
        <p:sp>
          <p:nvSpPr>
            <p:cNvPr id="18" name="TextBox 17">
              <a:extLst>
                <a:ext uri="{FF2B5EF4-FFF2-40B4-BE49-F238E27FC236}">
                  <a16:creationId xmlns:a16="http://schemas.microsoft.com/office/drawing/2014/main" id="{60D4DDDE-A6C4-C34F-84B3-2237A365DECF}"/>
                </a:ext>
              </a:extLst>
            </p:cNvPr>
            <p:cNvSpPr txBox="1"/>
            <p:nvPr/>
          </p:nvSpPr>
          <p:spPr>
            <a:xfrm>
              <a:off x="10371069" y="2088572"/>
              <a:ext cx="612668" cy="3013363"/>
            </a:xfrm>
            <a:prstGeom prst="rect">
              <a:avLst/>
            </a:prstGeom>
            <a:solidFill>
              <a:schemeClr val="bg1"/>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A65B9BA4-72D6-4A46-A8B1-08F378FD69C2}"/>
                </a:ext>
              </a:extLst>
            </p:cNvPr>
            <p:cNvSpPr txBox="1"/>
            <p:nvPr/>
          </p:nvSpPr>
          <p:spPr>
            <a:xfrm>
              <a:off x="10329505" y="4666976"/>
              <a:ext cx="568489" cy="369332"/>
            </a:xfrm>
            <a:prstGeom prst="rect">
              <a:avLst/>
            </a:prstGeom>
            <a:noFill/>
          </p:spPr>
          <p:txBody>
            <a:bodyPr wrap="none" rtlCol="0">
              <a:spAutoFit/>
            </a:bodyPr>
            <a:lstStyle/>
            <a:p>
              <a:r>
                <a:rPr lang="en-US" dirty="0"/>
                <a:t>Low</a:t>
              </a:r>
            </a:p>
          </p:txBody>
        </p:sp>
        <p:sp>
          <p:nvSpPr>
            <p:cNvPr id="20" name="TextBox 19">
              <a:extLst>
                <a:ext uri="{FF2B5EF4-FFF2-40B4-BE49-F238E27FC236}">
                  <a16:creationId xmlns:a16="http://schemas.microsoft.com/office/drawing/2014/main" id="{C748B339-5E72-AA4C-A660-A2126CD091D3}"/>
                </a:ext>
              </a:extLst>
            </p:cNvPr>
            <p:cNvSpPr txBox="1"/>
            <p:nvPr/>
          </p:nvSpPr>
          <p:spPr>
            <a:xfrm>
              <a:off x="10357689" y="2286333"/>
              <a:ext cx="612668" cy="369332"/>
            </a:xfrm>
            <a:prstGeom prst="rect">
              <a:avLst/>
            </a:prstGeom>
            <a:noFill/>
          </p:spPr>
          <p:txBody>
            <a:bodyPr wrap="none" rtlCol="0">
              <a:spAutoFit/>
            </a:bodyPr>
            <a:lstStyle/>
            <a:p>
              <a:r>
                <a:rPr lang="en-US" dirty="0"/>
                <a:t>High</a:t>
              </a:r>
            </a:p>
          </p:txBody>
        </p:sp>
      </p:grpSp>
      <p:sp>
        <p:nvSpPr>
          <p:cNvPr id="12" name="TextBox 11">
            <a:extLst>
              <a:ext uri="{FF2B5EF4-FFF2-40B4-BE49-F238E27FC236}">
                <a16:creationId xmlns:a16="http://schemas.microsoft.com/office/drawing/2014/main" id="{6A371BA2-316A-D94F-9E17-E904D457037C}"/>
              </a:ext>
            </a:extLst>
          </p:cNvPr>
          <p:cNvSpPr txBox="1"/>
          <p:nvPr/>
        </p:nvSpPr>
        <p:spPr>
          <a:xfrm>
            <a:off x="51438" y="97127"/>
            <a:ext cx="3455433" cy="369332"/>
          </a:xfrm>
          <a:prstGeom prst="rect">
            <a:avLst/>
          </a:prstGeom>
          <a:noFill/>
        </p:spPr>
        <p:txBody>
          <a:bodyPr wrap="none" rtlCol="0">
            <a:spAutoFit/>
          </a:bodyPr>
          <a:lstStyle/>
          <a:p>
            <a:r>
              <a:rPr lang="en-US" dirty="0"/>
              <a:t>Daily, weekly (Sunday to Saturday).</a:t>
            </a:r>
          </a:p>
        </p:txBody>
      </p:sp>
      <p:grpSp>
        <p:nvGrpSpPr>
          <p:cNvPr id="4" name="Group 3">
            <a:extLst>
              <a:ext uri="{FF2B5EF4-FFF2-40B4-BE49-F238E27FC236}">
                <a16:creationId xmlns:a16="http://schemas.microsoft.com/office/drawing/2014/main" id="{AE09606B-2E2B-76FC-EBD2-D44C2E9E4118}"/>
              </a:ext>
            </a:extLst>
          </p:cNvPr>
          <p:cNvGrpSpPr/>
          <p:nvPr/>
        </p:nvGrpSpPr>
        <p:grpSpPr>
          <a:xfrm>
            <a:off x="51438" y="623103"/>
            <a:ext cx="10973585" cy="6012165"/>
            <a:chOff x="51438" y="623103"/>
            <a:chExt cx="10973585" cy="6012165"/>
          </a:xfrm>
        </p:grpSpPr>
        <p:pic>
          <p:nvPicPr>
            <p:cNvPr id="10" name="Picture 9">
              <a:extLst>
                <a:ext uri="{FF2B5EF4-FFF2-40B4-BE49-F238E27FC236}">
                  <a16:creationId xmlns:a16="http://schemas.microsoft.com/office/drawing/2014/main" id="{186E60D7-8EAF-2944-AAF9-13146A7A956D}"/>
                </a:ext>
              </a:extLst>
            </p:cNvPr>
            <p:cNvPicPr>
              <a:picLocks noChangeAspect="1"/>
            </p:cNvPicPr>
            <p:nvPr/>
          </p:nvPicPr>
          <p:blipFill>
            <a:blip r:embed="rId4"/>
            <a:srcRect/>
            <a:stretch/>
          </p:blipFill>
          <p:spPr>
            <a:xfrm>
              <a:off x="51438" y="623103"/>
              <a:ext cx="9370311" cy="6012165"/>
            </a:xfrm>
            <a:prstGeom prst="rect">
              <a:avLst/>
            </a:prstGeom>
          </p:spPr>
        </p:pic>
        <p:sp>
          <p:nvSpPr>
            <p:cNvPr id="3" name="TextBox 2">
              <a:extLst>
                <a:ext uri="{FF2B5EF4-FFF2-40B4-BE49-F238E27FC236}">
                  <a16:creationId xmlns:a16="http://schemas.microsoft.com/office/drawing/2014/main" id="{DBC9D4FF-C99C-2C4F-4EC8-A31E55F1BC38}"/>
                </a:ext>
              </a:extLst>
            </p:cNvPr>
            <p:cNvSpPr txBox="1"/>
            <p:nvPr/>
          </p:nvSpPr>
          <p:spPr>
            <a:xfrm>
              <a:off x="4901463" y="881739"/>
              <a:ext cx="6123560" cy="461665"/>
            </a:xfrm>
            <a:prstGeom prst="rect">
              <a:avLst/>
            </a:prstGeom>
            <a:noFill/>
          </p:spPr>
          <p:txBody>
            <a:bodyPr wrap="square">
              <a:spAutoFit/>
            </a:bodyPr>
            <a:lstStyle/>
            <a:p>
              <a:r>
                <a:rPr lang="en-US" sz="2400" dirty="0"/>
                <a:t>September 5-11, 2021. </a:t>
              </a:r>
            </a:p>
          </p:txBody>
        </p:sp>
      </p:grpSp>
      <p:sp>
        <p:nvSpPr>
          <p:cNvPr id="6" name="TextBox 5">
            <a:extLst>
              <a:ext uri="{FF2B5EF4-FFF2-40B4-BE49-F238E27FC236}">
                <a16:creationId xmlns:a16="http://schemas.microsoft.com/office/drawing/2014/main" id="{4DFF763C-9F3E-35F6-349A-C77247613ED4}"/>
              </a:ext>
            </a:extLst>
          </p:cNvPr>
          <p:cNvSpPr txBox="1"/>
          <p:nvPr/>
        </p:nvSpPr>
        <p:spPr>
          <a:xfrm>
            <a:off x="3959820" y="97127"/>
            <a:ext cx="6108970" cy="369332"/>
          </a:xfrm>
          <a:prstGeom prst="rect">
            <a:avLst/>
          </a:prstGeom>
          <a:noFill/>
        </p:spPr>
        <p:txBody>
          <a:bodyPr wrap="square">
            <a:spAutoFit/>
          </a:bodyPr>
          <a:lstStyle/>
          <a:p>
            <a:r>
              <a:rPr lang="en-US" dirty="0"/>
              <a:t>Recently added rolling 28-day, monthly and seasonal files</a:t>
            </a:r>
          </a:p>
        </p:txBody>
      </p:sp>
    </p:spTree>
    <p:extLst>
      <p:ext uri="{BB962C8B-B14F-4D97-AF65-F5344CB8AC3E}">
        <p14:creationId xmlns:p14="http://schemas.microsoft.com/office/powerpoint/2010/main" val="316758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6E60D7-8EAF-2944-AAF9-13146A7A956D}"/>
              </a:ext>
            </a:extLst>
          </p:cNvPr>
          <p:cNvPicPr>
            <a:picLocks noChangeAspect="1"/>
          </p:cNvPicPr>
          <p:nvPr/>
        </p:nvPicPr>
        <p:blipFill rotWithShape="1">
          <a:blip r:embed="rId2"/>
          <a:srcRect l="-135" t="-35" r="77729" b="58519"/>
          <a:stretch/>
        </p:blipFill>
        <p:spPr>
          <a:xfrm>
            <a:off x="3053910" y="0"/>
            <a:ext cx="4971410" cy="5910304"/>
          </a:xfrm>
          <a:prstGeom prst="rect">
            <a:avLst/>
          </a:prstGeom>
        </p:spPr>
      </p:pic>
      <p:pic>
        <p:nvPicPr>
          <p:cNvPr id="7" name="Picture 6">
            <a:extLst>
              <a:ext uri="{FF2B5EF4-FFF2-40B4-BE49-F238E27FC236}">
                <a16:creationId xmlns:a16="http://schemas.microsoft.com/office/drawing/2014/main" id="{7B23F5CF-5C2E-2E46-BC1D-8C6AE481C4A4}"/>
              </a:ext>
            </a:extLst>
          </p:cNvPr>
          <p:cNvPicPr/>
          <p:nvPr/>
        </p:nvPicPr>
        <p:blipFill>
          <a:blip r:embed="rId3" cstate="print">
            <a:extLst>
              <a:ext uri="{28A0092B-C50C-407E-A947-70E740481C1C}">
                <a14:useLocalDpi xmlns:a14="http://schemas.microsoft.com/office/drawing/2010/main"/>
              </a:ext>
            </a:extLst>
          </a:blip>
          <a:stretch>
            <a:fillRect/>
          </a:stretch>
        </p:blipFill>
        <p:spPr>
          <a:xfrm>
            <a:off x="9569482" y="97127"/>
            <a:ext cx="2571080" cy="959408"/>
          </a:xfrm>
          <a:prstGeom prst="rect">
            <a:avLst/>
          </a:prstGeom>
          <a:solidFill>
            <a:schemeClr val="bg2"/>
          </a:solidFill>
          <a:ln>
            <a:noFill/>
          </a:ln>
        </p:spPr>
      </p:pic>
      <p:sp>
        <p:nvSpPr>
          <p:cNvPr id="11" name="TextBox 10">
            <a:extLst>
              <a:ext uri="{FF2B5EF4-FFF2-40B4-BE49-F238E27FC236}">
                <a16:creationId xmlns:a16="http://schemas.microsoft.com/office/drawing/2014/main" id="{AC09A5E0-75D0-6243-8EEA-7ED26E551710}"/>
              </a:ext>
            </a:extLst>
          </p:cNvPr>
          <p:cNvSpPr txBox="1"/>
          <p:nvPr/>
        </p:nvSpPr>
        <p:spPr>
          <a:xfrm>
            <a:off x="8731812" y="5122184"/>
            <a:ext cx="2123210" cy="646331"/>
          </a:xfrm>
          <a:prstGeom prst="rect">
            <a:avLst/>
          </a:prstGeom>
          <a:noFill/>
        </p:spPr>
        <p:txBody>
          <a:bodyPr wrap="none" rtlCol="0">
            <a:spAutoFit/>
          </a:bodyPr>
          <a:lstStyle/>
          <a:p>
            <a:r>
              <a:rPr lang="en-US" dirty="0">
                <a:solidFill>
                  <a:schemeClr val="accent3"/>
                </a:solidFill>
              </a:rPr>
              <a:t>Grey     Below detect</a:t>
            </a:r>
          </a:p>
          <a:p>
            <a:r>
              <a:rPr lang="en-US" dirty="0">
                <a:solidFill>
                  <a:srgbClr val="985810"/>
                </a:solidFill>
              </a:rPr>
              <a:t>Brown  Land</a:t>
            </a:r>
          </a:p>
        </p:txBody>
      </p:sp>
      <p:grpSp>
        <p:nvGrpSpPr>
          <p:cNvPr id="21" name="Group 20">
            <a:extLst>
              <a:ext uri="{FF2B5EF4-FFF2-40B4-BE49-F238E27FC236}">
                <a16:creationId xmlns:a16="http://schemas.microsoft.com/office/drawing/2014/main" id="{0DD85D2C-B350-014B-8016-3AD8DCD6DB6F}"/>
              </a:ext>
            </a:extLst>
          </p:cNvPr>
          <p:cNvGrpSpPr/>
          <p:nvPr/>
        </p:nvGrpSpPr>
        <p:grpSpPr>
          <a:xfrm>
            <a:off x="9340147" y="1369126"/>
            <a:ext cx="906540" cy="3518904"/>
            <a:chOff x="10329505" y="1583032"/>
            <a:chExt cx="906540" cy="3518904"/>
          </a:xfrm>
        </p:grpSpPr>
        <p:pic>
          <p:nvPicPr>
            <p:cNvPr id="17" name="Picture 16" descr="Timeline&#10;&#10;Description automatically generated">
              <a:extLst>
                <a:ext uri="{FF2B5EF4-FFF2-40B4-BE49-F238E27FC236}">
                  <a16:creationId xmlns:a16="http://schemas.microsoft.com/office/drawing/2014/main" id="{C898075D-50CB-2E41-9E33-C33991B466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329505" y="1583032"/>
              <a:ext cx="906540" cy="3518904"/>
            </a:xfrm>
            <a:prstGeom prst="rect">
              <a:avLst/>
            </a:prstGeom>
          </p:spPr>
        </p:pic>
        <p:sp>
          <p:nvSpPr>
            <p:cNvPr id="18" name="TextBox 17">
              <a:extLst>
                <a:ext uri="{FF2B5EF4-FFF2-40B4-BE49-F238E27FC236}">
                  <a16:creationId xmlns:a16="http://schemas.microsoft.com/office/drawing/2014/main" id="{60D4DDDE-A6C4-C34F-84B3-2237A365DECF}"/>
                </a:ext>
              </a:extLst>
            </p:cNvPr>
            <p:cNvSpPr txBox="1"/>
            <p:nvPr/>
          </p:nvSpPr>
          <p:spPr>
            <a:xfrm>
              <a:off x="10371069" y="2088572"/>
              <a:ext cx="612668" cy="3013363"/>
            </a:xfrm>
            <a:prstGeom prst="rect">
              <a:avLst/>
            </a:prstGeom>
            <a:solidFill>
              <a:schemeClr val="bg1"/>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A65B9BA4-72D6-4A46-A8B1-08F378FD69C2}"/>
                </a:ext>
              </a:extLst>
            </p:cNvPr>
            <p:cNvSpPr txBox="1"/>
            <p:nvPr/>
          </p:nvSpPr>
          <p:spPr>
            <a:xfrm>
              <a:off x="10329505" y="4666976"/>
              <a:ext cx="568489" cy="369332"/>
            </a:xfrm>
            <a:prstGeom prst="rect">
              <a:avLst/>
            </a:prstGeom>
            <a:noFill/>
          </p:spPr>
          <p:txBody>
            <a:bodyPr wrap="none" rtlCol="0">
              <a:spAutoFit/>
            </a:bodyPr>
            <a:lstStyle/>
            <a:p>
              <a:r>
                <a:rPr lang="en-US" dirty="0"/>
                <a:t>Low</a:t>
              </a:r>
            </a:p>
          </p:txBody>
        </p:sp>
        <p:sp>
          <p:nvSpPr>
            <p:cNvPr id="20" name="TextBox 19">
              <a:extLst>
                <a:ext uri="{FF2B5EF4-FFF2-40B4-BE49-F238E27FC236}">
                  <a16:creationId xmlns:a16="http://schemas.microsoft.com/office/drawing/2014/main" id="{C748B339-5E72-AA4C-A660-A2126CD091D3}"/>
                </a:ext>
              </a:extLst>
            </p:cNvPr>
            <p:cNvSpPr txBox="1"/>
            <p:nvPr/>
          </p:nvSpPr>
          <p:spPr>
            <a:xfrm>
              <a:off x="10357689" y="2286333"/>
              <a:ext cx="612668" cy="369332"/>
            </a:xfrm>
            <a:prstGeom prst="rect">
              <a:avLst/>
            </a:prstGeom>
            <a:noFill/>
          </p:spPr>
          <p:txBody>
            <a:bodyPr wrap="none" rtlCol="0">
              <a:spAutoFit/>
            </a:bodyPr>
            <a:lstStyle/>
            <a:p>
              <a:r>
                <a:rPr lang="en-US" dirty="0"/>
                <a:t>High</a:t>
              </a:r>
            </a:p>
          </p:txBody>
        </p:sp>
      </p:grpSp>
      <p:sp>
        <p:nvSpPr>
          <p:cNvPr id="12" name="TextBox 11">
            <a:extLst>
              <a:ext uri="{FF2B5EF4-FFF2-40B4-BE49-F238E27FC236}">
                <a16:creationId xmlns:a16="http://schemas.microsoft.com/office/drawing/2014/main" id="{6A371BA2-316A-D94F-9E17-E904D457037C}"/>
              </a:ext>
            </a:extLst>
          </p:cNvPr>
          <p:cNvSpPr txBox="1"/>
          <p:nvPr/>
        </p:nvSpPr>
        <p:spPr>
          <a:xfrm>
            <a:off x="166039" y="97127"/>
            <a:ext cx="2271456" cy="369332"/>
          </a:xfrm>
          <a:prstGeom prst="rect">
            <a:avLst/>
          </a:prstGeom>
          <a:noFill/>
        </p:spPr>
        <p:txBody>
          <a:bodyPr wrap="none" rtlCol="0">
            <a:spAutoFit/>
          </a:bodyPr>
          <a:lstStyle/>
          <a:p>
            <a:r>
              <a:rPr lang="en-US" dirty="0"/>
              <a:t>September 5-11, 2021</a:t>
            </a:r>
          </a:p>
        </p:txBody>
      </p:sp>
      <p:sp>
        <p:nvSpPr>
          <p:cNvPr id="3" name="TextBox 2">
            <a:extLst>
              <a:ext uri="{FF2B5EF4-FFF2-40B4-BE49-F238E27FC236}">
                <a16:creationId xmlns:a16="http://schemas.microsoft.com/office/drawing/2014/main" id="{92E54CD7-C3B9-33F9-C43F-A4760518A4BC}"/>
              </a:ext>
            </a:extLst>
          </p:cNvPr>
          <p:cNvSpPr txBox="1"/>
          <p:nvPr/>
        </p:nvSpPr>
        <p:spPr>
          <a:xfrm>
            <a:off x="12780" y="5837543"/>
            <a:ext cx="7703158" cy="923330"/>
          </a:xfrm>
          <a:prstGeom prst="rect">
            <a:avLst/>
          </a:prstGeom>
          <a:noFill/>
        </p:spPr>
        <p:txBody>
          <a:bodyPr wrap="square">
            <a:spAutoFit/>
          </a:bodyPr>
          <a:lstStyle/>
          <a:p>
            <a:r>
              <a:rPr lang="en-US" b="0" i="0" dirty="0">
                <a:effectLst/>
                <a:latin typeface="Calibri" panose="020F0502020204030204" pitchFamily="34" charset="0"/>
              </a:rPr>
              <a:t>Link for Chat</a:t>
            </a:r>
          </a:p>
          <a:p>
            <a:r>
              <a:rPr lang="en-US" b="0" i="0" dirty="0">
                <a:effectLst/>
                <a:latin typeface="Calibri" panose="020F0502020204030204" pitchFamily="34" charset="0"/>
              </a:rPr>
              <a:t>Manuscript supplemental data provides a list of resolvable lakes by state.</a:t>
            </a:r>
            <a:endParaRPr lang="en-US" b="0" i="0" dirty="0">
              <a:effectLst/>
              <a:latin typeface="Calibri" panose="020F0502020204030204" pitchFamily="34" charset="0"/>
              <a:hlinkClick r:id="rId5" tooltip="https://gcc02.safelinks.protection.outlook.com/?url=https%3A%2F%2Fwww.sciencedirect.com%2Fscience%2Farticle%2Fpii%2FS1364815218302482%23sec5&amp;data=04%7C01%7Cbridget.n.seegers%40nasa.gov%7C15dca37d5aaa47821e0308d93af3bf3c%7C7005d45845be48ae8140d43da96dd17b%7C0%7C0%7C637605640839599549%7CUnknown%7CTWFpbGZsb3d8eyJWIjoiMC4wLjAwMDAiLCJQIjoiV2luMzIiLCJBTiI6Ik1haWwiLCJXVCI6Mn0%3D%7C1000&amp;sdata=v6vR7dHVFlM1ZgAvmY4XH2xrQxlNY%2FDQy1OUANflRSg%3D&amp;reserved=0">
                <a:extLst>
                  <a:ext uri="{A12FA001-AC4F-418D-AE19-62706E023703}">
                    <ahyp:hlinkClr xmlns:ahyp="http://schemas.microsoft.com/office/drawing/2018/hyperlinkcolor" val="tx"/>
                  </a:ext>
                </a:extLst>
              </a:hlinkClick>
            </a:endParaRPr>
          </a:p>
          <a:p>
            <a:r>
              <a:rPr lang="en-US" b="0" i="0" u="sng" dirty="0">
                <a:solidFill>
                  <a:srgbClr val="0563C1"/>
                </a:solidFill>
                <a:effectLst/>
                <a:latin typeface="Calibri" panose="020F0502020204030204" pitchFamily="34" charset="0"/>
                <a:hlinkClick r:id="rId6"/>
              </a:rPr>
              <a:t>https://www.sciencedirect.com/science/article/pii/S1364815218302482#sec5</a:t>
            </a:r>
            <a:endParaRPr lang="en-US" dirty="0"/>
          </a:p>
        </p:txBody>
      </p:sp>
    </p:spTree>
    <p:extLst>
      <p:ext uri="{BB962C8B-B14F-4D97-AF65-F5344CB8AC3E}">
        <p14:creationId xmlns:p14="http://schemas.microsoft.com/office/powerpoint/2010/main" val="278452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yan tiles - Alaska">
            <a:extLst>
              <a:ext uri="{FF2B5EF4-FFF2-40B4-BE49-F238E27FC236}">
                <a16:creationId xmlns:a16="http://schemas.microsoft.com/office/drawing/2014/main" id="{D717E948-579A-2B4B-BC52-634AF6503F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7946" y="1394546"/>
            <a:ext cx="5965335" cy="4936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4454A4-485D-4749-8A27-1D6DB1DD2334}"/>
              </a:ext>
            </a:extLst>
          </p:cNvPr>
          <p:cNvSpPr txBox="1"/>
          <p:nvPr/>
        </p:nvSpPr>
        <p:spPr>
          <a:xfrm>
            <a:off x="431800" y="203200"/>
            <a:ext cx="2096471" cy="584775"/>
          </a:xfrm>
          <a:prstGeom prst="rect">
            <a:avLst/>
          </a:prstGeom>
          <a:noFill/>
        </p:spPr>
        <p:txBody>
          <a:bodyPr wrap="none" rtlCol="0">
            <a:spAutoFit/>
          </a:bodyPr>
          <a:lstStyle/>
          <a:p>
            <a:r>
              <a:rPr lang="en-US" sz="3200" dirty="0"/>
              <a:t>Alaska Tiles</a:t>
            </a:r>
          </a:p>
        </p:txBody>
      </p:sp>
      <p:sp>
        <p:nvSpPr>
          <p:cNvPr id="5" name="Rectangle 4">
            <a:extLst>
              <a:ext uri="{FF2B5EF4-FFF2-40B4-BE49-F238E27FC236}">
                <a16:creationId xmlns:a16="http://schemas.microsoft.com/office/drawing/2014/main" id="{6E9A5AB8-719A-8F4D-9802-0A6EA71F1EE6}"/>
              </a:ext>
            </a:extLst>
          </p:cNvPr>
          <p:cNvSpPr/>
          <p:nvPr/>
        </p:nvSpPr>
        <p:spPr>
          <a:xfrm>
            <a:off x="431800" y="688230"/>
            <a:ext cx="2758640" cy="369332"/>
          </a:xfrm>
          <a:prstGeom prst="rect">
            <a:avLst/>
          </a:prstGeom>
        </p:spPr>
        <p:txBody>
          <a:bodyPr wrap="none">
            <a:spAutoFit/>
          </a:bodyPr>
          <a:lstStyle/>
          <a:p>
            <a:r>
              <a:rPr lang="en-US" dirty="0"/>
              <a:t>5,874 lakes resolvable lakes</a:t>
            </a:r>
          </a:p>
        </p:txBody>
      </p:sp>
      <p:sp>
        <p:nvSpPr>
          <p:cNvPr id="6" name="TextBox 5">
            <a:extLst>
              <a:ext uri="{FF2B5EF4-FFF2-40B4-BE49-F238E27FC236}">
                <a16:creationId xmlns:a16="http://schemas.microsoft.com/office/drawing/2014/main" id="{11490D40-6280-8FEC-33D2-B9A4EC1DCBE1}"/>
              </a:ext>
            </a:extLst>
          </p:cNvPr>
          <p:cNvSpPr txBox="1"/>
          <p:nvPr/>
        </p:nvSpPr>
        <p:spPr>
          <a:xfrm>
            <a:off x="4572000" y="203200"/>
            <a:ext cx="6096000" cy="923330"/>
          </a:xfrm>
          <a:prstGeom prst="rect">
            <a:avLst/>
          </a:prstGeom>
          <a:noFill/>
        </p:spPr>
        <p:txBody>
          <a:bodyPr wrap="square">
            <a:spAutoFit/>
          </a:bodyPr>
          <a:lstStyle/>
          <a:p>
            <a:r>
              <a:rPr lang="en-US" dirty="0">
                <a:solidFill>
                  <a:schemeClr val="accent3">
                    <a:lumMod val="75000"/>
                  </a:schemeClr>
                </a:solidFill>
              </a:rPr>
              <a:t>Grey      Cyanobacteria below detection</a:t>
            </a:r>
          </a:p>
          <a:p>
            <a:r>
              <a:rPr lang="en-US" dirty="0">
                <a:solidFill>
                  <a:srgbClr val="985810"/>
                </a:solidFill>
              </a:rPr>
              <a:t>Brown   Land</a:t>
            </a:r>
          </a:p>
          <a:p>
            <a:r>
              <a:rPr lang="en-US" dirty="0"/>
              <a:t>Black     No data</a:t>
            </a:r>
          </a:p>
        </p:txBody>
      </p:sp>
    </p:spTree>
    <p:extLst>
      <p:ext uri="{BB962C8B-B14F-4D97-AF65-F5344CB8AC3E}">
        <p14:creationId xmlns:p14="http://schemas.microsoft.com/office/powerpoint/2010/main" val="262405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2C6EBD-495D-2446-8D61-E1243E9135F9}"/>
              </a:ext>
            </a:extLst>
          </p:cNvPr>
          <p:cNvPicPr>
            <a:picLocks noChangeAspect="1"/>
          </p:cNvPicPr>
          <p:nvPr/>
        </p:nvPicPr>
        <p:blipFill>
          <a:blip r:embed="rId2"/>
          <a:stretch>
            <a:fillRect/>
          </a:stretch>
        </p:blipFill>
        <p:spPr>
          <a:xfrm>
            <a:off x="3190440" y="159155"/>
            <a:ext cx="8259880" cy="6539690"/>
          </a:xfrm>
          <a:prstGeom prst="rect">
            <a:avLst/>
          </a:prstGeom>
        </p:spPr>
      </p:pic>
      <p:sp>
        <p:nvSpPr>
          <p:cNvPr id="4" name="TextBox 3">
            <a:extLst>
              <a:ext uri="{FF2B5EF4-FFF2-40B4-BE49-F238E27FC236}">
                <a16:creationId xmlns:a16="http://schemas.microsoft.com/office/drawing/2014/main" id="{CA4454A4-485D-4749-8A27-1D6DB1DD2334}"/>
              </a:ext>
            </a:extLst>
          </p:cNvPr>
          <p:cNvSpPr txBox="1"/>
          <p:nvPr/>
        </p:nvSpPr>
        <p:spPr>
          <a:xfrm>
            <a:off x="431800" y="203200"/>
            <a:ext cx="2096471" cy="584775"/>
          </a:xfrm>
          <a:prstGeom prst="rect">
            <a:avLst/>
          </a:prstGeom>
          <a:noFill/>
        </p:spPr>
        <p:txBody>
          <a:bodyPr wrap="none" rtlCol="0">
            <a:spAutoFit/>
          </a:bodyPr>
          <a:lstStyle/>
          <a:p>
            <a:r>
              <a:rPr lang="en-US" sz="3200" dirty="0"/>
              <a:t>Alaska Tiles</a:t>
            </a:r>
          </a:p>
        </p:txBody>
      </p:sp>
      <p:sp>
        <p:nvSpPr>
          <p:cNvPr id="5" name="Rectangle 4">
            <a:extLst>
              <a:ext uri="{FF2B5EF4-FFF2-40B4-BE49-F238E27FC236}">
                <a16:creationId xmlns:a16="http://schemas.microsoft.com/office/drawing/2014/main" id="{6E9A5AB8-719A-8F4D-9802-0A6EA71F1EE6}"/>
              </a:ext>
            </a:extLst>
          </p:cNvPr>
          <p:cNvSpPr/>
          <p:nvPr/>
        </p:nvSpPr>
        <p:spPr>
          <a:xfrm>
            <a:off x="431800" y="688230"/>
            <a:ext cx="2758640" cy="369332"/>
          </a:xfrm>
          <a:prstGeom prst="rect">
            <a:avLst/>
          </a:prstGeom>
        </p:spPr>
        <p:txBody>
          <a:bodyPr wrap="none">
            <a:spAutoFit/>
          </a:bodyPr>
          <a:lstStyle/>
          <a:p>
            <a:r>
              <a:rPr lang="en-US" dirty="0"/>
              <a:t>5,874 lakes resolvable lakes</a:t>
            </a:r>
          </a:p>
        </p:txBody>
      </p:sp>
    </p:spTree>
    <p:extLst>
      <p:ext uri="{BB962C8B-B14F-4D97-AF65-F5344CB8AC3E}">
        <p14:creationId xmlns:p14="http://schemas.microsoft.com/office/powerpoint/2010/main" val="19453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4D0BA-4864-36A7-1445-4464F3256EEE}"/>
              </a:ext>
            </a:extLst>
          </p:cNvPr>
          <p:cNvPicPr>
            <a:picLocks noChangeAspect="1"/>
          </p:cNvPicPr>
          <p:nvPr/>
        </p:nvPicPr>
        <p:blipFill>
          <a:blip r:embed="rId2"/>
          <a:stretch>
            <a:fillRect/>
          </a:stretch>
        </p:blipFill>
        <p:spPr>
          <a:xfrm>
            <a:off x="282373" y="102004"/>
            <a:ext cx="11335426" cy="6340499"/>
          </a:xfrm>
          <a:prstGeom prst="rect">
            <a:avLst/>
          </a:prstGeom>
        </p:spPr>
      </p:pic>
    </p:spTree>
    <p:extLst>
      <p:ext uri="{BB962C8B-B14F-4D97-AF65-F5344CB8AC3E}">
        <p14:creationId xmlns:p14="http://schemas.microsoft.com/office/powerpoint/2010/main" val="151807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7image46947856">
            <a:extLst>
              <a:ext uri="{FF2B5EF4-FFF2-40B4-BE49-F238E27FC236}">
                <a16:creationId xmlns:a16="http://schemas.microsoft.com/office/drawing/2014/main" id="{58443860-EE33-5D42-8115-BD16FC7E05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4925" y="79567"/>
            <a:ext cx="3929210" cy="6698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3E879E-63AB-F940-B052-D95BC8C1E947}"/>
              </a:ext>
            </a:extLst>
          </p:cNvPr>
          <p:cNvSpPr txBox="1"/>
          <p:nvPr/>
        </p:nvSpPr>
        <p:spPr>
          <a:xfrm>
            <a:off x="1842022" y="5819058"/>
            <a:ext cx="1710708" cy="369332"/>
          </a:xfrm>
          <a:prstGeom prst="rect">
            <a:avLst/>
          </a:prstGeom>
          <a:noFill/>
        </p:spPr>
        <p:txBody>
          <a:bodyPr wrap="square" rtlCol="0">
            <a:spAutoFit/>
          </a:bodyPr>
          <a:lstStyle/>
          <a:p>
            <a:r>
              <a:rPr lang="en-US" dirty="0"/>
              <a:t>Clark et al. 2017 </a:t>
            </a:r>
          </a:p>
        </p:txBody>
      </p:sp>
      <p:sp>
        <p:nvSpPr>
          <p:cNvPr id="2" name="Rectangle 1">
            <a:extLst>
              <a:ext uri="{FF2B5EF4-FFF2-40B4-BE49-F238E27FC236}">
                <a16:creationId xmlns:a16="http://schemas.microsoft.com/office/drawing/2014/main" id="{3AE8F2AF-0119-D44F-9DF0-4FA16E62D035}"/>
              </a:ext>
            </a:extLst>
          </p:cNvPr>
          <p:cNvSpPr/>
          <p:nvPr/>
        </p:nvSpPr>
        <p:spPr>
          <a:xfrm>
            <a:off x="2164140" y="188518"/>
            <a:ext cx="1297150" cy="369332"/>
          </a:xfrm>
          <a:prstGeom prst="rect">
            <a:avLst/>
          </a:prstGeom>
        </p:spPr>
        <p:txBody>
          <a:bodyPr wrap="none">
            <a:spAutoFit/>
          </a:bodyPr>
          <a:lstStyle/>
          <a:p>
            <a:r>
              <a:rPr lang="en-US" b="1" dirty="0"/>
              <a:t>2008 - 2011</a:t>
            </a:r>
          </a:p>
        </p:txBody>
      </p:sp>
      <p:sp>
        <p:nvSpPr>
          <p:cNvPr id="5" name="TextBox 4">
            <a:extLst>
              <a:ext uri="{FF2B5EF4-FFF2-40B4-BE49-F238E27FC236}">
                <a16:creationId xmlns:a16="http://schemas.microsoft.com/office/drawing/2014/main" id="{A5A09A60-C40D-F13D-427F-103214C86F0E}"/>
              </a:ext>
            </a:extLst>
          </p:cNvPr>
          <p:cNvSpPr txBox="1"/>
          <p:nvPr/>
        </p:nvSpPr>
        <p:spPr>
          <a:xfrm>
            <a:off x="5920902" y="3797645"/>
            <a:ext cx="5145704" cy="830997"/>
          </a:xfrm>
          <a:prstGeom prst="rect">
            <a:avLst/>
          </a:prstGeom>
          <a:noFill/>
        </p:spPr>
        <p:txBody>
          <a:bodyPr wrap="none" rtlCol="0">
            <a:spAutoFit/>
          </a:bodyPr>
          <a:lstStyle/>
          <a:p>
            <a:r>
              <a:rPr lang="en-US" dirty="0"/>
              <a:t>All publications are available the </a:t>
            </a:r>
            <a:r>
              <a:rPr lang="en-US" dirty="0" err="1"/>
              <a:t>CyAN</a:t>
            </a:r>
            <a:r>
              <a:rPr lang="en-US" dirty="0"/>
              <a:t> website</a:t>
            </a:r>
          </a:p>
          <a:p>
            <a:r>
              <a:rPr lang="en-US" sz="1200" dirty="0"/>
              <a:t> </a:t>
            </a:r>
            <a:r>
              <a:rPr lang="en-US" sz="1200" u="sng" dirty="0">
                <a:hlinkClick r:id="rId4"/>
              </a:rPr>
              <a:t>https://www.epa.gov/water-research/cyanobacteria-assessment-network-cyan</a:t>
            </a:r>
            <a:endParaRPr lang="en-US" sz="1200" dirty="0"/>
          </a:p>
          <a:p>
            <a:endParaRPr lang="en-US" dirty="0"/>
          </a:p>
        </p:txBody>
      </p:sp>
    </p:spTree>
    <p:extLst>
      <p:ext uri="{BB962C8B-B14F-4D97-AF65-F5344CB8AC3E}">
        <p14:creationId xmlns:p14="http://schemas.microsoft.com/office/powerpoint/2010/main" val="3251400564"/>
      </p:ext>
    </p:extLst>
  </p:cSld>
  <p:clrMapOvr>
    <a:masterClrMapping/>
  </p:clrMapOvr>
  <mc:AlternateContent xmlns:mc="http://schemas.openxmlformats.org/markup-compatibility/2006" xmlns:p14="http://schemas.microsoft.com/office/powerpoint/2010/main">
    <mc:Choice Requires="p14">
      <p:transition spd="slow" p14:dur="2000" advTm="109976"/>
    </mc:Choice>
    <mc:Fallback xmlns="">
      <p:transition spd="slow" advTm="10997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ebsite&#10;&#10;Description automatically generated">
            <a:extLst>
              <a:ext uri="{FF2B5EF4-FFF2-40B4-BE49-F238E27FC236}">
                <a16:creationId xmlns:a16="http://schemas.microsoft.com/office/drawing/2014/main" id="{2655056C-18AC-C54E-A5F2-6F28D03AFC4A}"/>
              </a:ext>
            </a:extLst>
          </p:cNvPr>
          <p:cNvPicPr>
            <a:picLocks noChangeAspect="1"/>
          </p:cNvPicPr>
          <p:nvPr/>
        </p:nvPicPr>
        <p:blipFill>
          <a:blip r:embed="rId2"/>
          <a:stretch>
            <a:fillRect/>
          </a:stretch>
        </p:blipFill>
        <p:spPr>
          <a:xfrm>
            <a:off x="3367585" y="788276"/>
            <a:ext cx="8824415" cy="6040875"/>
          </a:xfrm>
          <a:prstGeom prst="rect">
            <a:avLst/>
          </a:prstGeom>
        </p:spPr>
      </p:pic>
      <p:sp>
        <p:nvSpPr>
          <p:cNvPr id="7" name="TextBox 6">
            <a:extLst>
              <a:ext uri="{FF2B5EF4-FFF2-40B4-BE49-F238E27FC236}">
                <a16:creationId xmlns:a16="http://schemas.microsoft.com/office/drawing/2014/main" id="{C5D71462-A738-D84A-B8FD-0A6DA2E0D338}"/>
              </a:ext>
            </a:extLst>
          </p:cNvPr>
          <p:cNvSpPr txBox="1"/>
          <p:nvPr/>
        </p:nvSpPr>
        <p:spPr>
          <a:xfrm>
            <a:off x="0" y="49612"/>
            <a:ext cx="6098058" cy="646331"/>
          </a:xfrm>
          <a:prstGeom prst="rect">
            <a:avLst/>
          </a:prstGeom>
          <a:noFill/>
        </p:spPr>
        <p:txBody>
          <a:bodyPr wrap="square">
            <a:spAutoFit/>
          </a:bodyPr>
          <a:lstStyle/>
          <a:p>
            <a:r>
              <a:rPr lang="en-US" dirty="0"/>
              <a:t>CyAN data site</a:t>
            </a:r>
          </a:p>
          <a:p>
            <a:r>
              <a:rPr lang="en-US" dirty="0"/>
              <a:t>https://</a:t>
            </a:r>
            <a:r>
              <a:rPr lang="en-US" dirty="0" err="1"/>
              <a:t>oceancolor.gsfc.nasa.gov</a:t>
            </a:r>
            <a:r>
              <a:rPr lang="en-US" dirty="0"/>
              <a:t>/projects/cyan/</a:t>
            </a:r>
          </a:p>
        </p:txBody>
      </p:sp>
      <p:sp>
        <p:nvSpPr>
          <p:cNvPr id="2" name="Oval 1">
            <a:extLst>
              <a:ext uri="{FF2B5EF4-FFF2-40B4-BE49-F238E27FC236}">
                <a16:creationId xmlns:a16="http://schemas.microsoft.com/office/drawing/2014/main" id="{6F8F97A0-6FB0-A044-A80A-598FA97F54F7}"/>
              </a:ext>
            </a:extLst>
          </p:cNvPr>
          <p:cNvSpPr/>
          <p:nvPr/>
        </p:nvSpPr>
        <p:spPr>
          <a:xfrm>
            <a:off x="9613557" y="3808713"/>
            <a:ext cx="2578443" cy="2246098"/>
          </a:xfrm>
          <a:prstGeom prst="ellipse">
            <a:avLst/>
          </a:prstGeom>
          <a:noFill/>
          <a:ln w="603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5D3BD280-3424-464D-BD0F-FCB6A33CA391}"/>
              </a:ext>
            </a:extLst>
          </p:cNvPr>
          <p:cNvCxnSpPr>
            <a:cxnSpLocks/>
          </p:cNvCxnSpPr>
          <p:nvPr/>
        </p:nvCxnSpPr>
        <p:spPr>
          <a:xfrm>
            <a:off x="10490886" y="2533135"/>
            <a:ext cx="259492" cy="1149179"/>
          </a:xfrm>
          <a:prstGeom prst="straightConnector1">
            <a:avLst/>
          </a:prstGeom>
          <a:ln w="539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51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1067</Words>
  <Application>Microsoft Macintosh PowerPoint</Application>
  <PresentationFormat>Widescreen</PresentationFormat>
  <Paragraphs>113</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Seegers, Bridget N. (GSFC-616.0)[USRA]</dc:creator>
  <cp:lastModifiedBy>Seegers, B N (GSFC-616.0)[MORGAN STATE UNIV.]</cp:lastModifiedBy>
  <cp:revision>49</cp:revision>
  <dcterms:created xsi:type="dcterms:W3CDTF">2021-09-23T17:40:41Z</dcterms:created>
  <dcterms:modified xsi:type="dcterms:W3CDTF">2023-01-26T20:11:29Z</dcterms:modified>
</cp:coreProperties>
</file>