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 id="2147483748" r:id="rId5"/>
    <p:sldMasterId id="2147483808" r:id="rId6"/>
    <p:sldMasterId id="2147483811" r:id="rId7"/>
    <p:sldMasterId id="2147483813" r:id="rId8"/>
    <p:sldMasterId id="2147483815" r:id="rId9"/>
  </p:sldMasterIdLst>
  <p:notesMasterIdLst>
    <p:notesMasterId r:id="rId26"/>
  </p:notesMasterIdLst>
  <p:handoutMasterIdLst>
    <p:handoutMasterId r:id="rId27"/>
  </p:handoutMasterIdLst>
  <p:sldIdLst>
    <p:sldId id="261" r:id="rId10"/>
    <p:sldId id="273" r:id="rId11"/>
    <p:sldId id="286" r:id="rId12"/>
    <p:sldId id="335" r:id="rId13"/>
    <p:sldId id="548" r:id="rId14"/>
    <p:sldId id="310" r:id="rId15"/>
    <p:sldId id="576" r:id="rId16"/>
    <p:sldId id="571" r:id="rId17"/>
    <p:sldId id="276" r:id="rId18"/>
    <p:sldId id="297" r:id="rId19"/>
    <p:sldId id="298" r:id="rId20"/>
    <p:sldId id="336" r:id="rId21"/>
    <p:sldId id="577" r:id="rId22"/>
    <p:sldId id="400" r:id="rId23"/>
    <p:sldId id="397" r:id="rId24"/>
    <p:sldId id="332" r:id="rId2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6PA9ELW" initials="G" lastIdx="4" clrIdx="0"/>
  <p:cmAuthor id="1" name="Maggie Oldham" initials="MEO"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8D8"/>
    <a:srgbClr val="FFFFFF"/>
    <a:srgbClr val="532476"/>
    <a:srgbClr val="FCAE3B"/>
    <a:srgbClr val="7EA6C1"/>
    <a:srgbClr val="000000"/>
    <a:srgbClr val="539CAD"/>
    <a:srgbClr val="62AA56"/>
    <a:srgbClr val="C39001"/>
    <a:srgbClr val="A5C1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81156" autoAdjust="0"/>
  </p:normalViewPr>
  <p:slideViewPr>
    <p:cSldViewPr snapToGrid="0">
      <p:cViewPr varScale="1">
        <p:scale>
          <a:sx n="101" d="100"/>
          <a:sy n="101" d="100"/>
        </p:scale>
        <p:origin x="144" y="43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03" d="100"/>
          <a:sy n="103" d="100"/>
        </p:scale>
        <p:origin x="3456"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4" tIns="46577" rIns="93154" bIns="46577"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54" tIns="46577" rIns="93154" bIns="46577" rtlCol="0"/>
          <a:lstStyle>
            <a:lvl1pPr algn="r">
              <a:defRPr sz="1200"/>
            </a:lvl1pPr>
          </a:lstStyle>
          <a:p>
            <a:fld id="{0C953B36-61FE-44DF-96B5-4B2B9D66F47C}" type="datetimeFigureOut">
              <a:rPr lang="en-US" smtClean="0"/>
              <a:pPr/>
              <a:t>2/16/2023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54" tIns="46577" rIns="93154" bIns="4657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4" tIns="46577" rIns="93154" bIns="46577" rtlCol="0" anchor="b"/>
          <a:lstStyle>
            <a:lvl1pPr algn="r">
              <a:defRPr sz="1200"/>
            </a:lvl1pPr>
          </a:lstStyle>
          <a:p>
            <a:fld id="{0DFBBE6D-6D8B-4904-A720-30DED72FFF37}" type="slidenum">
              <a:rPr lang="en-US" smtClean="0"/>
              <a:pPr/>
              <a:t>‹#›</a:t>
            </a:fld>
            <a:endParaRPr lang="en-US" dirty="0"/>
          </a:p>
        </p:txBody>
      </p:sp>
    </p:spTree>
    <p:extLst>
      <p:ext uri="{BB962C8B-B14F-4D97-AF65-F5344CB8AC3E}">
        <p14:creationId xmlns:p14="http://schemas.microsoft.com/office/powerpoint/2010/main" val="3295907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4" tIns="46577" rIns="93154" bIns="4657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4" tIns="46577" rIns="93154" bIns="46577" rtlCol="0"/>
          <a:lstStyle>
            <a:lvl1pPr algn="r">
              <a:defRPr sz="1200"/>
            </a:lvl1pPr>
          </a:lstStyle>
          <a:p>
            <a:fld id="{C04728E6-AD04-44CB-8CED-AAB2465D099D}" type="datetimeFigureOut">
              <a:rPr lang="en-US" smtClean="0"/>
              <a:pPr/>
              <a:t>2/16/2023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54" tIns="46577" rIns="93154" bIns="4657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4" tIns="46577" rIns="93154" bIns="465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4" tIns="46577" rIns="93154" bIns="465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4" tIns="46577" rIns="93154" bIns="46577" rtlCol="0" anchor="b"/>
          <a:lstStyle>
            <a:lvl1pPr algn="r">
              <a:defRPr sz="1200"/>
            </a:lvl1pPr>
          </a:lstStyle>
          <a:p>
            <a:fld id="{C13EF162-95D0-42FB-9D8D-7153835C2BD8}" type="slidenum">
              <a:rPr lang="en-US" smtClean="0"/>
              <a:pPr/>
              <a:t>‹#›</a:t>
            </a:fld>
            <a:endParaRPr lang="en-US" dirty="0"/>
          </a:p>
        </p:txBody>
      </p:sp>
    </p:spTree>
    <p:extLst>
      <p:ext uri="{BB962C8B-B14F-4D97-AF65-F5344CB8AC3E}">
        <p14:creationId xmlns:p14="http://schemas.microsoft.com/office/powerpoint/2010/main" val="263587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blockedhttps://apps.who.int/iris/bitstream/handle/10665/42591/9241545801.pdf?sequence=1&amp;isAllowed=y"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blockedhttps://www.sentinel-hub.com/explore/sentinelplaygroun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34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893" rtl="0" eaLnBrk="1" fontAlgn="base" latinLnBrk="0" hangingPunct="1">
              <a:lnSpc>
                <a:spcPct val="100000"/>
              </a:lnSpc>
              <a:spcBef>
                <a:spcPct val="0"/>
              </a:spcBef>
              <a:spcAft>
                <a:spcPct val="0"/>
              </a:spcAft>
              <a:buClrTx/>
              <a:buSzTx/>
              <a:buFontTx/>
              <a:buNone/>
              <a:tabLst/>
              <a:defRPr/>
            </a:pPr>
            <a:fld id="{06A0A3C6-4E22-46FB-836F-CA2C48EC4DC1}" type="slidenum">
              <a:rPr kumimoji="0" lang="en-US" sz="15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3893" rtl="0" eaLnBrk="1" fontAlgn="base" latinLnBrk="0" hangingPunct="1">
                <a:lnSpc>
                  <a:spcPct val="100000"/>
                </a:lnSpc>
                <a:spcBef>
                  <a:spcPct val="0"/>
                </a:spcBef>
                <a:spcAft>
                  <a:spcPct val="0"/>
                </a:spcAft>
                <a:buClrTx/>
                <a:buSzTx/>
                <a:buFontTx/>
                <a:buNone/>
                <a:tabLst/>
                <a:defRPr/>
              </a:pPr>
              <a:t>14</a:t>
            </a:fld>
            <a:endParaRPr kumimoji="0" lang="en-US" sz="15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574734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893" rtl="0" eaLnBrk="1" fontAlgn="base" latinLnBrk="0" hangingPunct="1">
              <a:lnSpc>
                <a:spcPct val="100000"/>
              </a:lnSpc>
              <a:spcBef>
                <a:spcPct val="0"/>
              </a:spcBef>
              <a:spcAft>
                <a:spcPct val="0"/>
              </a:spcAft>
              <a:buClrTx/>
              <a:buSzTx/>
              <a:buFontTx/>
              <a:buNone/>
              <a:tabLst/>
              <a:defRPr/>
            </a:pPr>
            <a:fld id="{06A0A3C6-4E22-46FB-836F-CA2C48EC4DC1}" type="slidenum">
              <a:rPr kumimoji="0" lang="en-US" sz="15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3893" rtl="0" eaLnBrk="1" fontAlgn="base" latinLnBrk="0" hangingPunct="1">
                <a:lnSpc>
                  <a:spcPct val="100000"/>
                </a:lnSpc>
                <a:spcBef>
                  <a:spcPct val="0"/>
                </a:spcBef>
                <a:spcAft>
                  <a:spcPct val="0"/>
                </a:spcAft>
                <a:buClrTx/>
                <a:buSzTx/>
                <a:buFontTx/>
                <a:buNone/>
                <a:tabLst/>
                <a:defRPr/>
              </a:pPr>
              <a:t>15</a:t>
            </a:fld>
            <a:endParaRPr kumimoji="0" lang="en-US" sz="15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123790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A0A3C6-4E22-46FB-836F-CA2C48EC4DC1}" type="slidenum">
              <a:rPr kumimoji="0" lang="en-US" sz="15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5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208686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454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16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13EF162-95D0-42FB-9D8D-7153835C2BD8}" type="slidenum">
              <a:rPr lang="en-US" smtClean="0"/>
              <a:pPr/>
              <a:t>5</a:t>
            </a:fld>
            <a:endParaRPr lang="en-US" dirty="0"/>
          </a:p>
        </p:txBody>
      </p:sp>
    </p:spTree>
    <p:extLst>
      <p:ext uri="{BB962C8B-B14F-4D97-AF65-F5344CB8AC3E}">
        <p14:creationId xmlns:p14="http://schemas.microsoft.com/office/powerpoint/2010/main" val="2015162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Willow Creek Reservoir had a 75-day advisory with toxins up to ~1000 ug/L MC.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Blooms were observed and samples collected/shipped from Fern Ridge and Dorena but toxins were ND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r>
              <a:rPr lang="en-US" b="1" dirty="0"/>
              <a:t>Compare the advisories to the sampling efforts that occurred.</a:t>
            </a:r>
          </a:p>
          <a:p>
            <a:r>
              <a:rPr lang="en-US" b="1" baseline="0" dirty="0"/>
              <a:t>-We have 21 instances of samples shipped for analysis with non-detect results</a:t>
            </a:r>
          </a:p>
          <a:p>
            <a:r>
              <a:rPr lang="en-US" b="1" baseline="0" dirty="0"/>
              <a:t>-2 instances where samples were analyzed but the limits were below OHA guidelines</a:t>
            </a:r>
          </a:p>
          <a:p>
            <a:r>
              <a:rPr lang="en-US" b="1" baseline="0" dirty="0"/>
              <a:t>-12 instances where the blooms were not sampled either due to lack of personnel to collect and ship a sample </a:t>
            </a:r>
            <a:r>
              <a:rPr lang="en-US" b="0" baseline="0" dirty="0"/>
              <a:t>or the bloom did not seem severe enough</a:t>
            </a:r>
          </a:p>
          <a:p>
            <a:r>
              <a:rPr lang="en-US" b="1" baseline="0" dirty="0"/>
              <a:t>-4 instances of high cell counts but still non detects which would not be listed after the 2014 sampling change</a:t>
            </a:r>
          </a:p>
          <a:p>
            <a:endParaRPr lang="en-US" baseline="0" dirty="0"/>
          </a:p>
        </p:txBody>
      </p:sp>
      <p:sp>
        <p:nvSpPr>
          <p:cNvPr id="4" name="Slide Number Placeholder 3"/>
          <p:cNvSpPr>
            <a:spLocks noGrp="1"/>
          </p:cNvSpPr>
          <p:nvPr>
            <p:ph type="sldNum" sz="quarter" idx="10"/>
          </p:nvPr>
        </p:nvSpPr>
        <p:spPr/>
        <p:txBody>
          <a:bodyPr/>
          <a:lstStyle/>
          <a:p>
            <a:fld id="{BC3A86D8-1D95-4DFF-A26B-8F86AC3AC58E}" type="slidenum">
              <a:rPr lang="en-US" smtClean="0"/>
              <a:t>6</a:t>
            </a:fld>
            <a:endParaRPr lang="en-US" dirty="0"/>
          </a:p>
        </p:txBody>
      </p:sp>
    </p:spTree>
    <p:extLst>
      <p:ext uri="{BB962C8B-B14F-4D97-AF65-F5344CB8AC3E}">
        <p14:creationId xmlns:p14="http://schemas.microsoft.com/office/powerpoint/2010/main" val="921319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138" y="4480004"/>
            <a:ext cx="5618480" cy="4107405"/>
          </a:xfrm>
        </p:spPr>
        <p:txBody>
          <a:bodyPr>
            <a:normAutofit fontScale="32500" lnSpcReduction="20000"/>
          </a:bodyPr>
          <a:lstStyle/>
          <a:p>
            <a:pPr marL="0" marR="0" lvl="0" indent="0" algn="l" defTabSz="914400" rtl="0" eaLnBrk="1" fontAlgn="auto" latinLnBrk="0" hangingPunct="1">
              <a:lnSpc>
                <a:spcPct val="100000"/>
              </a:lnSpc>
              <a:spcBef>
                <a:spcPts val="900"/>
              </a:spcBef>
              <a:spcAft>
                <a:spcPts val="900"/>
              </a:spcAft>
              <a:buClrTx/>
              <a:buSzTx/>
              <a:buFontTx/>
              <a:buNone/>
              <a:tabLst/>
              <a:defRPr/>
            </a:pPr>
            <a:r>
              <a:rPr lang="en-US" sz="1800" b="1" dirty="0">
                <a:effectLst/>
                <a:latin typeface="Cambria" panose="02040503050406030204" pitchFamily="18" charset="0"/>
                <a:ea typeface="Calibri" panose="020F0502020204030204" pitchFamily="34" charset="0"/>
                <a:cs typeface="Calibri" panose="020F0502020204030204" pitchFamily="34" charset="0"/>
              </a:rPr>
              <a:t>Continued research</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2400" b="1" dirty="0"/>
              <a:t>1) Satellite imagery provides </a:t>
            </a:r>
            <a:r>
              <a:rPr lang="en-US" sz="2400" b="1" dirty="0" err="1"/>
              <a:t>cyanoHABs</a:t>
            </a:r>
            <a:r>
              <a:rPr lang="en-US" sz="2400" b="1" dirty="0"/>
              <a:t> information for Oregon waterbodies</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2400" b="1" dirty="0"/>
              <a:t>-</a:t>
            </a:r>
            <a:r>
              <a:rPr lang="en-US" sz="1800" b="1" dirty="0"/>
              <a:t>Example of one tool: Corps monitors </a:t>
            </a:r>
            <a:r>
              <a:rPr lang="en-US" sz="1800" b="1" dirty="0" err="1"/>
              <a:t>cyanoHABs</a:t>
            </a:r>
            <a:r>
              <a:rPr lang="en-US" sz="1800" b="1" dirty="0"/>
              <a:t> blooms using Sentinel-2 imagery</a:t>
            </a:r>
            <a:endParaRPr lang="en-US" sz="2400" b="1" dirty="0"/>
          </a:p>
          <a:p>
            <a:pPr marL="0" marR="0" lvl="0" indent="0" algn="l" defTabSz="914400" rtl="0" eaLnBrk="1" fontAlgn="auto" latinLnBrk="0" hangingPunct="1">
              <a:lnSpc>
                <a:spcPct val="100000"/>
              </a:lnSpc>
              <a:spcBef>
                <a:spcPts val="900"/>
              </a:spcBef>
              <a:spcAft>
                <a:spcPts val="900"/>
              </a:spcAft>
              <a:buClrTx/>
              <a:buSzTx/>
              <a:buFontTx/>
              <a:buNone/>
              <a:tabLst/>
              <a:defRPr/>
            </a:pPr>
            <a:endParaRPr lang="en-US" sz="1800" b="1" dirty="0">
              <a:effectLst/>
              <a:latin typeface="Cambria" panose="02040503050406030204" pitchFamily="18"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800" b="1" dirty="0">
                <a:effectLst/>
                <a:latin typeface="Cambria" panose="02040503050406030204" pitchFamily="18" charset="0"/>
                <a:ea typeface="Calibri" panose="020F0502020204030204" pitchFamily="34" charset="0"/>
                <a:cs typeface="Calibri" panose="020F0502020204030204" pitchFamily="34" charset="0"/>
              </a:rPr>
              <a:t>2) The time series plots include all waterbodies identified from EPA’s </a:t>
            </a:r>
            <a:r>
              <a:rPr lang="en-US" sz="1800" b="1" dirty="0" err="1">
                <a:effectLst/>
                <a:latin typeface="Cambria" panose="02040503050406030204" pitchFamily="18" charset="0"/>
                <a:ea typeface="Calibri" panose="020F0502020204030204" pitchFamily="34" charset="0"/>
                <a:cs typeface="Calibri" panose="020F0502020204030204" pitchFamily="34" charset="0"/>
              </a:rPr>
              <a:t>CyAN</a:t>
            </a:r>
            <a:r>
              <a:rPr lang="en-US" sz="1800" b="1" dirty="0">
                <a:effectLst/>
                <a:latin typeface="Cambria" panose="02040503050406030204" pitchFamily="18" charset="0"/>
                <a:ea typeface="Calibri" panose="020F0502020204030204" pitchFamily="34" charset="0"/>
                <a:cs typeface="Calibri" panose="020F0502020204030204" pitchFamily="34" charset="0"/>
              </a:rPr>
              <a:t> project. The plots report both the daily average and daily maximum abundance from April 1st to the present.</a:t>
            </a:r>
          </a:p>
          <a:p>
            <a:pPr marL="0" marR="0">
              <a:spcBef>
                <a:spcPts val="900"/>
              </a:spcBef>
              <a:spcAft>
                <a:spcPts val="900"/>
              </a:spcAft>
            </a:pPr>
            <a:r>
              <a:rPr lang="en-US" sz="1800" b="0" dirty="0">
                <a:effectLst/>
                <a:latin typeface="Cambria" panose="02040503050406030204" pitchFamily="18" charset="0"/>
                <a:ea typeface="Calibri" panose="020F0502020204030204" pitchFamily="34" charset="0"/>
                <a:cs typeface="Calibri" panose="020F0502020204030204" pitchFamily="34" charset="0"/>
              </a:rPr>
              <a:t>-</a:t>
            </a:r>
            <a:r>
              <a:rPr lang="en-US" sz="1800" b="1" dirty="0">
                <a:effectLst/>
                <a:latin typeface="Cambria" panose="02040503050406030204" pitchFamily="18" charset="0"/>
                <a:ea typeface="Calibri" panose="020F0502020204030204" pitchFamily="34" charset="0"/>
                <a:cs typeface="Calibri" panose="020F0502020204030204" pitchFamily="34" charset="0"/>
              </a:rPr>
              <a:t>These provide estimates of cyanobacterial abundance may be skewed by cloud cover, ice cover, sun glint, water surface roughness, dry lake beds, algal mats and shoreline effects</a:t>
            </a:r>
            <a:r>
              <a:rPr lang="en-US" sz="1800" dirty="0">
                <a:effectLst/>
                <a:latin typeface="Cambria" panose="02040503050406030204" pitchFamily="18" charset="0"/>
                <a:ea typeface="Calibri" panose="020F0502020204030204" pitchFamily="34" charset="0"/>
                <a:cs typeface="Calibri" panose="020F0502020204030204" pitchFamily="34" charset="0"/>
              </a:rPr>
              <a:t>.</a:t>
            </a:r>
          </a:p>
          <a:p>
            <a:pPr marL="0" marR="0">
              <a:spcBef>
                <a:spcPts val="900"/>
              </a:spcBef>
              <a:spcAft>
                <a:spcPts val="900"/>
              </a:spcAft>
            </a:pPr>
            <a:endParaRPr lang="en-US" sz="1800" dirty="0">
              <a:effectLst/>
              <a:latin typeface="Cambria" panose="02040503050406030204" pitchFamily="18" charset="0"/>
              <a:ea typeface="Calibri" panose="020F0502020204030204" pitchFamily="34" charset="0"/>
              <a:cs typeface="Calibri" panose="020F0502020204030204" pitchFamily="34" charset="0"/>
            </a:endParaRPr>
          </a:p>
          <a:p>
            <a:pPr marL="0" marR="0">
              <a:spcBef>
                <a:spcPts val="900"/>
              </a:spcBef>
              <a:spcAft>
                <a:spcPts val="900"/>
              </a:spcAft>
            </a:pPr>
            <a:r>
              <a:rPr lang="en-US" sz="1800" dirty="0">
                <a:effectLst/>
                <a:latin typeface="Cambria" panose="02040503050406030204" pitchFamily="18" charset="0"/>
                <a:ea typeface="Calibri" panose="020F0502020204030204" pitchFamily="34" charset="0"/>
                <a:cs typeface="Calibri" panose="020F0502020204030204" pitchFamily="34" charset="0"/>
              </a:rPr>
              <a:t>Figures: Time series plots of daily maximums and daily means of cyanobacterial abundance (cells/mL) of the waterbodies during 2021-04-01 and 2021-09-06. Red dashed line: WHO RUV Guideline - World Health Organization Recreational Use Value Guideline for moderate probability of adverse health effects, which is 100,000 cyanobacterial cells/</a:t>
            </a:r>
            <a:r>
              <a:rPr lang="en-US" sz="1800" dirty="0" err="1">
                <a:effectLst/>
                <a:latin typeface="Cambria" panose="02040503050406030204" pitchFamily="18" charset="0"/>
                <a:ea typeface="Calibri" panose="020F0502020204030204" pitchFamily="34" charset="0"/>
                <a:cs typeface="Calibri" panose="020F0502020204030204" pitchFamily="34" charset="0"/>
              </a:rPr>
              <a:t>mL.</a:t>
            </a:r>
            <a:endParaRPr lang="en-US" sz="1800" dirty="0">
              <a:effectLst/>
              <a:latin typeface="Cambria" panose="02040503050406030204" pitchFamily="18" charset="0"/>
              <a:ea typeface="Calibri" panose="020F0502020204030204" pitchFamily="34" charset="0"/>
              <a:cs typeface="Calibri" panose="020F0502020204030204" pitchFamily="34" charset="0"/>
            </a:endParaRPr>
          </a:p>
          <a:p>
            <a:pPr marL="0" marR="0">
              <a:spcBef>
                <a:spcPts val="900"/>
              </a:spcBef>
              <a:spcAft>
                <a:spcPts val="900"/>
              </a:spcAft>
            </a:pPr>
            <a:endParaRPr lang="en-US" sz="1800" dirty="0">
              <a:effectLst/>
              <a:latin typeface="Cambria" panose="02040503050406030204" pitchFamily="18" charset="0"/>
              <a:ea typeface="Calibri" panose="020F0502020204030204" pitchFamily="34" charset="0"/>
              <a:cs typeface="Calibri" panose="020F0502020204030204" pitchFamily="34" charset="0"/>
            </a:endParaRPr>
          </a:p>
          <a:p>
            <a:pPr marL="342900" marR="0" lvl="0" indent="-342900">
              <a:spcBef>
                <a:spcPts val="0"/>
              </a:spcBef>
              <a:spcAft>
                <a:spcPts val="1000"/>
              </a:spcAft>
              <a:buFont typeface="Arial" panose="020B0604020202020204" pitchFamily="34" charset="0"/>
              <a:buChar char="•"/>
            </a:pPr>
            <a:r>
              <a:rPr lang="en-US" sz="1800" b="1" dirty="0">
                <a:effectLst/>
                <a:latin typeface="Cambria" panose="02040503050406030204" pitchFamily="18" charset="0"/>
                <a:ea typeface="Calibri" panose="020F0502020204030204" pitchFamily="34" charset="0"/>
                <a:cs typeface="Calibri" panose="020F0502020204030204" pitchFamily="34" charset="0"/>
              </a:rPr>
              <a:t>The 7-Day Average Daily Maximum is used for summarizing the cyanobacterial abundance.</a:t>
            </a:r>
          </a:p>
          <a:p>
            <a:pPr marL="342900" marR="0" lvl="0" indent="-342900">
              <a:spcBef>
                <a:spcPts val="0"/>
              </a:spcBef>
              <a:spcAft>
                <a:spcPts val="1000"/>
              </a:spcAft>
              <a:buFont typeface="Arial" panose="020B0604020202020204" pitchFamily="34" charset="0"/>
              <a:buChar char="•"/>
            </a:pPr>
            <a:r>
              <a:rPr lang="en-US" sz="1800" dirty="0">
                <a:effectLst/>
                <a:latin typeface="Cambria" panose="02040503050406030204" pitchFamily="18" charset="0"/>
                <a:ea typeface="Calibri" panose="020F0502020204030204" pitchFamily="34" charset="0"/>
                <a:cs typeface="Calibri" panose="020F0502020204030204" pitchFamily="34" charset="0"/>
              </a:rPr>
              <a:t>The table includes all waterbodies with 7-Day Average Daily Maximum of cyanobacterial abundance above the </a:t>
            </a:r>
            <a:r>
              <a:rPr lang="en-US" sz="1800" b="1" dirty="0">
                <a:effectLst/>
                <a:latin typeface="Cambria" panose="02040503050406030204" pitchFamily="18" charset="0"/>
                <a:ea typeface="Calibri" panose="020F0502020204030204" pitchFamily="34" charset="0"/>
                <a:cs typeface="Calibri" panose="020F0502020204030204" pitchFamily="34" charset="0"/>
              </a:rPr>
              <a:t>World Health Organization (WHO) guideline value (100,000 cells/mL) </a:t>
            </a:r>
            <a:r>
              <a:rPr lang="en-US" sz="1800" dirty="0">
                <a:effectLst/>
                <a:latin typeface="Cambria" panose="02040503050406030204" pitchFamily="18" charset="0"/>
                <a:ea typeface="Calibri" panose="020F0502020204030204" pitchFamily="34" charset="0"/>
                <a:cs typeface="Calibri" panose="020F0502020204030204" pitchFamily="34" charset="0"/>
              </a:rPr>
              <a:t>for moderate probability of adverse health effects in the past 7 days. Potential health risks for the possible exposure through recreational activities, such as contact, ingestion and inhalation, during cyanobacterial abundance above this guideline level include skin irritations and gastrointestinal illness (</a:t>
            </a:r>
            <a:r>
              <a:rPr lang="en-US" sz="1800" u="sng" dirty="0">
                <a:solidFill>
                  <a:srgbClr val="1F497D"/>
                </a:solidFill>
                <a:effectLst/>
                <a:latin typeface="Cambria" panose="02040503050406030204" pitchFamily="18" charset="0"/>
                <a:ea typeface="Calibri" panose="020F0502020204030204" pitchFamily="34" charset="0"/>
                <a:cs typeface="Calibri" panose="020F0502020204030204" pitchFamily="34" charset="0"/>
                <a:hlinkClick r:id="rId3"/>
              </a:rPr>
              <a:t>WHO 2003</a:t>
            </a:r>
            <a:r>
              <a:rPr lang="en-US" sz="1800" dirty="0">
                <a:effectLst/>
                <a:latin typeface="Cambria" panose="02040503050406030204" pitchFamily="18" charset="0"/>
                <a:ea typeface="Calibri" panose="020F0502020204030204" pitchFamily="34" charset="0"/>
                <a:cs typeface="Calibri" panose="020F0502020204030204" pitchFamily="34" charset="0"/>
              </a:rPr>
              <a:t>).</a:t>
            </a:r>
          </a:p>
          <a:p>
            <a:pPr marL="342900" marR="0" lvl="0" indent="-342900">
              <a:spcBef>
                <a:spcPts val="0"/>
              </a:spcBef>
              <a:spcAft>
                <a:spcPts val="1000"/>
              </a:spcAft>
              <a:buFont typeface="Arial" panose="020B0604020202020204" pitchFamily="34" charset="0"/>
              <a:buChar char="•"/>
            </a:pPr>
            <a:r>
              <a:rPr lang="en-US" sz="1800" dirty="0">
                <a:effectLst/>
                <a:latin typeface="Cambria" panose="02040503050406030204" pitchFamily="18" charset="0"/>
                <a:ea typeface="Calibri" panose="020F0502020204030204" pitchFamily="34" charset="0"/>
                <a:cs typeface="Calibri" panose="020F0502020204030204" pitchFamily="34" charset="0"/>
              </a:rPr>
              <a:t>All data presented in this report are provisional and subject to change. We suggest examining additional imagery from Sentinel 2 (</a:t>
            </a:r>
            <a:r>
              <a:rPr lang="en-US" sz="1800" u="sng" dirty="0">
                <a:solidFill>
                  <a:srgbClr val="1F497D"/>
                </a:solidFill>
                <a:effectLst/>
                <a:latin typeface="Cambria" panose="02040503050406030204" pitchFamily="18" charset="0"/>
                <a:ea typeface="Calibri" panose="020F0502020204030204" pitchFamily="34" charset="0"/>
                <a:cs typeface="Calibri" panose="020F0502020204030204" pitchFamily="34" charset="0"/>
                <a:hlinkClick r:id="rId4"/>
              </a:rPr>
              <a:t>https://www.sentinel-hub.com/explore/sentinelplayground/</a:t>
            </a:r>
            <a:r>
              <a:rPr lang="en-US" sz="1800" dirty="0">
                <a:effectLst/>
                <a:latin typeface="Cambria" panose="02040503050406030204" pitchFamily="18" charset="0"/>
                <a:ea typeface="Calibri" panose="020F0502020204030204" pitchFamily="34" charset="0"/>
                <a:cs typeface="Calibri" panose="020F0502020204030204" pitchFamily="34" charset="0"/>
              </a:rPr>
              <a:t>) or following up with site visits to confirm on the ground conditions.</a:t>
            </a:r>
          </a:p>
          <a:p>
            <a:pPr marL="0" marR="0">
              <a:spcBef>
                <a:spcPts val="900"/>
              </a:spcBef>
              <a:spcAft>
                <a:spcPts val="900"/>
              </a:spcAft>
            </a:pPr>
            <a:endParaRPr lang="en-US" sz="1800" dirty="0">
              <a:effectLst/>
              <a:latin typeface="Cambria" panose="02040503050406030204" pitchFamily="18" charset="0"/>
              <a:ea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7</a:t>
            </a:fld>
            <a:endParaRPr lang="en-US" dirty="0"/>
          </a:p>
        </p:txBody>
      </p:sp>
    </p:spTree>
    <p:extLst>
      <p:ext uri="{BB962C8B-B14F-4D97-AF65-F5344CB8AC3E}">
        <p14:creationId xmlns:p14="http://schemas.microsoft.com/office/powerpoint/2010/main" val="1373022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138" y="4480004"/>
            <a:ext cx="5618480" cy="4107405"/>
          </a:xfrm>
        </p:spPr>
        <p:txBody>
          <a:bodyPr>
            <a:normAutofit/>
          </a:bodyPr>
          <a:lstStyle/>
          <a:p>
            <a:r>
              <a:rPr lang="en-US" b="1" dirty="0"/>
              <a:t>Also there is significant cooperative efforts</a:t>
            </a:r>
            <a:r>
              <a:rPr lang="en-US" b="1" baseline="0" dirty="0"/>
              <a:t> between USGS, EWEB, and City of Salem to utilize a</a:t>
            </a:r>
            <a:r>
              <a:rPr lang="en-US" b="1" dirty="0"/>
              <a:t> vertical profiling station previously installed at Detroit and Cougar reservoirs and at Detroit and Blue River in 2022</a:t>
            </a:r>
            <a:r>
              <a:rPr lang="en-US" b="1" baseline="0" dirty="0"/>
              <a:t>  </a:t>
            </a:r>
          </a:p>
          <a:p>
            <a:r>
              <a:rPr lang="en-US" b="0" baseline="0" dirty="0"/>
              <a:t>This </a:t>
            </a:r>
            <a:r>
              <a:rPr lang="en-US" b="0" dirty="0"/>
              <a:t>will give us an invaluable look at when these blooms develop, how they progress through the season, where they tend to concentrate in the water column on a daily and seasonal basis, and how other water quality parameters may be used to forecast pending bloom conditions.</a:t>
            </a:r>
          </a:p>
          <a:p>
            <a:r>
              <a:rPr lang="en-US" b="1" baseline="0" dirty="0"/>
              <a:t>This info w</a:t>
            </a:r>
            <a:r>
              <a:rPr lang="en-US" b="1" dirty="0"/>
              <a:t>ould help water treatment</a:t>
            </a:r>
            <a:r>
              <a:rPr lang="en-US" b="1" baseline="0" dirty="0"/>
              <a:t> facility</a:t>
            </a:r>
            <a:r>
              <a:rPr lang="en-US" b="1" dirty="0"/>
              <a:t> staff determine when and where to sample and</a:t>
            </a:r>
            <a:r>
              <a:rPr lang="en-US" b="1" baseline="0" dirty="0"/>
              <a:t> if </a:t>
            </a:r>
            <a:r>
              <a:rPr lang="en-US" b="1" dirty="0"/>
              <a:t>operators need to adjust treatment processes.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Another effort, in partnership with OSU, is looking to assess potential water quality impacts from fires near various reservoirs. We would like to better understand how fire activity, along with potentially higher nutrient levels, may impact HAB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-Sampling post fires can be complicated though if you miss the rain events that can start washing sediment into the nearby water channels. These events may also occur quickly causing flashiness and </a:t>
            </a:r>
            <a:r>
              <a:rPr lang="en-US" b="0" dirty="0" err="1"/>
              <a:t>fluxuation</a:t>
            </a:r>
            <a:r>
              <a:rPr lang="en-US" b="0" dirty="0"/>
              <a:t> in the data or missed sampling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-Sampling can also be limited due to site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-Also, it would be important to know what the water quality was like pre-burn which is data we may not have.</a:t>
            </a:r>
          </a:p>
        </p:txBody>
      </p:sp>
      <p:sp>
        <p:nvSpPr>
          <p:cNvPr id="4" name="Slide Number Placeholder 3"/>
          <p:cNvSpPr>
            <a:spLocks noGrp="1"/>
          </p:cNvSpPr>
          <p:nvPr>
            <p:ph type="sldNum" sz="quarter" idx="10"/>
          </p:nvPr>
        </p:nvSpPr>
        <p:spPr/>
        <p:txBody>
          <a:bodyPr/>
          <a:lstStyle/>
          <a:p>
            <a:fld id="{C13EF162-95D0-42FB-9D8D-7153835C2BD8}" type="slidenum">
              <a:rPr lang="en-US" smtClean="0"/>
              <a:pPr/>
              <a:t>8</a:t>
            </a:fld>
            <a:endParaRPr lang="en-US" dirty="0"/>
          </a:p>
        </p:txBody>
      </p:sp>
    </p:spTree>
    <p:extLst>
      <p:ext uri="{BB962C8B-B14F-4D97-AF65-F5344CB8AC3E}">
        <p14:creationId xmlns:p14="http://schemas.microsoft.com/office/powerpoint/2010/main" val="484606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24ABA-2925-4D06-B3B6-68AA6B20EA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05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681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a:t>
            </a:fld>
            <a:endParaRPr lang="en-US" dirty="0"/>
          </a:p>
        </p:txBody>
      </p:sp>
      <p:sp>
        <p:nvSpPr>
          <p:cNvPr id="7" name="Rounded Rectangle 6"/>
          <p:cNvSpPr/>
          <p:nvPr/>
        </p:nvSpPr>
        <p:spPr>
          <a:xfrm>
            <a:off x="270273" y="165788"/>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8"/>
          <p:cNvSpPr>
            <a:spLocks noGrp="1"/>
          </p:cNvSpPr>
          <p:nvPr>
            <p:ph type="body" sz="quarter" idx="12"/>
          </p:nvPr>
        </p:nvSpPr>
        <p:spPr>
          <a:xfrm>
            <a:off x="609603" y="3200408"/>
            <a:ext cx="10972799" cy="1562099"/>
          </a:xfrm>
        </p:spPr>
        <p:txBody>
          <a:bodyPr/>
          <a:lstStyle>
            <a:lvl1pPr>
              <a:defRPr/>
            </a:lvl1pPr>
          </a:lstStyle>
          <a:p>
            <a:pPr lvl="0"/>
            <a:r>
              <a:rPr lang="en-US"/>
              <a:t>Click to edit Master text styles</a:t>
            </a:r>
          </a:p>
        </p:txBody>
      </p:sp>
      <p:sp>
        <p:nvSpPr>
          <p:cNvPr id="10" name="Title 5"/>
          <p:cNvSpPr>
            <a:spLocks noGrp="1"/>
          </p:cNvSpPr>
          <p:nvPr>
            <p:ph type="title"/>
          </p:nvPr>
        </p:nvSpPr>
        <p:spPr>
          <a:xfrm>
            <a:off x="609601" y="419100"/>
            <a:ext cx="10966883" cy="2552700"/>
          </a:xfrm>
        </p:spPr>
        <p:txBody>
          <a:bodyPr/>
          <a:lstStyle/>
          <a:p>
            <a:r>
              <a:rPr lang="en-US"/>
              <a:t>Click to edit Master title style</a:t>
            </a:r>
          </a:p>
        </p:txBody>
      </p:sp>
    </p:spTree>
    <p:extLst>
      <p:ext uri="{BB962C8B-B14F-4D97-AF65-F5344CB8AC3E}">
        <p14:creationId xmlns:p14="http://schemas.microsoft.com/office/powerpoint/2010/main" val="15227928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7029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4235027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8805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18799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4"/>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a:xfrm>
            <a:off x="413316" y="6470433"/>
            <a:ext cx="3867149" cy="217493"/>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File Name</a:t>
            </a:r>
          </a:p>
        </p:txBody>
      </p:sp>
      <p:sp>
        <p:nvSpPr>
          <p:cNvPr id="5" name="Slide Number Placeholder 5"/>
          <p:cNvSpPr>
            <a:spLocks noGrp="1"/>
          </p:cNvSpPr>
          <p:nvPr>
            <p:ph type="sldNum"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257827-C34C-4251-B995-96C9C233CCC8}" type="slidenum">
              <a:rPr kumimoji="0" lang="en-US" sz="563" b="1" i="0" u="none" strike="noStrike" kern="1200" cap="none" spc="0" normalizeH="0" baseline="0" noProof="0">
                <a:ln>
                  <a:noFill/>
                </a:ln>
                <a:solidFill>
                  <a:srgbClr val="898989"/>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563" b="1" i="0" u="none" strike="noStrike" kern="1200" cap="none" spc="0" normalizeH="0" baseline="0" noProof="0">
              <a:ln>
                <a:noFill/>
              </a:ln>
              <a:solidFill>
                <a:srgbClr val="898989"/>
              </a:solidFill>
              <a:effectLst/>
              <a:uLnTx/>
              <a:uFillTx/>
              <a:latin typeface="Arial"/>
              <a:ea typeface="+mn-ea"/>
              <a:cs typeface="Arial" pitchFamily="34" charset="0"/>
            </a:endParaRPr>
          </a:p>
        </p:txBody>
      </p:sp>
    </p:spTree>
    <p:extLst>
      <p:ext uri="{BB962C8B-B14F-4D97-AF65-F5344CB8AC3E}">
        <p14:creationId xmlns:p14="http://schemas.microsoft.com/office/powerpoint/2010/main" val="2763745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bg1"/>
                </a:solidFill>
              </a:defRPr>
            </a:lvl1pPr>
          </a:lstStyle>
          <a:p>
            <a:pPr lvl="0"/>
            <a:r>
              <a:rPr lang="en-US"/>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bg1"/>
                </a:solidFill>
              </a:defRPr>
            </a:lvl1pPr>
            <a:lvl2pPr>
              <a:defRPr sz="18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a:xfrm>
            <a:off x="413316" y="6470431"/>
            <a:ext cx="3867149" cy="217493"/>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File Name</a:t>
            </a:r>
          </a:p>
        </p:txBody>
      </p:sp>
      <p:sp>
        <p:nvSpPr>
          <p:cNvPr id="5" name="Slide Number Placeholder 5"/>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257827-C34C-4251-B995-96C9C233CCC8}" type="slidenum">
              <a:rPr kumimoji="0" lang="en-US" sz="750" b="1" i="0" u="none" strike="noStrike" kern="1200" cap="none" spc="0" normalizeH="0" baseline="0" noProof="0">
                <a:ln>
                  <a:noFill/>
                </a:ln>
                <a:solidFill>
                  <a:srgbClr val="898989"/>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750" b="1" i="0" u="none" strike="noStrike" kern="1200" cap="none" spc="0" normalizeH="0" baseline="0" noProof="0">
              <a:ln>
                <a:noFill/>
              </a:ln>
              <a:solidFill>
                <a:srgbClr val="898989"/>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65293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a:t>
            </a:fld>
            <a:endParaRPr lang="en-US" dirty="0"/>
          </a:p>
        </p:txBody>
      </p:sp>
      <p:sp>
        <p:nvSpPr>
          <p:cNvPr id="7" name="Rounded Rectangle 6"/>
          <p:cNvSpPr/>
          <p:nvPr/>
        </p:nvSpPr>
        <p:spPr>
          <a:xfrm>
            <a:off x="270273" y="165788"/>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ounded Rectangle 8"/>
          <p:cNvSpPr/>
          <p:nvPr userDrawn="1"/>
        </p:nvSpPr>
        <p:spPr>
          <a:xfrm>
            <a:off x="270273" y="161934"/>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5"/>
          <p:cNvSpPr>
            <a:spLocks noGrp="1"/>
          </p:cNvSpPr>
          <p:nvPr>
            <p:ph type="title"/>
          </p:nvPr>
        </p:nvSpPr>
        <p:spPr>
          <a:xfrm>
            <a:off x="609601" y="419100"/>
            <a:ext cx="10972801" cy="876300"/>
          </a:xfrm>
        </p:spPr>
        <p:txBody>
          <a:bodyPr/>
          <a:lstStyle/>
          <a:p>
            <a:r>
              <a:rPr lang="en-US"/>
              <a:t>Click to edit Master title style</a:t>
            </a:r>
          </a:p>
        </p:txBody>
      </p:sp>
      <p:sp>
        <p:nvSpPr>
          <p:cNvPr id="12"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a:t>Click icon to add picture</a:t>
            </a:r>
          </a:p>
        </p:txBody>
      </p:sp>
      <p:sp>
        <p:nvSpPr>
          <p:cNvPr id="8" name="Text Placeholder 8"/>
          <p:cNvSpPr>
            <a:spLocks noGrp="1"/>
          </p:cNvSpPr>
          <p:nvPr>
            <p:ph type="body" sz="quarter" idx="12"/>
          </p:nvPr>
        </p:nvSpPr>
        <p:spPr>
          <a:xfrm>
            <a:off x="609603" y="3200408"/>
            <a:ext cx="5289609" cy="1562099"/>
          </a:xfrm>
        </p:spPr>
        <p:txBody>
          <a:bodyPr/>
          <a:lstStyle>
            <a:lvl1pPr>
              <a:defRPr/>
            </a:lvl1pPr>
          </a:lstStyle>
          <a:p>
            <a:pPr lvl="0"/>
            <a:r>
              <a:rPr lang="en-US"/>
              <a:t>Click to edit Master text styles</a:t>
            </a:r>
          </a:p>
        </p:txBody>
      </p:sp>
    </p:spTree>
    <p:extLst>
      <p:ext uri="{BB962C8B-B14F-4D97-AF65-F5344CB8AC3E}">
        <p14:creationId xmlns:p14="http://schemas.microsoft.com/office/powerpoint/2010/main" val="101863799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sz="2400"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410290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24531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1600">
                <a:solidFill>
                  <a:schemeClr val="tx1">
                    <a:lumMod val="75000"/>
                    <a:lumOff val="25000"/>
                  </a:schemeClr>
                </a:solidFill>
              </a:defRPr>
            </a:lvl1pPr>
            <a:lvl2pPr>
              <a:defRPr sz="16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45925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917917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White)">
    <p:bg>
      <p:bgPr>
        <a:solidFill>
          <a:schemeClr val="tx2"/>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78988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lank (Dark Gray)">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lvl1pPr>
              <a:defRPr>
                <a:solidFill>
                  <a:schemeClr val="tx2">
                    <a:lumMod val="8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84340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Black)">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396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theme" Target="../theme/theme1.xml"/><Relationship Id="rId7" Type="http://schemas.openxmlformats.org/officeDocument/2006/relationships/image" Target="../media/image4.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4.tiff"/><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image" Target="../media/image1.png"/><Relationship Id="rId4" Type="http://schemas.openxmlformats.org/officeDocument/2006/relationships/slideLayout" Target="../slideLayouts/slideLayout6.xml"/><Relationship Id="rId9" Type="http://schemas.openxmlformats.org/officeDocument/2006/relationships/theme" Target="../theme/theme2.xml"/><Relationship Id="rId14" Type="http://schemas.openxmlformats.org/officeDocument/2006/relationships/image" Target="../media/image5.gi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6349" y="0"/>
            <a:ext cx="12185651" cy="6858000"/>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11017" y="5655966"/>
            <a:ext cx="828311" cy="1054717"/>
          </a:xfrm>
          <a:prstGeom prst="rect">
            <a:avLst/>
          </a:prstGeom>
        </p:spPr>
      </p:pic>
      <p:sp>
        <p:nvSpPr>
          <p:cNvPr id="15" name="Slide Number Placeholder 5"/>
          <p:cNvSpPr>
            <a:spLocks noGrp="1"/>
          </p:cNvSpPr>
          <p:nvPr>
            <p:ph type="sldNum" sz="quarter" idx="4"/>
          </p:nvPr>
        </p:nvSpPr>
        <p:spPr>
          <a:xfrm>
            <a:off x="5446186" y="6356359"/>
            <a:ext cx="977900" cy="365125"/>
          </a:xfrm>
          <a:prstGeom prst="rect">
            <a:avLst/>
          </a:prstGeom>
        </p:spPr>
        <p:txBody>
          <a:bodyPr anchor="ctr"/>
          <a:lstStyle>
            <a:lvl1pPr algn="ctr">
              <a:defRPr sz="563">
                <a:solidFill>
                  <a:schemeClr val="bg1"/>
                </a:solidFill>
              </a:defRPr>
            </a:lvl1pPr>
          </a:lstStyle>
          <a:p>
            <a:fld id="{53DD4697-2CFA-4649-AD6E-2F56B6CE693C}" type="slidenum">
              <a:rPr lang="en-US" smtClean="0"/>
              <a:pPr/>
              <a:t>‹#›</a:t>
            </a:fld>
            <a:endParaRPr lang="en-US" dirty="0"/>
          </a:p>
        </p:txBody>
      </p:sp>
      <p:sp>
        <p:nvSpPr>
          <p:cNvPr id="18" name="Title Placeholder 17"/>
          <p:cNvSpPr>
            <a:spLocks noGrp="1"/>
          </p:cNvSpPr>
          <p:nvPr>
            <p:ph type="title"/>
          </p:nvPr>
        </p:nvSpPr>
        <p:spPr>
          <a:xfrm>
            <a:off x="609601" y="419100"/>
            <a:ext cx="10966883" cy="25527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19" name="Text Placeholder 18"/>
          <p:cNvSpPr>
            <a:spLocks noGrp="1"/>
          </p:cNvSpPr>
          <p:nvPr>
            <p:ph type="body" idx="1"/>
          </p:nvPr>
        </p:nvSpPr>
        <p:spPr>
          <a:xfrm>
            <a:off x="609601" y="3200400"/>
            <a:ext cx="10966883" cy="1562100"/>
          </a:xfrm>
          <a:prstGeom prst="rect">
            <a:avLst/>
          </a:prstGeom>
        </p:spPr>
        <p:txBody>
          <a:bodyPr vert="horz" lIns="91440" tIns="45720" rIns="91440" bIns="45720" rtlCol="0">
            <a:normAutofit/>
          </a:bodyPr>
          <a:lstStyle/>
          <a:p>
            <a:pPr lvl="0"/>
            <a:r>
              <a:rPr lang="en-US" dirty="0"/>
              <a:t>Click to edit Master text styles</a:t>
            </a:r>
          </a:p>
        </p:txBody>
      </p:sp>
      <p:sp>
        <p:nvSpPr>
          <p:cNvPr id="25" name="Rectangle 2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217</a:t>
            </a:r>
          </a:p>
          <a:p>
            <a:pPr algn="ctr">
              <a:defRPr/>
            </a:pPr>
            <a:r>
              <a:rPr lang="en-US" sz="563" dirty="0">
                <a:solidFill>
                  <a:schemeClr val="tx1"/>
                </a:solidFill>
              </a:rPr>
              <a:t>217</a:t>
            </a:r>
          </a:p>
          <a:p>
            <a:pPr algn="ctr">
              <a:defRPr/>
            </a:pPr>
            <a:r>
              <a:rPr lang="en-US" sz="563" dirty="0">
                <a:solidFill>
                  <a:schemeClr val="tx1"/>
                </a:solidFill>
              </a:rPr>
              <a:t>217</a:t>
            </a:r>
          </a:p>
        </p:txBody>
      </p:sp>
      <p:sp>
        <p:nvSpPr>
          <p:cNvPr id="26" name="Rectangle 2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200</a:t>
            </a:r>
          </a:p>
          <a:p>
            <a:pPr algn="ctr">
              <a:defRPr/>
            </a:pPr>
            <a:r>
              <a:rPr lang="en-US" sz="563" dirty="0">
                <a:solidFill>
                  <a:schemeClr val="tx1"/>
                </a:solidFill>
              </a:rPr>
              <a:t>200</a:t>
            </a:r>
          </a:p>
          <a:p>
            <a:pPr algn="ctr">
              <a:defRPr/>
            </a:pPr>
            <a:r>
              <a:rPr lang="en-US" sz="563" dirty="0">
                <a:solidFill>
                  <a:schemeClr val="tx1"/>
                </a:solidFill>
              </a:rPr>
              <a:t>200</a:t>
            </a:r>
          </a:p>
        </p:txBody>
      </p:sp>
      <p:sp>
        <p:nvSpPr>
          <p:cNvPr id="27" name="Rectangle 2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255</a:t>
            </a:r>
          </a:p>
          <a:p>
            <a:pPr algn="ctr">
              <a:defRPr/>
            </a:pPr>
            <a:r>
              <a:rPr lang="en-US" sz="563" dirty="0">
                <a:solidFill>
                  <a:schemeClr val="tx1"/>
                </a:solidFill>
              </a:rPr>
              <a:t>255</a:t>
            </a:r>
          </a:p>
          <a:p>
            <a:pPr algn="ctr">
              <a:defRPr/>
            </a:pPr>
            <a:r>
              <a:rPr lang="en-US" sz="563" dirty="0">
                <a:solidFill>
                  <a:schemeClr val="tx1"/>
                </a:solidFill>
              </a:rPr>
              <a:t>255</a:t>
            </a:r>
          </a:p>
        </p:txBody>
      </p:sp>
      <p:sp>
        <p:nvSpPr>
          <p:cNvPr id="28" name="Rectangle 2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bg1"/>
                </a:solidFill>
              </a:rPr>
              <a:t>0</a:t>
            </a:r>
          </a:p>
          <a:p>
            <a:pPr algn="ctr">
              <a:defRPr/>
            </a:pPr>
            <a:r>
              <a:rPr lang="en-US" sz="563" dirty="0">
                <a:solidFill>
                  <a:schemeClr val="bg1"/>
                </a:solidFill>
              </a:rPr>
              <a:t>0</a:t>
            </a:r>
          </a:p>
          <a:p>
            <a:pPr algn="ctr">
              <a:defRPr/>
            </a:pPr>
            <a:r>
              <a:rPr lang="en-US" sz="563" dirty="0">
                <a:solidFill>
                  <a:schemeClr val="bg1"/>
                </a:solidFill>
              </a:rPr>
              <a:t>0</a:t>
            </a:r>
          </a:p>
        </p:txBody>
      </p:sp>
      <p:sp>
        <p:nvSpPr>
          <p:cNvPr id="29" name="Rectangle 2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163</a:t>
            </a:r>
          </a:p>
          <a:p>
            <a:pPr algn="ctr">
              <a:defRPr/>
            </a:pPr>
            <a:r>
              <a:rPr lang="en-US" sz="563" dirty="0">
                <a:solidFill>
                  <a:schemeClr val="tx1"/>
                </a:solidFill>
              </a:rPr>
              <a:t>163</a:t>
            </a:r>
          </a:p>
          <a:p>
            <a:pPr algn="ctr">
              <a:defRPr/>
            </a:pPr>
            <a:r>
              <a:rPr lang="en-US" sz="563" dirty="0">
                <a:solidFill>
                  <a:schemeClr val="tx1"/>
                </a:solidFill>
              </a:rPr>
              <a:t>163</a:t>
            </a:r>
          </a:p>
        </p:txBody>
      </p:sp>
      <p:sp>
        <p:nvSpPr>
          <p:cNvPr id="30" name="Rectangle 2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bg1"/>
                </a:solidFill>
              </a:rPr>
              <a:t>131</a:t>
            </a:r>
          </a:p>
          <a:p>
            <a:pPr algn="ctr">
              <a:defRPr/>
            </a:pPr>
            <a:r>
              <a:rPr lang="en-US" sz="563" dirty="0">
                <a:solidFill>
                  <a:schemeClr val="bg1"/>
                </a:solidFill>
              </a:rPr>
              <a:t>132</a:t>
            </a:r>
          </a:p>
          <a:p>
            <a:pPr algn="ctr">
              <a:defRPr/>
            </a:pPr>
            <a:r>
              <a:rPr lang="en-US" sz="563" dirty="0">
                <a:solidFill>
                  <a:schemeClr val="bg1"/>
                </a:solidFill>
              </a:rPr>
              <a:t>122</a:t>
            </a:r>
          </a:p>
        </p:txBody>
      </p:sp>
      <p:sp>
        <p:nvSpPr>
          <p:cNvPr id="31" name="Rectangle 30"/>
          <p:cNvSpPr/>
          <p:nvPr/>
        </p:nvSpPr>
        <p:spPr>
          <a:xfrm>
            <a:off x="4601633" y="2394599"/>
            <a:ext cx="745067"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239</a:t>
            </a:r>
          </a:p>
          <a:p>
            <a:pPr algn="ctr">
              <a:defRPr/>
            </a:pPr>
            <a:r>
              <a:rPr lang="en-US" sz="563" dirty="0">
                <a:solidFill>
                  <a:schemeClr val="tx1"/>
                </a:solidFill>
              </a:rPr>
              <a:t>65</a:t>
            </a:r>
          </a:p>
          <a:p>
            <a:pPr algn="ctr">
              <a:defRPr/>
            </a:pPr>
            <a:r>
              <a:rPr lang="en-US" sz="563" dirty="0">
                <a:solidFill>
                  <a:schemeClr val="tx1"/>
                </a:solidFill>
              </a:rPr>
              <a:t>53</a:t>
            </a:r>
          </a:p>
        </p:txBody>
      </p:sp>
      <p:sp>
        <p:nvSpPr>
          <p:cNvPr id="32" name="Rectangle 3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110</a:t>
            </a:r>
          </a:p>
          <a:p>
            <a:pPr algn="ctr">
              <a:defRPr/>
            </a:pPr>
            <a:r>
              <a:rPr lang="en-US" sz="563" dirty="0">
                <a:solidFill>
                  <a:schemeClr val="tx1"/>
                </a:solidFill>
              </a:rPr>
              <a:t>135</a:t>
            </a:r>
          </a:p>
          <a:p>
            <a:pPr algn="ctr">
              <a:defRPr/>
            </a:pPr>
            <a:r>
              <a:rPr lang="en-US" sz="563" dirty="0">
                <a:solidFill>
                  <a:schemeClr val="tx1"/>
                </a:solidFill>
              </a:rPr>
              <a:t>120</a:t>
            </a:r>
          </a:p>
        </p:txBody>
      </p:sp>
      <p:sp>
        <p:nvSpPr>
          <p:cNvPr id="33" name="Rectangle 3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112</a:t>
            </a:r>
          </a:p>
          <a:p>
            <a:pPr algn="ctr">
              <a:defRPr/>
            </a:pPr>
            <a:r>
              <a:rPr lang="en-US" sz="563" dirty="0">
                <a:solidFill>
                  <a:schemeClr val="tx1"/>
                </a:solidFill>
              </a:rPr>
              <a:t>92</a:t>
            </a:r>
          </a:p>
          <a:p>
            <a:pPr algn="ctr">
              <a:defRPr/>
            </a:pPr>
            <a:r>
              <a:rPr lang="en-US" sz="563" dirty="0">
                <a:solidFill>
                  <a:schemeClr val="tx1"/>
                </a:solidFill>
              </a:rPr>
              <a:t>56</a:t>
            </a:r>
          </a:p>
        </p:txBody>
      </p:sp>
      <p:sp>
        <p:nvSpPr>
          <p:cNvPr id="34" name="Rectangle 3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62</a:t>
            </a:r>
          </a:p>
          <a:p>
            <a:pPr algn="ctr">
              <a:defRPr/>
            </a:pPr>
            <a:r>
              <a:rPr lang="en-US" sz="563" dirty="0">
                <a:solidFill>
                  <a:schemeClr val="tx1"/>
                </a:solidFill>
              </a:rPr>
              <a:t>102</a:t>
            </a:r>
          </a:p>
          <a:p>
            <a:pPr algn="ctr">
              <a:defRPr/>
            </a:pPr>
            <a:r>
              <a:rPr lang="en-US" sz="563" dirty="0">
                <a:solidFill>
                  <a:schemeClr val="tx1"/>
                </a:solidFill>
              </a:rPr>
              <a:t>130</a:t>
            </a:r>
          </a:p>
        </p:txBody>
      </p:sp>
      <p:sp>
        <p:nvSpPr>
          <p:cNvPr id="35" name="Rectangle 3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bg1"/>
                </a:solidFill>
              </a:rPr>
              <a:t>102</a:t>
            </a:r>
          </a:p>
          <a:p>
            <a:pPr algn="ctr">
              <a:defRPr/>
            </a:pPr>
            <a:r>
              <a:rPr lang="en-US" sz="563" dirty="0">
                <a:solidFill>
                  <a:schemeClr val="bg1"/>
                </a:solidFill>
              </a:rPr>
              <a:t>56</a:t>
            </a:r>
          </a:p>
          <a:p>
            <a:pPr algn="ctr">
              <a:defRPr/>
            </a:pPr>
            <a:r>
              <a:rPr lang="en-US" sz="563" dirty="0">
                <a:solidFill>
                  <a:schemeClr val="bg1"/>
                </a:solidFill>
              </a:rPr>
              <a:t>48</a:t>
            </a:r>
          </a:p>
        </p:txBody>
      </p:sp>
      <p:sp>
        <p:nvSpPr>
          <p:cNvPr id="36" name="Rectangle 3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130</a:t>
            </a:r>
          </a:p>
          <a:p>
            <a:pPr algn="ctr">
              <a:defRPr/>
            </a:pPr>
            <a:r>
              <a:rPr lang="en-US" sz="563" dirty="0">
                <a:solidFill>
                  <a:schemeClr val="tx1"/>
                </a:solidFill>
              </a:rPr>
              <a:t>120</a:t>
            </a:r>
          </a:p>
          <a:p>
            <a:pPr algn="ctr">
              <a:defRPr/>
            </a:pPr>
            <a:r>
              <a:rPr lang="en-US" sz="563" dirty="0">
                <a:solidFill>
                  <a:schemeClr val="tx1"/>
                </a:solidFill>
              </a:rPr>
              <a:t>111</a:t>
            </a:r>
          </a:p>
        </p:txBody>
      </p:sp>
      <p:sp>
        <p:nvSpPr>
          <p:cNvPr id="37" name="Rectangle 3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237</a:t>
            </a:r>
          </a:p>
          <a:p>
            <a:pPr algn="ctr">
              <a:defRPr/>
            </a:pPr>
            <a:r>
              <a:rPr lang="en-US" sz="563" dirty="0">
                <a:solidFill>
                  <a:schemeClr val="tx1"/>
                </a:solidFill>
              </a:rPr>
              <a:t>237</a:t>
            </a:r>
          </a:p>
          <a:p>
            <a:pPr algn="ctr">
              <a:defRPr/>
            </a:pPr>
            <a:r>
              <a:rPr lang="en-US" sz="563" dirty="0">
                <a:solidFill>
                  <a:schemeClr val="tx1"/>
                </a:solidFill>
              </a:rPr>
              <a:t>237</a:t>
            </a:r>
          </a:p>
        </p:txBody>
      </p:sp>
      <p:sp>
        <p:nvSpPr>
          <p:cNvPr id="54" name="Rectangle 53"/>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80</a:t>
            </a:r>
          </a:p>
          <a:p>
            <a:pPr algn="ctr">
              <a:defRPr/>
            </a:pPr>
            <a:r>
              <a:rPr lang="en-US" sz="563" dirty="0">
                <a:solidFill>
                  <a:schemeClr val="tx1"/>
                </a:solidFill>
              </a:rPr>
              <a:t>119</a:t>
            </a:r>
          </a:p>
          <a:p>
            <a:pPr algn="ctr">
              <a:defRPr/>
            </a:pPr>
            <a:r>
              <a:rPr lang="en-US" sz="563" dirty="0">
                <a:solidFill>
                  <a:schemeClr val="tx1"/>
                </a:solidFill>
              </a:rPr>
              <a:t>27</a:t>
            </a:r>
          </a:p>
        </p:txBody>
      </p:sp>
      <p:sp>
        <p:nvSpPr>
          <p:cNvPr id="55" name="Rectangle 54"/>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tx1"/>
                </a:solidFill>
              </a:rPr>
              <a:t>252</a:t>
            </a:r>
          </a:p>
          <a:p>
            <a:pPr algn="ctr">
              <a:defRPr/>
            </a:pPr>
            <a:r>
              <a:rPr lang="en-US" sz="563" dirty="0">
                <a:solidFill>
                  <a:schemeClr val="tx1"/>
                </a:solidFill>
              </a:rPr>
              <a:t>174</a:t>
            </a:r>
          </a:p>
          <a:p>
            <a:pPr algn="ctr">
              <a:defRPr/>
            </a:pPr>
            <a:r>
              <a:rPr lang="en-US" sz="563" dirty="0">
                <a:solidFill>
                  <a:schemeClr val="tx1"/>
                </a:solidFill>
              </a:rPr>
              <a:t>.59</a:t>
            </a:r>
          </a:p>
        </p:txBody>
      </p:sp>
      <p:pic>
        <p:nvPicPr>
          <p:cNvPr id="58" name="Picture 6"/>
          <p:cNvPicPr>
            <a:picLocks noChangeAspect="1"/>
          </p:cNvPicPr>
          <p:nvPr/>
        </p:nvPicPr>
        <p:blipFill>
          <a:blip r:embed="rId6"/>
          <a:srcRect/>
          <a:stretch>
            <a:fillRect/>
          </a:stretch>
        </p:blipFill>
        <p:spPr bwMode="auto">
          <a:xfrm>
            <a:off x="6079067" y="3416309"/>
            <a:ext cx="25400" cy="3175"/>
          </a:xfrm>
          <a:prstGeom prst="rect">
            <a:avLst/>
          </a:prstGeom>
          <a:noFill/>
          <a:ln w="9525">
            <a:noFill/>
            <a:miter lim="800000"/>
            <a:headEnd/>
            <a:tailEnd/>
          </a:ln>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77309" y="5619575"/>
            <a:ext cx="1385371" cy="1117093"/>
          </a:xfrm>
          <a:prstGeom prst="rect">
            <a:avLst/>
          </a:prstGeom>
        </p:spPr>
      </p:pic>
      <p:sp>
        <p:nvSpPr>
          <p:cNvPr id="38" name="Rectangle 37"/>
          <p:cNvSpPr/>
          <p:nvPr userDrawn="1"/>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a:solidFill>
                  <a:schemeClr val="bg1"/>
                </a:solidFill>
              </a:rPr>
              <a:t>83</a:t>
            </a:r>
          </a:p>
          <a:p>
            <a:pPr algn="ctr">
              <a:defRPr/>
            </a:pPr>
            <a:r>
              <a:rPr lang="en-US" sz="563" dirty="0">
                <a:solidFill>
                  <a:schemeClr val="bg1"/>
                </a:solidFill>
              </a:rPr>
              <a:t>36</a:t>
            </a:r>
          </a:p>
          <a:p>
            <a:pPr algn="ctr">
              <a:defRPr/>
            </a:pPr>
            <a:r>
              <a:rPr lang="en-US" sz="563" dirty="0">
                <a:solidFill>
                  <a:schemeClr val="bg1"/>
                </a:solidFill>
              </a:rPr>
              <a:t>118</a:t>
            </a:r>
          </a:p>
        </p:txBody>
      </p:sp>
      <p:pic>
        <p:nvPicPr>
          <p:cNvPr id="39" name="Picture 38"/>
          <p:cNvPicPr>
            <a:picLocks noChangeAspect="1"/>
          </p:cNvPicPr>
          <p:nvPr userDrawn="1"/>
        </p:nvPicPr>
        <p:blipFill rotWithShape="1">
          <a:blip r:embed="rId8" cstate="print">
            <a:extLst>
              <a:ext uri="{28A0092B-C50C-407E-A947-70E740481C1C}">
                <a14:useLocalDpi xmlns:a14="http://schemas.microsoft.com/office/drawing/2010/main" val="0"/>
              </a:ext>
            </a:extLst>
          </a:blip>
          <a:srcRect t="85366"/>
          <a:stretch/>
        </p:blipFill>
        <p:spPr>
          <a:xfrm>
            <a:off x="9372600" y="6645349"/>
            <a:ext cx="1191192" cy="159488"/>
          </a:xfrm>
          <a:prstGeom prst="rect">
            <a:avLst/>
          </a:prstGeom>
        </p:spPr>
      </p:pic>
    </p:spTree>
    <p:extLst>
      <p:ext uri="{BB962C8B-B14F-4D97-AF65-F5344CB8AC3E}">
        <p14:creationId xmlns:p14="http://schemas.microsoft.com/office/powerpoint/2010/main" val="210767834"/>
      </p:ext>
    </p:extLst>
  </p:cSld>
  <p:clrMap bg1="lt1" tx1="dk1" bg2="lt2" tx2="dk2" accent1="accent1" accent2="accent2" accent3="accent3" accent4="accent4" accent5="accent5" accent6="accent6" hlink="hlink" folHlink="folHlink"/>
  <p:sldLayoutIdLst>
    <p:sldLayoutId id="2147483720" r:id="rId1"/>
    <p:sldLayoutId id="2147483806" r:id="rId2"/>
  </p:sldLayoutIdLst>
  <p:hf hdr="0" ftr="0" dt="0"/>
  <p:txStyles>
    <p:titleStyle>
      <a:lvl1pPr algn="l" defTabSz="514350" rtl="0" eaLnBrk="1" latinLnBrk="0" hangingPunct="1">
        <a:lnSpc>
          <a:spcPct val="100000"/>
        </a:lnSpc>
        <a:spcBef>
          <a:spcPct val="0"/>
        </a:spcBef>
        <a:buNone/>
        <a:defRPr sz="30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514350" rtl="0" eaLnBrk="1" latinLnBrk="0" hangingPunct="1">
        <a:lnSpc>
          <a:spcPct val="90000"/>
        </a:lnSpc>
        <a:spcBef>
          <a:spcPts val="563"/>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5ACBF0"/>
          </p15:clr>
        </p15:guide>
        <p15:guide id="2" pos="12971" userDrawn="1">
          <p15:clr>
            <a:srgbClr val="5ACBF0"/>
          </p15:clr>
        </p15:guide>
        <p15:guide id="3" pos="7296"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ounded Rectangle 10"/>
          <p:cNvSpPr/>
          <p:nvPr/>
        </p:nvSpPr>
        <p:spPr>
          <a:xfrm>
            <a:off x="245542" y="165467"/>
            <a:ext cx="11716335" cy="6545212"/>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33" name="Picture 6"/>
          <p:cNvPicPr>
            <a:picLocks noChangeAspect="1"/>
          </p:cNvPicPr>
          <p:nvPr/>
        </p:nvPicPr>
        <p:blipFill>
          <a:blip r:embed="rId11"/>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11017" y="5655966"/>
            <a:ext cx="828311" cy="1054717"/>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77309" y="5619575"/>
            <a:ext cx="1385371" cy="1117093"/>
          </a:xfrm>
          <a:prstGeom prst="rect">
            <a:avLst/>
          </a:prstGeom>
        </p:spPr>
      </p:pic>
      <p:sp>
        <p:nvSpPr>
          <p:cNvPr id="1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
        <p:nvSpPr>
          <p:cNvPr id="2" name="Rectangle 1"/>
          <p:cNvSpPr/>
          <p:nvPr userDrawn="1"/>
        </p:nvSpPr>
        <p:spPr>
          <a:xfrm>
            <a:off x="9356651" y="5720316"/>
            <a:ext cx="1307805" cy="9569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415659" y="5677786"/>
            <a:ext cx="1092412" cy="999462"/>
          </a:xfrm>
          <a:prstGeom prst="rect">
            <a:avLst/>
          </a:prstGeom>
        </p:spPr>
      </p:pic>
    </p:spTree>
    <p:extLst>
      <p:ext uri="{BB962C8B-B14F-4D97-AF65-F5344CB8AC3E}">
        <p14:creationId xmlns:p14="http://schemas.microsoft.com/office/powerpoint/2010/main" val="48923791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64" r:id="rId4"/>
    <p:sldLayoutId id="2147483769" r:id="rId5"/>
    <p:sldLayoutId id="2147483770" r:id="rId6"/>
    <p:sldLayoutId id="2147483771" r:id="rId7"/>
    <p:sldLayoutId id="2147483807" r:id="rId8"/>
  </p:sldLayoutIdLst>
  <p:hf hdr="0" ft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881" indent="-192881"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89322" indent="-160735"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514350" indent="-1285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771525" indent="-1285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028700" indent="-1285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userDrawn="1">
          <p15:clr>
            <a:srgbClr val="5ACBF0"/>
          </p15:clr>
        </p15:guide>
        <p15:guide id="2" pos="12971" userDrawn="1">
          <p15:clr>
            <a:srgbClr val="5ACBF0"/>
          </p15:clr>
        </p15:guide>
        <p15:guide id="3" pos="256"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5"/>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2/16/2023</a:t>
            </a:fld>
            <a:endParaRPr lang="en-US" dirty="0"/>
          </a:p>
        </p:txBody>
      </p:sp>
    </p:spTree>
    <p:extLst>
      <p:ext uri="{BB962C8B-B14F-4D97-AF65-F5344CB8AC3E}">
        <p14:creationId xmlns:p14="http://schemas.microsoft.com/office/powerpoint/2010/main" val="712644348"/>
      </p:ext>
    </p:extLst>
  </p:cSld>
  <p:clrMap bg1="lt1" tx1="dk1" bg2="lt2" tx2="dk2" accent1="accent1" accent2="accent2" accent3="accent3" accent4="accent4" accent5="accent5" accent6="accent6" hlink="hlink" folHlink="folHlink"/>
  <p:sldLayoutIdLst>
    <p:sldLayoutId id="2147483809" r:id="rId1"/>
    <p:sldLayoutId id="2147483810" r:id="rId2"/>
  </p:sldLayoutIdLst>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E18D5-E43C-434E-828C-6A2AE15AC96F}" type="datetimeFigureOut">
              <a:rPr lang="en-US" smtClean="0"/>
              <a:t>2/16/2023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70592-02C4-4741-8F19-FF56574F4562}" type="slidenum">
              <a:rPr lang="en-US" smtClean="0"/>
              <a:t>‹#›</a:t>
            </a:fld>
            <a:endParaRPr lang="en-US"/>
          </a:p>
        </p:txBody>
      </p:sp>
    </p:spTree>
    <p:extLst>
      <p:ext uri="{BB962C8B-B14F-4D97-AF65-F5344CB8AC3E}">
        <p14:creationId xmlns:p14="http://schemas.microsoft.com/office/powerpoint/2010/main" val="3009604489"/>
      </p:ext>
    </p:extLst>
  </p:cSld>
  <p:clrMap bg1="lt1" tx1="dk1" bg2="lt2" tx2="dk2" accent1="accent1" accent2="accent2" accent3="accent3" accent4="accent4" accent5="accent5" accent6="accent6" hlink="hlink" folHlink="folHlink"/>
  <p:sldLayoutIdLst>
    <p:sldLayoutId id="21474838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ounded Rectangle 10"/>
          <p:cNvSpPr/>
          <p:nvPr/>
        </p:nvSpPr>
        <p:spPr>
          <a:xfrm>
            <a:off x="182881" y="217302"/>
            <a:ext cx="11788140" cy="6351139"/>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217524" y="-1985"/>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563" b="1">
                <a:solidFill>
                  <a:srgbClr val="898989"/>
                </a:solidFill>
                <a:cs typeface="Arial" pitchFamily="34" charset="0"/>
              </a:defRPr>
            </a:lvl1pPr>
          </a:lstStyle>
          <a:p>
            <a:fld id="{139BD942-CC14-44A4-87FB-46239297AFE5}" type="slidenum">
              <a:rPr lang="en-US" smtClean="0"/>
              <a:pPr/>
              <a:t>‹#›</a:t>
            </a:fld>
            <a:endParaRPr lang="en-US" dirty="0"/>
          </a:p>
        </p:txBody>
      </p:sp>
      <p:cxnSp>
        <p:nvCxnSpPr>
          <p:cNvPr id="4" name="Straight Connector 3"/>
          <p:cNvCxnSpPr/>
          <p:nvPr/>
        </p:nvCxnSpPr>
        <p:spPr>
          <a:xfrm>
            <a:off x="406400" y="6309360"/>
            <a:ext cx="11358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3317" y="6286500"/>
            <a:ext cx="11351964" cy="253916"/>
          </a:xfrm>
          <a:prstGeom prst="rect">
            <a:avLst/>
          </a:prstGeom>
          <a:noFill/>
        </p:spPr>
        <p:txBody>
          <a:bodyPr wrap="square" rtlCol="0">
            <a:spAutoFit/>
          </a:bodyPr>
          <a:lstStyle/>
          <a:p>
            <a:pPr algn="ctr"/>
            <a:r>
              <a:rPr lang="en-US" sz="1050" dirty="0"/>
              <a:t>US Army Corps of Engineers  </a:t>
            </a:r>
            <a:r>
              <a:rPr lang="en-US" sz="1050" dirty="0">
                <a:sym typeface="Symbol" panose="05050102010706020507" pitchFamily="18" charset="2"/>
              </a:rPr>
              <a:t></a:t>
            </a:r>
            <a:r>
              <a:rPr lang="en-US" sz="1050" dirty="0"/>
              <a:t>   Engineer Research and Development Center</a:t>
            </a:r>
          </a:p>
        </p:txBody>
      </p:sp>
      <p:sp>
        <p:nvSpPr>
          <p:cNvPr id="8" name="TextBox 7"/>
          <p:cNvSpPr txBox="1"/>
          <p:nvPr/>
        </p:nvSpPr>
        <p:spPr>
          <a:xfrm>
            <a:off x="0" y="2"/>
            <a:ext cx="12192000" cy="207749"/>
          </a:xfrm>
          <a:prstGeom prst="rect">
            <a:avLst/>
          </a:prstGeom>
          <a:noFill/>
        </p:spPr>
        <p:txBody>
          <a:bodyPr wrap="square" rtlCol="0">
            <a:spAutoFit/>
          </a:bodyPr>
          <a:lstStyle/>
          <a:p>
            <a:pPr algn="ctr"/>
            <a:r>
              <a:rPr lang="en-US" sz="750" b="1" dirty="0">
                <a:solidFill>
                  <a:schemeClr val="bg2">
                    <a:lumMod val="50000"/>
                  </a:schemeClr>
                </a:solidFill>
              </a:rPr>
              <a:t>UNCLASSIFIED</a:t>
            </a:r>
          </a:p>
        </p:txBody>
      </p:sp>
      <p:sp>
        <p:nvSpPr>
          <p:cNvPr id="18" name="TextBox 17"/>
          <p:cNvSpPr txBox="1"/>
          <p:nvPr/>
        </p:nvSpPr>
        <p:spPr>
          <a:xfrm>
            <a:off x="-6773" y="6583540"/>
            <a:ext cx="12192000" cy="207749"/>
          </a:xfrm>
          <a:prstGeom prst="rect">
            <a:avLst/>
          </a:prstGeom>
          <a:noFill/>
        </p:spPr>
        <p:txBody>
          <a:bodyPr wrap="square" rtlCol="0">
            <a:spAutoFit/>
          </a:bodyPr>
          <a:lstStyle/>
          <a:p>
            <a:pPr algn="ctr"/>
            <a:r>
              <a:rPr lang="en-US" sz="750" b="1" dirty="0">
                <a:solidFill>
                  <a:schemeClr val="bg2">
                    <a:lumMod val="50000"/>
                  </a:schemeClr>
                </a:solidFill>
              </a:rPr>
              <a:t>UNCLASSIFIED</a:t>
            </a:r>
          </a:p>
        </p:txBody>
      </p:sp>
    </p:spTree>
    <p:extLst>
      <p:ext uri="{BB962C8B-B14F-4D97-AF65-F5344CB8AC3E}">
        <p14:creationId xmlns:p14="http://schemas.microsoft.com/office/powerpoint/2010/main" val="3957709587"/>
      </p:ext>
    </p:extLst>
  </p:cSld>
  <p:clrMap bg1="lt1" tx1="dk1" bg2="lt2" tx2="dk2" accent1="accent1" accent2="accent2" accent3="accent3" accent4="accent4" accent5="accent5" accent6="accent6" hlink="hlink" folHlink="folHlink"/>
  <p:sldLayoutIdLst>
    <p:sldLayoutId id="2147483814" r:id="rId1"/>
  </p:sldLayoutIdLst>
  <p:hf hdr="0"/>
  <p:txStyles>
    <p:titleStyle>
      <a:lvl1pPr algn="l" rtl="0" eaLnBrk="1" fontAlgn="base" hangingPunct="1">
        <a:spcBef>
          <a:spcPct val="0"/>
        </a:spcBef>
        <a:spcAft>
          <a:spcPct val="0"/>
        </a:spcAft>
        <a:defRPr sz="2400" b="1" kern="1200" cap="none">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71450" indent="-171450" algn="l" rtl="0" eaLnBrk="1" fontAlgn="base" hangingPunct="1">
        <a:spcBef>
          <a:spcPts val="169"/>
        </a:spcBef>
        <a:spcAft>
          <a:spcPct val="0"/>
        </a:spcAft>
        <a:buClr>
          <a:srgbClr val="FF0000"/>
        </a:buClr>
        <a:buFont typeface="Wingdings" panose="05000000000000000000" pitchFamily="2" charset="2"/>
        <a:buChar char="§"/>
        <a:defRPr sz="1500" b="1" kern="1200">
          <a:solidFill>
            <a:schemeClr val="tx1">
              <a:lumMod val="75000"/>
              <a:lumOff val="25000"/>
            </a:schemeClr>
          </a:solidFill>
          <a:latin typeface="Arial" pitchFamily="34" charset="0"/>
          <a:ea typeface="ＭＳ Ｐゴシック" charset="0"/>
          <a:cs typeface="Arial" pitchFamily="34" charset="0"/>
        </a:defRPr>
      </a:lvl1pPr>
      <a:lvl2pPr marL="428625" indent="-160735" algn="l" rtl="0" eaLnBrk="1" fontAlgn="base" hangingPunct="1">
        <a:spcBef>
          <a:spcPts val="169"/>
        </a:spcBef>
        <a:spcAft>
          <a:spcPct val="0"/>
        </a:spcAft>
        <a:buClr>
          <a:srgbClr val="FF0000"/>
        </a:buClr>
        <a:buFont typeface="Arial" pitchFamily="34" charset="0"/>
        <a:buChar char="•"/>
        <a:defRPr sz="1350" b="1" kern="1200">
          <a:solidFill>
            <a:schemeClr val="tx1">
              <a:lumMod val="75000"/>
              <a:lumOff val="25000"/>
            </a:schemeClr>
          </a:solidFill>
          <a:latin typeface="Arial" pitchFamily="34" charset="0"/>
          <a:ea typeface="Arial" charset="0"/>
          <a:cs typeface="Arial" pitchFamily="34" charset="0"/>
        </a:defRPr>
      </a:lvl2pPr>
      <a:lvl3pPr marL="645319" indent="-128588" algn="l" rtl="0" eaLnBrk="1" fontAlgn="base" hangingPunct="1">
        <a:spcBef>
          <a:spcPts val="169"/>
        </a:spcBef>
        <a:spcAft>
          <a:spcPct val="0"/>
        </a:spcAft>
        <a:buClr>
          <a:srgbClr val="FF0000"/>
        </a:buClr>
        <a:buSzPct val="70000"/>
        <a:buFont typeface="Arial" panose="020B0604020202020204" pitchFamily="34" charset="0"/>
        <a:buChar char="►"/>
        <a:defRPr sz="1200" b="1" kern="1200">
          <a:solidFill>
            <a:schemeClr val="tx1">
              <a:lumMod val="75000"/>
              <a:lumOff val="25000"/>
            </a:schemeClr>
          </a:solidFill>
          <a:latin typeface="Arial" pitchFamily="34" charset="0"/>
          <a:ea typeface="Arial" charset="0"/>
          <a:cs typeface="Arial" pitchFamily="34" charset="0"/>
        </a:defRPr>
      </a:lvl3pPr>
      <a:lvl4pPr marL="857250" indent="-128588" algn="l" rtl="0" eaLnBrk="1" fontAlgn="base" hangingPunct="1">
        <a:spcBef>
          <a:spcPts val="169"/>
        </a:spcBef>
        <a:spcAft>
          <a:spcPct val="0"/>
        </a:spcAft>
        <a:buFont typeface="Arial" pitchFamily="34" charset="0"/>
        <a:buChar char="–"/>
        <a:defRPr sz="1200" b="1" kern="1200">
          <a:solidFill>
            <a:schemeClr val="tx1">
              <a:lumMod val="75000"/>
              <a:lumOff val="25000"/>
            </a:schemeClr>
          </a:solidFill>
          <a:latin typeface="Arial" pitchFamily="34" charset="0"/>
          <a:ea typeface="Arial" charset="0"/>
          <a:cs typeface="Arial" pitchFamily="34" charset="0"/>
        </a:defRPr>
      </a:lvl4pPr>
      <a:lvl5pPr marL="1028700" indent="-128588" algn="l" rtl="0" eaLnBrk="1" fontAlgn="base" hangingPunct="1">
        <a:spcBef>
          <a:spcPts val="169"/>
        </a:spcBef>
        <a:spcAft>
          <a:spcPct val="0"/>
        </a:spcAft>
        <a:buFont typeface="Arial" pitchFamily="34" charset="0"/>
        <a:buChar char="»"/>
        <a:defRPr sz="1200" b="1"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3"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ounded Rectangle 11">
            <a:extLst>
              <a:ext uri="{FF2B5EF4-FFF2-40B4-BE49-F238E27FC236}">
                <a16:creationId xmlns:a16="http://schemas.microsoft.com/office/drawing/2014/main" id="{8FAC8AE2-BB41-3B4A-9A70-664D7BA2B8BC}"/>
              </a:ext>
            </a:extLst>
          </p:cNvPr>
          <p:cNvSpPr/>
          <p:nvPr userDrawn="1"/>
        </p:nvSpPr>
        <p:spPr>
          <a:xfrm>
            <a:off x="182880" y="217300"/>
            <a:ext cx="11788140" cy="6351139"/>
          </a:xfrm>
          <a:prstGeom prst="roundRect">
            <a:avLst>
              <a:gd name="adj" fmla="val 2258"/>
            </a:avLst>
          </a:prstGeom>
          <a:solidFill>
            <a:srgbClr val="4545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17522" y="-1985"/>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750" b="1">
                <a:solidFill>
                  <a:srgbClr val="898989"/>
                </a:solidFill>
                <a:cs typeface="Arial" pitchFamily="34" charset="0"/>
              </a:defRPr>
            </a:lvl1pPr>
          </a:lstStyle>
          <a:p>
            <a:fld id="{139BD942-CC14-44A4-87FB-46239297AFE5}" type="slidenum">
              <a:rPr lang="en-US" smtClean="0"/>
              <a:pPr/>
              <a:t>‹#›</a:t>
            </a:fld>
            <a:endParaRPr lang="en-US"/>
          </a:p>
        </p:txBody>
      </p:sp>
      <p:cxnSp>
        <p:nvCxnSpPr>
          <p:cNvPr id="4" name="Straight Connector 3"/>
          <p:cNvCxnSpPr/>
          <p:nvPr userDrawn="1"/>
        </p:nvCxnSpPr>
        <p:spPr>
          <a:xfrm>
            <a:off x="406400" y="6309360"/>
            <a:ext cx="11358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13316" y="6286500"/>
            <a:ext cx="11351964" cy="307777"/>
          </a:xfrm>
          <a:prstGeom prst="rect">
            <a:avLst/>
          </a:prstGeom>
          <a:noFill/>
        </p:spPr>
        <p:txBody>
          <a:bodyPr wrap="square" rtlCol="0">
            <a:spAutoFit/>
          </a:bodyPr>
          <a:lstStyle/>
          <a:p>
            <a:pPr algn="ctr"/>
            <a:r>
              <a:rPr lang="en-US" sz="1400">
                <a:solidFill>
                  <a:schemeClr val="bg1"/>
                </a:solidFill>
              </a:rPr>
              <a:t>US Army Corps of Engineers  </a:t>
            </a:r>
            <a:r>
              <a:rPr lang="en-US" sz="1400">
                <a:solidFill>
                  <a:schemeClr val="bg1"/>
                </a:solidFill>
                <a:sym typeface="Symbol" panose="05050102010706020507" pitchFamily="18" charset="2"/>
              </a:rPr>
              <a:t></a:t>
            </a:r>
            <a:r>
              <a:rPr lang="en-US" sz="1400">
                <a:solidFill>
                  <a:schemeClr val="bg1"/>
                </a:solidFill>
              </a:rPr>
              <a:t>   Engineer Research and Development Center</a:t>
            </a:r>
          </a:p>
        </p:txBody>
      </p:sp>
      <p:sp>
        <p:nvSpPr>
          <p:cNvPr id="8" name="TextBox 7"/>
          <p:cNvSpPr txBox="1"/>
          <p:nvPr userDrawn="1"/>
        </p:nvSpPr>
        <p:spPr>
          <a:xfrm>
            <a:off x="0" y="0"/>
            <a:ext cx="12192000" cy="246221"/>
          </a:xfrm>
          <a:prstGeom prst="rect">
            <a:avLst/>
          </a:prstGeom>
          <a:noFill/>
        </p:spPr>
        <p:txBody>
          <a:bodyPr wrap="square" rtlCol="0">
            <a:spAutoFit/>
          </a:bodyPr>
          <a:lstStyle/>
          <a:p>
            <a:pPr algn="ctr"/>
            <a:r>
              <a:rPr lang="en-US" sz="1000" b="1">
                <a:solidFill>
                  <a:schemeClr val="bg2">
                    <a:lumMod val="50000"/>
                  </a:schemeClr>
                </a:solidFill>
              </a:rPr>
              <a:t>UNCLASSIFIED</a:t>
            </a:r>
          </a:p>
        </p:txBody>
      </p:sp>
      <p:sp>
        <p:nvSpPr>
          <p:cNvPr id="18" name="TextBox 17"/>
          <p:cNvSpPr txBox="1"/>
          <p:nvPr userDrawn="1"/>
        </p:nvSpPr>
        <p:spPr>
          <a:xfrm>
            <a:off x="-6773" y="6583538"/>
            <a:ext cx="12192000" cy="246221"/>
          </a:xfrm>
          <a:prstGeom prst="rect">
            <a:avLst/>
          </a:prstGeom>
          <a:noFill/>
        </p:spPr>
        <p:txBody>
          <a:bodyPr wrap="square" rtlCol="0">
            <a:spAutoFit/>
          </a:bodyPr>
          <a:lstStyle/>
          <a:p>
            <a:pPr algn="ctr"/>
            <a:r>
              <a:rPr lang="en-US" sz="1000" b="1">
                <a:solidFill>
                  <a:schemeClr val="bg2">
                    <a:lumMod val="50000"/>
                  </a:schemeClr>
                </a:solidFill>
              </a:rPr>
              <a:t>UNCLASSIFIED</a:t>
            </a:r>
          </a:p>
        </p:txBody>
      </p:sp>
    </p:spTree>
    <p:extLst>
      <p:ext uri="{BB962C8B-B14F-4D97-AF65-F5344CB8AC3E}">
        <p14:creationId xmlns:p14="http://schemas.microsoft.com/office/powerpoint/2010/main" val="306416758"/>
      </p:ext>
    </p:extLst>
  </p:cSld>
  <p:clrMap bg1="lt1" tx1="dk1" bg2="lt2" tx2="dk2" accent1="accent1" accent2="accent2" accent3="accent3" accent4="accent4" accent5="accent5" accent6="accent6" hlink="hlink" folHlink="folHlink"/>
  <p:sldLayoutIdLst>
    <p:sldLayoutId id="2147483816" r:id="rId1"/>
  </p:sldLayoutIdLst>
  <p:hf hdr="0"/>
  <p:txStyles>
    <p:titleStyle>
      <a:lvl1pPr algn="l" rtl="0" eaLnBrk="1" fontAlgn="base" hangingPunct="1">
        <a:spcBef>
          <a:spcPct val="0"/>
        </a:spcBef>
        <a:spcAft>
          <a:spcPct val="0"/>
        </a:spcAft>
        <a:defRPr sz="3200" b="1" kern="1200" cap="none">
          <a:solidFill>
            <a:schemeClr val="bg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bg1"/>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bg1"/>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bg1"/>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bg1"/>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bg1"/>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6">
          <p15:clr>
            <a:srgbClr val="5ACBF0"/>
          </p15:clr>
        </p15:guide>
        <p15:guide id="2" pos="7296">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mailto:Matthew.W.Drumheller@usace.army.mil" TargetMode="External"/><Relationship Id="rId2" Type="http://schemas.openxmlformats.org/officeDocument/2006/relationships/hyperlink" Target="mailto:damian.j.walter@usace.army.mil" TargetMode="External"/><Relationship Id="rId1" Type="http://schemas.openxmlformats.org/officeDocument/2006/relationships/slideLayout" Target="../slideLayouts/slideLayout14.xml"/><Relationship Id="rId5" Type="http://schemas.openxmlformats.org/officeDocument/2006/relationships/hyperlink" Target="mailto:Steve.T.Juul@usace.army.mil" TargetMode="External"/><Relationship Id="rId4" Type="http://schemas.openxmlformats.org/officeDocument/2006/relationships/hyperlink" Target="mailto:Christopher.H.Alford@usace.army.mi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Michael.B.Rouse@usace.army.mil"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ahab.aoos.org/"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5.png"/><Relationship Id="rId18" Type="http://schemas.openxmlformats.org/officeDocument/2006/relationships/image" Target="../media/image49.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jpeg"/><Relationship Id="rId17" Type="http://schemas.microsoft.com/office/2007/relationships/hdphoto" Target="../media/hdphoto2.wdp"/><Relationship Id="rId2" Type="http://schemas.openxmlformats.org/officeDocument/2006/relationships/notesSlide" Target="../notesSlides/notesSlide10.xml"/><Relationship Id="rId16" Type="http://schemas.openxmlformats.org/officeDocument/2006/relationships/image" Target="../media/image48.png"/><Relationship Id="rId1" Type="http://schemas.openxmlformats.org/officeDocument/2006/relationships/slideLayout" Target="../slideLayouts/slideLayout15.xml"/><Relationship Id="rId6" Type="http://schemas.openxmlformats.org/officeDocument/2006/relationships/image" Target="../media/image39.jpeg"/><Relationship Id="rId11" Type="http://schemas.openxmlformats.org/officeDocument/2006/relationships/image" Target="../media/image43.png"/><Relationship Id="rId5" Type="http://schemas.openxmlformats.org/officeDocument/2006/relationships/image" Target="../media/image38.emf"/><Relationship Id="rId15" Type="http://schemas.openxmlformats.org/officeDocument/2006/relationships/image" Target="../media/image47.png"/><Relationship Id="rId10" Type="http://schemas.openxmlformats.org/officeDocument/2006/relationships/image" Target="../media/image42.jpeg"/><Relationship Id="rId4" Type="http://schemas.openxmlformats.org/officeDocument/2006/relationships/image" Target="../media/image37.png"/><Relationship Id="rId9" Type="http://schemas.openxmlformats.org/officeDocument/2006/relationships/image" Target="../media/image41.jpe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3.tiff"/><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5.jp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mailto:sarah.h.burnet@usace.army.mi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66700" y="265872"/>
            <a:ext cx="5829300" cy="2123367"/>
          </a:xfrm>
        </p:spPr>
        <p:txBody>
          <a:bodyPr>
            <a:normAutofit/>
          </a:bodyPr>
          <a:lstStyle/>
          <a:p>
            <a:r>
              <a:rPr lang="en-US" sz="2800" dirty="0"/>
              <a:t>Seattle District Harmful Algae Bloom Overview:</a:t>
            </a:r>
            <a:br>
              <a:rPr lang="en-US" sz="2800" dirty="0"/>
            </a:br>
            <a:r>
              <a:rPr lang="en-US" sz="2800" dirty="0"/>
              <a:t>Chief Joseph Dam - Rufus Woods Lake</a:t>
            </a:r>
          </a:p>
        </p:txBody>
      </p:sp>
      <p:sp>
        <p:nvSpPr>
          <p:cNvPr id="8" name="Text Placeholder 7"/>
          <p:cNvSpPr>
            <a:spLocks noGrp="1"/>
          </p:cNvSpPr>
          <p:nvPr>
            <p:ph type="body" sz="quarter" idx="15"/>
          </p:nvPr>
        </p:nvSpPr>
        <p:spPr>
          <a:xfrm>
            <a:off x="266700" y="2517057"/>
            <a:ext cx="5816600" cy="2850281"/>
          </a:xfrm>
        </p:spPr>
        <p:txBody>
          <a:bodyPr/>
          <a:lstStyle/>
          <a:p>
            <a:r>
              <a:rPr lang="en-US" dirty="0"/>
              <a:t>Kent Easthouse and Eric Zimdars</a:t>
            </a:r>
          </a:p>
          <a:p>
            <a:r>
              <a:rPr lang="en-US" dirty="0"/>
              <a:t>Seattle District-Water Management Section</a:t>
            </a:r>
          </a:p>
          <a:p>
            <a:r>
              <a:rPr lang="en-US" dirty="0"/>
              <a:t>January 2023</a:t>
            </a:r>
          </a:p>
        </p:txBody>
      </p:sp>
      <p:pic>
        <p:nvPicPr>
          <p:cNvPr id="12" name="Picture Placeholder 11">
            <a:extLst>
              <a:ext uri="{FF2B5EF4-FFF2-40B4-BE49-F238E27FC236}">
                <a16:creationId xmlns:a16="http://schemas.microsoft.com/office/drawing/2014/main" id="{9310D297-A3EC-4BF8-99B7-EA364C08D854}"/>
              </a:ext>
            </a:extLst>
          </p:cNvPr>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a:stretch>
            <a:fillRect/>
          </a:stretch>
        </p:blipFill>
        <p:spPr>
          <a:xfrm>
            <a:off x="6219825" y="265113"/>
            <a:ext cx="5705475" cy="3081337"/>
          </a:xfrm>
          <a:prstGeom prst="rect">
            <a:avLst/>
          </a:prstGeom>
        </p:spPr>
      </p:pic>
      <p:pic>
        <p:nvPicPr>
          <p:cNvPr id="13" name="Picture Placeholder 12" descr="A beach next to the ocean&#10;&#10;Description automatically generated">
            <a:extLst>
              <a:ext uri="{FF2B5EF4-FFF2-40B4-BE49-F238E27FC236}">
                <a16:creationId xmlns:a16="http://schemas.microsoft.com/office/drawing/2014/main" id="{53F88F4D-2268-4B2D-9F2D-15B740390919}"/>
              </a:ext>
            </a:extLst>
          </p:cNvPr>
          <p:cNvPicPr>
            <a:picLocks noGrp="1" noChangeAspect="1"/>
          </p:cNvPicPr>
          <p:nvPr>
            <p:ph type="pic" sz="quarter" idx="14"/>
          </p:nvPr>
        </p:nvPicPr>
        <p:blipFill>
          <a:blip r:embed="rId4" cstate="email">
            <a:extLst>
              <a:ext uri="{28A0092B-C50C-407E-A947-70E740481C1C}">
                <a14:useLocalDpi xmlns:a14="http://schemas.microsoft.com/office/drawing/2010/main" val="0"/>
              </a:ext>
            </a:extLst>
          </a:blip>
          <a:srcRect/>
          <a:stretch>
            <a:fillRect/>
          </a:stretch>
        </p:blipFill>
        <p:spPr>
          <a:xfrm>
            <a:off x="6219825" y="3529013"/>
            <a:ext cx="5705475" cy="3079750"/>
          </a:xfrm>
          <a:prstGeom prst="rect">
            <a:avLst/>
          </a:prstGeom>
        </p:spPr>
      </p:pic>
    </p:spTree>
    <p:extLst>
      <p:ext uri="{BB962C8B-B14F-4D97-AF65-F5344CB8AC3E}">
        <p14:creationId xmlns:p14="http://schemas.microsoft.com/office/powerpoint/2010/main" val="72824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28F0-22F0-44D5-9E72-107446E40901}"/>
              </a:ext>
            </a:extLst>
          </p:cNvPr>
          <p:cNvSpPr>
            <a:spLocks noGrp="1"/>
          </p:cNvSpPr>
          <p:nvPr>
            <p:ph type="title"/>
          </p:nvPr>
        </p:nvSpPr>
        <p:spPr/>
        <p:txBody>
          <a:bodyPr/>
          <a:lstStyle/>
          <a:p>
            <a:r>
              <a:rPr lang="en-US" u="sng" dirty="0"/>
              <a:t>NWW HABs:</a:t>
            </a:r>
          </a:p>
        </p:txBody>
      </p:sp>
      <p:sp>
        <p:nvSpPr>
          <p:cNvPr id="3" name="Content Placeholder 2">
            <a:extLst>
              <a:ext uri="{FF2B5EF4-FFF2-40B4-BE49-F238E27FC236}">
                <a16:creationId xmlns:a16="http://schemas.microsoft.com/office/drawing/2014/main" id="{8F2B8CA4-61A5-40CC-BDF3-4723DB824CA2}"/>
              </a:ext>
            </a:extLst>
          </p:cNvPr>
          <p:cNvSpPr>
            <a:spLocks noGrp="1"/>
          </p:cNvSpPr>
          <p:nvPr>
            <p:ph idx="1"/>
          </p:nvPr>
        </p:nvSpPr>
        <p:spPr/>
        <p:txBody>
          <a:bodyPr/>
          <a:lstStyle/>
          <a:p>
            <a:r>
              <a:rPr lang="en-US" sz="2000" b="0" dirty="0"/>
              <a:t>Walla Walla District (NWW)- Not actively looking for (Operations).</a:t>
            </a:r>
          </a:p>
          <a:p>
            <a:r>
              <a:rPr lang="en-US" sz="2000" b="0" dirty="0"/>
              <a:t>	No active or specific HAB program.  </a:t>
            </a:r>
          </a:p>
          <a:p>
            <a:r>
              <a:rPr lang="en-US" sz="2000" b="0" dirty="0"/>
              <a:t>	Do have APMP that provides some tools if necessary.</a:t>
            </a:r>
          </a:p>
          <a:p>
            <a:r>
              <a:rPr lang="en-US" sz="2000" b="0" dirty="0"/>
              <a:t>	District direction/position is reporting to State and Local Health Departments, and they 	address.</a:t>
            </a:r>
          </a:p>
          <a:p>
            <a:endParaRPr lang="en-US" sz="2000" b="0" dirty="0"/>
          </a:p>
          <a:p>
            <a:endParaRPr lang="en-US" sz="2000" b="0" dirty="0"/>
          </a:p>
          <a:p>
            <a:r>
              <a:rPr lang="en-US" sz="2000" b="0" dirty="0"/>
              <a:t>NWW HAB actions:</a:t>
            </a:r>
          </a:p>
          <a:p>
            <a:r>
              <a:rPr lang="en-US" sz="2000" b="0" dirty="0"/>
              <a:t>	Will report HAB blooms if get a call/report from the public and if seen on patrols or while 	in the field.  </a:t>
            </a:r>
            <a:endParaRPr lang="en-US" sz="1800" b="0" dirty="0"/>
          </a:p>
          <a:p>
            <a:r>
              <a:rPr lang="en-US" sz="2000" b="0" dirty="0"/>
              <a:t>	Will post signage provided by State and Local Health Departments, but will not perform 	sampling etc. </a:t>
            </a:r>
          </a:p>
          <a:p>
            <a:r>
              <a:rPr lang="en-US" sz="2000" b="0" dirty="0"/>
              <a:t>	 </a:t>
            </a:r>
          </a:p>
          <a:p>
            <a:r>
              <a:rPr lang="en-US" sz="2000" b="0" dirty="0"/>
              <a:t>	</a:t>
            </a:r>
          </a:p>
          <a:p>
            <a:r>
              <a:rPr lang="en-US" sz="2000" b="0" dirty="0"/>
              <a:t>	</a:t>
            </a:r>
            <a:endParaRPr lang="en-US" dirty="0"/>
          </a:p>
          <a:p>
            <a:endParaRPr lang="en-US" dirty="0"/>
          </a:p>
        </p:txBody>
      </p:sp>
      <p:sp>
        <p:nvSpPr>
          <p:cNvPr id="5" name="Slide Number Placeholder 4">
            <a:extLst>
              <a:ext uri="{FF2B5EF4-FFF2-40B4-BE49-F238E27FC236}">
                <a16:creationId xmlns:a16="http://schemas.microsoft.com/office/drawing/2014/main" id="{2C1D8F45-6F50-4839-839C-6375904723D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57827-C34C-4251-B995-96C9C233CCC8}" type="slidenum">
              <a:rPr kumimoji="0" lang="en-US" sz="563" b="1" i="0" u="none" strike="noStrike" kern="1200" cap="none" spc="0" normalizeH="0" baseline="0" noProof="0" smtClean="0">
                <a:ln>
                  <a:noFill/>
                </a:ln>
                <a:solidFill>
                  <a:srgbClr val="898989"/>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563" b="1" i="0" u="none" strike="noStrike" kern="1200" cap="none" spc="0" normalizeH="0" baseline="0" noProof="0">
              <a:ln>
                <a:noFill/>
              </a:ln>
              <a:solidFill>
                <a:srgbClr val="898989"/>
              </a:solidFill>
              <a:effectLst/>
              <a:uLnTx/>
              <a:uFillTx/>
              <a:latin typeface="Arial"/>
              <a:ea typeface="+mn-ea"/>
              <a:cs typeface="Arial" pitchFamily="34" charset="0"/>
            </a:endParaRPr>
          </a:p>
        </p:txBody>
      </p:sp>
    </p:spTree>
    <p:extLst>
      <p:ext uri="{BB962C8B-B14F-4D97-AF65-F5344CB8AC3E}">
        <p14:creationId xmlns:p14="http://schemas.microsoft.com/office/powerpoint/2010/main" val="180080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986F3-C431-46D5-B95B-626A67FD7C95}"/>
              </a:ext>
            </a:extLst>
          </p:cNvPr>
          <p:cNvSpPr>
            <a:spLocks noGrp="1"/>
          </p:cNvSpPr>
          <p:nvPr>
            <p:ph type="title"/>
          </p:nvPr>
        </p:nvSpPr>
        <p:spPr/>
        <p:txBody>
          <a:bodyPr/>
          <a:lstStyle/>
          <a:p>
            <a:r>
              <a:rPr lang="en-US" u="sng" dirty="0"/>
              <a:t>NWW HABs Future:</a:t>
            </a:r>
          </a:p>
        </p:txBody>
      </p:sp>
      <p:sp>
        <p:nvSpPr>
          <p:cNvPr id="3" name="Content Placeholder 2">
            <a:extLst>
              <a:ext uri="{FF2B5EF4-FFF2-40B4-BE49-F238E27FC236}">
                <a16:creationId xmlns:a16="http://schemas.microsoft.com/office/drawing/2014/main" id="{CB97F3B8-8251-4630-B2B9-DD19C4C6B9F1}"/>
              </a:ext>
            </a:extLst>
          </p:cNvPr>
          <p:cNvSpPr>
            <a:spLocks noGrp="1"/>
          </p:cNvSpPr>
          <p:nvPr>
            <p:ph idx="1"/>
          </p:nvPr>
        </p:nvSpPr>
        <p:spPr>
          <a:xfrm>
            <a:off x="406400" y="1003852"/>
            <a:ext cx="11176000" cy="4939747"/>
          </a:xfrm>
        </p:spPr>
        <p:txBody>
          <a:bodyPr/>
          <a:lstStyle/>
          <a:p>
            <a:r>
              <a:rPr lang="en-US" sz="2000" b="0" dirty="0"/>
              <a:t>-HABs are coming due to various factors, climate change etc.</a:t>
            </a:r>
          </a:p>
          <a:p>
            <a:r>
              <a:rPr lang="en-US" sz="2000" b="0" dirty="0"/>
              <a:t>	a. In 2021 had a HAB in McNary reservoir near Columbia park, lead to City and local health closing a portion of the shoreline. First </a:t>
            </a:r>
            <a:r>
              <a:rPr lang="en-US" sz="2000" b="0"/>
              <a:t>NRM closure/impact </a:t>
            </a:r>
            <a:r>
              <a:rPr lang="en-US" sz="2000" b="0" dirty="0"/>
              <a:t>of a HAB in NWW.  </a:t>
            </a:r>
          </a:p>
          <a:p>
            <a:r>
              <a:rPr lang="en-US" sz="2000" b="0" dirty="0"/>
              <a:t>	</a:t>
            </a:r>
            <a:endParaRPr lang="en-US" sz="2000" b="0" i="0" u="none" strike="noStrike" baseline="0" dirty="0">
              <a:solidFill>
                <a:srgbClr val="000000"/>
              </a:solidFill>
              <a:latin typeface="+mj-lt"/>
            </a:endParaRPr>
          </a:p>
          <a:p>
            <a:r>
              <a:rPr lang="en-US" sz="2000" b="0" dirty="0">
                <a:solidFill>
                  <a:srgbClr val="000000"/>
                </a:solidFill>
                <a:latin typeface="+mj-lt"/>
              </a:rPr>
              <a:t>		</a:t>
            </a:r>
          </a:p>
          <a:p>
            <a:r>
              <a:rPr lang="en-US" sz="2000" b="0" dirty="0">
                <a:solidFill>
                  <a:srgbClr val="000000"/>
                </a:solidFill>
                <a:latin typeface="+mj-lt"/>
              </a:rPr>
              <a:t>-NWW Operations POC- Damian Walter, </a:t>
            </a:r>
            <a:r>
              <a:rPr lang="en-US" sz="2000" b="0" dirty="0">
                <a:solidFill>
                  <a:srgbClr val="000000"/>
                </a:solidFill>
                <a:latin typeface="+mj-lt"/>
                <a:hlinkClick r:id="rId2"/>
              </a:rPr>
              <a:t>damian.j.walter@usace.army.mil</a:t>
            </a:r>
            <a:r>
              <a:rPr lang="en-US" sz="2000" b="0" dirty="0">
                <a:solidFill>
                  <a:srgbClr val="000000"/>
                </a:solidFill>
                <a:latin typeface="+mj-lt"/>
              </a:rPr>
              <a:t>; secondary </a:t>
            </a:r>
            <a:r>
              <a:rPr lang="en-US" sz="2000" b="0" dirty="0">
                <a:solidFill>
                  <a:srgbClr val="000000"/>
                </a:solidFill>
                <a:latin typeface="+mj-lt"/>
                <a:hlinkClick r:id="rId3"/>
              </a:rPr>
              <a:t>Matthew.W.Drumheller@usace.army.mil</a:t>
            </a:r>
            <a:r>
              <a:rPr lang="en-US" sz="2000" b="0" dirty="0">
                <a:solidFill>
                  <a:srgbClr val="000000"/>
                </a:solidFill>
                <a:latin typeface="+mj-lt"/>
              </a:rPr>
              <a:t> District ECC &amp; </a:t>
            </a:r>
            <a:r>
              <a:rPr lang="en-US" sz="2000" b="0" dirty="0">
                <a:solidFill>
                  <a:srgbClr val="000000"/>
                </a:solidFill>
                <a:latin typeface="+mj-lt"/>
                <a:hlinkClick r:id="rId4"/>
              </a:rPr>
              <a:t>Christopher.H.Alford@usace.army.mil</a:t>
            </a:r>
            <a:r>
              <a:rPr lang="en-US" sz="2000" b="0" dirty="0">
                <a:solidFill>
                  <a:srgbClr val="000000"/>
                </a:solidFill>
                <a:latin typeface="+mj-lt"/>
              </a:rPr>
              <a:t> NRM Lead.</a:t>
            </a:r>
          </a:p>
          <a:p>
            <a:endParaRPr lang="en-US" sz="2000" b="0" dirty="0">
              <a:solidFill>
                <a:srgbClr val="000000"/>
              </a:solidFill>
              <a:latin typeface="+mj-lt"/>
            </a:endParaRPr>
          </a:p>
          <a:p>
            <a:r>
              <a:rPr lang="en-US" sz="2000" b="0" i="0" u="none" strike="noStrike" baseline="0" dirty="0">
                <a:solidFill>
                  <a:srgbClr val="000000"/>
                </a:solidFill>
                <a:latin typeface="+mj-lt"/>
              </a:rPr>
              <a:t>&amp;	</a:t>
            </a:r>
            <a:r>
              <a:rPr lang="en-US" sz="2000" b="0" i="0" u="none" strike="noStrike" baseline="0" dirty="0">
                <a:solidFill>
                  <a:srgbClr val="000000"/>
                </a:solidFill>
                <a:latin typeface="+mj-lt"/>
                <a:hlinkClick r:id="rId5"/>
              </a:rPr>
              <a:t>Steve.T.Juul@usace.army.mil</a:t>
            </a:r>
            <a:r>
              <a:rPr lang="en-US" sz="2000" b="0" i="0" u="none" strike="noStrike" baseline="0" dirty="0">
                <a:solidFill>
                  <a:srgbClr val="000000"/>
                </a:solidFill>
                <a:latin typeface="+mj-lt"/>
              </a:rPr>
              <a:t> District </a:t>
            </a:r>
            <a:r>
              <a:rPr lang="en-US" sz="2000" b="0" dirty="0">
                <a:solidFill>
                  <a:srgbClr val="000000"/>
                </a:solidFill>
                <a:latin typeface="+mj-lt"/>
              </a:rPr>
              <a:t>Hydrology and Hydraulics</a:t>
            </a:r>
            <a:r>
              <a:rPr lang="en-US" sz="2000" b="0" i="0" u="none" strike="noStrike" baseline="0" dirty="0">
                <a:solidFill>
                  <a:srgbClr val="000000"/>
                </a:solidFill>
                <a:latin typeface="+mj-lt"/>
              </a:rPr>
              <a:t> Branch.</a:t>
            </a:r>
          </a:p>
          <a:p>
            <a:endParaRPr lang="en-US" sz="2000" b="0" dirty="0">
              <a:solidFill>
                <a:srgbClr val="000000"/>
              </a:solidFill>
              <a:latin typeface="+mj-lt"/>
            </a:endParaRPr>
          </a:p>
          <a:p>
            <a:endParaRPr lang="en-US" sz="2000" b="0" i="0" u="none" strike="noStrike" baseline="0" dirty="0">
              <a:solidFill>
                <a:srgbClr val="000000"/>
              </a:solidFill>
              <a:latin typeface="+mj-lt"/>
            </a:endParaRPr>
          </a:p>
          <a:p>
            <a:r>
              <a:rPr lang="en-US" sz="2000" b="0" dirty="0">
                <a:solidFill>
                  <a:srgbClr val="000000"/>
                </a:solidFill>
                <a:latin typeface="+mj-lt"/>
              </a:rPr>
              <a:t>Questions?</a:t>
            </a:r>
            <a:endParaRPr lang="en-US" sz="2000" b="0" i="0" u="none" strike="noStrike" baseline="0" dirty="0">
              <a:solidFill>
                <a:srgbClr val="000000"/>
              </a:solidFill>
              <a:latin typeface="+mj-lt"/>
            </a:endParaRPr>
          </a:p>
        </p:txBody>
      </p:sp>
      <p:sp>
        <p:nvSpPr>
          <p:cNvPr id="5" name="Slide Number Placeholder 4">
            <a:extLst>
              <a:ext uri="{FF2B5EF4-FFF2-40B4-BE49-F238E27FC236}">
                <a16:creationId xmlns:a16="http://schemas.microsoft.com/office/drawing/2014/main" id="{9105D758-66BD-43E7-86B6-1D292392809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57827-C34C-4251-B995-96C9C233CCC8}" type="slidenum">
              <a:rPr kumimoji="0" lang="en-US" sz="563" b="1" i="0" u="none" strike="noStrike" kern="1200" cap="none" spc="0" normalizeH="0" baseline="0" noProof="0" smtClean="0">
                <a:ln>
                  <a:noFill/>
                </a:ln>
                <a:solidFill>
                  <a:srgbClr val="898989"/>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563" b="1" i="0" u="none" strike="noStrike" kern="1200" cap="none" spc="0" normalizeH="0" baseline="0" noProof="0">
              <a:ln>
                <a:noFill/>
              </a:ln>
              <a:solidFill>
                <a:srgbClr val="898989"/>
              </a:solidFill>
              <a:effectLst/>
              <a:uLnTx/>
              <a:uFillTx/>
              <a:latin typeface="Arial"/>
              <a:ea typeface="+mn-ea"/>
              <a:cs typeface="Arial" pitchFamily="34" charset="0"/>
            </a:endParaRPr>
          </a:p>
        </p:txBody>
      </p:sp>
    </p:spTree>
    <p:extLst>
      <p:ext uri="{BB962C8B-B14F-4D97-AF65-F5344CB8AC3E}">
        <p14:creationId xmlns:p14="http://schemas.microsoft.com/office/powerpoint/2010/main" val="1199236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66700" y="265872"/>
            <a:ext cx="5829300" cy="2123367"/>
          </a:xfrm>
        </p:spPr>
        <p:txBody>
          <a:bodyPr>
            <a:normAutofit/>
          </a:bodyPr>
          <a:lstStyle/>
          <a:p>
            <a:r>
              <a:rPr lang="en-US" sz="2800" dirty="0"/>
              <a:t>ALASKA District Harmful Algal Bloom Monitoring Overview:</a:t>
            </a:r>
            <a:br>
              <a:rPr lang="en-US" sz="2800" dirty="0"/>
            </a:br>
            <a:endParaRPr lang="en-US" sz="2800" dirty="0"/>
          </a:p>
        </p:txBody>
      </p:sp>
      <p:sp>
        <p:nvSpPr>
          <p:cNvPr id="8" name="Text Placeholder 7"/>
          <p:cNvSpPr>
            <a:spLocks noGrp="1"/>
          </p:cNvSpPr>
          <p:nvPr>
            <p:ph type="body" sz="quarter" idx="15"/>
          </p:nvPr>
        </p:nvSpPr>
        <p:spPr>
          <a:xfrm>
            <a:off x="266700" y="2517057"/>
            <a:ext cx="5816600" cy="2850281"/>
          </a:xfrm>
        </p:spPr>
        <p:txBody>
          <a:bodyPr/>
          <a:lstStyle/>
          <a:p>
            <a:r>
              <a:rPr lang="en-US" dirty="0"/>
              <a:t>Mike Rouse – Chief of Environmental Resources Section, Civil Works Branch.</a:t>
            </a:r>
          </a:p>
          <a:p>
            <a:endParaRPr lang="en-US" dirty="0"/>
          </a:p>
          <a:p>
            <a:r>
              <a:rPr lang="en-US" dirty="0">
                <a:hlinkClick r:id="rId3"/>
              </a:rPr>
              <a:t>Michael.B.Rouse@usace.army.mil</a:t>
            </a:r>
            <a:endParaRPr lang="en-US" dirty="0"/>
          </a:p>
          <a:p>
            <a:r>
              <a:rPr lang="en-US" dirty="0"/>
              <a:t>907-753-2743</a:t>
            </a:r>
          </a:p>
        </p:txBody>
      </p:sp>
      <p:pic>
        <p:nvPicPr>
          <p:cNvPr id="12" name="Picture Placeholder 11">
            <a:extLst>
              <a:ext uri="{FF2B5EF4-FFF2-40B4-BE49-F238E27FC236}">
                <a16:creationId xmlns:a16="http://schemas.microsoft.com/office/drawing/2014/main" id="{9310D297-A3EC-4BF8-99B7-EA364C08D854}"/>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p:blipFill>
        <p:spPr>
          <a:xfrm>
            <a:off x="7018338" y="265113"/>
            <a:ext cx="4108449" cy="3081337"/>
          </a:xfrm>
          <a:prstGeom prst="rect">
            <a:avLst/>
          </a:prstGeom>
        </p:spPr>
      </p:pic>
      <p:pic>
        <p:nvPicPr>
          <p:cNvPr id="13" name="Picture Placeholder 12">
            <a:extLst>
              <a:ext uri="{FF2B5EF4-FFF2-40B4-BE49-F238E27FC236}">
                <a16:creationId xmlns:a16="http://schemas.microsoft.com/office/drawing/2014/main" id="{53F88F4D-2268-4B2D-9F2D-15B740390919}"/>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a:stretch/>
        </p:blipFill>
        <p:spPr>
          <a:xfrm>
            <a:off x="7019395" y="3529013"/>
            <a:ext cx="4106333" cy="3079750"/>
          </a:xfrm>
          <a:prstGeom prst="rect">
            <a:avLst/>
          </a:prstGeom>
        </p:spPr>
      </p:pic>
    </p:spTree>
    <p:extLst>
      <p:ext uri="{BB962C8B-B14F-4D97-AF65-F5344CB8AC3E}">
        <p14:creationId xmlns:p14="http://schemas.microsoft.com/office/powerpoint/2010/main" val="631457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Active </a:t>
            </a:r>
            <a:r>
              <a:rPr lang="en-US" dirty="0" err="1"/>
              <a:t>hab</a:t>
            </a:r>
            <a:r>
              <a:rPr lang="en-US" dirty="0"/>
              <a:t> monitoring program</a:t>
            </a:r>
          </a:p>
        </p:txBody>
      </p:sp>
      <p:sp>
        <p:nvSpPr>
          <p:cNvPr id="3" name="Content Placeholder 2"/>
          <p:cNvSpPr>
            <a:spLocks noGrp="1"/>
          </p:cNvSpPr>
          <p:nvPr>
            <p:ph sz="quarter" idx="10"/>
          </p:nvPr>
        </p:nvSpPr>
        <p:spPr>
          <a:xfrm>
            <a:off x="266700" y="914396"/>
            <a:ext cx="11658600" cy="5715004"/>
          </a:xfrm>
          <a:prstGeom prst="rect">
            <a:avLst/>
          </a:prstGeom>
        </p:spPr>
        <p:txBody>
          <a:bodyPr/>
          <a:lstStyle/>
          <a:p>
            <a:endParaRPr lang="en-US" dirty="0"/>
          </a:p>
          <a:p>
            <a:pPr marL="342900" indent="-342900">
              <a:buFont typeface="Arial" panose="020B0604020202020204" pitchFamily="34" charset="0"/>
              <a:buChar char="–"/>
            </a:pPr>
            <a:r>
              <a:rPr lang="en-US" dirty="0"/>
              <a:t>Robe Lake 206, native macrophyte proliferation after natural hydrology interrupted in the 1950’s.</a:t>
            </a:r>
          </a:p>
          <a:p>
            <a:endParaRPr lang="en-US" dirty="0"/>
          </a:p>
          <a:p>
            <a:pPr marL="342900" indent="-342900">
              <a:buFont typeface="Arial" panose="020B0604020202020204" pitchFamily="34" charset="0"/>
              <a:buChar char="–"/>
            </a:pPr>
            <a:r>
              <a:rPr lang="en-US" dirty="0"/>
              <a:t>Alaska Harmful Algal Bloom Network (AHAB). </a:t>
            </a:r>
            <a:r>
              <a:rPr lang="en-US" dirty="0">
                <a:hlinkClick r:id="rId2"/>
              </a:rPr>
              <a:t>https://ahab.aoos.org/</a:t>
            </a:r>
            <a:r>
              <a:rPr lang="en-US" dirty="0"/>
              <a:t> Established in 2017. Phytoplankton monitoring and shellfish testing.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Likely opportunities to coordinate/cross-pollinate as our staff frequently operate in remote locations. </a:t>
            </a:r>
          </a:p>
        </p:txBody>
      </p:sp>
      <p:pic>
        <p:nvPicPr>
          <p:cNvPr id="6" name="Picture 2">
            <a:extLst>
              <a:ext uri="{FF2B5EF4-FFF2-40B4-BE49-F238E27FC236}">
                <a16:creationId xmlns:a16="http://schemas.microsoft.com/office/drawing/2014/main" id="{4C50D8B2-CBA7-401D-88AD-3E92AF1FF7D6}"/>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690852" y="914396"/>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840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5D7A86-2615-4179-9D02-60F73133D60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257827-C34C-4251-B995-96C9C233CCC8}" type="slidenum">
              <a:rPr kumimoji="0" lang="en-US" sz="750" b="1" i="0" u="none" strike="noStrike" kern="1200" cap="none" spc="0" normalizeH="0" baseline="0" noProof="0" smtClean="0">
                <a:ln>
                  <a:noFill/>
                </a:ln>
                <a:solidFill>
                  <a:srgbClr val="898989"/>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750" b="1" i="0" u="none" strike="noStrike" kern="1200" cap="none" spc="0" normalizeH="0" baseline="0" noProof="0" dirty="0">
              <a:ln>
                <a:noFill/>
              </a:ln>
              <a:solidFill>
                <a:srgbClr val="898989"/>
              </a:solidFill>
              <a:effectLst/>
              <a:uLnTx/>
              <a:uFillTx/>
              <a:latin typeface="Arial" pitchFamily="34" charset="0"/>
              <a:ea typeface="ＭＳ Ｐゴシック" pitchFamily="34" charset="-128"/>
              <a:cs typeface="Arial" pitchFamily="34" charset="0"/>
            </a:endParaRPr>
          </a:p>
        </p:txBody>
      </p:sp>
      <p:sp>
        <p:nvSpPr>
          <p:cNvPr id="59" name="Rectangle 58">
            <a:extLst>
              <a:ext uri="{FF2B5EF4-FFF2-40B4-BE49-F238E27FC236}">
                <a16:creationId xmlns:a16="http://schemas.microsoft.com/office/drawing/2014/main" id="{ED1A36A4-63D7-44B8-98D1-E20A00110978}"/>
              </a:ext>
            </a:extLst>
          </p:cNvPr>
          <p:cNvSpPr/>
          <p:nvPr/>
        </p:nvSpPr>
        <p:spPr>
          <a:xfrm>
            <a:off x="496273" y="1009223"/>
            <a:ext cx="5476824" cy="2205729"/>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62" name="Group 61">
            <a:extLst>
              <a:ext uri="{FF2B5EF4-FFF2-40B4-BE49-F238E27FC236}">
                <a16:creationId xmlns:a16="http://schemas.microsoft.com/office/drawing/2014/main" id="{809D0CE7-99D7-4563-9B82-9B1D5EC45AB6}"/>
              </a:ext>
            </a:extLst>
          </p:cNvPr>
          <p:cNvGrpSpPr/>
          <p:nvPr/>
        </p:nvGrpSpPr>
        <p:grpSpPr>
          <a:xfrm>
            <a:off x="650833" y="1681372"/>
            <a:ext cx="2663495" cy="1311912"/>
            <a:chOff x="356367" y="2371554"/>
            <a:chExt cx="2663495" cy="1311912"/>
          </a:xfrm>
        </p:grpSpPr>
        <p:grpSp>
          <p:nvGrpSpPr>
            <p:cNvPr id="63" name="Group 62">
              <a:extLst>
                <a:ext uri="{FF2B5EF4-FFF2-40B4-BE49-F238E27FC236}">
                  <a16:creationId xmlns:a16="http://schemas.microsoft.com/office/drawing/2014/main" id="{98FFAE9B-29CB-4CDD-9479-CDA67ED20A05}"/>
                </a:ext>
              </a:extLst>
            </p:cNvPr>
            <p:cNvGrpSpPr/>
            <p:nvPr/>
          </p:nvGrpSpPr>
          <p:grpSpPr>
            <a:xfrm>
              <a:off x="356367" y="2371554"/>
              <a:ext cx="2663495" cy="1311912"/>
              <a:chOff x="638543" y="2381727"/>
              <a:chExt cx="2663495" cy="1311912"/>
            </a:xfrm>
          </p:grpSpPr>
          <p:grpSp>
            <p:nvGrpSpPr>
              <p:cNvPr id="65" name="Group 64">
                <a:extLst>
                  <a:ext uri="{FF2B5EF4-FFF2-40B4-BE49-F238E27FC236}">
                    <a16:creationId xmlns:a16="http://schemas.microsoft.com/office/drawing/2014/main" id="{26EDB746-28B5-481B-B5A3-53C2255AD0B4}"/>
                  </a:ext>
                </a:extLst>
              </p:cNvPr>
              <p:cNvGrpSpPr/>
              <p:nvPr/>
            </p:nvGrpSpPr>
            <p:grpSpPr>
              <a:xfrm>
                <a:off x="638543" y="2381727"/>
                <a:ext cx="2437378" cy="1311912"/>
                <a:chOff x="1991303" y="3051027"/>
                <a:chExt cx="3575365" cy="2184629"/>
              </a:xfrm>
            </p:grpSpPr>
            <p:pic>
              <p:nvPicPr>
                <p:cNvPr id="68" name="Picture 67">
                  <a:extLst>
                    <a:ext uri="{FF2B5EF4-FFF2-40B4-BE49-F238E27FC236}">
                      <a16:creationId xmlns:a16="http://schemas.microsoft.com/office/drawing/2014/main" id="{9AD2C96C-6177-40B4-889D-3E70E274E01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92864" y="3051027"/>
                  <a:ext cx="3573804" cy="2184629"/>
                </a:xfrm>
                <a:prstGeom prst="rect">
                  <a:avLst/>
                </a:prstGeom>
              </p:spPr>
            </p:pic>
            <p:pic>
              <p:nvPicPr>
                <p:cNvPr id="69" name="Picture 68">
                  <a:extLst>
                    <a:ext uri="{FF2B5EF4-FFF2-40B4-BE49-F238E27FC236}">
                      <a16:creationId xmlns:a16="http://schemas.microsoft.com/office/drawing/2014/main" id="{BEB9F693-FBF7-4141-9254-12AF928DECC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85701" y="4432566"/>
                  <a:ext cx="1053357" cy="356691"/>
                </a:xfrm>
                <a:prstGeom prst="rect">
                  <a:avLst/>
                </a:prstGeom>
              </p:spPr>
            </p:pic>
            <p:pic>
              <p:nvPicPr>
                <p:cNvPr id="70" name="Picture 69">
                  <a:extLst>
                    <a:ext uri="{FF2B5EF4-FFF2-40B4-BE49-F238E27FC236}">
                      <a16:creationId xmlns:a16="http://schemas.microsoft.com/office/drawing/2014/main" id="{6468990F-400D-42B1-A298-BBEEEB3AD35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91303" y="4505197"/>
                  <a:ext cx="718433" cy="352157"/>
                </a:xfrm>
                <a:prstGeom prst="rect">
                  <a:avLst/>
                </a:prstGeom>
              </p:spPr>
            </p:pic>
          </p:grpSp>
          <p:sp>
            <p:nvSpPr>
              <p:cNvPr id="67" name="TextBox 66">
                <a:extLst>
                  <a:ext uri="{FF2B5EF4-FFF2-40B4-BE49-F238E27FC236}">
                    <a16:creationId xmlns:a16="http://schemas.microsoft.com/office/drawing/2014/main" id="{FCA5B243-D152-4F2A-822F-FCE4D699B39C}"/>
                  </a:ext>
                </a:extLst>
              </p:cNvPr>
              <p:cNvSpPr txBox="1"/>
              <p:nvPr/>
            </p:nvSpPr>
            <p:spPr>
              <a:xfrm>
                <a:off x="2147576" y="3115181"/>
                <a:ext cx="1154462"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overwintering cells</a:t>
                </a:r>
              </a:p>
            </p:txBody>
          </p:sp>
          <p:sp>
            <p:nvSpPr>
              <p:cNvPr id="66" name="TextBox 65">
                <a:extLst>
                  <a:ext uri="{FF2B5EF4-FFF2-40B4-BE49-F238E27FC236}">
                    <a16:creationId xmlns:a16="http://schemas.microsoft.com/office/drawing/2014/main" id="{A4BA19D4-F3F7-492E-A84D-86985A2DD8C1}"/>
                  </a:ext>
                </a:extLst>
              </p:cNvPr>
              <p:cNvSpPr txBox="1"/>
              <p:nvPr/>
            </p:nvSpPr>
            <p:spPr>
              <a:xfrm flipH="1">
                <a:off x="1182434" y="2815537"/>
                <a:ext cx="1116864"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can “seed”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the next HAB event</a:t>
                </a:r>
              </a:p>
            </p:txBody>
          </p:sp>
        </p:grpSp>
        <p:pic>
          <p:nvPicPr>
            <p:cNvPr id="64" name="Picture 63">
              <a:extLst>
                <a:ext uri="{FF2B5EF4-FFF2-40B4-BE49-F238E27FC236}">
                  <a16:creationId xmlns:a16="http://schemas.microsoft.com/office/drawing/2014/main" id="{86B41643-CC53-4C81-B952-9D66C1DD316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35094" y="2708118"/>
              <a:ext cx="489766" cy="183060"/>
            </a:xfrm>
            <a:prstGeom prst="rect">
              <a:avLst/>
            </a:prstGeom>
          </p:spPr>
        </p:pic>
      </p:grpSp>
      <p:sp>
        <p:nvSpPr>
          <p:cNvPr id="61" name="TextBox 60">
            <a:extLst>
              <a:ext uri="{FF2B5EF4-FFF2-40B4-BE49-F238E27FC236}">
                <a16:creationId xmlns:a16="http://schemas.microsoft.com/office/drawing/2014/main" id="{820AE8BD-C7B6-4113-988E-03960F2BD0F8}"/>
              </a:ext>
            </a:extLst>
          </p:cNvPr>
          <p:cNvSpPr txBox="1">
            <a:spLocks noChangeAspect="1"/>
          </p:cNvSpPr>
          <p:nvPr/>
        </p:nvSpPr>
        <p:spPr>
          <a:xfrm>
            <a:off x="448932" y="1019755"/>
            <a:ext cx="5549515" cy="866263"/>
          </a:xfrm>
          <a:prstGeom prst="rect">
            <a:avLst/>
          </a:prstGeom>
          <a:noFill/>
        </p:spPr>
        <p:txBody>
          <a:bodyPr wrap="squar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HAB Research Focus Area: </a:t>
            </a:r>
            <a:r>
              <a:rPr kumimoji="0" lang="en-US" sz="1800" b="1" i="0" u="none" strike="noStrike" kern="1200" cap="none" spc="0" normalizeH="0" baseline="0" noProof="0" dirty="0">
                <a:ln>
                  <a:noFill/>
                </a:ln>
                <a:solidFill>
                  <a:srgbClr val="0000FF"/>
                </a:solidFill>
                <a:effectLst/>
                <a:uLnTx/>
                <a:uFillTx/>
                <a:latin typeface="Arial" pitchFamily="34" charset="0"/>
                <a:ea typeface="ＭＳ Ｐゴシック" pitchFamily="34" charset="-128"/>
                <a:cs typeface="+mn-cs"/>
              </a:rPr>
              <a:t>Prevention          </a:t>
            </a: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a:t>
            </a:r>
            <a:r>
              <a:rPr kumimoji="0" lang="en-US" sz="1200" b="1"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Reduce biomass and toxicity AND/OR demonstrate reduction in available nutrients feeding the bloom within an aquatic system</a:t>
            </a:r>
          </a:p>
          <a:p>
            <a:pPr marL="0" marR="0" lvl="0" indent="0" algn="ctr" defTabSz="914400" rtl="0" eaLnBrk="1" fontAlgn="base" latinLnBrk="0" hangingPunct="1">
              <a:lnSpc>
                <a:spcPts val="15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71" name="TextBox 70">
            <a:extLst>
              <a:ext uri="{FF2B5EF4-FFF2-40B4-BE49-F238E27FC236}">
                <a16:creationId xmlns:a16="http://schemas.microsoft.com/office/drawing/2014/main" id="{FE41A95C-39D1-4847-AE35-7E8DF40D6587}"/>
              </a:ext>
            </a:extLst>
          </p:cNvPr>
          <p:cNvSpPr txBox="1"/>
          <p:nvPr/>
        </p:nvSpPr>
        <p:spPr>
          <a:xfrm>
            <a:off x="572472" y="3020133"/>
            <a:ext cx="2753906" cy="246221"/>
          </a:xfrm>
          <a:prstGeom prst="rect">
            <a:avLst/>
          </a:prstGeom>
          <a:noFill/>
        </p:spPr>
        <p:txBody>
          <a:bodyPr wrap="square" rtlCol="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Treating cyanobacteria in sediment</a:t>
            </a:r>
            <a:endParaRPr kumimoji="0" 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72" name="Rectangle 71">
            <a:extLst>
              <a:ext uri="{FF2B5EF4-FFF2-40B4-BE49-F238E27FC236}">
                <a16:creationId xmlns:a16="http://schemas.microsoft.com/office/drawing/2014/main" id="{1BA4C282-826A-4977-B642-FABC721C098E}"/>
              </a:ext>
            </a:extLst>
          </p:cNvPr>
          <p:cNvSpPr/>
          <p:nvPr/>
        </p:nvSpPr>
        <p:spPr>
          <a:xfrm>
            <a:off x="6088281" y="1009223"/>
            <a:ext cx="5547704" cy="2203340"/>
          </a:xfrm>
          <a:prstGeom prst="rect">
            <a:avLst/>
          </a:prstGeom>
          <a:solidFill>
            <a:schemeClr val="bg2"/>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TextBox 72">
            <a:extLst>
              <a:ext uri="{FF2B5EF4-FFF2-40B4-BE49-F238E27FC236}">
                <a16:creationId xmlns:a16="http://schemas.microsoft.com/office/drawing/2014/main" id="{E45A1B02-472B-438C-ABD7-AF12D9228E3E}"/>
              </a:ext>
            </a:extLst>
          </p:cNvPr>
          <p:cNvSpPr txBox="1">
            <a:spLocks noChangeAspect="1"/>
          </p:cNvSpPr>
          <p:nvPr/>
        </p:nvSpPr>
        <p:spPr>
          <a:xfrm>
            <a:off x="6068620" y="1018037"/>
            <a:ext cx="5592897" cy="1138773"/>
          </a:xfrm>
          <a:prstGeom prst="rect">
            <a:avLst/>
          </a:prstGeom>
          <a:noFill/>
        </p:spPr>
        <p:txBody>
          <a:bodyPr wrap="squar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HAB Research Focus Area: </a:t>
            </a:r>
            <a:r>
              <a:rPr kumimoji="0" lang="en-US" sz="1800" b="1" i="0" u="none" strike="noStrike" kern="1200" cap="none" spc="0" normalizeH="0" baseline="0" noProof="0" dirty="0">
                <a:ln>
                  <a:noFill/>
                </a:ln>
                <a:solidFill>
                  <a:srgbClr val="0000FF"/>
                </a:solidFill>
                <a:effectLst/>
                <a:uLnTx/>
                <a:uFillTx/>
                <a:latin typeface="Arial" pitchFamily="34" charset="0"/>
                <a:ea typeface="ＭＳ Ｐゴシック" pitchFamily="34" charset="-128"/>
                <a:cs typeface="+mn-cs"/>
              </a:rPr>
              <a:t>Detection          </a:t>
            </a: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a:t>
            </a:r>
            <a:r>
              <a:rPr kumimoji="0" lang="en-US" sz="1200" b="1"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Develop rapid, reliable and cost-effective technologies and standardized approaches for improved HAB monitoring and detection.</a:t>
            </a:r>
          </a:p>
          <a:p>
            <a:pPr marL="0" marR="0" lvl="0" indent="0" algn="l" defTabSz="914400" rtl="0" eaLnBrk="1" fontAlgn="base" latinLnBrk="0" hangingPunct="1">
              <a:lnSpc>
                <a:spcPts val="1500"/>
              </a:lnSpc>
              <a:spcBef>
                <a:spcPct val="0"/>
              </a:spcBef>
              <a:spcAft>
                <a:spcPct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84" name="Rectangle 83">
            <a:extLst>
              <a:ext uri="{FF2B5EF4-FFF2-40B4-BE49-F238E27FC236}">
                <a16:creationId xmlns:a16="http://schemas.microsoft.com/office/drawing/2014/main" id="{50D4C6A8-7922-458C-918F-A5752C1F6271}"/>
              </a:ext>
            </a:extLst>
          </p:cNvPr>
          <p:cNvSpPr/>
          <p:nvPr/>
        </p:nvSpPr>
        <p:spPr>
          <a:xfrm>
            <a:off x="496273" y="3325070"/>
            <a:ext cx="5476824" cy="275965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85" name="TextBox 84">
            <a:extLst>
              <a:ext uri="{FF2B5EF4-FFF2-40B4-BE49-F238E27FC236}">
                <a16:creationId xmlns:a16="http://schemas.microsoft.com/office/drawing/2014/main" id="{BF0BD145-6B65-442E-B2BC-5DA37B7AED14}"/>
              </a:ext>
            </a:extLst>
          </p:cNvPr>
          <p:cNvSpPr txBox="1">
            <a:spLocks noChangeAspect="1"/>
          </p:cNvSpPr>
          <p:nvPr/>
        </p:nvSpPr>
        <p:spPr>
          <a:xfrm>
            <a:off x="439336" y="3356348"/>
            <a:ext cx="5601433" cy="946413"/>
          </a:xfrm>
          <a:prstGeom prst="rect">
            <a:avLst/>
          </a:prstGeom>
          <a:noFill/>
        </p:spPr>
        <p:txBody>
          <a:bodyPr wrap="squar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HAB Research Focus Area: </a:t>
            </a:r>
            <a:r>
              <a:rPr kumimoji="0" lang="en-US" sz="1800" b="1" i="0" u="none" strike="noStrike" kern="1200" cap="none" spc="0" normalizeH="0" baseline="0" noProof="0" dirty="0">
                <a:ln>
                  <a:noFill/>
                </a:ln>
                <a:solidFill>
                  <a:srgbClr val="0000FF"/>
                </a:solidFill>
                <a:effectLst/>
                <a:uLnTx/>
                <a:uFillTx/>
                <a:latin typeface="Arial" pitchFamily="34" charset="0"/>
                <a:ea typeface="ＭＳ Ｐゴシック" pitchFamily="34" charset="-128"/>
                <a:cs typeface="+mn-cs"/>
              </a:rPr>
              <a:t>Management           </a:t>
            </a: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a:t>
            </a:r>
            <a:r>
              <a:rPr kumimoji="0" lang="en-US" sz="1200" b="1"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Remove or inactivate HAB biomass and toxins through physical, chemical, and/or biological processes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pic>
        <p:nvPicPr>
          <p:cNvPr id="88" name="Picture 87">
            <a:extLst>
              <a:ext uri="{FF2B5EF4-FFF2-40B4-BE49-F238E27FC236}">
                <a16:creationId xmlns:a16="http://schemas.microsoft.com/office/drawing/2014/main" id="{E252F1B6-D426-4CD2-A433-2ED092A98A5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9578" t="28761" r="12067" b="-1"/>
          <a:stretch/>
        </p:blipFill>
        <p:spPr>
          <a:xfrm>
            <a:off x="638745" y="5035412"/>
            <a:ext cx="977932" cy="667582"/>
          </a:xfrm>
          <a:prstGeom prst="rect">
            <a:avLst/>
          </a:prstGeom>
        </p:spPr>
      </p:pic>
      <p:pic>
        <p:nvPicPr>
          <p:cNvPr id="91" name="Picture 90">
            <a:extLst>
              <a:ext uri="{FF2B5EF4-FFF2-40B4-BE49-F238E27FC236}">
                <a16:creationId xmlns:a16="http://schemas.microsoft.com/office/drawing/2014/main" id="{D361D6F0-D20F-49D0-B430-237DFA6D5226}"/>
              </a:ext>
            </a:extLst>
          </p:cNvPr>
          <p:cNvPicPr preferRelativeResize="0">
            <a:picLocks/>
          </p:cNvPicPr>
          <p:nvPr/>
        </p:nvPicPr>
        <p:blipFill rotWithShape="1">
          <a:blip r:embed="rId6" cstate="hqprint">
            <a:extLst>
              <a:ext uri="{28A0092B-C50C-407E-A947-70E740481C1C}">
                <a14:useLocalDpi xmlns:a14="http://schemas.microsoft.com/office/drawing/2010/main"/>
              </a:ext>
            </a:extLst>
          </a:blip>
          <a:srcRect/>
          <a:stretch/>
        </p:blipFill>
        <p:spPr>
          <a:xfrm>
            <a:off x="641368" y="4047932"/>
            <a:ext cx="978408" cy="941371"/>
          </a:xfrm>
          <a:prstGeom prst="rect">
            <a:avLst/>
          </a:prstGeom>
        </p:spPr>
      </p:pic>
      <p:pic>
        <p:nvPicPr>
          <p:cNvPr id="92" name="Picture 91">
            <a:extLst>
              <a:ext uri="{FF2B5EF4-FFF2-40B4-BE49-F238E27FC236}">
                <a16:creationId xmlns:a16="http://schemas.microsoft.com/office/drawing/2014/main" id="{F660D249-810B-4329-B502-57636D40014E}"/>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20000"/>
                    </a14:imgEffect>
                    <a14:imgEffect>
                      <a14:colorTemperature colorTemp="7151"/>
                    </a14:imgEffect>
                    <a14:imgEffect>
                      <a14:saturation sat="143000"/>
                    </a14:imgEffect>
                    <a14:imgEffect>
                      <a14:brightnessContrast bright="20000" contrast="10000"/>
                    </a14:imgEffect>
                  </a14:imgLayer>
                </a14:imgProps>
              </a:ext>
              <a:ext uri="{28A0092B-C50C-407E-A947-70E740481C1C}">
                <a14:useLocalDpi xmlns:a14="http://schemas.microsoft.com/office/drawing/2010/main"/>
              </a:ext>
            </a:extLst>
          </a:blip>
          <a:srcRect l="15589"/>
          <a:stretch/>
        </p:blipFill>
        <p:spPr>
          <a:xfrm rot="5400000">
            <a:off x="1744242" y="4129082"/>
            <a:ext cx="1757364" cy="1505740"/>
          </a:xfrm>
          <a:prstGeom prst="rect">
            <a:avLst/>
          </a:prstGeom>
          <a:ln>
            <a:noFill/>
          </a:ln>
          <a:effectLst/>
        </p:spPr>
      </p:pic>
      <p:sp>
        <p:nvSpPr>
          <p:cNvPr id="93" name="TextBox 92">
            <a:extLst>
              <a:ext uri="{FF2B5EF4-FFF2-40B4-BE49-F238E27FC236}">
                <a16:creationId xmlns:a16="http://schemas.microsoft.com/office/drawing/2014/main" id="{587BBF2A-30FE-4046-96D3-C2764A375301}"/>
              </a:ext>
            </a:extLst>
          </p:cNvPr>
          <p:cNvSpPr txBox="1"/>
          <p:nvPr/>
        </p:nvSpPr>
        <p:spPr>
          <a:xfrm>
            <a:off x="4569429" y="4742703"/>
            <a:ext cx="266621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Flocculation</a:t>
            </a:r>
            <a:r>
              <a:rPr kumimoji="0" lang="en-US" sz="1200" b="1" i="0" u="none" strike="noStrike" kern="1200" cap="none" spc="0" normalizeH="0" baseline="30000" noProof="0" dirty="0">
                <a:ln>
                  <a:noFill/>
                </a:ln>
                <a:solidFill>
                  <a:prstClr val="black"/>
                </a:solidFill>
                <a:effectLst/>
                <a:uLnTx/>
                <a:uFillTx/>
                <a:latin typeface="Arial" pitchFamily="34" charset="0"/>
                <a:ea typeface="ＭＳ Ｐゴシック" pitchFamily="34" charset="-128"/>
                <a:cs typeface="+mn-cs"/>
              </a:rPr>
              <a:t>[3]</a:t>
            </a:r>
          </a:p>
        </p:txBody>
      </p:sp>
      <p:pic>
        <p:nvPicPr>
          <p:cNvPr id="94" name="Picture 93">
            <a:extLst>
              <a:ext uri="{FF2B5EF4-FFF2-40B4-BE49-F238E27FC236}">
                <a16:creationId xmlns:a16="http://schemas.microsoft.com/office/drawing/2014/main" id="{EC08CC9E-42AF-45C0-9A21-666B2393016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639546" y="4003270"/>
            <a:ext cx="1067288" cy="798429"/>
          </a:xfrm>
          <a:prstGeom prst="rect">
            <a:avLst/>
          </a:prstGeom>
          <a:effectLst/>
        </p:spPr>
      </p:pic>
      <p:sp>
        <p:nvSpPr>
          <p:cNvPr id="95" name="TextBox 94">
            <a:extLst>
              <a:ext uri="{FF2B5EF4-FFF2-40B4-BE49-F238E27FC236}">
                <a16:creationId xmlns:a16="http://schemas.microsoft.com/office/drawing/2014/main" id="{39CF57C4-3909-4F35-8F68-A92CA94F0913}"/>
              </a:ext>
            </a:extLst>
          </p:cNvPr>
          <p:cNvSpPr txBox="1"/>
          <p:nvPr/>
        </p:nvSpPr>
        <p:spPr>
          <a:xfrm>
            <a:off x="1774565" y="5724788"/>
            <a:ext cx="1859217" cy="400110"/>
          </a:xfrm>
          <a:prstGeom prst="rect">
            <a:avLst/>
          </a:prstGeom>
          <a:noFill/>
        </p:spPr>
        <p:txBody>
          <a:bodyPr wrap="square" rtlCol="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pitchFamily="34" charset="-128"/>
                <a:cs typeface="+mn-cs"/>
              </a:rPr>
              <a:t>Innovative</a:t>
            </a:r>
            <a:r>
              <a:rPr kumimoji="0" lang="en-US" sz="400" b="1" i="0" u="none" strike="noStrike" kern="1200" cap="none" spc="0" normalizeH="0" baseline="0" noProof="0" dirty="0">
                <a:ln>
                  <a:noFill/>
                </a:ln>
                <a:solidFill>
                  <a:prstClr val="white">
                    <a:lumMod val="95000"/>
                  </a:prstClr>
                </a:solidFill>
                <a:effectLst/>
                <a:uLnTx/>
                <a:uFillTx/>
                <a:latin typeface="Arial"/>
                <a:ea typeface="ＭＳ Ｐゴシック" pitchFamily="34" charset="-128"/>
                <a:cs typeface="+mn-cs"/>
              </a:rPr>
              <a:t>a</a:t>
            </a:r>
            <a:r>
              <a:rPr kumimoji="0" lang="en-US" sz="1200" b="1" i="0" u="none" strike="noStrike" kern="1200" cap="none" spc="0" normalizeH="0" baseline="0" noProof="0" dirty="0">
                <a:ln>
                  <a:noFill/>
                </a:ln>
                <a:solidFill>
                  <a:prstClr val="black"/>
                </a:solidFill>
                <a:effectLst/>
                <a:uLnTx/>
                <a:uFillTx/>
                <a:latin typeface="Arial"/>
                <a:ea typeface="ＭＳ Ｐゴシック" pitchFamily="34" charset="-128"/>
                <a:cs typeface="+mn-cs"/>
              </a:rPr>
              <a:t>algaecide and applications</a:t>
            </a:r>
            <a:endParaRPr kumimoji="0" 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96" name="TextBox 95">
            <a:extLst>
              <a:ext uri="{FF2B5EF4-FFF2-40B4-BE49-F238E27FC236}">
                <a16:creationId xmlns:a16="http://schemas.microsoft.com/office/drawing/2014/main" id="{D044316E-E157-4C35-8DC6-62F96EE1314F}"/>
              </a:ext>
            </a:extLst>
          </p:cNvPr>
          <p:cNvSpPr txBox="1"/>
          <p:nvPr/>
        </p:nvSpPr>
        <p:spPr>
          <a:xfrm>
            <a:off x="3360359" y="5745955"/>
            <a:ext cx="226972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pitchFamily="34" charset="-128"/>
                <a:cs typeface="+mn-cs"/>
              </a:rPr>
              <a:t>Bioremediation </a:t>
            </a:r>
            <a:endParaRPr kumimoji="0" 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97" name="TextBox 96">
            <a:extLst>
              <a:ext uri="{FF2B5EF4-FFF2-40B4-BE49-F238E27FC236}">
                <a16:creationId xmlns:a16="http://schemas.microsoft.com/office/drawing/2014/main" id="{C062866F-9B8F-49E5-8FD7-34E2A219DF42}"/>
              </a:ext>
            </a:extLst>
          </p:cNvPr>
          <p:cNvSpPr txBox="1"/>
          <p:nvPr/>
        </p:nvSpPr>
        <p:spPr>
          <a:xfrm>
            <a:off x="4575690" y="5732033"/>
            <a:ext cx="2559861" cy="400110"/>
          </a:xfrm>
          <a:prstGeom prst="rect">
            <a:avLst/>
          </a:prstGeom>
          <a:noFill/>
        </p:spPr>
        <p:txBody>
          <a:bodyPr wrap="square" rtlCol="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Floatation </a:t>
            </a:r>
          </a:p>
          <a:p>
            <a:pPr marL="0" marR="0" lvl="0" indent="0" algn="l" defTabSz="914400" rtl="0" eaLnBrk="1" fontAlgn="base" latinLnBrk="0" hangingPunct="1">
              <a:lnSpc>
                <a:spcPts val="12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Manipulation</a:t>
            </a:r>
            <a:r>
              <a:rPr kumimoji="0" lang="en-US" sz="1200" b="1" i="0" u="none" strike="noStrike" kern="1200" cap="none" spc="0" normalizeH="0" baseline="30000" noProof="0" dirty="0">
                <a:ln>
                  <a:noFill/>
                </a:ln>
                <a:solidFill>
                  <a:prstClr val="black"/>
                </a:solidFill>
                <a:effectLst/>
                <a:uLnTx/>
                <a:uFillTx/>
                <a:latin typeface="Arial" pitchFamily="34" charset="0"/>
                <a:ea typeface="ＭＳ Ｐゴシック" pitchFamily="34" charset="-128"/>
                <a:cs typeface="+mn-cs"/>
              </a:rPr>
              <a:t>[4]</a:t>
            </a:r>
            <a:endParaRPr kumimoji="0" lang="en-US" sz="1200" b="0" i="0" u="none" strike="noStrike" kern="1200" cap="none" spc="0" normalizeH="0" baseline="30000" noProof="0" dirty="0">
              <a:ln>
                <a:noFill/>
              </a:ln>
              <a:solidFill>
                <a:prstClr val="black"/>
              </a:solidFill>
              <a:effectLst/>
              <a:uLnTx/>
              <a:uFillTx/>
              <a:latin typeface="Arial" pitchFamily="34" charset="0"/>
              <a:ea typeface="ＭＳ Ｐゴシック" pitchFamily="34" charset="-128"/>
              <a:cs typeface="+mn-cs"/>
            </a:endParaRPr>
          </a:p>
        </p:txBody>
      </p:sp>
      <p:pic>
        <p:nvPicPr>
          <p:cNvPr id="98" name="Picture 97">
            <a:extLst>
              <a:ext uri="{FF2B5EF4-FFF2-40B4-BE49-F238E27FC236}">
                <a16:creationId xmlns:a16="http://schemas.microsoft.com/office/drawing/2014/main" id="{2BE435B2-7A2F-4FFE-AF0D-6479DFA7676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660408" y="4984112"/>
            <a:ext cx="1040810" cy="753348"/>
          </a:xfrm>
          <a:prstGeom prst="rect">
            <a:avLst/>
          </a:prstGeom>
          <a:effectLst/>
        </p:spPr>
      </p:pic>
      <p:sp>
        <p:nvSpPr>
          <p:cNvPr id="87" name="TextBox 86">
            <a:extLst>
              <a:ext uri="{FF2B5EF4-FFF2-40B4-BE49-F238E27FC236}">
                <a16:creationId xmlns:a16="http://schemas.microsoft.com/office/drawing/2014/main" id="{940253F2-BF2D-4299-A405-9463A24D3A92}"/>
              </a:ext>
            </a:extLst>
          </p:cNvPr>
          <p:cNvSpPr txBox="1">
            <a:spLocks noChangeAspect="1"/>
          </p:cNvSpPr>
          <p:nvPr/>
        </p:nvSpPr>
        <p:spPr>
          <a:xfrm>
            <a:off x="580694" y="5693469"/>
            <a:ext cx="1369418" cy="402290"/>
          </a:xfrm>
          <a:prstGeom prst="rect">
            <a:avLst/>
          </a:prstGeom>
          <a:noFill/>
        </p:spPr>
        <p:txBody>
          <a:bodyPr wrap="square" rtlCol="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Novel oxidant materials</a:t>
            </a: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86" name="TextBox 85">
            <a:extLst>
              <a:ext uri="{FF2B5EF4-FFF2-40B4-BE49-F238E27FC236}">
                <a16:creationId xmlns:a16="http://schemas.microsoft.com/office/drawing/2014/main" id="{C65D68D2-5065-4DD8-8D5C-11CFA665DA49}"/>
              </a:ext>
            </a:extLst>
          </p:cNvPr>
          <p:cNvSpPr txBox="1">
            <a:spLocks noChangeAspect="1"/>
          </p:cNvSpPr>
          <p:nvPr/>
        </p:nvSpPr>
        <p:spPr>
          <a:xfrm>
            <a:off x="421168" y="4026960"/>
            <a:ext cx="1215727" cy="46166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mn-cs"/>
              </a:rPr>
              <a:t>Ultraviolet light</a:t>
            </a:r>
            <a:r>
              <a:rPr kumimoji="0" lang="en-US" sz="1200" b="1" i="0" u="none" strike="noStrike" kern="1200" cap="none" spc="0" normalizeH="0" baseline="30000" noProof="0" dirty="0">
                <a:ln>
                  <a:noFill/>
                </a:ln>
                <a:solidFill>
                  <a:srgbClr val="FFFF00"/>
                </a:solidFill>
                <a:effectLst/>
                <a:uLnTx/>
                <a:uFillTx/>
                <a:latin typeface="Arial" pitchFamily="34" charset="0"/>
                <a:ea typeface="ＭＳ Ｐゴシック" pitchFamily="34" charset="-128"/>
                <a:cs typeface="+mn-cs"/>
              </a:rPr>
              <a:t>1</a:t>
            </a:r>
            <a:r>
              <a:rPr kumimoji="0" lang="en-US" sz="1200" b="1"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mn-cs"/>
              </a:rPr>
              <a:t> </a:t>
            </a:r>
          </a:p>
        </p:txBody>
      </p:sp>
      <p:sp>
        <p:nvSpPr>
          <p:cNvPr id="103" name="Rectangle 102">
            <a:extLst>
              <a:ext uri="{FF2B5EF4-FFF2-40B4-BE49-F238E27FC236}">
                <a16:creationId xmlns:a16="http://schemas.microsoft.com/office/drawing/2014/main" id="{7927AAE2-E7CF-43E6-9DF1-B1999C7852D6}"/>
              </a:ext>
            </a:extLst>
          </p:cNvPr>
          <p:cNvSpPr/>
          <p:nvPr/>
        </p:nvSpPr>
        <p:spPr>
          <a:xfrm>
            <a:off x="6091937" y="3332092"/>
            <a:ext cx="5547704" cy="276148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04" name="TextBox 103">
            <a:extLst>
              <a:ext uri="{FF2B5EF4-FFF2-40B4-BE49-F238E27FC236}">
                <a16:creationId xmlns:a16="http://schemas.microsoft.com/office/drawing/2014/main" id="{2A91D701-AE4D-45B2-B217-592597F07DD4}"/>
              </a:ext>
            </a:extLst>
          </p:cNvPr>
          <p:cNvSpPr txBox="1">
            <a:spLocks noChangeAspect="1"/>
          </p:cNvSpPr>
          <p:nvPr/>
        </p:nvSpPr>
        <p:spPr>
          <a:xfrm>
            <a:off x="6046742" y="3298127"/>
            <a:ext cx="5592898" cy="1074653"/>
          </a:xfrm>
          <a:prstGeom prst="rect">
            <a:avLst/>
          </a:prstGeom>
          <a:noFill/>
        </p:spPr>
        <p:txBody>
          <a:bodyPr wrap="square" rtlCol="0">
            <a:spAutoFit/>
          </a:bodyPr>
          <a:lstStyle/>
          <a:p>
            <a:pPr marL="0" marR="0" lvl="0" indent="0" algn="l" defTabSz="914400" rtl="0" eaLnBrk="1" fontAlgn="base" latinLnBrk="0" hangingPunct="1">
              <a:lnSpc>
                <a:spcPts val="19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ＭＳ Ｐゴシック" pitchFamily="34" charset="-128"/>
                <a:cs typeface="+mn-cs"/>
              </a:rPr>
              <a:t>HABITATS</a:t>
            </a: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HAB Interception, Transformation </a:t>
            </a:r>
          </a:p>
          <a:p>
            <a:pPr marL="0" marR="0" lvl="0" indent="0" algn="l" defTabSz="914400" rtl="0" eaLnBrk="1" fontAlgn="base" latinLnBrk="0" hangingPunct="1">
              <a:lnSpc>
                <a:spcPts val="19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and Treatment System</a:t>
            </a:r>
            <a:endParaRPr kumimoji="0" lang="en-US" sz="1800" b="1" i="0" u="none" strike="noStrike" kern="1200" cap="none" spc="0" normalizeH="0" baseline="0" noProof="0" dirty="0">
              <a:ln>
                <a:noFill/>
              </a:ln>
              <a:solidFill>
                <a:srgbClr val="0000FF"/>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ts val="17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FF"/>
                </a:solidFill>
                <a:effectLst/>
                <a:uLnTx/>
                <a:uFillTx/>
                <a:latin typeface="Arial" pitchFamily="34" charset="0"/>
                <a:ea typeface="ＭＳ Ｐゴシック" pitchFamily="34" charset="-128"/>
                <a:cs typeface="+mn-cs"/>
              </a:rPr>
              <a:t>2020 USACE Innovation of the Year Award Winner</a:t>
            </a:r>
            <a:endParaRPr kumimoji="0" lang="en-US" sz="1400" b="1"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pic>
        <p:nvPicPr>
          <p:cNvPr id="105" name="Picture 104">
            <a:extLst>
              <a:ext uri="{FF2B5EF4-FFF2-40B4-BE49-F238E27FC236}">
                <a16:creationId xmlns:a16="http://schemas.microsoft.com/office/drawing/2014/main" id="{B2681BFF-4047-4DF7-BB12-3D9A4CCA928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6163072" y="4601408"/>
            <a:ext cx="2941657" cy="1414341"/>
          </a:xfrm>
          <a:prstGeom prst="rect">
            <a:avLst/>
          </a:prstGeom>
        </p:spPr>
      </p:pic>
      <p:pic>
        <p:nvPicPr>
          <p:cNvPr id="106" name="Picture 105" descr="A picture containing wall, building&#10;&#10;Description automatically generated">
            <a:extLst>
              <a:ext uri="{FF2B5EF4-FFF2-40B4-BE49-F238E27FC236}">
                <a16:creationId xmlns:a16="http://schemas.microsoft.com/office/drawing/2014/main" id="{468E8C0E-9A41-4025-8747-2B1DA6E54B77}"/>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0113737" y="4763418"/>
            <a:ext cx="1182415" cy="1242492"/>
          </a:xfrm>
          <a:prstGeom prst="rect">
            <a:avLst/>
          </a:prstGeom>
        </p:spPr>
      </p:pic>
      <p:pic>
        <p:nvPicPr>
          <p:cNvPr id="107" name="Picture 106">
            <a:extLst>
              <a:ext uri="{FF2B5EF4-FFF2-40B4-BE49-F238E27FC236}">
                <a16:creationId xmlns:a16="http://schemas.microsoft.com/office/drawing/2014/main" id="{A3E90016-8ECB-487E-A6D9-A0183286BE71}"/>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9156544" y="4593883"/>
            <a:ext cx="921999" cy="1414341"/>
          </a:xfrm>
          <a:prstGeom prst="rect">
            <a:avLst/>
          </a:prstGeom>
        </p:spPr>
      </p:pic>
      <p:sp>
        <p:nvSpPr>
          <p:cNvPr id="108" name="TextBox 107">
            <a:extLst>
              <a:ext uri="{FF2B5EF4-FFF2-40B4-BE49-F238E27FC236}">
                <a16:creationId xmlns:a16="http://schemas.microsoft.com/office/drawing/2014/main" id="{E02B7739-7EC1-4C0B-8026-5E70B33F629C}"/>
              </a:ext>
            </a:extLst>
          </p:cNvPr>
          <p:cNvSpPr txBox="1"/>
          <p:nvPr/>
        </p:nvSpPr>
        <p:spPr>
          <a:xfrm>
            <a:off x="6056449" y="4099086"/>
            <a:ext cx="5536377" cy="656398"/>
          </a:xfrm>
          <a:prstGeom prst="rect">
            <a:avLst/>
          </a:prstGeom>
          <a:noFill/>
        </p:spPr>
        <p:txBody>
          <a:bodyPr wrap="squar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HABITATS permanently removes HAB biomass and associated nutrients, is applicable to freshwater bodies across our Nation, and is scalable can treat millions of gallons of water/day – producing clean water and biofuel.</a:t>
            </a:r>
            <a:endParaRPr kumimoji="0" 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40" name="Rectangle 139">
            <a:extLst>
              <a:ext uri="{FF2B5EF4-FFF2-40B4-BE49-F238E27FC236}">
                <a16:creationId xmlns:a16="http://schemas.microsoft.com/office/drawing/2014/main" id="{36177FD3-E04F-4DF2-9FA5-6E737CBA4EDD}"/>
              </a:ext>
            </a:extLst>
          </p:cNvPr>
          <p:cNvSpPr/>
          <p:nvPr/>
        </p:nvSpPr>
        <p:spPr>
          <a:xfrm>
            <a:off x="6112908" y="1647284"/>
            <a:ext cx="2863101" cy="1567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41" name="Rectangle 140">
            <a:extLst>
              <a:ext uri="{FF2B5EF4-FFF2-40B4-BE49-F238E27FC236}">
                <a16:creationId xmlns:a16="http://schemas.microsoft.com/office/drawing/2014/main" id="{2BCD2A28-537C-4463-88A1-FAB0E9F5FCA7}"/>
              </a:ext>
            </a:extLst>
          </p:cNvPr>
          <p:cNvSpPr/>
          <p:nvPr/>
        </p:nvSpPr>
        <p:spPr>
          <a:xfrm>
            <a:off x="9104214" y="1644853"/>
            <a:ext cx="2446288" cy="1567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33" name="Picture 132">
            <a:extLst>
              <a:ext uri="{FF2B5EF4-FFF2-40B4-BE49-F238E27FC236}">
                <a16:creationId xmlns:a16="http://schemas.microsoft.com/office/drawing/2014/main" id="{8496B44A-B6E8-4F53-8428-7D11168D1165}"/>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9137170" y="1694820"/>
            <a:ext cx="2223717" cy="1526143"/>
          </a:xfrm>
          <a:prstGeom prst="rect">
            <a:avLst/>
          </a:prstGeom>
        </p:spPr>
      </p:pic>
      <p:sp>
        <p:nvSpPr>
          <p:cNvPr id="136" name="Rectangle 135">
            <a:extLst>
              <a:ext uri="{FF2B5EF4-FFF2-40B4-BE49-F238E27FC236}">
                <a16:creationId xmlns:a16="http://schemas.microsoft.com/office/drawing/2014/main" id="{2FD048E5-FCB9-4FBC-B91C-6CF09E91603A}"/>
              </a:ext>
            </a:extLst>
          </p:cNvPr>
          <p:cNvSpPr/>
          <p:nvPr/>
        </p:nvSpPr>
        <p:spPr>
          <a:xfrm>
            <a:off x="9121203" y="1719813"/>
            <a:ext cx="1362879" cy="1052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37" name="Rectangle 136">
            <a:extLst>
              <a:ext uri="{FF2B5EF4-FFF2-40B4-BE49-F238E27FC236}">
                <a16:creationId xmlns:a16="http://schemas.microsoft.com/office/drawing/2014/main" id="{F550A7BB-D3F7-4824-9252-AB334664B01E}"/>
              </a:ext>
            </a:extLst>
          </p:cNvPr>
          <p:cNvSpPr/>
          <p:nvPr/>
        </p:nvSpPr>
        <p:spPr>
          <a:xfrm>
            <a:off x="6155700" y="1713205"/>
            <a:ext cx="1787213" cy="1258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35" name="TextBox 134">
            <a:extLst>
              <a:ext uri="{FF2B5EF4-FFF2-40B4-BE49-F238E27FC236}">
                <a16:creationId xmlns:a16="http://schemas.microsoft.com/office/drawing/2014/main" id="{1010BC63-910A-4125-9CB5-90869CF76499}"/>
              </a:ext>
            </a:extLst>
          </p:cNvPr>
          <p:cNvSpPr txBox="1"/>
          <p:nvPr/>
        </p:nvSpPr>
        <p:spPr>
          <a:xfrm>
            <a:off x="9068849" y="1597789"/>
            <a:ext cx="2966743"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DNA Aptamer-Based Cyanotoxin Sensor</a:t>
            </a:r>
          </a:p>
        </p:txBody>
      </p:sp>
      <p:sp>
        <p:nvSpPr>
          <p:cNvPr id="139" name="TextBox 138">
            <a:extLst>
              <a:ext uri="{FF2B5EF4-FFF2-40B4-BE49-F238E27FC236}">
                <a16:creationId xmlns:a16="http://schemas.microsoft.com/office/drawing/2014/main" id="{FFA01021-7B54-4B6D-933B-699CC8AB4EFD}"/>
              </a:ext>
            </a:extLst>
          </p:cNvPr>
          <p:cNvSpPr txBox="1"/>
          <p:nvPr/>
        </p:nvSpPr>
        <p:spPr>
          <a:xfrm>
            <a:off x="6071638" y="1595267"/>
            <a:ext cx="2790434" cy="5078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UAS-based hyperspectral sensor (left); satellite-based cyanoHAB detection in small inland waters (right)</a:t>
            </a:r>
          </a:p>
        </p:txBody>
      </p:sp>
      <p:sp>
        <p:nvSpPr>
          <p:cNvPr id="145" name="TextBox 144">
            <a:extLst>
              <a:ext uri="{FF2B5EF4-FFF2-40B4-BE49-F238E27FC236}">
                <a16:creationId xmlns:a16="http://schemas.microsoft.com/office/drawing/2014/main" id="{201A731A-4553-48A1-AE91-10DBDFF3837A}"/>
              </a:ext>
            </a:extLst>
          </p:cNvPr>
          <p:cNvSpPr txBox="1"/>
          <p:nvPr/>
        </p:nvSpPr>
        <p:spPr>
          <a:xfrm>
            <a:off x="3160244" y="2704729"/>
            <a:ext cx="2753906"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Low-energy ultrasound                              </a:t>
            </a:r>
            <a:r>
              <a:rPr kumimoji="0" lang="en-US" sz="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photo provided by Dr. Linda Weavers,                                                                 The Ohio State University</a:t>
            </a:r>
          </a:p>
        </p:txBody>
      </p:sp>
      <p:sp>
        <p:nvSpPr>
          <p:cNvPr id="146" name="TextBox 145">
            <a:extLst>
              <a:ext uri="{FF2B5EF4-FFF2-40B4-BE49-F238E27FC236}">
                <a16:creationId xmlns:a16="http://schemas.microsoft.com/office/drawing/2014/main" id="{16FE1196-A4B1-4527-A427-54B9FE81E0BC}"/>
              </a:ext>
            </a:extLst>
          </p:cNvPr>
          <p:cNvSpPr txBox="1"/>
          <p:nvPr/>
        </p:nvSpPr>
        <p:spPr>
          <a:xfrm>
            <a:off x="404565" y="6063531"/>
            <a:ext cx="11115601" cy="271869"/>
          </a:xfrm>
          <a:prstGeom prst="rect">
            <a:avLst/>
          </a:prstGeom>
          <a:noFill/>
        </p:spPr>
        <p:txBody>
          <a:bodyPr wrap="square" rtlCol="0">
            <a:spAutoFit/>
          </a:bodyPr>
          <a:lstStyle/>
          <a:p>
            <a:pPr marL="0" marR="0" lvl="0" indent="0" algn="l" defTabSz="914400" rtl="0" eaLnBrk="1" fontAlgn="base" latinLnBrk="0" hangingPunct="1">
              <a:lnSpc>
                <a:spcPts val="7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1. https://www.jneurosci.org/content/37/10/2517; 2. https://www.researchgate.net/profile/Isabel_Cunha4/publication/326519771_Aptamer-Based_Biosensors_to_Detect_Aquatic_Phycotoxins_and_Cyanotoxins/links/5c4640cb458515a4c73766d9/Aptamer-Based-Biosensors-to-Detect-Aquatic-Phycotoxins-and-Cyanotoxins.pdf?origin=publication_detail; 3. https://repository.tudelft.nl/islandora/object/uuid:b0b6e05d-49d8-4cc0-9e28-f510b0a8b215/datastream/OBJ/download; 4. https://ecos.csiro.au/cyanobacteria-responsible-for-january-fish-kill</a:t>
            </a:r>
            <a:r>
              <a:rPr kumimoji="0" lang="en-US" sz="7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a:t>
            </a:r>
            <a:endParaRPr kumimoji="0" lang="en-US" sz="6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p:txBody>
      </p:sp>
      <p:pic>
        <p:nvPicPr>
          <p:cNvPr id="6" name="Picture 5">
            <a:extLst>
              <a:ext uri="{FF2B5EF4-FFF2-40B4-BE49-F238E27FC236}">
                <a16:creationId xmlns:a16="http://schemas.microsoft.com/office/drawing/2014/main" id="{3A46D086-5F29-4F6E-803F-F24D346195BF}"/>
              </a:ext>
            </a:extLst>
          </p:cNvPr>
          <p:cNvPicPr>
            <a:picLocks noChangeAspect="1"/>
          </p:cNvPicPr>
          <p:nvPr/>
        </p:nvPicPr>
        <p:blipFill>
          <a:blip r:embed="rId15"/>
          <a:stretch>
            <a:fillRect/>
          </a:stretch>
        </p:blipFill>
        <p:spPr>
          <a:xfrm>
            <a:off x="6157871" y="2164574"/>
            <a:ext cx="2766658" cy="965882"/>
          </a:xfrm>
          <a:prstGeom prst="rect">
            <a:avLst/>
          </a:prstGeom>
        </p:spPr>
      </p:pic>
      <p:pic>
        <p:nvPicPr>
          <p:cNvPr id="53" name="Picture 52">
            <a:extLst>
              <a:ext uri="{FF2B5EF4-FFF2-40B4-BE49-F238E27FC236}">
                <a16:creationId xmlns:a16="http://schemas.microsoft.com/office/drawing/2014/main" id="{BEF08972-96CE-42AC-A1A6-E40E3620E3B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rightnessContrast bright="27000" contrast="7000"/>
                    </a14:imgEffect>
                  </a14:imgLayer>
                </a14:imgProps>
              </a:ext>
            </a:extLst>
          </a:blip>
          <a:srcRect l="4463" t="24764" r="4387" b="3439"/>
          <a:stretch/>
        </p:blipFill>
        <p:spPr>
          <a:xfrm>
            <a:off x="3231390" y="1683801"/>
            <a:ext cx="2634138" cy="1082066"/>
          </a:xfrm>
          <a:prstGeom prst="rect">
            <a:avLst/>
          </a:prstGeom>
        </p:spPr>
      </p:pic>
      <p:sp>
        <p:nvSpPr>
          <p:cNvPr id="54" name="Title 1">
            <a:extLst>
              <a:ext uri="{FF2B5EF4-FFF2-40B4-BE49-F238E27FC236}">
                <a16:creationId xmlns:a16="http://schemas.microsoft.com/office/drawing/2014/main" id="{0B075659-5441-4D03-979F-6077D5A46BB3}"/>
              </a:ext>
            </a:extLst>
          </p:cNvPr>
          <p:cNvSpPr txBox="1">
            <a:spLocks/>
          </p:cNvSpPr>
          <p:nvPr/>
        </p:nvSpPr>
        <p:spPr bwMode="auto">
          <a:xfrm>
            <a:off x="406400" y="668978"/>
            <a:ext cx="11176000" cy="538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none" baseline="0">
                <a:solidFill>
                  <a:schemeClr val="bg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pitchFamily="34" charset="0"/>
              </a:rPr>
              <a:t>USACE Freshwater HAB R&amp;D Initiatives</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3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pitchFamily="34" charset="0"/>
              </a:rPr>
            </a:br>
            <a:endParaRPr kumimoji="0" lang="en-US" sz="3200" b="1" i="1" u="none" strike="noStrike" kern="1200" cap="none" spc="0" normalizeH="0" baseline="0" noProof="0" dirty="0">
              <a:ln>
                <a:noFill/>
              </a:ln>
              <a:solidFill>
                <a:prstClr val="white"/>
              </a:solidFill>
              <a:effectLst/>
              <a:uLnTx/>
              <a:uFillTx/>
              <a:latin typeface="Arial" pitchFamily="34" charset="0"/>
              <a:ea typeface="ＭＳ Ｐゴシック" charset="0"/>
              <a:cs typeface="Arial" pitchFamily="34" charset="0"/>
            </a:endParaRPr>
          </a:p>
        </p:txBody>
      </p:sp>
      <p:sp>
        <p:nvSpPr>
          <p:cNvPr id="55" name="TextBox 54">
            <a:extLst>
              <a:ext uri="{FF2B5EF4-FFF2-40B4-BE49-F238E27FC236}">
                <a16:creationId xmlns:a16="http://schemas.microsoft.com/office/drawing/2014/main" id="{25B78D8E-DF78-4936-BF31-0FD1EEE3D3B2}"/>
              </a:ext>
            </a:extLst>
          </p:cNvPr>
          <p:cNvSpPr txBox="1"/>
          <p:nvPr/>
        </p:nvSpPr>
        <p:spPr>
          <a:xfrm>
            <a:off x="404565" y="595713"/>
            <a:ext cx="107569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Overview of USACE-funded HAB projects by research focus area</a:t>
            </a:r>
          </a:p>
        </p:txBody>
      </p:sp>
      <p:sp>
        <p:nvSpPr>
          <p:cNvPr id="9" name="Rectangle 8">
            <a:extLst>
              <a:ext uri="{FF2B5EF4-FFF2-40B4-BE49-F238E27FC236}">
                <a16:creationId xmlns:a16="http://schemas.microsoft.com/office/drawing/2014/main" id="{CC283B78-B134-496B-991B-16B5DF99440B}"/>
              </a:ext>
            </a:extLst>
          </p:cNvPr>
          <p:cNvSpPr/>
          <p:nvPr/>
        </p:nvSpPr>
        <p:spPr>
          <a:xfrm>
            <a:off x="3427740" y="4003270"/>
            <a:ext cx="1174234" cy="17573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a:extLst>
              <a:ext uri="{FF2B5EF4-FFF2-40B4-BE49-F238E27FC236}">
                <a16:creationId xmlns:a16="http://schemas.microsoft.com/office/drawing/2014/main" id="{325E8157-0685-4813-98DD-804E4843B641}"/>
              </a:ext>
            </a:extLst>
          </p:cNvPr>
          <p:cNvPicPr>
            <a:picLocks noChangeAspect="1"/>
          </p:cNvPicPr>
          <p:nvPr/>
        </p:nvPicPr>
        <p:blipFill>
          <a:blip r:embed="rId18"/>
          <a:stretch>
            <a:fillRect/>
          </a:stretch>
        </p:blipFill>
        <p:spPr>
          <a:xfrm>
            <a:off x="3433659" y="4149170"/>
            <a:ext cx="1099245" cy="1535041"/>
          </a:xfrm>
          <a:prstGeom prst="rect">
            <a:avLst/>
          </a:prstGeom>
        </p:spPr>
      </p:pic>
    </p:spTree>
    <p:extLst>
      <p:ext uri="{BB962C8B-B14F-4D97-AF65-F5344CB8AC3E}">
        <p14:creationId xmlns:p14="http://schemas.microsoft.com/office/powerpoint/2010/main" val="746257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DD64B8-9AE6-4445-9DA8-1965FAC8F4BB}"/>
              </a:ext>
            </a:extLst>
          </p:cNvPr>
          <p:cNvSpPr/>
          <p:nvPr/>
        </p:nvSpPr>
        <p:spPr>
          <a:xfrm>
            <a:off x="385537" y="5170657"/>
            <a:ext cx="6624863" cy="926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Content Placeholder 2">
            <a:extLst>
              <a:ext uri="{FF2B5EF4-FFF2-40B4-BE49-F238E27FC236}">
                <a16:creationId xmlns:a16="http://schemas.microsoft.com/office/drawing/2014/main" id="{AC371D67-3682-4B02-9D11-F672A0D4DDDA}"/>
              </a:ext>
            </a:extLst>
          </p:cNvPr>
          <p:cNvSpPr>
            <a:spLocks noGrp="1"/>
          </p:cNvSpPr>
          <p:nvPr>
            <p:ph idx="1"/>
          </p:nvPr>
        </p:nvSpPr>
        <p:spPr>
          <a:xfrm>
            <a:off x="406400" y="1010395"/>
            <a:ext cx="6723449" cy="4718049"/>
          </a:xfrm>
        </p:spPr>
        <p:txBody>
          <a:bodyPr/>
          <a:lstStyle/>
          <a:p>
            <a:pPr marL="285750" indent="-285750">
              <a:spcBef>
                <a:spcPts val="0"/>
              </a:spcBef>
              <a:buFont typeface="Arial" panose="05000000000000000000" pitchFamily="2" charset="2"/>
              <a:buChar char="•"/>
            </a:pPr>
            <a:r>
              <a:rPr lang="en-US" sz="2200" dirty="0">
                <a:latin typeface="Arial"/>
                <a:ea typeface="ＭＳ Ｐゴシック"/>
                <a:cs typeface="Arial"/>
              </a:rPr>
              <a:t>2018 Water Resources Development Act (WRDA) included U.S. Army ERDC Directive</a:t>
            </a:r>
          </a:p>
          <a:p>
            <a:pPr marL="857250" lvl="1" indent="-285750">
              <a:spcBef>
                <a:spcPts val="0"/>
              </a:spcBef>
              <a:buFont typeface="Arial" panose="05000000000000000000" pitchFamily="2" charset="2"/>
              <a:buChar char="•"/>
            </a:pPr>
            <a:r>
              <a:rPr lang="en-US" b="0" dirty="0">
                <a:latin typeface="Arial"/>
                <a:ea typeface="ＭＳ Ｐゴシック"/>
                <a:cs typeface="Arial"/>
              </a:rPr>
              <a:t>Deliver a HAB prevention, detection and management technology demonstration program</a:t>
            </a:r>
          </a:p>
          <a:p>
            <a:pPr marL="857250" lvl="1" indent="-285750">
              <a:spcBef>
                <a:spcPts val="0"/>
              </a:spcBef>
              <a:spcAft>
                <a:spcPts val="0"/>
              </a:spcAft>
              <a:buFont typeface="Arial" panose="05000000000000000000" pitchFamily="2" charset="2"/>
              <a:buChar char="•"/>
            </a:pPr>
            <a:r>
              <a:rPr lang="en-US" b="0" dirty="0">
                <a:latin typeface="Arial"/>
                <a:ea typeface="ＭＳ Ｐゴシック"/>
                <a:cs typeface="Arial"/>
              </a:rPr>
              <a:t>Required </a:t>
            </a:r>
            <a:r>
              <a:rPr lang="en-US" b="0" u="sng" dirty="0">
                <a:latin typeface="Arial"/>
                <a:ea typeface="ＭＳ Ｐゴシック"/>
                <a:cs typeface="Arial"/>
              </a:rPr>
              <a:t>scalable</a:t>
            </a:r>
            <a:r>
              <a:rPr lang="en-US" b="0" dirty="0">
                <a:latin typeface="Arial"/>
                <a:ea typeface="ＭＳ Ｐゴシック"/>
                <a:cs typeface="Arial"/>
              </a:rPr>
              <a:t> technologies</a:t>
            </a:r>
          </a:p>
          <a:p>
            <a:pPr marL="857250" lvl="1" indent="-285750">
              <a:spcBef>
                <a:spcPts val="0"/>
              </a:spcBef>
              <a:spcAft>
                <a:spcPts val="600"/>
              </a:spcAft>
              <a:buFont typeface="Arial" panose="05000000000000000000" pitchFamily="2" charset="2"/>
              <a:buChar char="•"/>
            </a:pPr>
            <a:r>
              <a:rPr lang="en-US" b="0" dirty="0">
                <a:latin typeface="Arial"/>
                <a:ea typeface="ＭＳ Ｐゴシック"/>
                <a:cs typeface="Arial"/>
              </a:rPr>
              <a:t>Panel (right) shows appropriations and allocations by Fiscal Year FY19-FY21 </a:t>
            </a:r>
          </a:p>
          <a:p>
            <a:pPr marL="285750" indent="-285750">
              <a:spcBef>
                <a:spcPts val="0"/>
              </a:spcBef>
              <a:buFont typeface="Arial" panose="05000000000000000000" pitchFamily="2" charset="2"/>
              <a:buChar char="•"/>
            </a:pPr>
            <a:r>
              <a:rPr lang="en-US" sz="2200" dirty="0">
                <a:latin typeface="Arial"/>
                <a:ea typeface="ＭＳ Ｐゴシック"/>
                <a:cs typeface="Arial"/>
              </a:rPr>
              <a:t>2020 WRDA Sec 128</a:t>
            </a:r>
          </a:p>
          <a:p>
            <a:pPr marL="857250" lvl="1" indent="-285750">
              <a:spcBef>
                <a:spcPts val="0"/>
              </a:spcBef>
              <a:buFont typeface="Arial" panose="05000000000000000000" pitchFamily="2" charset="2"/>
              <a:buChar char="•"/>
            </a:pPr>
            <a:r>
              <a:rPr lang="en-US" b="0" dirty="0">
                <a:latin typeface="Arial"/>
                <a:ea typeface="ＭＳ Ｐゴシック"/>
                <a:cs typeface="Arial"/>
              </a:rPr>
              <a:t>Directed continued implementation of the HAB research</a:t>
            </a:r>
          </a:p>
          <a:p>
            <a:pPr marL="857250" lvl="1" indent="-285750">
              <a:spcBef>
                <a:spcPts val="0"/>
              </a:spcBef>
              <a:spcAft>
                <a:spcPts val="600"/>
              </a:spcAft>
              <a:buFont typeface="Arial" panose="05000000000000000000" pitchFamily="2" charset="2"/>
              <a:buChar char="•"/>
            </a:pPr>
            <a:r>
              <a:rPr lang="en-US" b="0" dirty="0">
                <a:latin typeface="Arial"/>
                <a:ea typeface="ＭＳ Ｐゴシック"/>
                <a:cs typeface="Arial"/>
              </a:rPr>
              <a:t>Authorized </a:t>
            </a:r>
            <a:r>
              <a:rPr lang="en-US" dirty="0">
                <a:solidFill>
                  <a:srgbClr val="FFFF00"/>
                </a:solidFill>
                <a:latin typeface="Arial"/>
                <a:ea typeface="ＭＳ Ｐゴシック"/>
                <a:cs typeface="Arial"/>
              </a:rPr>
              <a:t>$25M </a:t>
            </a:r>
            <a:r>
              <a:rPr lang="en-US" b="0" dirty="0">
                <a:latin typeface="Arial"/>
                <a:ea typeface="ＭＳ Ｐゴシック"/>
                <a:cs typeface="Arial"/>
              </a:rPr>
              <a:t>for HAB technology demonstrations</a:t>
            </a:r>
          </a:p>
          <a:p>
            <a:pPr marL="285750" indent="-285750">
              <a:spcBef>
                <a:spcPts val="0"/>
              </a:spcBef>
              <a:buFont typeface="Arial" panose="05000000000000000000" pitchFamily="2" charset="2"/>
              <a:buChar char="•"/>
            </a:pPr>
            <a:r>
              <a:rPr lang="en-US" sz="2200" dirty="0">
                <a:latin typeface="Arial"/>
                <a:ea typeface="ＭＳ Ｐゴシック"/>
                <a:cs typeface="Arial"/>
              </a:rPr>
              <a:t>FY22 Appropriations (FY23 Similar!)</a:t>
            </a:r>
          </a:p>
          <a:p>
            <a:pPr marL="857250" lvl="1" indent="-285750">
              <a:spcBef>
                <a:spcPts val="0"/>
              </a:spcBef>
              <a:buFont typeface="Arial" panose="05000000000000000000" pitchFamily="2" charset="2"/>
              <a:buChar char="•"/>
            </a:pPr>
            <a:r>
              <a:rPr lang="en-US" dirty="0">
                <a:solidFill>
                  <a:srgbClr val="FFFF00"/>
                </a:solidFill>
                <a:latin typeface="Arial"/>
                <a:ea typeface="ＭＳ Ｐゴシック"/>
                <a:cs typeface="Arial"/>
              </a:rPr>
              <a:t>$10.5M </a:t>
            </a:r>
            <a:r>
              <a:rPr lang="en-US" b="0" dirty="0">
                <a:latin typeface="Arial"/>
                <a:ea typeface="ＭＳ Ｐゴシック"/>
                <a:cs typeface="Arial"/>
              </a:rPr>
              <a:t>continued HAB R&amp;D</a:t>
            </a:r>
          </a:p>
          <a:p>
            <a:pPr marL="857250" lvl="1" indent="-285750">
              <a:spcBef>
                <a:spcPts val="0"/>
              </a:spcBef>
              <a:spcAft>
                <a:spcPts val="1200"/>
              </a:spcAft>
              <a:buFont typeface="Arial" panose="05000000000000000000" pitchFamily="2" charset="2"/>
              <a:buChar char="•"/>
            </a:pPr>
            <a:r>
              <a:rPr lang="en-US" dirty="0">
                <a:solidFill>
                  <a:srgbClr val="FFFF00"/>
                </a:solidFill>
                <a:latin typeface="Arial"/>
                <a:ea typeface="ＭＳ Ｐゴシック"/>
                <a:cs typeface="Arial"/>
              </a:rPr>
              <a:t>$4M </a:t>
            </a:r>
            <a:r>
              <a:rPr lang="en-US" b="0" dirty="0">
                <a:latin typeface="Arial"/>
                <a:ea typeface="ＭＳ Ｐゴシック"/>
                <a:cs typeface="Arial"/>
              </a:rPr>
              <a:t>WRDA 2020 Sec 128 HAB Demo Plan</a:t>
            </a:r>
          </a:p>
          <a:p>
            <a:endParaRPr lang="en-US" dirty="0">
              <a:latin typeface="Arial"/>
              <a:ea typeface="ＭＳ Ｐゴシック"/>
              <a:cs typeface="Arial"/>
            </a:endParaRPr>
          </a:p>
          <a:p>
            <a:pPr marL="285750" indent="-285750">
              <a:buFont typeface="Arial" panose="05000000000000000000" pitchFamily="2" charset="2"/>
              <a:buChar char="•"/>
            </a:pPr>
            <a:endParaRPr lang="en-US" dirty="0">
              <a:latin typeface="Arial"/>
              <a:ea typeface="ＭＳ Ｐゴシック"/>
              <a:cs typeface="Arial"/>
            </a:endParaRPr>
          </a:p>
          <a:p>
            <a:pPr marL="285750" indent="-285750">
              <a:buFont typeface="Arial" panose="05000000000000000000" pitchFamily="2" charset="2"/>
              <a:buChar char="•"/>
            </a:pPr>
            <a:endParaRPr lang="en-US" dirty="0">
              <a:latin typeface="Arial"/>
              <a:ea typeface="ＭＳ Ｐゴシック"/>
              <a:cs typeface="Arial"/>
            </a:endParaRPr>
          </a:p>
          <a:p>
            <a:pPr marL="857250" lvl="1" indent="-213995">
              <a:buFont typeface="Arial" panose="05000000000000000000" pitchFamily="2" charset="2"/>
              <a:buChar char="•"/>
            </a:pPr>
            <a:endParaRPr lang="en-US" dirty="0">
              <a:latin typeface="Arial"/>
              <a:ea typeface="ＭＳ Ｐゴシック"/>
              <a:cs typeface="Arial"/>
            </a:endParaRPr>
          </a:p>
          <a:p>
            <a:r>
              <a:rPr lang="en-US" dirty="0">
                <a:latin typeface="Arial"/>
                <a:ea typeface="ＭＳ Ｐゴシック"/>
                <a:cs typeface="Arial"/>
              </a:rPr>
              <a:t>         </a:t>
            </a:r>
          </a:p>
        </p:txBody>
      </p:sp>
      <p:sp>
        <p:nvSpPr>
          <p:cNvPr id="58" name="Slide Number Placeholder 4">
            <a:extLst>
              <a:ext uri="{FF2B5EF4-FFF2-40B4-BE49-F238E27FC236}">
                <a16:creationId xmlns:a16="http://schemas.microsoft.com/office/drawing/2014/main" id="{C2C62E6F-3519-4877-85D7-0D67C048501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257827-C34C-4251-B995-96C9C233CCC8}" type="slidenum">
              <a:rPr kumimoji="0" lang="en-US" sz="750" b="1" i="0" u="none" strike="noStrike" kern="1200" cap="none" spc="0" normalizeH="0" baseline="0" noProof="0">
                <a:ln>
                  <a:noFill/>
                </a:ln>
                <a:solidFill>
                  <a:srgbClr val="898989"/>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750" b="1" i="0" u="none" strike="noStrike" kern="1200" cap="none" spc="0" normalizeH="0" baseline="0" noProof="0" dirty="0">
              <a:ln>
                <a:noFill/>
              </a:ln>
              <a:solidFill>
                <a:srgbClr val="898989"/>
              </a:solidFill>
              <a:effectLst/>
              <a:uLnTx/>
              <a:uFillTx/>
              <a:latin typeface="Arial" pitchFamily="34" charset="0"/>
              <a:ea typeface="ＭＳ Ｐゴシック" pitchFamily="34" charset="-128"/>
              <a:cs typeface="Arial" pitchFamily="34" charset="0"/>
            </a:endParaRPr>
          </a:p>
        </p:txBody>
      </p:sp>
      <p:pic>
        <p:nvPicPr>
          <p:cNvPr id="75" name="Picture 74">
            <a:extLst>
              <a:ext uri="{FF2B5EF4-FFF2-40B4-BE49-F238E27FC236}">
                <a16:creationId xmlns:a16="http://schemas.microsoft.com/office/drawing/2014/main" id="{00B9E91C-C493-41FD-8D06-6E6D683B6795}"/>
              </a:ext>
            </a:extLst>
          </p:cNvPr>
          <p:cNvPicPr>
            <a:picLocks noChangeAspect="1"/>
          </p:cNvPicPr>
          <p:nvPr/>
        </p:nvPicPr>
        <p:blipFill>
          <a:blip r:embed="rId3"/>
          <a:stretch>
            <a:fillRect/>
          </a:stretch>
        </p:blipFill>
        <p:spPr>
          <a:xfrm>
            <a:off x="7442462" y="777799"/>
            <a:ext cx="4036622" cy="5302401"/>
          </a:xfrm>
          <a:prstGeom prst="rect">
            <a:avLst/>
          </a:prstGeom>
        </p:spPr>
      </p:pic>
      <p:sp>
        <p:nvSpPr>
          <p:cNvPr id="10" name="Title 1">
            <a:extLst>
              <a:ext uri="{FF2B5EF4-FFF2-40B4-BE49-F238E27FC236}">
                <a16:creationId xmlns:a16="http://schemas.microsoft.com/office/drawing/2014/main" id="{7CE5EC4F-C2EF-49A1-9A5A-EB501992648B}"/>
              </a:ext>
            </a:extLst>
          </p:cNvPr>
          <p:cNvSpPr txBox="1">
            <a:spLocks/>
          </p:cNvSpPr>
          <p:nvPr/>
        </p:nvSpPr>
        <p:spPr bwMode="auto">
          <a:xfrm>
            <a:off x="406400" y="707078"/>
            <a:ext cx="11176000" cy="538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none" baseline="0">
                <a:solidFill>
                  <a:schemeClr val="bg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pitchFamily="34" charset="0"/>
              </a:rPr>
              <a:t>USACE Freshwater HAB R&amp;D Initiatives</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3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pitchFamily="34" charset="0"/>
              </a:rPr>
            </a:br>
            <a:endParaRPr kumimoji="0" lang="en-US" sz="3200" b="1" i="1" u="none" strike="noStrike" kern="1200" cap="none" spc="0" normalizeH="0" baseline="0" noProof="0" dirty="0">
              <a:ln>
                <a:noFill/>
              </a:ln>
              <a:solidFill>
                <a:prstClr val="white"/>
              </a:solidFill>
              <a:effectLst/>
              <a:uLnTx/>
              <a:uFillTx/>
              <a:latin typeface="Arial" pitchFamily="34" charset="0"/>
              <a:ea typeface="ＭＳ Ｐゴシック" charset="0"/>
              <a:cs typeface="Arial" pitchFamily="34" charset="0"/>
            </a:endParaRPr>
          </a:p>
        </p:txBody>
      </p:sp>
      <p:sp>
        <p:nvSpPr>
          <p:cNvPr id="11" name="TextBox 10">
            <a:extLst>
              <a:ext uri="{FF2B5EF4-FFF2-40B4-BE49-F238E27FC236}">
                <a16:creationId xmlns:a16="http://schemas.microsoft.com/office/drawing/2014/main" id="{9EB82CF9-DA3C-4E3E-AEA5-9C81BB054A02}"/>
              </a:ext>
            </a:extLst>
          </p:cNvPr>
          <p:cNvSpPr txBox="1"/>
          <p:nvPr/>
        </p:nvSpPr>
        <p:spPr>
          <a:xfrm>
            <a:off x="404565" y="652863"/>
            <a:ext cx="107569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Authorizations, Appropriations &amp; Allocations</a:t>
            </a:r>
          </a:p>
        </p:txBody>
      </p:sp>
      <p:sp>
        <p:nvSpPr>
          <p:cNvPr id="15" name="TextBox 14">
            <a:extLst>
              <a:ext uri="{FF2B5EF4-FFF2-40B4-BE49-F238E27FC236}">
                <a16:creationId xmlns:a16="http://schemas.microsoft.com/office/drawing/2014/main" id="{2DA65AE6-FDFE-4A62-B9DC-91FD98D189A9}"/>
              </a:ext>
            </a:extLst>
          </p:cNvPr>
          <p:cNvSpPr txBox="1"/>
          <p:nvPr/>
        </p:nvSpPr>
        <p:spPr>
          <a:xfrm>
            <a:off x="463292" y="6050522"/>
            <a:ext cx="375024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https://ansrp.el.erdc.dren.mil/HAB.html</a:t>
            </a:r>
          </a:p>
        </p:txBody>
      </p:sp>
      <p:pic>
        <p:nvPicPr>
          <p:cNvPr id="16" name="Picture 15">
            <a:extLst>
              <a:ext uri="{FF2B5EF4-FFF2-40B4-BE49-F238E27FC236}">
                <a16:creationId xmlns:a16="http://schemas.microsoft.com/office/drawing/2014/main" id="{28655249-2F13-41AD-9B3F-E03D558D511E}"/>
              </a:ext>
            </a:extLst>
          </p:cNvPr>
          <p:cNvPicPr>
            <a:picLocks noChangeAspect="1"/>
          </p:cNvPicPr>
          <p:nvPr/>
        </p:nvPicPr>
        <p:blipFill rotWithShape="1">
          <a:blip r:embed="rId4"/>
          <a:srcRect b="35383"/>
          <a:stretch/>
        </p:blipFill>
        <p:spPr>
          <a:xfrm>
            <a:off x="385537" y="5170657"/>
            <a:ext cx="3042953" cy="926451"/>
          </a:xfrm>
          <a:prstGeom prst="rect">
            <a:avLst/>
          </a:prstGeom>
        </p:spPr>
      </p:pic>
      <p:pic>
        <p:nvPicPr>
          <p:cNvPr id="5" name="Picture 4" descr="Qr code&#10;&#10;Description automatically generated">
            <a:extLst>
              <a:ext uri="{FF2B5EF4-FFF2-40B4-BE49-F238E27FC236}">
                <a16:creationId xmlns:a16="http://schemas.microsoft.com/office/drawing/2014/main" id="{7A47B401-D8FF-425B-8EF9-0C79F375114C}"/>
              </a:ext>
            </a:extLst>
          </p:cNvPr>
          <p:cNvPicPr>
            <a:picLocks noChangeAspect="1"/>
          </p:cNvPicPr>
          <p:nvPr/>
        </p:nvPicPr>
        <p:blipFill>
          <a:blip r:embed="rId5"/>
          <a:stretch>
            <a:fillRect/>
          </a:stretch>
        </p:blipFill>
        <p:spPr>
          <a:xfrm>
            <a:off x="3465804" y="5170657"/>
            <a:ext cx="926451" cy="926451"/>
          </a:xfrm>
          <a:prstGeom prst="rect">
            <a:avLst/>
          </a:prstGeom>
        </p:spPr>
      </p:pic>
      <p:pic>
        <p:nvPicPr>
          <p:cNvPr id="19" name="Picture 18">
            <a:extLst>
              <a:ext uri="{FF2B5EF4-FFF2-40B4-BE49-F238E27FC236}">
                <a16:creationId xmlns:a16="http://schemas.microsoft.com/office/drawing/2014/main" id="{4963BCE1-B2B1-4340-A13F-E183933DCA5D}"/>
              </a:ext>
            </a:extLst>
          </p:cNvPr>
          <p:cNvPicPr>
            <a:picLocks noChangeAspect="1"/>
          </p:cNvPicPr>
          <p:nvPr/>
        </p:nvPicPr>
        <p:blipFill>
          <a:blip r:embed="rId6"/>
          <a:stretch>
            <a:fillRect/>
          </a:stretch>
        </p:blipFill>
        <p:spPr>
          <a:xfrm>
            <a:off x="4429569" y="5213795"/>
            <a:ext cx="2520523" cy="840173"/>
          </a:xfrm>
          <a:prstGeom prst="rect">
            <a:avLst/>
          </a:prstGeom>
        </p:spPr>
      </p:pic>
    </p:spTree>
    <p:extLst>
      <p:ext uri="{BB962C8B-B14F-4D97-AF65-F5344CB8AC3E}">
        <p14:creationId xmlns:p14="http://schemas.microsoft.com/office/powerpoint/2010/main" val="2722833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BA0BF-9F8A-4AA9-AACB-B69DF62E7AF0}"/>
              </a:ext>
            </a:extLst>
          </p:cNvPr>
          <p:cNvSpPr>
            <a:spLocks noGrp="1"/>
          </p:cNvSpPr>
          <p:nvPr>
            <p:ph type="title"/>
          </p:nvPr>
        </p:nvSpPr>
        <p:spPr>
          <a:xfrm>
            <a:off x="413316" y="251783"/>
            <a:ext cx="11169084" cy="599288"/>
          </a:xfrm>
        </p:spPr>
        <p:txBody>
          <a:bodyPr/>
          <a:lstStyle/>
          <a:p>
            <a:r>
              <a:rPr lang="en-US" dirty="0"/>
              <a:t>Contacts</a:t>
            </a:r>
          </a:p>
        </p:txBody>
      </p:sp>
      <p:sp>
        <p:nvSpPr>
          <p:cNvPr id="5" name="Slide Number Placeholder 4">
            <a:extLst>
              <a:ext uri="{FF2B5EF4-FFF2-40B4-BE49-F238E27FC236}">
                <a16:creationId xmlns:a16="http://schemas.microsoft.com/office/drawing/2014/main" id="{9493333C-89D9-45E6-A66B-72A83081AD4D}"/>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257827-C34C-4251-B995-96C9C233CCC8}" type="slidenum">
              <a:rPr kumimoji="0" lang="en-US" sz="750" b="1" i="0" u="none" strike="noStrike" kern="1200" cap="none" spc="0" normalizeH="0" baseline="0" noProof="0">
                <a:ln>
                  <a:noFill/>
                </a:ln>
                <a:solidFill>
                  <a:srgbClr val="898989"/>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750" b="1" i="0" u="none" strike="noStrike" kern="1200" cap="none" spc="0" normalizeH="0" baseline="0" noProof="0">
              <a:ln>
                <a:noFill/>
              </a:ln>
              <a:solidFill>
                <a:srgbClr val="898989"/>
              </a:solidFill>
              <a:effectLst/>
              <a:uLnTx/>
              <a:uFillTx/>
              <a:latin typeface="Arial" pitchFamily="34" charset="0"/>
              <a:ea typeface="ＭＳ Ｐゴシック" pitchFamily="34" charset="-128"/>
              <a:cs typeface="Arial" pitchFamily="34" charset="0"/>
            </a:endParaRPr>
          </a:p>
        </p:txBody>
      </p:sp>
      <p:pic>
        <p:nvPicPr>
          <p:cNvPr id="8" name="Picture 7">
            <a:extLst>
              <a:ext uri="{FF2B5EF4-FFF2-40B4-BE49-F238E27FC236}">
                <a16:creationId xmlns:a16="http://schemas.microsoft.com/office/drawing/2014/main" id="{75C002C0-E338-EC4A-893D-26843D47667E}"/>
              </a:ext>
            </a:extLst>
          </p:cNvPr>
          <p:cNvPicPr>
            <a:picLocks noChangeAspect="1"/>
          </p:cNvPicPr>
          <p:nvPr/>
        </p:nvPicPr>
        <p:blipFill>
          <a:blip r:embed="rId3"/>
          <a:stretch>
            <a:fillRect/>
          </a:stretch>
        </p:blipFill>
        <p:spPr>
          <a:xfrm>
            <a:off x="8621071" y="1934363"/>
            <a:ext cx="2779643" cy="926546"/>
          </a:xfrm>
          <a:prstGeom prst="rect">
            <a:avLst/>
          </a:prstGeom>
        </p:spPr>
      </p:pic>
      <p:sp>
        <p:nvSpPr>
          <p:cNvPr id="11" name="TextBox 10"/>
          <p:cNvSpPr txBox="1"/>
          <p:nvPr/>
        </p:nvSpPr>
        <p:spPr>
          <a:xfrm>
            <a:off x="8822699" y="2807436"/>
            <a:ext cx="2561899"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https://ansrp.el.erdc.dren.mil​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p:txBody>
      </p:sp>
      <p:sp>
        <p:nvSpPr>
          <p:cNvPr id="17" name="Content Placeholder 2">
            <a:extLst>
              <a:ext uri="{FF2B5EF4-FFF2-40B4-BE49-F238E27FC236}">
                <a16:creationId xmlns:a16="http://schemas.microsoft.com/office/drawing/2014/main" id="{ED23987E-EA27-424F-AB2A-86E8AF103514}"/>
              </a:ext>
            </a:extLst>
          </p:cNvPr>
          <p:cNvSpPr>
            <a:spLocks noGrp="1"/>
          </p:cNvSpPr>
          <p:nvPr/>
        </p:nvSpPr>
        <p:spPr bwMode="auto">
          <a:xfrm>
            <a:off x="437402" y="912579"/>
            <a:ext cx="3853244" cy="51414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4A021">
                    <a:lumMod val="60000"/>
                    <a:lumOff val="40000"/>
                  </a:srgbClr>
                </a:solidFill>
                <a:effectLst/>
                <a:uLnTx/>
                <a:uFillTx/>
                <a:latin typeface="Arial"/>
                <a:ea typeface="+mn-ea"/>
                <a:cs typeface="+mn-cs"/>
              </a:rPr>
              <a:t>Mandy Michalsen</a:t>
            </a:r>
            <a:r>
              <a:rPr kumimoji="0" lang="en-US" sz="1800" b="1" i="0" u="none" strike="noStrike" kern="1200" cap="none" spc="0" normalizeH="0" baseline="0" noProof="0" dirty="0">
                <a:ln>
                  <a:noFill/>
                </a:ln>
                <a:solidFill>
                  <a:prstClr val="white"/>
                </a:solidFill>
                <a:effectLst/>
                <a:uLnTx/>
                <a:uFillTx/>
                <a:latin typeface="Arial"/>
                <a:ea typeface="+mn-ea"/>
                <a:cs typeface="+mn-cs"/>
              </a:rPr>
              <a:t>, Ph.D., P.E.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Program Manager, Strategic Initiatives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USACE ERDC Environmental Laboratory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Mandy.M.Michalsen@usace.army.mil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Cell: (206) 605-6075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a:ea typeface="ＭＳ Ｐゴシック"/>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4A021">
                    <a:lumMod val="60000"/>
                    <a:lumOff val="40000"/>
                  </a:srgbClr>
                </a:solidFill>
                <a:effectLst/>
                <a:uLnTx/>
                <a:uFillTx/>
                <a:latin typeface="Arial"/>
                <a:ea typeface="+mn-ea"/>
                <a:cs typeface="+mn-cs"/>
              </a:rPr>
              <a:t>Ben Kocar</a:t>
            </a:r>
            <a:r>
              <a:rPr kumimoji="0" lang="en-US" sz="1800" b="1" i="0" u="none" strike="noStrike" kern="1200" cap="none" spc="0" normalizeH="0" baseline="0" noProof="0" dirty="0">
                <a:ln>
                  <a:noFill/>
                </a:ln>
                <a:solidFill>
                  <a:prstClr val="white"/>
                </a:solidFill>
                <a:effectLst/>
                <a:uLnTx/>
                <a:uFillTx/>
                <a:latin typeface="Arial"/>
                <a:ea typeface="+mn-ea"/>
                <a:cs typeface="+mn-cs"/>
              </a:rPr>
              <a:t>, Ph.D.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Research Soil and Environmental Scientist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Benjamin.D.Kocar@erdc.dren.mil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Cell: (360) 362-2740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Al Cofrancesco, Ph.D.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Senior Technical Advisor, HAB Program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USACE ERDC Environmental Laboratory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Alfred.F.Cofrancesco@usace.army.mil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Cell: (601) 831-0686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Arial"/>
              <a:ea typeface="ＭＳ Ｐゴシック"/>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Mike Greer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Program Manager, Aquatic Plant Control    and Aquatic Nuisance Species Research Programs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USACE ERDC Environmental Laboratory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Michael.J.Greer@usace.army.mil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Office: (716) 879-4229</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Content Placeholder 2">
            <a:extLst>
              <a:ext uri="{FF2B5EF4-FFF2-40B4-BE49-F238E27FC236}">
                <a16:creationId xmlns:a16="http://schemas.microsoft.com/office/drawing/2014/main" id="{ED23987E-EA27-424F-AB2A-86E8AF103514}"/>
              </a:ext>
            </a:extLst>
          </p:cNvPr>
          <p:cNvSpPr>
            <a:spLocks noGrp="1"/>
          </p:cNvSpPr>
          <p:nvPr/>
        </p:nvSpPr>
        <p:spPr bwMode="auto">
          <a:xfrm>
            <a:off x="4184494" y="947321"/>
            <a:ext cx="4082694" cy="51414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Brook Herman, Ph.D.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Acting Program Manager, Ecosystem Management and Restoration Research Program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USACE ERDC Environmental Laboratory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Brook.D.Herman@usace.army.mil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Cell: (601) 634-3248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Christine </a:t>
            </a:r>
            <a:r>
              <a:rPr kumimoji="0" lang="en-US" sz="1800" b="1" i="0" u="none" strike="noStrike" kern="1200" cap="none" spc="0" normalizeH="0" baseline="0" noProof="0" dirty="0" err="1">
                <a:ln>
                  <a:noFill/>
                </a:ln>
                <a:solidFill>
                  <a:prstClr val="white"/>
                </a:solidFill>
                <a:effectLst/>
                <a:uLnTx/>
                <a:uFillTx/>
                <a:latin typeface="Arial"/>
                <a:ea typeface="+mn-ea"/>
                <a:cs typeface="+mn-cs"/>
              </a:rPr>
              <a:t>VanZomeren</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Associate Technical Director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Environmental Engineering and Sciences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USACE ERDC Environmental Laboratory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Christine.M.VanZomeren@usace.army.mil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Office: (601) 634-3702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Jen Seiter-Moser, Ph.D.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Acting Technical Director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Environmental Engineering and Sciences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USACE ERDC Environmental Laboratory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Jennifer.M.Seiter-Moser@usace.army.mil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Office: (601) 634-4038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E1244556-2C82-40F5-ADDA-A18A263746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49951" y="259306"/>
            <a:ext cx="2779643" cy="1520170"/>
          </a:xfrm>
          <a:prstGeom prst="rect">
            <a:avLst/>
          </a:prstGeom>
          <a:ln>
            <a:noFill/>
          </a:ln>
          <a:effectLst/>
        </p:spPr>
      </p:pic>
      <p:sp>
        <p:nvSpPr>
          <p:cNvPr id="19" name="TextBox 18">
            <a:extLst>
              <a:ext uri="{FF2B5EF4-FFF2-40B4-BE49-F238E27FC236}">
                <a16:creationId xmlns:a16="http://schemas.microsoft.com/office/drawing/2014/main" id="{57068003-A7E9-4E35-B1C2-43181AB868BF}"/>
              </a:ext>
            </a:extLst>
          </p:cNvPr>
          <p:cNvSpPr txBox="1"/>
          <p:nvPr/>
        </p:nvSpPr>
        <p:spPr>
          <a:xfrm>
            <a:off x="8733061" y="1514168"/>
            <a:ext cx="276541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https://apcrp.el.erdc.dren.mil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p:txBody>
      </p:sp>
      <p:pic>
        <p:nvPicPr>
          <p:cNvPr id="6" name="Picture 5">
            <a:extLst>
              <a:ext uri="{FF2B5EF4-FFF2-40B4-BE49-F238E27FC236}">
                <a16:creationId xmlns:a16="http://schemas.microsoft.com/office/drawing/2014/main" id="{48F85FDD-3324-4BC3-B755-0C71E16D6E11}"/>
              </a:ext>
            </a:extLst>
          </p:cNvPr>
          <p:cNvPicPr>
            <a:picLocks noChangeAspect="1"/>
          </p:cNvPicPr>
          <p:nvPr/>
        </p:nvPicPr>
        <p:blipFill>
          <a:blip r:embed="rId5"/>
          <a:stretch>
            <a:fillRect/>
          </a:stretch>
        </p:blipFill>
        <p:spPr>
          <a:xfrm>
            <a:off x="9205415" y="3275907"/>
            <a:ext cx="1668796" cy="1130869"/>
          </a:xfrm>
          <a:prstGeom prst="rect">
            <a:avLst/>
          </a:prstGeom>
        </p:spPr>
      </p:pic>
      <p:sp>
        <p:nvSpPr>
          <p:cNvPr id="20" name="TextBox 19">
            <a:extLst>
              <a:ext uri="{FF2B5EF4-FFF2-40B4-BE49-F238E27FC236}">
                <a16:creationId xmlns:a16="http://schemas.microsoft.com/office/drawing/2014/main" id="{7E607BBB-3D7D-4211-82E9-B07398B8A616}"/>
              </a:ext>
            </a:extLst>
          </p:cNvPr>
          <p:cNvSpPr txBox="1"/>
          <p:nvPr/>
        </p:nvSpPr>
        <p:spPr>
          <a:xfrm>
            <a:off x="8816986" y="4359836"/>
            <a:ext cx="276541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https://emrrp.el.erdc.dren.mil/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p:txBody>
      </p:sp>
      <p:sp>
        <p:nvSpPr>
          <p:cNvPr id="13" name="TextBox 12">
            <a:extLst>
              <a:ext uri="{FF2B5EF4-FFF2-40B4-BE49-F238E27FC236}">
                <a16:creationId xmlns:a16="http://schemas.microsoft.com/office/drawing/2014/main" id="{B0FF80F2-992D-4694-9BDB-FA5FDE0A4BB3}"/>
              </a:ext>
            </a:extLst>
          </p:cNvPr>
          <p:cNvSpPr txBox="1"/>
          <p:nvPr/>
        </p:nvSpPr>
        <p:spPr>
          <a:xfrm>
            <a:off x="8436709" y="5787749"/>
            <a:ext cx="375024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https://ansrp.el.erdc.dren.mil/HAB.html</a:t>
            </a:r>
          </a:p>
        </p:txBody>
      </p:sp>
      <p:pic>
        <p:nvPicPr>
          <p:cNvPr id="14" name="Picture 13">
            <a:extLst>
              <a:ext uri="{FF2B5EF4-FFF2-40B4-BE49-F238E27FC236}">
                <a16:creationId xmlns:a16="http://schemas.microsoft.com/office/drawing/2014/main" id="{DF02E10B-0E5B-405B-B412-96E943E9CC35}"/>
              </a:ext>
            </a:extLst>
          </p:cNvPr>
          <p:cNvPicPr>
            <a:picLocks noChangeAspect="1"/>
          </p:cNvPicPr>
          <p:nvPr/>
        </p:nvPicPr>
        <p:blipFill rotWithShape="1">
          <a:blip r:embed="rId6"/>
          <a:srcRect l="7096" t="1" r="6634" b="38968"/>
          <a:stretch/>
        </p:blipFill>
        <p:spPr>
          <a:xfrm>
            <a:off x="8094723" y="4851571"/>
            <a:ext cx="2779643" cy="926547"/>
          </a:xfrm>
          <a:prstGeom prst="rect">
            <a:avLst/>
          </a:prstGeom>
        </p:spPr>
      </p:pic>
      <p:pic>
        <p:nvPicPr>
          <p:cNvPr id="15" name="Picture 14" descr="Qr code&#10;&#10;Description automatically generated">
            <a:extLst>
              <a:ext uri="{FF2B5EF4-FFF2-40B4-BE49-F238E27FC236}">
                <a16:creationId xmlns:a16="http://schemas.microsoft.com/office/drawing/2014/main" id="{BA4F4C48-8EEF-4E35-8A13-2CAD8216A222}"/>
              </a:ext>
            </a:extLst>
          </p:cNvPr>
          <p:cNvPicPr>
            <a:picLocks noChangeAspect="1"/>
          </p:cNvPicPr>
          <p:nvPr/>
        </p:nvPicPr>
        <p:blipFill>
          <a:blip r:embed="rId7"/>
          <a:stretch>
            <a:fillRect/>
          </a:stretch>
        </p:blipFill>
        <p:spPr>
          <a:xfrm>
            <a:off x="10874366" y="4851571"/>
            <a:ext cx="926451" cy="926451"/>
          </a:xfrm>
          <a:prstGeom prst="rect">
            <a:avLst/>
          </a:prstGeom>
        </p:spPr>
      </p:pic>
      <p:sp>
        <p:nvSpPr>
          <p:cNvPr id="3" name="TextBox 2">
            <a:extLst>
              <a:ext uri="{FF2B5EF4-FFF2-40B4-BE49-F238E27FC236}">
                <a16:creationId xmlns:a16="http://schemas.microsoft.com/office/drawing/2014/main" id="{B8A4CE55-82BC-4CA9-A617-129B313546E8}"/>
              </a:ext>
            </a:extLst>
          </p:cNvPr>
          <p:cNvSpPr txBox="1"/>
          <p:nvPr/>
        </p:nvSpPr>
        <p:spPr>
          <a:xfrm>
            <a:off x="2364024" y="399853"/>
            <a:ext cx="497058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54A021">
                    <a:lumMod val="60000"/>
                    <a:lumOff val="40000"/>
                  </a:srgbClr>
                </a:solidFill>
                <a:effectLst/>
                <a:uLnTx/>
                <a:uFillTx/>
                <a:latin typeface="Arial" pitchFamily="34" charset="0"/>
                <a:ea typeface="ＭＳ Ｐゴシック" pitchFamily="34" charset="-128"/>
                <a:cs typeface="+mn-cs"/>
              </a:rPr>
              <a:t>Mandy (Seattle), Ben (near Anacortes)</a:t>
            </a:r>
          </a:p>
        </p:txBody>
      </p:sp>
    </p:spTree>
    <p:extLst>
      <p:ext uri="{BB962C8B-B14F-4D97-AF65-F5344CB8AC3E}">
        <p14:creationId xmlns:p14="http://schemas.microsoft.com/office/powerpoint/2010/main" val="3315639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a:t>
            </a:r>
          </a:p>
        </p:txBody>
      </p:sp>
      <p:sp>
        <p:nvSpPr>
          <p:cNvPr id="3" name="Content Placeholder 2"/>
          <p:cNvSpPr>
            <a:spLocks noGrp="1"/>
          </p:cNvSpPr>
          <p:nvPr>
            <p:ph sz="quarter" idx="10"/>
          </p:nvPr>
        </p:nvSpPr>
        <p:spPr>
          <a:xfrm>
            <a:off x="266700" y="914396"/>
            <a:ext cx="11658600" cy="5715004"/>
          </a:xfrm>
          <a:prstGeom prst="rect">
            <a:avLst/>
          </a:prstGeom>
        </p:spPr>
        <p:txBody>
          <a:bodyPr/>
          <a:lstStyle/>
          <a:p>
            <a:endParaRPr lang="en-US" dirty="0"/>
          </a:p>
          <a:p>
            <a:pPr marL="342900" indent="-342900">
              <a:buFont typeface="Arial" panose="020B0604020202020204" pitchFamily="34" charset="0"/>
              <a:buChar char="–"/>
            </a:pPr>
            <a:r>
              <a:rPr lang="en-US" dirty="0"/>
              <a:t>One project in Seattle District known to    have HABs – Chief Joseph Dam</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Columbia River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Downstream Grand Coulee Dam and       Lake Roosevelt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Rufus Wood Lake – 50 mile long run of               river reservoir</a:t>
            </a:r>
          </a:p>
        </p:txBody>
      </p:sp>
      <p:pic>
        <p:nvPicPr>
          <p:cNvPr id="6" name="Picture 2">
            <a:extLst>
              <a:ext uri="{FF2B5EF4-FFF2-40B4-BE49-F238E27FC236}">
                <a16:creationId xmlns:a16="http://schemas.microsoft.com/office/drawing/2014/main" id="{4C50D8B2-CBA7-401D-88AD-3E92AF1FF7D6}"/>
              </a:ext>
            </a:extLst>
          </p:cNvPr>
          <p:cNvPicPr preferRelativeResize="0">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24052" y="914396"/>
            <a:ext cx="64008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2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Harmful Algae Bloom</a:t>
            </a:r>
          </a:p>
        </p:txBody>
      </p:sp>
      <p:sp>
        <p:nvSpPr>
          <p:cNvPr id="3" name="Content Placeholder 2"/>
          <p:cNvSpPr>
            <a:spLocks noGrp="1"/>
          </p:cNvSpPr>
          <p:nvPr>
            <p:ph sz="quarter" idx="10"/>
          </p:nvPr>
        </p:nvSpPr>
        <p:spPr>
          <a:xfrm>
            <a:off x="247036" y="914400"/>
            <a:ext cx="11846642" cy="5600700"/>
          </a:xfrm>
          <a:prstGeom prst="rect">
            <a:avLst/>
          </a:prstGeom>
        </p:spPr>
        <p:txBody>
          <a:bodyPr/>
          <a:lstStyle/>
          <a:p>
            <a:endParaRPr lang="en-US" dirty="0"/>
          </a:p>
          <a:p>
            <a:pPr marL="342900" indent="-342900">
              <a:buFont typeface="Arial" panose="020B0604020202020204" pitchFamily="34" charset="0"/>
              <a:buChar char="–"/>
            </a:pPr>
            <a:r>
              <a:rPr lang="en-US" dirty="0"/>
              <a:t>1 of 3 known lakes in Washington with long term reoccurring anatoxin-a dominated HABs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Annual HAB since 2010</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Floating mats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Benthic origin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Anatoxin-a concentrations range from about 1 to over 1000 µg/L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Dominated by Oscillatoria/Phormidium</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48AB18CD-3CFC-4AA2-BBDC-89466B6C3CE7}"/>
              </a:ext>
            </a:extLst>
          </p:cNvPr>
          <p:cNvSpPr txBox="1"/>
          <p:nvPr/>
        </p:nvSpPr>
        <p:spPr>
          <a:xfrm>
            <a:off x="7368940" y="5829300"/>
            <a:ext cx="75212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HAUL</a:t>
            </a:r>
          </a:p>
        </p:txBody>
      </p:sp>
      <p:sp>
        <p:nvSpPr>
          <p:cNvPr id="8" name="Oval 7">
            <a:extLst>
              <a:ext uri="{FF2B5EF4-FFF2-40B4-BE49-F238E27FC236}">
                <a16:creationId xmlns:a16="http://schemas.microsoft.com/office/drawing/2014/main" id="{4DDAADEE-746A-4164-A12B-9035022684A9}"/>
              </a:ext>
            </a:extLst>
          </p:cNvPr>
          <p:cNvSpPr/>
          <p:nvPr/>
        </p:nvSpPr>
        <p:spPr bwMode="auto">
          <a:xfrm>
            <a:off x="7498231" y="5737860"/>
            <a:ext cx="91440" cy="91440"/>
          </a:xfrm>
          <a:prstGeom prst="ellipse">
            <a:avLst/>
          </a:prstGeom>
          <a:solidFill>
            <a:srgbClr val="FF0000"/>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9" name="Content Placeholder 7">
            <a:extLst>
              <a:ext uri="{FF2B5EF4-FFF2-40B4-BE49-F238E27FC236}">
                <a16:creationId xmlns:a16="http://schemas.microsoft.com/office/drawing/2014/main" id="{4D55C17E-051E-4D77-87B5-D425D0BB8FB9}"/>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8940" y="1028699"/>
            <a:ext cx="4337786" cy="5600700"/>
          </a:xfrm>
          <a:prstGeom prst="rect">
            <a:avLst/>
          </a:prstGeom>
          <a:noFill/>
          <a:ln>
            <a:solidFill>
              <a:schemeClr val="tx1"/>
            </a:solidFill>
          </a:ln>
        </p:spPr>
      </p:pic>
    </p:spTree>
    <p:extLst>
      <p:ext uri="{BB962C8B-B14F-4D97-AF65-F5344CB8AC3E}">
        <p14:creationId xmlns:p14="http://schemas.microsoft.com/office/powerpoint/2010/main" val="1783832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a:t>
            </a:r>
          </a:p>
        </p:txBody>
      </p:sp>
      <p:sp>
        <p:nvSpPr>
          <p:cNvPr id="3" name="Content Placeholder 2"/>
          <p:cNvSpPr>
            <a:spLocks noGrp="1"/>
          </p:cNvSpPr>
          <p:nvPr>
            <p:ph sz="quarter" idx="10"/>
          </p:nvPr>
        </p:nvSpPr>
        <p:spPr>
          <a:xfrm>
            <a:off x="256867" y="914400"/>
            <a:ext cx="12893040" cy="5600700"/>
          </a:xfrm>
          <a:prstGeom prst="rect">
            <a:avLst/>
          </a:prstGeom>
        </p:spPr>
        <p:txBody>
          <a:bodyPr/>
          <a:lstStyle/>
          <a:p>
            <a:endParaRPr lang="en-US" dirty="0"/>
          </a:p>
          <a:p>
            <a:pPr marL="342900" indent="-342900">
              <a:buFont typeface="Arial" panose="020B0604020202020204" pitchFamily="34" charset="0"/>
              <a:buChar char="–"/>
            </a:pPr>
            <a:r>
              <a:rPr lang="en-US" dirty="0"/>
              <a:t>Long term monthly water quality monitoring since 2004 – nutrients, metals, chl a, plankton</a:t>
            </a:r>
          </a:p>
          <a:p>
            <a:endParaRPr lang="en-US" dirty="0"/>
          </a:p>
          <a:p>
            <a:pPr marL="342900" indent="-342900">
              <a:buFont typeface="Arial" panose="020B0604020202020204" pitchFamily="34" charset="0"/>
              <a:buChar char="–"/>
            </a:pPr>
            <a:r>
              <a:rPr lang="en-US" dirty="0"/>
              <a:t>Floating mat samples since 2011 – toxins/species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Water column samples since 2011 – toxins/species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2011-2013 Aquaculture impact study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2012 Upstream source tracking study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2016 Periphyton study – tiles/rocks/species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2023 Proposed research – benthic study/water column toxins/spatial distribution</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48AB18CD-3CFC-4AA2-BBDC-89466B6C3CE7}"/>
              </a:ext>
            </a:extLst>
          </p:cNvPr>
          <p:cNvSpPr txBox="1"/>
          <p:nvPr/>
        </p:nvSpPr>
        <p:spPr>
          <a:xfrm>
            <a:off x="7368940" y="5829300"/>
            <a:ext cx="75212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HAUL</a:t>
            </a:r>
          </a:p>
        </p:txBody>
      </p:sp>
      <p:sp>
        <p:nvSpPr>
          <p:cNvPr id="8" name="Oval 7">
            <a:extLst>
              <a:ext uri="{FF2B5EF4-FFF2-40B4-BE49-F238E27FC236}">
                <a16:creationId xmlns:a16="http://schemas.microsoft.com/office/drawing/2014/main" id="{4DDAADEE-746A-4164-A12B-9035022684A9}"/>
              </a:ext>
            </a:extLst>
          </p:cNvPr>
          <p:cNvSpPr/>
          <p:nvPr/>
        </p:nvSpPr>
        <p:spPr bwMode="auto">
          <a:xfrm>
            <a:off x="7498231" y="5737860"/>
            <a:ext cx="91440" cy="91440"/>
          </a:xfrm>
          <a:prstGeom prst="ellipse">
            <a:avLst/>
          </a:prstGeom>
          <a:solidFill>
            <a:srgbClr val="FF0000"/>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2" name="Picture 11" descr="A picture containing outdoor, ground, sitting&#10;&#10;Description automatically generated">
            <a:extLst>
              <a:ext uri="{FF2B5EF4-FFF2-40B4-BE49-F238E27FC236}">
                <a16:creationId xmlns:a16="http://schemas.microsoft.com/office/drawing/2014/main" id="{5545A86D-B97F-42AA-86E6-26514336F8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25014" y="914400"/>
            <a:ext cx="4112126" cy="5715000"/>
          </a:xfrm>
          <a:prstGeom prst="rect">
            <a:avLst/>
          </a:prstGeom>
        </p:spPr>
      </p:pic>
    </p:spTree>
    <p:extLst>
      <p:ext uri="{BB962C8B-B14F-4D97-AF65-F5344CB8AC3E}">
        <p14:creationId xmlns:p14="http://schemas.microsoft.com/office/powerpoint/2010/main" val="2746534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4"/>
          <p:cNvSpPr>
            <a:spLocks noGrp="1"/>
          </p:cNvSpPr>
          <p:nvPr>
            <p:ph type="sldNum" sz="quarter" idx="10"/>
          </p:nvPr>
        </p:nvSpPr>
        <p:spPr/>
        <p:txBody>
          <a:bodyPr/>
          <a:lstStyle/>
          <a:p>
            <a:fld id="{744B3473-5193-4AC1-9169-6977ADF2DCFC}" type="slidenum">
              <a:rPr lang="en-US" smtClean="0"/>
              <a:pPr/>
              <a:t>5</a:t>
            </a:fld>
            <a:endParaRPr lang="en-US"/>
          </a:p>
        </p:txBody>
      </p:sp>
      <p:sp>
        <p:nvSpPr>
          <p:cNvPr id="3" name="Text Placeholder 2"/>
          <p:cNvSpPr>
            <a:spLocks noGrp="1"/>
          </p:cNvSpPr>
          <p:nvPr>
            <p:ph type="body" sz="quarter" idx="12"/>
          </p:nvPr>
        </p:nvSpPr>
        <p:spPr>
          <a:xfrm>
            <a:off x="609603" y="1668544"/>
            <a:ext cx="10972799" cy="3630507"/>
          </a:xfrm>
        </p:spPr>
        <p:txBody>
          <a:bodyPr>
            <a:normAutofit/>
          </a:bodyPr>
          <a:lstStyle/>
          <a:p>
            <a:pPr>
              <a:lnSpc>
                <a:spcPct val="100000"/>
              </a:lnSpc>
              <a:spcBef>
                <a:spcPts val="400"/>
              </a:spcBef>
            </a:pPr>
            <a:r>
              <a:rPr lang="en-US" sz="2600" b="1" dirty="0">
                <a:solidFill>
                  <a:schemeClr val="tx1"/>
                </a:solidFill>
              </a:rPr>
              <a:t>USACE Portland District</a:t>
            </a:r>
          </a:p>
          <a:p>
            <a:pPr>
              <a:lnSpc>
                <a:spcPct val="100000"/>
              </a:lnSpc>
              <a:spcBef>
                <a:spcPts val="400"/>
              </a:spcBef>
            </a:pPr>
            <a:r>
              <a:rPr lang="en-US" sz="2600" dirty="0">
                <a:solidFill>
                  <a:schemeClr val="tx1"/>
                </a:solidFill>
              </a:rPr>
              <a:t>Water Quality Section</a:t>
            </a:r>
          </a:p>
          <a:p>
            <a:pPr>
              <a:lnSpc>
                <a:spcPct val="100000"/>
              </a:lnSpc>
              <a:spcBef>
                <a:spcPts val="400"/>
              </a:spcBef>
            </a:pPr>
            <a:r>
              <a:rPr lang="en-US" sz="2000" dirty="0">
                <a:solidFill>
                  <a:schemeClr val="tx1"/>
                </a:solidFill>
              </a:rPr>
              <a:t>Kathryn Tackley</a:t>
            </a:r>
          </a:p>
          <a:p>
            <a:pPr>
              <a:lnSpc>
                <a:spcPct val="100000"/>
              </a:lnSpc>
              <a:spcBef>
                <a:spcPts val="400"/>
              </a:spcBef>
            </a:pPr>
            <a:r>
              <a:rPr lang="en-US" sz="2000" dirty="0"/>
              <a:t>Norm Buccola</a:t>
            </a:r>
          </a:p>
          <a:p>
            <a:pPr>
              <a:lnSpc>
                <a:spcPct val="100000"/>
              </a:lnSpc>
              <a:spcBef>
                <a:spcPts val="400"/>
              </a:spcBef>
            </a:pPr>
            <a:r>
              <a:rPr lang="en-US" sz="2000" dirty="0">
                <a:solidFill>
                  <a:schemeClr val="tx1"/>
                </a:solidFill>
              </a:rPr>
              <a:t>Holly Bell</a:t>
            </a:r>
            <a:r>
              <a:rPr lang="en-US" sz="2000" dirty="0"/>
              <a:t>ringer</a:t>
            </a:r>
          </a:p>
          <a:p>
            <a:pPr>
              <a:lnSpc>
                <a:spcPct val="100000"/>
              </a:lnSpc>
              <a:spcBef>
                <a:spcPts val="400"/>
              </a:spcBef>
            </a:pPr>
            <a:endParaRPr lang="en-US" sz="2000">
              <a:solidFill>
                <a:schemeClr val="tx1"/>
              </a:solidFill>
            </a:endParaRPr>
          </a:p>
          <a:p>
            <a:pPr>
              <a:lnSpc>
                <a:spcPct val="100000"/>
              </a:lnSpc>
              <a:spcBef>
                <a:spcPts val="400"/>
              </a:spcBef>
            </a:pPr>
            <a:r>
              <a:rPr lang="en-US" sz="2000">
                <a:solidFill>
                  <a:schemeClr val="tx1"/>
                </a:solidFill>
              </a:rPr>
              <a:t>Sarah </a:t>
            </a:r>
            <a:r>
              <a:rPr lang="en-US" sz="2000" dirty="0">
                <a:solidFill>
                  <a:schemeClr val="tx1"/>
                </a:solidFill>
              </a:rPr>
              <a:t>Burnet</a:t>
            </a:r>
          </a:p>
          <a:p>
            <a:pPr>
              <a:lnSpc>
                <a:spcPct val="100000"/>
              </a:lnSpc>
              <a:spcBef>
                <a:spcPts val="400"/>
              </a:spcBef>
            </a:pPr>
            <a:r>
              <a:rPr lang="en-US" sz="2000" dirty="0">
                <a:hlinkClick r:id="rId3">
                  <a:extLst>
                    <a:ext uri="{A12FA001-AC4F-418D-AE19-62706E023703}">
                      <ahyp:hlinkClr xmlns:ahyp="http://schemas.microsoft.com/office/drawing/2018/hyperlinkcolor" val="tx"/>
                    </a:ext>
                  </a:extLst>
                </a:hlinkClick>
              </a:rPr>
              <a:t>sarah.h.burnet@usace.army.mil</a:t>
            </a:r>
            <a:endParaRPr lang="en-US" sz="2000" dirty="0"/>
          </a:p>
          <a:p>
            <a:pPr>
              <a:lnSpc>
                <a:spcPct val="100000"/>
              </a:lnSpc>
              <a:spcBef>
                <a:spcPts val="400"/>
              </a:spcBef>
            </a:pPr>
            <a:r>
              <a:rPr lang="en-US" sz="2000" dirty="0">
                <a:solidFill>
                  <a:schemeClr val="tx1"/>
                </a:solidFill>
              </a:rPr>
              <a:t>503-808-4869</a:t>
            </a:r>
          </a:p>
          <a:p>
            <a:pPr>
              <a:lnSpc>
                <a:spcPct val="100000"/>
              </a:lnSpc>
              <a:spcBef>
                <a:spcPts val="400"/>
              </a:spcBef>
            </a:pPr>
            <a:endParaRPr lang="en-US" sz="2000" dirty="0">
              <a:solidFill>
                <a:schemeClr val="tx1"/>
              </a:solidFill>
            </a:endParaRPr>
          </a:p>
        </p:txBody>
      </p:sp>
      <p:sp>
        <p:nvSpPr>
          <p:cNvPr id="2" name="Title 1"/>
          <p:cNvSpPr>
            <a:spLocks noGrp="1"/>
          </p:cNvSpPr>
          <p:nvPr>
            <p:ph type="title"/>
          </p:nvPr>
        </p:nvSpPr>
        <p:spPr>
          <a:xfrm>
            <a:off x="609601" y="419101"/>
            <a:ext cx="10966883" cy="1249444"/>
          </a:xfrm>
        </p:spPr>
        <p:txBody>
          <a:bodyPr/>
          <a:lstStyle/>
          <a:p>
            <a:r>
              <a:rPr lang="en-US" dirty="0"/>
              <a:t>Portland district</a:t>
            </a:r>
            <a:br>
              <a:rPr lang="en-US" dirty="0"/>
            </a:br>
            <a:r>
              <a:rPr lang="en-US" dirty="0"/>
              <a:t>Harmful algal blooms</a:t>
            </a:r>
          </a:p>
        </p:txBody>
      </p:sp>
      <p:pic>
        <p:nvPicPr>
          <p:cNvPr id="6" name="Picture 5" descr="A picture containing water, outdoor, person&#10;&#10;Description automatically generated">
            <a:extLst>
              <a:ext uri="{FF2B5EF4-FFF2-40B4-BE49-F238E27FC236}">
                <a16:creationId xmlns:a16="http://schemas.microsoft.com/office/drawing/2014/main" id="{7615AD8E-FB96-4D32-AE0D-0258B7141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4086" y="1188956"/>
            <a:ext cx="5334000" cy="400050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4" name="TextBox 3">
            <a:extLst>
              <a:ext uri="{FF2B5EF4-FFF2-40B4-BE49-F238E27FC236}">
                <a16:creationId xmlns:a16="http://schemas.microsoft.com/office/drawing/2014/main" id="{096FCB69-1519-45A0-B229-DBADAB3FCF99}"/>
              </a:ext>
            </a:extLst>
          </p:cNvPr>
          <p:cNvSpPr txBox="1"/>
          <p:nvPr/>
        </p:nvSpPr>
        <p:spPr>
          <a:xfrm>
            <a:off x="9784080" y="4907220"/>
            <a:ext cx="1703070" cy="261610"/>
          </a:xfrm>
          <a:prstGeom prst="rect">
            <a:avLst/>
          </a:prstGeom>
          <a:noFill/>
        </p:spPr>
        <p:txBody>
          <a:bodyPr wrap="square" rtlCol="0">
            <a:spAutoFit/>
          </a:bodyPr>
          <a:lstStyle/>
          <a:p>
            <a:r>
              <a:rPr lang="en-US" sz="1050" dirty="0"/>
              <a:t>Photo: Frank Wilhelm</a:t>
            </a:r>
          </a:p>
        </p:txBody>
      </p:sp>
      <p:sp>
        <p:nvSpPr>
          <p:cNvPr id="7" name="Text Placeholder 2">
            <a:extLst>
              <a:ext uri="{FF2B5EF4-FFF2-40B4-BE49-F238E27FC236}">
                <a16:creationId xmlns:a16="http://schemas.microsoft.com/office/drawing/2014/main" id="{C5813666-1671-46EA-A704-19EC9DA63A41}"/>
              </a:ext>
            </a:extLst>
          </p:cNvPr>
          <p:cNvSpPr txBox="1">
            <a:spLocks/>
          </p:cNvSpPr>
          <p:nvPr/>
        </p:nvSpPr>
        <p:spPr>
          <a:xfrm>
            <a:off x="0" y="6345109"/>
            <a:ext cx="2883049" cy="752750"/>
          </a:xfrm>
          <a:prstGeom prst="rect">
            <a:avLst/>
          </a:prstGeom>
        </p:spPr>
        <p:txBody>
          <a:bodyPr vert="horz" lIns="91440" tIns="45720" rIns="91440" bIns="45720" rtlCol="0">
            <a:normAutofit/>
          </a:bodyPr>
          <a:lstStyle>
            <a:lvl1pPr marL="0" indent="0" algn="l" defTabSz="514350" rtl="0" eaLnBrk="1" latinLnBrk="0" hangingPunct="1">
              <a:lnSpc>
                <a:spcPct val="90000"/>
              </a:lnSpc>
              <a:spcBef>
                <a:spcPts val="563"/>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fontAlgn="auto">
              <a:lnSpc>
                <a:spcPct val="100000"/>
              </a:lnSpc>
              <a:spcBef>
                <a:spcPts val="400"/>
              </a:spcBef>
              <a:spcAft>
                <a:spcPts val="0"/>
              </a:spcAft>
            </a:pPr>
            <a:r>
              <a:rPr lang="en-US" sz="2600" b="1" dirty="0"/>
              <a:t>11 January 2023</a:t>
            </a:r>
            <a:endParaRPr lang="en-US" sz="2000" dirty="0"/>
          </a:p>
          <a:p>
            <a:pPr fontAlgn="auto">
              <a:lnSpc>
                <a:spcPct val="100000"/>
              </a:lnSpc>
              <a:spcBef>
                <a:spcPts val="400"/>
              </a:spcBef>
              <a:spcAft>
                <a:spcPts val="0"/>
              </a:spcAft>
            </a:pPr>
            <a:endParaRPr lang="en-US" sz="2000" dirty="0"/>
          </a:p>
          <a:p>
            <a:pPr fontAlgn="auto">
              <a:lnSpc>
                <a:spcPct val="100000"/>
              </a:lnSpc>
              <a:spcBef>
                <a:spcPts val="400"/>
              </a:spcBef>
              <a:spcAft>
                <a:spcPts val="0"/>
              </a:spcAft>
            </a:pPr>
            <a:endParaRPr lang="en-US" sz="2000" dirty="0"/>
          </a:p>
        </p:txBody>
      </p:sp>
    </p:spTree>
    <p:extLst>
      <p:ext uri="{BB962C8B-B14F-4D97-AF65-F5344CB8AC3E}">
        <p14:creationId xmlns:p14="http://schemas.microsoft.com/office/powerpoint/2010/main" val="3459881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70" y="250466"/>
            <a:ext cx="11221990" cy="785419"/>
          </a:xfrm>
        </p:spPr>
        <p:txBody>
          <a:bodyPr/>
          <a:lstStyle/>
          <a:p>
            <a:r>
              <a:rPr lang="en-US" dirty="0">
                <a:solidFill>
                  <a:schemeClr val="tx1"/>
                </a:solidFill>
              </a:rPr>
              <a:t>Portland district </a:t>
            </a:r>
            <a:r>
              <a:rPr lang="en-US" dirty="0" err="1">
                <a:solidFill>
                  <a:schemeClr val="tx1"/>
                </a:solidFill>
              </a:rPr>
              <a:t>cyanohab</a:t>
            </a:r>
            <a:r>
              <a:rPr lang="en-US" dirty="0">
                <a:solidFill>
                  <a:schemeClr val="tx1"/>
                </a:solidFill>
              </a:rPr>
              <a:t> advisories &amp; Sampling effort</a:t>
            </a:r>
          </a:p>
        </p:txBody>
      </p:sp>
      <p:sp>
        <p:nvSpPr>
          <p:cNvPr id="9" name="TextBox 8">
            <a:extLst>
              <a:ext uri="{FF2B5EF4-FFF2-40B4-BE49-F238E27FC236}">
                <a16:creationId xmlns:a16="http://schemas.microsoft.com/office/drawing/2014/main" id="{D775B3EA-06F1-4596-81EB-D6D66CA7E199}"/>
              </a:ext>
            </a:extLst>
          </p:cNvPr>
          <p:cNvSpPr txBox="1"/>
          <p:nvPr/>
        </p:nvSpPr>
        <p:spPr>
          <a:xfrm>
            <a:off x="4813998" y="5284095"/>
            <a:ext cx="4675441" cy="1323439"/>
          </a:xfrm>
          <a:prstGeom prst="rect">
            <a:avLst/>
          </a:prstGeom>
          <a:noFill/>
        </p:spPr>
        <p:txBody>
          <a:bodyPr wrap="square" rtlCol="0">
            <a:spAutoFit/>
          </a:bodyPr>
          <a:lstStyle/>
          <a:p>
            <a:r>
              <a:rPr lang="en-US" sz="2000" dirty="0"/>
              <a:t>ND = Not detected (n=21)</a:t>
            </a:r>
          </a:p>
          <a:p>
            <a:r>
              <a:rPr lang="en-US" sz="2000" dirty="0"/>
              <a:t>TBL = Toxins below OHA limit (n=2)</a:t>
            </a:r>
          </a:p>
          <a:p>
            <a:r>
              <a:rPr lang="en-US" sz="2000" dirty="0"/>
              <a:t>BNS = Bloom not sampled (n=12)</a:t>
            </a:r>
          </a:p>
          <a:p>
            <a:r>
              <a:rPr lang="en-US" sz="2000" dirty="0"/>
              <a:t>HCC = High cell count (n=4)</a:t>
            </a:r>
          </a:p>
        </p:txBody>
      </p:sp>
      <p:sp>
        <p:nvSpPr>
          <p:cNvPr id="8" name="TextBox 7">
            <a:extLst>
              <a:ext uri="{FF2B5EF4-FFF2-40B4-BE49-F238E27FC236}">
                <a16:creationId xmlns:a16="http://schemas.microsoft.com/office/drawing/2014/main" id="{EC32A395-986D-45D5-886B-20F66FDAC011}"/>
              </a:ext>
            </a:extLst>
          </p:cNvPr>
          <p:cNvSpPr txBox="1"/>
          <p:nvPr/>
        </p:nvSpPr>
        <p:spPr>
          <a:xfrm>
            <a:off x="388924" y="5368196"/>
            <a:ext cx="5018818" cy="1169551"/>
          </a:xfrm>
          <a:prstGeom prst="rect">
            <a:avLst/>
          </a:prstGeom>
          <a:noFill/>
        </p:spPr>
        <p:txBody>
          <a:bodyPr wrap="square" rtlCol="0">
            <a:spAutoFit/>
          </a:bodyPr>
          <a:lstStyle/>
          <a:p>
            <a:r>
              <a:rPr lang="en-US" sz="1400" dirty="0">
                <a:solidFill>
                  <a:srgbClr val="FF0000"/>
                </a:solidFill>
              </a:rPr>
              <a:t>*Notes: </a:t>
            </a:r>
          </a:p>
          <a:p>
            <a:r>
              <a:rPr lang="en-US" sz="1400" dirty="0">
                <a:solidFill>
                  <a:srgbClr val="FF0000"/>
                </a:solidFill>
              </a:rPr>
              <a:t>2019 New recreational guidelines</a:t>
            </a:r>
          </a:p>
          <a:p>
            <a:r>
              <a:rPr lang="en-US" sz="1400" dirty="0">
                <a:solidFill>
                  <a:srgbClr val="FF0000"/>
                </a:solidFill>
              </a:rPr>
              <a:t>2012-2018 APHA excluded from “toxic species” list</a:t>
            </a:r>
          </a:p>
          <a:p>
            <a:r>
              <a:rPr lang="en-US" sz="1400" dirty="0">
                <a:solidFill>
                  <a:srgbClr val="FF0000"/>
                </a:solidFill>
              </a:rPr>
              <a:t>2014 NWP </a:t>
            </a:r>
            <a:r>
              <a:rPr lang="en-US" sz="1400" dirty="0" err="1">
                <a:solidFill>
                  <a:srgbClr val="FF0000"/>
                </a:solidFill>
              </a:rPr>
              <a:t>cyanoHABs</a:t>
            </a:r>
            <a:r>
              <a:rPr lang="en-US" sz="1400" dirty="0">
                <a:solidFill>
                  <a:srgbClr val="FF0000"/>
                </a:solidFill>
              </a:rPr>
              <a:t> policy changed</a:t>
            </a:r>
          </a:p>
          <a:p>
            <a:r>
              <a:rPr lang="en-US" sz="1400" dirty="0">
                <a:solidFill>
                  <a:srgbClr val="FF0000"/>
                </a:solidFill>
              </a:rPr>
              <a:t>2008 Initial NWP </a:t>
            </a:r>
            <a:r>
              <a:rPr lang="en-US" sz="1400" dirty="0" err="1">
                <a:solidFill>
                  <a:srgbClr val="FF0000"/>
                </a:solidFill>
              </a:rPr>
              <a:t>cyanoHABs</a:t>
            </a:r>
            <a:r>
              <a:rPr lang="en-US" sz="1400" dirty="0">
                <a:solidFill>
                  <a:srgbClr val="FF0000"/>
                </a:solidFill>
              </a:rPr>
              <a:t> policy established</a:t>
            </a:r>
          </a:p>
        </p:txBody>
      </p:sp>
      <p:pic>
        <p:nvPicPr>
          <p:cNvPr id="4" name="Picture 3">
            <a:extLst>
              <a:ext uri="{FF2B5EF4-FFF2-40B4-BE49-F238E27FC236}">
                <a16:creationId xmlns:a16="http://schemas.microsoft.com/office/drawing/2014/main" id="{C3DE153D-DFF0-49BC-97F8-EA9AD19C41E8}"/>
              </a:ext>
            </a:extLst>
          </p:cNvPr>
          <p:cNvPicPr>
            <a:picLocks noChangeAspect="1"/>
          </p:cNvPicPr>
          <p:nvPr/>
        </p:nvPicPr>
        <p:blipFill>
          <a:blip r:embed="rId3"/>
          <a:stretch>
            <a:fillRect/>
          </a:stretch>
        </p:blipFill>
        <p:spPr>
          <a:xfrm>
            <a:off x="186690" y="997858"/>
            <a:ext cx="11818620" cy="4251960"/>
          </a:xfrm>
          <a:prstGeom prst="rect">
            <a:avLst/>
          </a:prstGeom>
        </p:spPr>
      </p:pic>
    </p:spTree>
    <p:extLst>
      <p:ext uri="{BB962C8B-B14F-4D97-AF65-F5344CB8AC3E}">
        <p14:creationId xmlns:p14="http://schemas.microsoft.com/office/powerpoint/2010/main" val="249791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 Research</a:t>
            </a:r>
          </a:p>
        </p:txBody>
      </p:sp>
      <p:sp>
        <p:nvSpPr>
          <p:cNvPr id="3" name="Content Placeholder 2"/>
          <p:cNvSpPr>
            <a:spLocks noGrp="1"/>
          </p:cNvSpPr>
          <p:nvPr>
            <p:ph idx="4294967295"/>
          </p:nvPr>
        </p:nvSpPr>
        <p:spPr>
          <a:xfrm>
            <a:off x="231007" y="1118550"/>
            <a:ext cx="11176000" cy="5271196"/>
          </a:xfrm>
          <a:prstGeom prst="rect">
            <a:avLst/>
          </a:prstGeom>
        </p:spPr>
        <p:txBody>
          <a:bodyPr/>
          <a:lstStyle/>
          <a:p>
            <a:pPr marL="288925" indent="-234950">
              <a:spcAft>
                <a:spcPts val="600"/>
              </a:spcAft>
              <a:buFont typeface="Wingdings" panose="05000000000000000000" pitchFamily="2" charset="2"/>
              <a:buChar char="§"/>
            </a:pPr>
            <a:r>
              <a:rPr lang="en-US" sz="2400" dirty="0"/>
              <a:t>Satellite imagery provides </a:t>
            </a:r>
            <a:r>
              <a:rPr lang="en-US" sz="2400" dirty="0" err="1"/>
              <a:t>cyanoHABs</a:t>
            </a:r>
            <a:r>
              <a:rPr lang="en-US" sz="2400" dirty="0"/>
              <a:t> information for Oregon waterbodies</a:t>
            </a:r>
          </a:p>
          <a:p>
            <a:pPr marL="610394" lvl="2" indent="-234950">
              <a:spcAft>
                <a:spcPts val="600"/>
              </a:spcAft>
              <a:buFont typeface="Wingdings" panose="05000000000000000000" pitchFamily="2" charset="2"/>
              <a:buChar char="§"/>
            </a:pPr>
            <a:r>
              <a:rPr lang="en-US" sz="1800" dirty="0"/>
              <a:t>Example of one tool: Corps monitors </a:t>
            </a:r>
            <a:r>
              <a:rPr lang="en-US" sz="1800" dirty="0" err="1"/>
              <a:t>cyanoHABs</a:t>
            </a:r>
            <a:r>
              <a:rPr lang="en-US" sz="1800" dirty="0"/>
              <a:t> blooms using Sentinel-2 imagery</a:t>
            </a:r>
            <a:endParaRPr lang="en-US" sz="2400" dirty="0"/>
          </a:p>
          <a:p>
            <a:pPr marL="385366" lvl="1" indent="-234950">
              <a:spcAft>
                <a:spcPts val="600"/>
              </a:spcAft>
              <a:buFont typeface="Wingdings" panose="05000000000000000000" pitchFamily="2" charset="2"/>
              <a:buChar char="§"/>
            </a:pPr>
            <a:r>
              <a:rPr lang="en-US" sz="2400" dirty="0"/>
              <a:t>DEQ provides cyanobacteria counts from satellite imagery</a:t>
            </a:r>
          </a:p>
        </p:txBody>
      </p:sp>
      <p:pic>
        <p:nvPicPr>
          <p:cNvPr id="11" name="Picture 10">
            <a:extLst>
              <a:ext uri="{FF2B5EF4-FFF2-40B4-BE49-F238E27FC236}">
                <a16:creationId xmlns:a16="http://schemas.microsoft.com/office/drawing/2014/main" id="{46C2BF13-F169-4826-AC3B-10CE6909D38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83523" y="2263039"/>
            <a:ext cx="6911229" cy="3623571"/>
          </a:xfrm>
          <a:prstGeom prst="rect">
            <a:avLst/>
          </a:prstGeom>
        </p:spPr>
      </p:pic>
      <p:pic>
        <p:nvPicPr>
          <p:cNvPr id="6" name="Picture 5" descr="A close up of text on a black background&#10;&#10;Description automatically generated">
            <a:extLst>
              <a:ext uri="{FF2B5EF4-FFF2-40B4-BE49-F238E27FC236}">
                <a16:creationId xmlns:a16="http://schemas.microsoft.com/office/drawing/2014/main" id="{CD6E4EE4-496E-4D5C-86AE-0E0E45AB3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83" y="2410200"/>
            <a:ext cx="3551276" cy="4259077"/>
          </a:xfrm>
          <a:prstGeom prst="rect">
            <a:avLst/>
          </a:prstGeom>
        </p:spPr>
      </p:pic>
      <p:sp>
        <p:nvSpPr>
          <p:cNvPr id="8" name="Rectangle 7">
            <a:extLst>
              <a:ext uri="{FF2B5EF4-FFF2-40B4-BE49-F238E27FC236}">
                <a16:creationId xmlns:a16="http://schemas.microsoft.com/office/drawing/2014/main" id="{402BCCC9-0E0F-440B-B697-E9BBAA986D71}"/>
              </a:ext>
            </a:extLst>
          </p:cNvPr>
          <p:cNvSpPr/>
          <p:nvPr/>
        </p:nvSpPr>
        <p:spPr>
          <a:xfrm>
            <a:off x="8399720" y="2410200"/>
            <a:ext cx="520996" cy="3473019"/>
          </a:xfrm>
          <a:prstGeom prst="rect">
            <a:avLst/>
          </a:prstGeom>
          <a:noFill/>
          <a:ln w="38100">
            <a:solidFill>
              <a:schemeClr val="accent6">
                <a:lumMod val="7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953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 Research</a:t>
            </a:r>
          </a:p>
        </p:txBody>
      </p:sp>
      <p:sp>
        <p:nvSpPr>
          <p:cNvPr id="3" name="Content Placeholder 2"/>
          <p:cNvSpPr>
            <a:spLocks noGrp="1"/>
          </p:cNvSpPr>
          <p:nvPr>
            <p:ph idx="4294967295"/>
          </p:nvPr>
        </p:nvSpPr>
        <p:spPr>
          <a:xfrm>
            <a:off x="231007" y="1118550"/>
            <a:ext cx="8289049" cy="5271196"/>
          </a:xfrm>
          <a:prstGeom prst="rect">
            <a:avLst/>
          </a:prstGeom>
        </p:spPr>
        <p:txBody>
          <a:bodyPr/>
          <a:lstStyle/>
          <a:p>
            <a:pPr marL="288925" indent="-234950">
              <a:spcAft>
                <a:spcPts val="600"/>
              </a:spcAft>
              <a:buFont typeface="Wingdings" panose="05000000000000000000" pitchFamily="2" charset="2"/>
              <a:buChar char="§"/>
            </a:pPr>
            <a:r>
              <a:rPr lang="en-US" sz="2000" dirty="0"/>
              <a:t>Lake monitoring efforts with USGS, EWEB, and City of Salem </a:t>
            </a:r>
          </a:p>
          <a:p>
            <a:pPr marL="288925" indent="-234950">
              <a:spcAft>
                <a:spcPts val="600"/>
              </a:spcAft>
              <a:buFont typeface="Wingdings" panose="05000000000000000000" pitchFamily="2" charset="2"/>
              <a:buChar char="§"/>
            </a:pPr>
            <a:r>
              <a:rPr lang="en-US" sz="2000" dirty="0"/>
              <a:t>Buoy platform previously located in Detroit (2019 &amp; 2020) and Cougar (2020 &amp; 2021) reservoirs</a:t>
            </a:r>
          </a:p>
          <a:p>
            <a:pPr marL="288925" indent="-234950">
              <a:spcAft>
                <a:spcPts val="600"/>
              </a:spcAft>
              <a:buFont typeface="Wingdings" panose="05000000000000000000" pitchFamily="2" charset="2"/>
              <a:buChar char="§"/>
            </a:pPr>
            <a:r>
              <a:rPr lang="en-US" sz="2000" dirty="0"/>
              <a:t>Buoy platform with vertical profiling system installed at Detroit and Blue River Reservoirs in 2022 </a:t>
            </a:r>
          </a:p>
          <a:p>
            <a:pPr lvl="2"/>
            <a:r>
              <a:rPr lang="en-US" sz="1800" dirty="0"/>
              <a:t>Multi-parameter data sonde and satellite uplink</a:t>
            </a:r>
          </a:p>
          <a:p>
            <a:pPr lvl="3"/>
            <a:r>
              <a:rPr lang="en-US" sz="1800" dirty="0"/>
              <a:t>Temperature, conductivity, DO, turbidity, pH, </a:t>
            </a:r>
            <a:r>
              <a:rPr lang="en-US" sz="1800" dirty="0" err="1"/>
              <a:t>Chla</a:t>
            </a:r>
            <a:r>
              <a:rPr lang="en-US" sz="1800" dirty="0"/>
              <a:t>, phycocyanin, </a:t>
            </a:r>
            <a:r>
              <a:rPr lang="en-US" sz="1800" dirty="0" err="1"/>
              <a:t>fDOM</a:t>
            </a:r>
            <a:endParaRPr lang="en-US" sz="1800" dirty="0"/>
          </a:p>
          <a:p>
            <a:pPr marL="288925" indent="-234950">
              <a:spcAft>
                <a:spcPts val="600"/>
              </a:spcAft>
              <a:buFont typeface="Wingdings" panose="05000000000000000000" pitchFamily="2" charset="2"/>
              <a:buChar char="§"/>
            </a:pPr>
            <a:endParaRPr lang="en-US" sz="1200" dirty="0"/>
          </a:p>
          <a:p>
            <a:pPr marL="288925" indent="-234950">
              <a:spcAft>
                <a:spcPts val="600"/>
              </a:spcAft>
              <a:buFont typeface="Wingdings" panose="05000000000000000000" pitchFamily="2" charset="2"/>
              <a:buChar char="§"/>
            </a:pPr>
            <a:r>
              <a:rPr lang="en-US" sz="2400" dirty="0"/>
              <a:t>Monitoring post-wildfire events</a:t>
            </a:r>
          </a:p>
          <a:p>
            <a:pPr marL="385366" lvl="1" indent="-234950">
              <a:spcAft>
                <a:spcPts val="600"/>
              </a:spcAft>
              <a:buFont typeface="Wingdings" panose="05000000000000000000" pitchFamily="2" charset="2"/>
              <a:buChar char="§"/>
            </a:pPr>
            <a:r>
              <a:rPr lang="en-US" sz="2000" dirty="0"/>
              <a:t>Heavy fire seasons in 2018 - 2020</a:t>
            </a:r>
          </a:p>
          <a:p>
            <a:pPr marL="385366" lvl="1" indent="-234950">
              <a:spcAft>
                <a:spcPts val="600"/>
              </a:spcAft>
              <a:buFont typeface="Wingdings" panose="05000000000000000000" pitchFamily="2" charset="2"/>
              <a:buChar char="§"/>
            </a:pPr>
            <a:r>
              <a:rPr lang="en-US" sz="2000" dirty="0"/>
              <a:t>Research </a:t>
            </a:r>
            <a:r>
              <a:rPr lang="en-US" sz="2000"/>
              <a:t>in Mckenzie</a:t>
            </a:r>
            <a:r>
              <a:rPr lang="en-US" sz="2000" dirty="0"/>
              <a:t> watershed on increased sedimentation and nutrients (C, N, P) as sources for </a:t>
            </a:r>
            <a:r>
              <a:rPr lang="en-US" sz="2000" dirty="0" err="1"/>
              <a:t>cyanoHABs</a:t>
            </a:r>
            <a:endParaRPr lang="en-US" sz="1800" b="1" dirty="0">
              <a:ea typeface="Arial" charset="0"/>
            </a:endParaRPr>
          </a:p>
          <a:p>
            <a:pPr marL="342900" indent="-342900">
              <a:buFont typeface="Arial" panose="020B0604020202020204" pitchFamily="34" charset="0"/>
              <a:buChar char="•"/>
            </a:pP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759249" y="5739450"/>
            <a:ext cx="2336751" cy="87238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41367" y="5603961"/>
            <a:ext cx="1710136" cy="1039494"/>
          </a:xfrm>
          <a:prstGeom prst="rect">
            <a:avLst/>
          </a:prstGeom>
        </p:spPr>
      </p:pic>
      <p:pic>
        <p:nvPicPr>
          <p:cNvPr id="8" name="Content Placeholder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06400" y="5589050"/>
            <a:ext cx="2788603" cy="1115441"/>
          </a:xfrm>
          <a:prstGeom prst="rect">
            <a:avLst/>
          </a:prstGeom>
          <a:noFill/>
          <a:ln w="9525">
            <a:noFill/>
            <a:miter lim="800000"/>
            <a:headEnd/>
            <a:tailEnd/>
          </a:ln>
        </p:spPr>
      </p:pic>
      <p:pic>
        <p:nvPicPr>
          <p:cNvPr id="9" name="Picture 8">
            <a:extLst>
              <a:ext uri="{FF2B5EF4-FFF2-40B4-BE49-F238E27FC236}">
                <a16:creationId xmlns:a16="http://schemas.microsoft.com/office/drawing/2014/main" id="{3C69DED8-C999-44DC-94E6-5751710BC29E}"/>
              </a:ext>
            </a:extLst>
          </p:cNvPr>
          <p:cNvPicPr>
            <a:picLocks noChangeAspect="1"/>
          </p:cNvPicPr>
          <p:nvPr/>
        </p:nvPicPr>
        <p:blipFill>
          <a:blip r:embed="rId6"/>
          <a:stretch>
            <a:fillRect/>
          </a:stretch>
        </p:blipFill>
        <p:spPr>
          <a:xfrm>
            <a:off x="9537391" y="358782"/>
            <a:ext cx="2248209" cy="2195185"/>
          </a:xfrm>
          <a:prstGeom prst="roundRect">
            <a:avLst>
              <a:gd name="adj" fmla="val 16667"/>
            </a:avLst>
          </a:prstGeom>
          <a:ln>
            <a:noFill/>
          </a:ln>
          <a:effectLst>
            <a:outerShdw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12" name="TextBox 11">
            <a:extLst>
              <a:ext uri="{FF2B5EF4-FFF2-40B4-BE49-F238E27FC236}">
                <a16:creationId xmlns:a16="http://schemas.microsoft.com/office/drawing/2014/main" id="{B3FED41A-86E8-42D7-8D5E-A96AB99326E7}"/>
              </a:ext>
            </a:extLst>
          </p:cNvPr>
          <p:cNvSpPr txBox="1"/>
          <p:nvPr/>
        </p:nvSpPr>
        <p:spPr>
          <a:xfrm>
            <a:off x="9995432" y="2553967"/>
            <a:ext cx="2097536" cy="253916"/>
          </a:xfrm>
          <a:prstGeom prst="rect">
            <a:avLst/>
          </a:prstGeom>
          <a:noFill/>
        </p:spPr>
        <p:txBody>
          <a:bodyPr wrap="square" rtlCol="0">
            <a:spAutoFit/>
          </a:bodyPr>
          <a:lstStyle/>
          <a:p>
            <a:r>
              <a:rPr lang="en-US" sz="1050" dirty="0"/>
              <a:t>Photos: Kurt Carpenter USGS</a:t>
            </a:r>
          </a:p>
        </p:txBody>
      </p:sp>
      <p:pic>
        <p:nvPicPr>
          <p:cNvPr id="10" name="Picture 9" descr="A picture containing outdoor, tree, ground, sky&#10;&#10;Description automatically generated">
            <a:extLst>
              <a:ext uri="{FF2B5EF4-FFF2-40B4-BE49-F238E27FC236}">
                <a16:creationId xmlns:a16="http://schemas.microsoft.com/office/drawing/2014/main" id="{2A355404-91B4-4718-9FF2-15F05AAA74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0056" y="2932713"/>
            <a:ext cx="3265544" cy="2449157"/>
          </a:xfrm>
          <a:prstGeom prst="roundRect">
            <a:avLst>
              <a:gd name="adj" fmla="val 16667"/>
            </a:avLst>
          </a:prstGeom>
          <a:ln>
            <a:noFill/>
          </a:ln>
          <a:effectLst>
            <a:outerShdw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13" name="TextBox 12">
            <a:extLst>
              <a:ext uri="{FF2B5EF4-FFF2-40B4-BE49-F238E27FC236}">
                <a16:creationId xmlns:a16="http://schemas.microsoft.com/office/drawing/2014/main" id="{60D82F6E-0FAB-4414-B499-3D868526CD45}"/>
              </a:ext>
            </a:extLst>
          </p:cNvPr>
          <p:cNvSpPr txBox="1"/>
          <p:nvPr/>
        </p:nvSpPr>
        <p:spPr>
          <a:xfrm>
            <a:off x="9089417" y="5327440"/>
            <a:ext cx="4514626" cy="261610"/>
          </a:xfrm>
          <a:prstGeom prst="rect">
            <a:avLst/>
          </a:prstGeom>
          <a:noFill/>
        </p:spPr>
        <p:txBody>
          <a:bodyPr wrap="square" rtlCol="0">
            <a:spAutoFit/>
          </a:bodyPr>
          <a:lstStyle/>
          <a:p>
            <a:r>
              <a:rPr lang="en-US" sz="1100" dirty="0"/>
              <a:t>Beachie Creek and </a:t>
            </a:r>
            <a:r>
              <a:rPr lang="en-US" sz="1100" dirty="0" err="1"/>
              <a:t>Lionshead</a:t>
            </a:r>
            <a:r>
              <a:rPr lang="en-US" sz="1100" dirty="0"/>
              <a:t> Fires 2020</a:t>
            </a:r>
          </a:p>
        </p:txBody>
      </p:sp>
    </p:spTree>
    <p:extLst>
      <p:ext uri="{BB962C8B-B14F-4D97-AF65-F5344CB8AC3E}">
        <p14:creationId xmlns:p14="http://schemas.microsoft.com/office/powerpoint/2010/main" val="1424159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5688" y="3919946"/>
            <a:ext cx="2076904" cy="169080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2813" y="3919946"/>
            <a:ext cx="2638485" cy="16234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7879" y="1959973"/>
            <a:ext cx="3414713" cy="2151441"/>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4891" t="17173" r="27159" b="10557"/>
          <a:stretch/>
        </p:blipFill>
        <p:spPr>
          <a:xfrm>
            <a:off x="9753600" y="336521"/>
            <a:ext cx="1968992" cy="1623452"/>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1340" y="233136"/>
            <a:ext cx="3200631" cy="1726837"/>
          </a:xfrm>
          <a:prstGeom prst="rect">
            <a:avLst/>
          </a:prstGeom>
        </p:spPr>
      </p:pic>
      <p:pic>
        <p:nvPicPr>
          <p:cNvPr id="31" name="Picture 30"/>
          <p:cNvPicPr>
            <a:picLocks noChangeAspect="1"/>
          </p:cNvPicPr>
          <p:nvPr/>
        </p:nvPicPr>
        <p:blipFill>
          <a:blip r:embed="rId8"/>
          <a:stretch>
            <a:fillRect/>
          </a:stretch>
        </p:blipFill>
        <p:spPr>
          <a:xfrm>
            <a:off x="0" y="0"/>
            <a:ext cx="12192000" cy="6700838"/>
          </a:xfrm>
          <a:prstGeom prst="rect">
            <a:avLst/>
          </a:prstGeom>
        </p:spPr>
      </p:pic>
      <p:pic>
        <p:nvPicPr>
          <p:cNvPr id="7" name="Picture 6" hidden="1"/>
          <p:cNvPicPr>
            <a:picLocks noChangeAspect="1"/>
          </p:cNvPicPr>
          <p:nvPr/>
        </p:nvPicPr>
        <p:blipFill rotWithShape="1">
          <a:blip r:embed="rId9" cstate="print">
            <a:extLst>
              <a:ext uri="{28A0092B-C50C-407E-A947-70E740481C1C}">
                <a14:useLocalDpi xmlns:a14="http://schemas.microsoft.com/office/drawing/2010/main" val="0"/>
              </a:ext>
            </a:extLst>
          </a:blip>
          <a:srcRect t="-68" b="68"/>
          <a:stretch/>
        </p:blipFill>
        <p:spPr>
          <a:xfrm>
            <a:off x="3925537" y="2862026"/>
            <a:ext cx="3305263" cy="2674709"/>
          </a:xfrm>
          <a:prstGeom prst="rect">
            <a:avLst/>
          </a:prstGeom>
        </p:spPr>
      </p:pic>
      <p:sp>
        <p:nvSpPr>
          <p:cNvPr id="38" name="Rectangle 37"/>
          <p:cNvSpPr/>
          <p:nvPr/>
        </p:nvSpPr>
        <p:spPr>
          <a:xfrm>
            <a:off x="760194" y="4193063"/>
            <a:ext cx="5841146" cy="107721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Damian Walter</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US Army Engineers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Walla Walla District</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p:cNvSpPr txBox="1"/>
          <p:nvPr/>
        </p:nvSpPr>
        <p:spPr>
          <a:xfrm>
            <a:off x="601170" y="700403"/>
            <a:ext cx="69305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USACE: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NWW-HABs </a:t>
            </a:r>
          </a:p>
        </p:txBody>
      </p:sp>
      <p:sp>
        <p:nvSpPr>
          <p:cNvPr id="12" name="TextBox 11">
            <a:extLst>
              <a:ext uri="{FF2B5EF4-FFF2-40B4-BE49-F238E27FC236}">
                <a16:creationId xmlns:a16="http://schemas.microsoft.com/office/drawing/2014/main" id="{1D2E8C69-1197-4776-A4FB-27420DE65D64}"/>
              </a:ext>
            </a:extLst>
          </p:cNvPr>
          <p:cNvSpPr txBox="1"/>
          <p:nvPr/>
        </p:nvSpPr>
        <p:spPr>
          <a:xfrm>
            <a:off x="469408" y="5456583"/>
            <a:ext cx="613193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The views, opinions and findings contained in this presentation are those of the author(s) and should not be construed as an official Department of Army position, policy, or decision, unless so designated by other official documentation.”</a:t>
            </a:r>
          </a:p>
        </p:txBody>
      </p:sp>
    </p:spTree>
    <p:extLst>
      <p:ext uri="{BB962C8B-B14F-4D97-AF65-F5344CB8AC3E}">
        <p14:creationId xmlns:p14="http://schemas.microsoft.com/office/powerpoint/2010/main" val="2101626594"/>
      </p:ext>
    </p:extLst>
  </p:cSld>
  <p:clrMapOvr>
    <a:masterClrMapping/>
  </p:clrMapOvr>
  <mc:AlternateContent xmlns:mc="http://schemas.openxmlformats.org/markup-compatibility/2006" xmlns:p14="http://schemas.microsoft.com/office/powerpoint/2010/main">
    <mc:Choice Requires="p14">
      <p:transition spd="slow" p14:dur="2000" advTm="68304"/>
    </mc:Choice>
    <mc:Fallback xmlns="">
      <p:transition spd="slow" advTm="68304"/>
    </mc:Fallback>
  </mc:AlternateContent>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WP_General_Presentation_Template_01NOV16.potx [Read-Only]" id="{3F45F3F6-7226-430A-A79A-7BE83F51DC2E}" vid="{0F7BD6CB-1206-4D47-99DC-FB5FAD687865}"/>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P_General_Presentation_Template_01NOV16.potx [Read-Only]" id="{3F45F3F6-7226-430A-A79A-7BE83F51DC2E}" vid="{F4FC1B62-EEB8-46ED-BFC1-F98BBA6338DC}"/>
    </a:ext>
  </a:extLst>
</a:theme>
</file>

<file path=ppt/theme/theme3.xml><?xml version="1.0" encoding="utf-8"?>
<a:theme xmlns:a="http://schemas.openxmlformats.org/drawingml/2006/main" name="1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tandard White Theme">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00B0F0"/>
      </a:hlink>
      <a:folHlink>
        <a:srgbClr val="0070C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APMS 2018_Mudge_New Template.potx" id="{95BAA9A0-0154-4637-8B8E-3E892B5C684C}" vid="{2AB29063-AE88-4C5D-AABF-D9794CC3370B}"/>
    </a:ext>
  </a:extLst>
</a:theme>
</file>

<file path=ppt/theme/theme6.xml><?xml version="1.0" encoding="utf-8"?>
<a:theme xmlns:a="http://schemas.openxmlformats.org/drawingml/2006/main" name="Standard Gray Theme">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00B0F0"/>
      </a:hlink>
      <a:folHlink>
        <a:srgbClr val="0070C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ERDC UPDATE.Nelson.potx" id="{72F1B5C5-CA82-4991-B132-7C9448379F4B}" vid="{5F5AFE62-E615-4602-B7B8-5B198D5087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4FF312FF1AAF44B210F350CB9C9885" ma:contentTypeVersion="1" ma:contentTypeDescription="Create a new document." ma:contentTypeScope="" ma:versionID="ce579a12f63866ebc38e5237c579c517">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350F64-642B-42B3-B7AD-7FB735299928}">
  <ds:schemaRefs>
    <ds:schemaRef ds:uri="http://schemas.microsoft.com/sharepoint/v3/contenttype/forms"/>
  </ds:schemaRefs>
</ds:datastoreItem>
</file>

<file path=customXml/itemProps2.xml><?xml version="1.0" encoding="utf-8"?>
<ds:datastoreItem xmlns:ds="http://schemas.openxmlformats.org/officeDocument/2006/customXml" ds:itemID="{968AA963-2F43-416A-A529-86349D8BC8DA}">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48A95929-70A5-4036-8885-EBBB51D297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NWP_General_Presentation_Template_01NOV16</Template>
  <TotalTime>7901</TotalTime>
  <Words>2190</Words>
  <Application>Microsoft Office PowerPoint</Application>
  <PresentationFormat>Widescreen</PresentationFormat>
  <Paragraphs>269</Paragraphs>
  <Slides>16</Slides>
  <Notes>12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16</vt:i4>
      </vt:variant>
    </vt:vector>
  </HeadingPairs>
  <TitlesOfParts>
    <vt:vector size="28" baseType="lpstr">
      <vt:lpstr>Arial</vt:lpstr>
      <vt:lpstr>Calibri</vt:lpstr>
      <vt:lpstr>Calibri Light</vt:lpstr>
      <vt:lpstr>Cambria</vt:lpstr>
      <vt:lpstr>Times New Roman</vt:lpstr>
      <vt:lpstr>Wingdings</vt:lpstr>
      <vt:lpstr>Title Slide Templates</vt:lpstr>
      <vt:lpstr>Content Templates</vt:lpstr>
      <vt:lpstr>1_Content Templates</vt:lpstr>
      <vt:lpstr>Office Theme</vt:lpstr>
      <vt:lpstr>Standard White Theme</vt:lpstr>
      <vt:lpstr>Standard Gray Theme</vt:lpstr>
      <vt:lpstr>Seattle District Harmful Algae Bloom Overview: Chief Joseph Dam - Rufus Woods Lake</vt:lpstr>
      <vt:lpstr>Location</vt:lpstr>
      <vt:lpstr>Harmful Algae Bloom</vt:lpstr>
      <vt:lpstr>Research</vt:lpstr>
      <vt:lpstr>Portland district Harmful algal blooms</vt:lpstr>
      <vt:lpstr>Portland district cyanohab advisories &amp; Sampling effort</vt:lpstr>
      <vt:lpstr>Continued Research</vt:lpstr>
      <vt:lpstr>Continued Research</vt:lpstr>
      <vt:lpstr>PowerPoint Presentation</vt:lpstr>
      <vt:lpstr>NWW HABs:</vt:lpstr>
      <vt:lpstr>NWW HABs Future:</vt:lpstr>
      <vt:lpstr>ALASKA District Harmful Algal Bloom Monitoring Overview: </vt:lpstr>
      <vt:lpstr>No Active hab monitoring program</vt:lpstr>
      <vt:lpstr>PowerPoint Presentation</vt:lpstr>
      <vt:lpstr>PowerPoint Presentation</vt:lpstr>
      <vt:lpstr>Contacts</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background  option 1 KEEP LEFT JUSTIFIED</dc:title>
  <dc:creator>Burnet, Sarah H NWP</dc:creator>
  <cp:lastModifiedBy>Labiosa, Rochelle</cp:lastModifiedBy>
  <cp:revision>97</cp:revision>
  <cp:lastPrinted>2016-04-04T18:17:00Z</cp:lastPrinted>
  <dcterms:created xsi:type="dcterms:W3CDTF">2022-03-07T18:16:43Z</dcterms:created>
  <dcterms:modified xsi:type="dcterms:W3CDTF">2023-02-17T01:32:56Z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0x0101005F4FF312FF1AAF44B210F350CB9C9885</vt:lpwstr>
  </property>
</Properties>
</file>