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8"/>
  </p:sldMasterIdLst>
  <p:notesMasterIdLst>
    <p:notesMasterId r:id="rId46"/>
  </p:notesMasterIdLst>
  <p:handoutMasterIdLst>
    <p:handoutMasterId r:id="rId47"/>
  </p:handoutMasterIdLst>
  <p:sldIdLst>
    <p:sldId id="378" r:id="rId39"/>
    <p:sldId id="379" r:id="rId40"/>
    <p:sldId id="301" r:id="rId41"/>
    <p:sldId id="376" r:id="rId42"/>
    <p:sldId id="382" r:id="rId43"/>
    <p:sldId id="385" r:id="rId44"/>
    <p:sldId id="389" r:id="rId4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twork User" initials="NU" lastIdx="1" clrIdx="0"/>
  <p:cmAuthor id="1" name="dbrody" initials="d" lastIdx="3" clrIdx="1"/>
  <p:cmAuthor id="2" name="Blaine, Theresa" initials="BT" lastIdx="6" clrIdx="2">
    <p:extLst>
      <p:ext uri="{19B8F6BF-5375-455C-9EA6-DF929625EA0E}">
        <p15:presenceInfo xmlns:p15="http://schemas.microsoft.com/office/powerpoint/2012/main" userId="S-1-5-21-1339303556-449845944-1601390327-107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975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3" autoAdjust="0"/>
    <p:restoredTop sz="72046" autoAdjust="0"/>
  </p:normalViewPr>
  <p:slideViewPr>
    <p:cSldViewPr>
      <p:cViewPr varScale="1">
        <p:scale>
          <a:sx n="97" d="100"/>
          <a:sy n="97" d="100"/>
        </p:scale>
        <p:origin x="686" y="89"/>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582"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1.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slide" Target="slides/slide4.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slideMaster" Target="slideMasters/slideMaster1.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customXml" Target="../customXml/item29.xml"/><Relationship Id="rId41" Type="http://schemas.openxmlformats.org/officeDocument/2006/relationships/slide" Target="slides/slide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slide" Target="slides/slide2.xml"/><Relationship Id="rId45" Type="http://schemas.openxmlformats.org/officeDocument/2006/relationships/slide" Target="slides/slide7.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6.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5.xml"/><Relationship Id="rId48" Type="http://schemas.openxmlformats.org/officeDocument/2006/relationships/commentAuthors" Target="commentAuthors.xml"/><Relationship Id="rId8" Type="http://schemas.openxmlformats.org/officeDocument/2006/relationships/customXml" Target="../customXml/item8.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114" cy="465140"/>
          </a:xfrm>
          <a:prstGeom prst="rect">
            <a:avLst/>
          </a:prstGeom>
        </p:spPr>
        <p:txBody>
          <a:bodyPr vert="horz" lIns="92226" tIns="46113" rIns="92226" bIns="46113" rtlCol="0"/>
          <a:lstStyle>
            <a:lvl1pPr algn="l">
              <a:defRPr sz="1200"/>
            </a:lvl1pPr>
          </a:lstStyle>
          <a:p>
            <a:endParaRPr lang="en-US" dirty="0"/>
          </a:p>
        </p:txBody>
      </p:sp>
      <p:sp>
        <p:nvSpPr>
          <p:cNvPr id="3" name="Date Placeholder 2"/>
          <p:cNvSpPr>
            <a:spLocks noGrp="1"/>
          </p:cNvSpPr>
          <p:nvPr>
            <p:ph type="dt" sz="quarter" idx="1"/>
          </p:nvPr>
        </p:nvSpPr>
        <p:spPr>
          <a:xfrm>
            <a:off x="3884316" y="1"/>
            <a:ext cx="2972114" cy="465140"/>
          </a:xfrm>
          <a:prstGeom prst="rect">
            <a:avLst/>
          </a:prstGeom>
        </p:spPr>
        <p:txBody>
          <a:bodyPr vert="horz" lIns="92226" tIns="46113" rIns="92226" bIns="46113" rtlCol="0"/>
          <a:lstStyle>
            <a:lvl1pPr algn="r">
              <a:defRPr sz="1200"/>
            </a:lvl1pPr>
          </a:lstStyle>
          <a:p>
            <a:fld id="{5986AA1C-FF3D-44DF-8823-99511068C267}" type="datetimeFigureOut">
              <a:rPr lang="en-US" smtClean="0"/>
              <a:pPr/>
              <a:t>6/6/2018</a:t>
            </a:fld>
            <a:endParaRPr lang="en-US" dirty="0"/>
          </a:p>
        </p:txBody>
      </p:sp>
      <p:sp>
        <p:nvSpPr>
          <p:cNvPr id="4" name="Footer Placeholder 3"/>
          <p:cNvSpPr>
            <a:spLocks noGrp="1"/>
          </p:cNvSpPr>
          <p:nvPr>
            <p:ph type="ftr" sz="quarter" idx="2"/>
          </p:nvPr>
        </p:nvSpPr>
        <p:spPr>
          <a:xfrm>
            <a:off x="1" y="8829662"/>
            <a:ext cx="2972114" cy="465140"/>
          </a:xfrm>
          <a:prstGeom prst="rect">
            <a:avLst/>
          </a:prstGeom>
        </p:spPr>
        <p:txBody>
          <a:bodyPr vert="horz" lIns="92226" tIns="46113" rIns="92226" bIns="461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316" y="8829662"/>
            <a:ext cx="2972114" cy="465140"/>
          </a:xfrm>
          <a:prstGeom prst="rect">
            <a:avLst/>
          </a:prstGeom>
        </p:spPr>
        <p:txBody>
          <a:bodyPr vert="horz" lIns="92226" tIns="46113" rIns="92226" bIns="46113" rtlCol="0" anchor="b"/>
          <a:lstStyle>
            <a:lvl1pPr algn="r">
              <a:defRPr sz="1200"/>
            </a:lvl1pPr>
          </a:lstStyle>
          <a:p>
            <a:fld id="{2CCF4F03-803A-4B34-B3A3-271DD997A9E7}" type="slidenum">
              <a:rPr lang="en-US" smtClean="0"/>
              <a:pPr/>
              <a:t>‹#›</a:t>
            </a:fld>
            <a:endParaRPr lang="en-US" dirty="0"/>
          </a:p>
        </p:txBody>
      </p:sp>
    </p:spTree>
    <p:extLst>
      <p:ext uri="{BB962C8B-B14F-4D97-AF65-F5344CB8AC3E}">
        <p14:creationId xmlns:p14="http://schemas.microsoft.com/office/powerpoint/2010/main" val="412703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884612" y="1"/>
            <a:ext cx="2971800" cy="464820"/>
          </a:xfrm>
          <a:prstGeom prst="rect">
            <a:avLst/>
          </a:prstGeom>
        </p:spPr>
        <p:txBody>
          <a:bodyPr vert="horz" lIns="93176" tIns="46588" rIns="93176" bIns="46588" rtlCol="0"/>
          <a:lstStyle>
            <a:lvl1pPr algn="r">
              <a:defRPr sz="1200"/>
            </a:lvl1pPr>
          </a:lstStyle>
          <a:p>
            <a:fld id="{16CE42A7-84E3-4B0E-AB53-28BE6BE8C691}" type="datetimeFigureOut">
              <a:rPr lang="en-US" smtClean="0"/>
              <a:pPr/>
              <a:t>6/6/2018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3176" tIns="46588" rIns="93176" bIns="465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2" y="8829967"/>
            <a:ext cx="2971800" cy="464820"/>
          </a:xfrm>
          <a:prstGeom prst="rect">
            <a:avLst/>
          </a:prstGeom>
        </p:spPr>
        <p:txBody>
          <a:bodyPr vert="horz" lIns="93176" tIns="46588" rIns="93176" bIns="46588" rtlCol="0" anchor="b"/>
          <a:lstStyle>
            <a:lvl1pPr algn="r">
              <a:defRPr sz="1200"/>
            </a:lvl1pPr>
          </a:lstStyle>
          <a:p>
            <a:fld id="{F70C0B90-D4F4-4849-B7CB-555328DC7643}" type="slidenum">
              <a:rPr lang="en-US" smtClean="0"/>
              <a:pPr/>
              <a:t>‹#›</a:t>
            </a:fld>
            <a:endParaRPr lang="en-US" dirty="0"/>
          </a:p>
        </p:txBody>
      </p:sp>
    </p:spTree>
    <p:extLst>
      <p:ext uri="{BB962C8B-B14F-4D97-AF65-F5344CB8AC3E}">
        <p14:creationId xmlns:p14="http://schemas.microsoft.com/office/powerpoint/2010/main" val="995320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C0B90-D4F4-4849-B7CB-555328DC7643}" type="slidenum">
              <a:rPr lang="en-US" smtClean="0"/>
              <a:pPr/>
              <a:t>1</a:t>
            </a:fld>
            <a:endParaRPr lang="en-US" dirty="0"/>
          </a:p>
        </p:txBody>
      </p:sp>
    </p:spTree>
    <p:extLst>
      <p:ext uri="{BB962C8B-B14F-4D97-AF65-F5344CB8AC3E}">
        <p14:creationId xmlns:p14="http://schemas.microsoft.com/office/powerpoint/2010/main" val="234851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F70C0B90-D4F4-4849-B7CB-555328DC7643}"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18781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you already know: </a:t>
            </a:r>
            <a:r>
              <a:rPr lang="en-US" dirty="0"/>
              <a:t>Food is the</a:t>
            </a:r>
            <a:r>
              <a:rPr lang="en-US" baseline="0" dirty="0"/>
              <a:t> largest category in the municipal waste system, in a landfill it decomposes and create methane.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But if we only look at the end of life we miss all the other embedded resources of food, like the transportation costs or the water used in producing food. FUN FACT: the water used to produce a quarter pound hamburger patty is the equivalent of a 90min shower!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 to mention the social impacts!</a:t>
            </a:r>
            <a:endParaRPr lang="en-US" dirty="0"/>
          </a:p>
        </p:txBody>
      </p:sp>
      <p:sp>
        <p:nvSpPr>
          <p:cNvPr id="4" name="Slide Number Placeholder 3"/>
          <p:cNvSpPr>
            <a:spLocks noGrp="1"/>
          </p:cNvSpPr>
          <p:nvPr>
            <p:ph type="sldNum" sz="quarter" idx="10"/>
          </p:nvPr>
        </p:nvSpPr>
        <p:spPr/>
        <p:txBody>
          <a:bodyPr/>
          <a:lstStyle/>
          <a:p>
            <a:fld id="{F70C0B90-D4F4-4849-B7CB-555328DC7643}" type="slidenum">
              <a:rPr lang="en-US" smtClean="0"/>
              <a:pPr/>
              <a:t>3</a:t>
            </a:fld>
            <a:endParaRPr lang="en-US" dirty="0"/>
          </a:p>
        </p:txBody>
      </p:sp>
    </p:spTree>
    <p:extLst>
      <p:ext uri="{BB962C8B-B14F-4D97-AF65-F5344CB8AC3E}">
        <p14:creationId xmlns:p14="http://schemas.microsoft.com/office/powerpoint/2010/main" val="3338297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691">
              <a:defRPr/>
            </a:pPr>
            <a:r>
              <a:rPr lang="en-US" baseline="0" dirty="0"/>
              <a:t>Okay, so I realize that’s a lot of bad news.  Now I’m going to get into what we can and already are doing to solve this problem.  EPA has developed a food recovery hierarchy. It illustrates that waste prevention (also known as source reduction) and donation are the most preferred approaches to achieve cost savings and societal benefits, significantly reducing the environment impact that wasted food has on our country and the planet.</a:t>
            </a:r>
          </a:p>
          <a:p>
            <a:pPr defTabSz="917691">
              <a:defRPr/>
            </a:pPr>
            <a:endParaRPr lang="en-US" baseline="0" dirty="0"/>
          </a:p>
          <a:p>
            <a:pPr defTabSz="917691">
              <a:defRPr/>
            </a:pPr>
            <a:endParaRPr lang="en-US" dirty="0"/>
          </a:p>
        </p:txBody>
      </p:sp>
      <p:sp>
        <p:nvSpPr>
          <p:cNvPr id="4" name="Slide Number Placeholder 3"/>
          <p:cNvSpPr>
            <a:spLocks noGrp="1"/>
          </p:cNvSpPr>
          <p:nvPr>
            <p:ph type="sldNum" sz="quarter" idx="10"/>
          </p:nvPr>
        </p:nvSpPr>
        <p:spPr/>
        <p:txBody>
          <a:bodyPr/>
          <a:lstStyle/>
          <a:p>
            <a:fld id="{F70C0B90-D4F4-4849-B7CB-555328DC764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020604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55925" y="866775"/>
            <a:ext cx="3119438" cy="2339975"/>
          </a:xfrm>
          <a:prstGeom prst="rect">
            <a:avLst/>
          </a:prstGeom>
          <a:noFill/>
          <a:ln w="12700">
            <a:solidFill>
              <a:prstClr val="black"/>
            </a:solidFill>
          </a:ln>
        </p:spPr>
      </p:sp>
      <p:sp>
        <p:nvSpPr>
          <p:cNvPr id="3" name="Notes Placeholder 2"/>
          <p:cNvSpPr>
            <a:spLocks noGrp="1"/>
          </p:cNvSpPr>
          <p:nvPr>
            <p:ph type="body" idx="1"/>
          </p:nvPr>
        </p:nvSpPr>
        <p:spPr/>
        <p:txBody>
          <a:bodyPr>
            <a:normAutofit fontScale="92500"/>
          </a:bodyPr>
          <a:lstStyle/>
          <a:p>
            <a:pPr>
              <a:buClr>
                <a:schemeClr val="accent6"/>
              </a:buClr>
              <a:buFont typeface="Wingdings" pitchFamily="2" charset="2"/>
              <a:buNone/>
            </a:pPr>
            <a:r>
              <a:rPr lang="en-US" sz="2400" dirty="0"/>
              <a:t>Participating in the challenge are over 700 business and institutions across the nation, from grocers to universities and K-12 Schools, to sports and entertainment venues, hotels, and restaurants. Nationally, participants are as varied as Disneyland, Del Monte Foods, casinos on the Las Vegas Strip, and the National Hockey League. Participants in Washington include Safeco Field, Century Link Field, the University of Washington, the Snoqualmie Tribe, and PCC Natural Markets.</a:t>
            </a:r>
            <a:endParaRPr lang="en-US" sz="2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2E42FC0-EB58-4697-8698-FC1FD4C44A3B}" type="slidenum">
              <a:rPr lang="en-US" smtClean="0"/>
              <a:pPr>
                <a:defRPr/>
              </a:pPr>
              <a:t>6</a:t>
            </a:fld>
            <a:endParaRPr lang="en-US" dirty="0"/>
          </a:p>
        </p:txBody>
      </p:sp>
    </p:spTree>
    <p:extLst>
      <p:ext uri="{BB962C8B-B14F-4D97-AF65-F5344CB8AC3E}">
        <p14:creationId xmlns:p14="http://schemas.microsoft.com/office/powerpoint/2010/main" val="3484684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2900" y="519113"/>
            <a:ext cx="3467100" cy="26003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F2E42FC0-EB58-4697-8698-FC1FD4C44A3B}" type="slidenum">
              <a:rPr lang="en-US" smtClean="0"/>
              <a:pPr>
                <a:defRPr/>
              </a:pPr>
              <a:t>7</a:t>
            </a:fld>
            <a:endParaRPr lang="en-US" dirty="0"/>
          </a:p>
        </p:txBody>
      </p:sp>
    </p:spTree>
    <p:extLst>
      <p:ext uri="{BB962C8B-B14F-4D97-AF65-F5344CB8AC3E}">
        <p14:creationId xmlns:p14="http://schemas.microsoft.com/office/powerpoint/2010/main" val="4008643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cap="small" baseline="0">
                <a:solidFill>
                  <a:schemeClr val="accent6"/>
                </a:solidFill>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0" i="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318BB84-59F8-49E9-897C-21608F02D946}" type="datetimeFigureOut">
              <a:rPr lang="en-US" smtClean="0"/>
              <a:pPr/>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DD6D3F-66EB-4902-A0C8-0B739236F0A8}" type="slidenum">
              <a:rPr lang="en-US" smtClean="0"/>
              <a:pPr/>
              <a:t>‹#›</a:t>
            </a:fld>
            <a:endParaRPr lang="en-US" dirty="0"/>
          </a:p>
        </p:txBody>
      </p:sp>
      <p:pic>
        <p:nvPicPr>
          <p:cNvPr id="8" name="Picture 7" descr="epa_logo_horiz_medium"/>
          <p:cNvPicPr>
            <a:picLocks noChangeAspect="1" noChangeArrowheads="1"/>
          </p:cNvPicPr>
          <p:nvPr userDrawn="1"/>
        </p:nvPicPr>
        <p:blipFill>
          <a:blip r:embed="rId2" cstate="print"/>
          <a:srcRect/>
          <a:stretch>
            <a:fillRect/>
          </a:stretch>
        </p:blipFill>
        <p:spPr bwMode="auto">
          <a:xfrm>
            <a:off x="228600" y="6400800"/>
            <a:ext cx="2590800" cy="358775"/>
          </a:xfrm>
          <a:prstGeom prst="rect">
            <a:avLst/>
          </a:prstGeom>
          <a:noFill/>
          <a:ln w="9525">
            <a:noFill/>
            <a:miter lim="800000"/>
            <a:headEnd/>
            <a:tailEnd/>
          </a:ln>
        </p:spPr>
      </p:pic>
      <p:sp>
        <p:nvSpPr>
          <p:cNvPr id="9" name="Rectangle 8"/>
          <p:cNvSpPr/>
          <p:nvPr userDrawn="1"/>
        </p:nvSpPr>
        <p:spPr>
          <a:xfrm>
            <a:off x="0" y="0"/>
            <a:ext cx="9144000" cy="1524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18BB84-59F8-49E9-897C-21608F02D946}" type="datetimeFigureOut">
              <a:rPr lang="en-US" smtClean="0"/>
              <a:pPr/>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DD6D3F-66EB-4902-A0C8-0B739236F0A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18BB84-59F8-49E9-897C-21608F02D946}" type="datetimeFigureOut">
              <a:rPr lang="en-US" smtClean="0"/>
              <a:pPr/>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DD6D3F-66EB-4902-A0C8-0B739236F0A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18BB84-59F8-49E9-897C-21608F02D946}" type="datetimeFigureOut">
              <a:rPr lang="en-US" smtClean="0"/>
              <a:pPr/>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DD6D3F-66EB-4902-A0C8-0B739236F0A8}" type="slidenum">
              <a:rPr lang="en-US" smtClean="0"/>
              <a:pPr/>
              <a:t>‹#›</a:t>
            </a:fld>
            <a:endParaRPr lang="en-US" dirty="0"/>
          </a:p>
        </p:txBody>
      </p:sp>
      <p:pic>
        <p:nvPicPr>
          <p:cNvPr id="8" name="Picture 7" descr="epa_logo_horiz_medium"/>
          <p:cNvPicPr>
            <a:picLocks noChangeAspect="1" noChangeArrowheads="1"/>
          </p:cNvPicPr>
          <p:nvPr userDrawn="1"/>
        </p:nvPicPr>
        <p:blipFill>
          <a:blip r:embed="rId2" cstate="print"/>
          <a:srcRect/>
          <a:stretch>
            <a:fillRect/>
          </a:stretch>
        </p:blipFill>
        <p:spPr bwMode="auto">
          <a:xfrm>
            <a:off x="228600" y="6400800"/>
            <a:ext cx="2590800" cy="35877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18BB84-59F8-49E9-897C-21608F02D946}" type="datetimeFigureOut">
              <a:rPr lang="en-US" smtClean="0"/>
              <a:pPr/>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DD6D3F-66EB-4902-A0C8-0B739236F0A8}" type="slidenum">
              <a:rPr lang="en-US" smtClean="0"/>
              <a:pPr/>
              <a:t>‹#›</a:t>
            </a:fld>
            <a:endParaRPr lang="en-US" dirty="0"/>
          </a:p>
        </p:txBody>
      </p:sp>
      <p:sp>
        <p:nvSpPr>
          <p:cNvPr id="7" name="Rectangle 6"/>
          <p:cNvSpPr/>
          <p:nvPr userDrawn="1"/>
        </p:nvSpPr>
        <p:spPr>
          <a:xfrm>
            <a:off x="0" y="0"/>
            <a:ext cx="9144000" cy="1524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1524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18BB84-59F8-49E9-897C-21608F02D946}" type="datetimeFigureOut">
              <a:rPr lang="en-US" smtClean="0"/>
              <a:pPr/>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DD6D3F-66EB-4902-A0C8-0B739236F0A8}" type="slidenum">
              <a:rPr lang="en-US" smtClean="0"/>
              <a:pPr/>
              <a:t>‹#›</a:t>
            </a:fld>
            <a:endParaRPr lang="en-US" dirty="0"/>
          </a:p>
        </p:txBody>
      </p:sp>
      <p:pic>
        <p:nvPicPr>
          <p:cNvPr id="9" name="Picture 8" descr="epa_logo_horiz_medium"/>
          <p:cNvPicPr>
            <a:picLocks noChangeAspect="1" noChangeArrowheads="1"/>
          </p:cNvPicPr>
          <p:nvPr userDrawn="1"/>
        </p:nvPicPr>
        <p:blipFill>
          <a:blip r:embed="rId2" cstate="print"/>
          <a:srcRect/>
          <a:stretch>
            <a:fillRect/>
          </a:stretch>
        </p:blipFill>
        <p:spPr bwMode="auto">
          <a:xfrm>
            <a:off x="228600" y="6400800"/>
            <a:ext cx="2590800" cy="35877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1524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18BB84-59F8-49E9-897C-21608F02D946}" type="datetimeFigureOut">
              <a:rPr lang="en-US" smtClean="0"/>
              <a:pPr/>
              <a:t>6/6/2018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DD6D3F-66EB-4902-A0C8-0B739236F0A8}" type="slidenum">
              <a:rPr lang="en-US" smtClean="0"/>
              <a:pPr/>
              <a:t>‹#›</a:t>
            </a:fld>
            <a:endParaRPr lang="en-US" dirty="0"/>
          </a:p>
        </p:txBody>
      </p:sp>
      <p:pic>
        <p:nvPicPr>
          <p:cNvPr id="11" name="Picture 10" descr="epa_logo_horiz_medium"/>
          <p:cNvPicPr>
            <a:picLocks noChangeAspect="1" noChangeArrowheads="1"/>
          </p:cNvPicPr>
          <p:nvPr userDrawn="1"/>
        </p:nvPicPr>
        <p:blipFill>
          <a:blip r:embed="rId2" cstate="print"/>
          <a:srcRect/>
          <a:stretch>
            <a:fillRect/>
          </a:stretch>
        </p:blipFill>
        <p:spPr bwMode="auto">
          <a:xfrm>
            <a:off x="228600" y="6400800"/>
            <a:ext cx="2590800" cy="358775"/>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1524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18BB84-59F8-49E9-897C-21608F02D946}" type="datetimeFigureOut">
              <a:rPr lang="en-US" smtClean="0"/>
              <a:pPr/>
              <a:t>6/6/2018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DD6D3F-66EB-4902-A0C8-0B739236F0A8}" type="slidenum">
              <a:rPr lang="en-US" smtClean="0"/>
              <a:pPr/>
              <a:t>‹#›</a:t>
            </a:fld>
            <a:endParaRPr lang="en-US" dirty="0"/>
          </a:p>
        </p:txBody>
      </p:sp>
      <p:pic>
        <p:nvPicPr>
          <p:cNvPr id="7" name="Picture 6" descr="epa_logo_horiz_medium"/>
          <p:cNvPicPr>
            <a:picLocks noChangeAspect="1" noChangeArrowheads="1"/>
          </p:cNvPicPr>
          <p:nvPr userDrawn="1"/>
        </p:nvPicPr>
        <p:blipFill>
          <a:blip r:embed="rId2" cstate="print"/>
          <a:srcRect/>
          <a:stretch>
            <a:fillRect/>
          </a:stretch>
        </p:blipFill>
        <p:spPr bwMode="auto">
          <a:xfrm>
            <a:off x="228600" y="6400800"/>
            <a:ext cx="2590800" cy="358775"/>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1524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7318BB84-59F8-49E9-897C-21608F02D946}" type="datetimeFigureOut">
              <a:rPr lang="en-US" smtClean="0"/>
              <a:pPr/>
              <a:t>6/6/2018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DD6D3F-66EB-4902-A0C8-0B739236F0A8}" type="slidenum">
              <a:rPr lang="en-US" smtClean="0"/>
              <a:pPr/>
              <a:t>‹#›</a:t>
            </a:fld>
            <a:endParaRPr lang="en-US" dirty="0"/>
          </a:p>
        </p:txBody>
      </p:sp>
      <p:pic>
        <p:nvPicPr>
          <p:cNvPr id="6" name="Picture 5" descr="epa_logo_horiz_medium"/>
          <p:cNvPicPr>
            <a:picLocks noChangeAspect="1" noChangeArrowheads="1"/>
          </p:cNvPicPr>
          <p:nvPr userDrawn="1"/>
        </p:nvPicPr>
        <p:blipFill>
          <a:blip r:embed="rId2" cstate="print"/>
          <a:srcRect/>
          <a:stretch>
            <a:fillRect/>
          </a:stretch>
        </p:blipFill>
        <p:spPr bwMode="auto">
          <a:xfrm>
            <a:off x="228600" y="6400800"/>
            <a:ext cx="2590800" cy="358775"/>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18BB84-59F8-49E9-897C-21608F02D946}" type="datetimeFigureOut">
              <a:rPr lang="en-US" smtClean="0"/>
              <a:pPr/>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DD6D3F-66EB-4902-A0C8-0B739236F0A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18BB84-59F8-49E9-897C-21608F02D946}" type="datetimeFigureOut">
              <a:rPr lang="en-US" smtClean="0"/>
              <a:pPr/>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DD6D3F-66EB-4902-A0C8-0B739236F0A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8BB84-59F8-49E9-897C-21608F02D946}" type="datetimeFigureOut">
              <a:rPr lang="en-US" smtClean="0"/>
              <a:pPr/>
              <a:t>6/6/2018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D6D3F-66EB-4902-A0C8-0B739236F0A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hyperlink" Target="http://www.registercitizen.com/articles/2013/03/20/news/doc514909caea846505713467.txt"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jpg"/><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png"/><Relationship Id="rId9" Type="http://schemas.openxmlformats.org/officeDocument/2006/relationships/image" Target="../media/image19.jpe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hyperlink" Target="https://www.epa.gov/sustainable-management-foo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2133600"/>
            <a:ext cx="9677400" cy="3252962"/>
          </a:xfrm>
        </p:spPr>
        <p:txBody>
          <a:bodyPr>
            <a:noAutofit/>
          </a:bodyPr>
          <a:lstStyle/>
          <a:p>
            <a:r>
              <a:rPr lang="en-US" b="1" dirty="0">
                <a:solidFill>
                  <a:srgbClr val="00B050"/>
                </a:solidFill>
              </a:rPr>
              <a:t>The Sustainable Management Of Food</a:t>
            </a:r>
            <a:br>
              <a:rPr lang="en-US" b="1" dirty="0">
                <a:solidFill>
                  <a:schemeClr val="tx1"/>
                </a:solidFill>
              </a:rPr>
            </a:br>
            <a:r>
              <a:rPr lang="en-US" sz="3200" b="1" dirty="0">
                <a:solidFill>
                  <a:srgbClr val="00B050"/>
                </a:solidFill>
              </a:rPr>
              <a:t>June 7, 2018</a:t>
            </a:r>
            <a:br>
              <a:rPr lang="en-US" sz="3200" b="1" dirty="0">
                <a:solidFill>
                  <a:srgbClr val="00B050"/>
                </a:solidFill>
              </a:rPr>
            </a:br>
            <a:r>
              <a:rPr lang="en-US" sz="3200" b="1" dirty="0">
                <a:solidFill>
                  <a:srgbClr val="00B050"/>
                </a:solidFill>
              </a:rPr>
              <a:t>2018 Hospitality Food Recovery Summit</a:t>
            </a:r>
            <a:br>
              <a:rPr lang="en-US" sz="3200" b="1" dirty="0">
                <a:solidFill>
                  <a:srgbClr val="00B050"/>
                </a:solidFill>
              </a:rPr>
            </a:br>
            <a:br>
              <a:rPr lang="en-US" sz="3200" b="1" dirty="0">
                <a:solidFill>
                  <a:srgbClr val="00B050"/>
                </a:solidFill>
              </a:rPr>
            </a:br>
            <a:br>
              <a:rPr lang="en-US" sz="3200" b="1" dirty="0">
                <a:solidFill>
                  <a:srgbClr val="00B050"/>
                </a:solidFill>
              </a:rPr>
            </a:br>
            <a:r>
              <a:rPr lang="en-US" sz="3200" b="1" dirty="0">
                <a:solidFill>
                  <a:srgbClr val="00B050"/>
                </a:solidFill>
              </a:rPr>
              <a:t>Domenic Calabro</a:t>
            </a:r>
            <a:br>
              <a:rPr lang="en-US" sz="3200" b="1" dirty="0">
                <a:solidFill>
                  <a:srgbClr val="00B050"/>
                </a:solidFill>
              </a:rPr>
            </a:br>
            <a:r>
              <a:rPr lang="en-US" sz="3200" b="1" dirty="0">
                <a:solidFill>
                  <a:srgbClr val="00B050"/>
                </a:solidFill>
              </a:rPr>
              <a:t>U.S. EPA, Region 10</a:t>
            </a:r>
          </a:p>
        </p:txBody>
      </p:sp>
      <p:sp>
        <p:nvSpPr>
          <p:cNvPr id="7" name="TextBox 6"/>
          <p:cNvSpPr txBox="1"/>
          <p:nvPr/>
        </p:nvSpPr>
        <p:spPr>
          <a:xfrm>
            <a:off x="4876800" y="6324600"/>
            <a:ext cx="4267200" cy="369332"/>
          </a:xfrm>
          <a:prstGeom prst="rect">
            <a:avLst/>
          </a:prstGeom>
          <a:noFill/>
        </p:spPr>
        <p:txBody>
          <a:bodyPr wrap="square" rtlCol="0">
            <a:spAutoFit/>
          </a:bodyPr>
          <a:lstStyle/>
          <a:p>
            <a:r>
              <a:rPr lang="en-US" dirty="0"/>
              <a:t>www.epa.gov/foodrecoverychallenge</a:t>
            </a:r>
          </a:p>
        </p:txBody>
      </p:sp>
      <p:pic>
        <p:nvPicPr>
          <p:cNvPr id="8" name="Picture 2" descr="carrots,eggplants,farmers markets,foods,Fotolia,fresh,harvests,nutrition,produce,selling stands,tomatoes,turnips,variety,vegetables,zucchinis"/>
          <p:cNvPicPr>
            <a:picLocks noChangeAspect="1" noChangeArrowheads="1"/>
          </p:cNvPicPr>
          <p:nvPr/>
        </p:nvPicPr>
        <p:blipFill>
          <a:blip r:embed="rId3" cstate="print"/>
          <a:srcRect t="17231" r="4000" b="16308"/>
          <a:stretch>
            <a:fillRect/>
          </a:stretch>
        </p:blipFill>
        <p:spPr bwMode="auto">
          <a:xfrm>
            <a:off x="0" y="0"/>
            <a:ext cx="2245360" cy="1554480"/>
          </a:xfrm>
          <a:prstGeom prst="rect">
            <a:avLst/>
          </a:prstGeom>
          <a:ln>
            <a:noFill/>
          </a:ln>
          <a:effectLst>
            <a:softEdge rad="112500"/>
          </a:effectLst>
        </p:spPr>
      </p:pic>
      <p:pic>
        <p:nvPicPr>
          <p:cNvPr id="9" name="Picture 4" descr="African Americans,African descent,chopping,chops,cuts,cuttings,dices,dicing,food preparation,hands,lettuces,males,men,people,photographs,tomatoes,vegetables"/>
          <p:cNvPicPr>
            <a:picLocks noChangeAspect="1" noChangeArrowheads="1"/>
          </p:cNvPicPr>
          <p:nvPr/>
        </p:nvPicPr>
        <p:blipFill>
          <a:blip r:embed="rId4" cstate="print"/>
          <a:srcRect t="17231" r="4000" b="16308"/>
          <a:stretch>
            <a:fillRect/>
          </a:stretch>
        </p:blipFill>
        <p:spPr bwMode="auto">
          <a:xfrm>
            <a:off x="2286000" y="0"/>
            <a:ext cx="2245360" cy="1554480"/>
          </a:xfrm>
          <a:prstGeom prst="rect">
            <a:avLst/>
          </a:prstGeom>
          <a:ln>
            <a:noFill/>
          </a:ln>
          <a:effectLst>
            <a:softEdge rad="112500"/>
          </a:effectLst>
        </p:spPr>
      </p:pic>
      <p:pic>
        <p:nvPicPr>
          <p:cNvPr id="10" name="Picture 9" descr="food waste.JPG"/>
          <p:cNvPicPr>
            <a:picLocks noChangeAspect="1"/>
          </p:cNvPicPr>
          <p:nvPr/>
        </p:nvPicPr>
        <p:blipFill>
          <a:blip r:embed="rId5" cstate="print"/>
          <a:srcRect r="2846" b="7407"/>
          <a:stretch>
            <a:fillRect/>
          </a:stretch>
        </p:blipFill>
        <p:spPr>
          <a:xfrm>
            <a:off x="4612639" y="0"/>
            <a:ext cx="2245361" cy="1554480"/>
          </a:xfrm>
          <a:prstGeom prst="rect">
            <a:avLst/>
          </a:prstGeom>
          <a:ln>
            <a:noFill/>
          </a:ln>
          <a:effectLst>
            <a:softEdge rad="112500"/>
          </a:effectLst>
        </p:spPr>
      </p:pic>
      <p:pic>
        <p:nvPicPr>
          <p:cNvPr id="11" name="Picture 10" descr="Compost Hands.JPG"/>
          <p:cNvPicPr>
            <a:picLocks noChangeAspect="1"/>
          </p:cNvPicPr>
          <p:nvPr/>
        </p:nvPicPr>
        <p:blipFill>
          <a:blip r:embed="rId6" cstate="print"/>
          <a:srcRect t="14815"/>
          <a:stretch>
            <a:fillRect/>
          </a:stretch>
        </p:blipFill>
        <p:spPr>
          <a:xfrm>
            <a:off x="6904028" y="0"/>
            <a:ext cx="2239972" cy="1554480"/>
          </a:xfrm>
          <a:prstGeom prst="rect">
            <a:avLst/>
          </a:prstGeom>
          <a:ln>
            <a:noFill/>
          </a:ln>
          <a:effectLst>
            <a:softEdge rad="112500"/>
          </a:effectLst>
        </p:spPr>
      </p:pic>
    </p:spTree>
    <p:extLst>
      <p:ext uri="{BB962C8B-B14F-4D97-AF65-F5344CB8AC3E}">
        <p14:creationId xmlns:p14="http://schemas.microsoft.com/office/powerpoint/2010/main" val="376698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rawberry-600x600.jpg"/>
          <p:cNvPicPr>
            <a:picLocks noChangeAspect="1"/>
          </p:cNvPicPr>
          <p:nvPr/>
        </p:nvPicPr>
        <p:blipFill rotWithShape="1">
          <a:blip r:embed="rId3">
            <a:extLst>
              <a:ext uri="{28A0092B-C50C-407E-A947-70E740481C1C}">
                <a14:useLocalDpi xmlns:a14="http://schemas.microsoft.com/office/drawing/2010/main" val="0"/>
              </a:ext>
            </a:extLst>
          </a:blip>
          <a:srcRect r="11321"/>
          <a:stretch/>
        </p:blipFill>
        <p:spPr>
          <a:xfrm>
            <a:off x="5562600" y="2819400"/>
            <a:ext cx="3581400" cy="4038600"/>
          </a:xfrm>
          <a:prstGeom prst="rect">
            <a:avLst/>
          </a:prstGeom>
        </p:spPr>
      </p:pic>
      <p:sp>
        <p:nvSpPr>
          <p:cNvPr id="2" name="Title 1"/>
          <p:cNvSpPr>
            <a:spLocks noGrp="1"/>
          </p:cNvSpPr>
          <p:nvPr>
            <p:ph type="title"/>
          </p:nvPr>
        </p:nvSpPr>
        <p:spPr/>
        <p:txBody>
          <a:bodyPr>
            <a:normAutofit/>
          </a:bodyPr>
          <a:lstStyle/>
          <a:p>
            <a:r>
              <a:rPr lang="en-US" sz="6000" b="1" dirty="0">
                <a:solidFill>
                  <a:schemeClr val="bg1"/>
                </a:solidFill>
                <a:latin typeface="Tw Cen MT" panose="020B0602020104020603" pitchFamily="34" charset="0"/>
              </a:rPr>
              <a:t>The Problem</a:t>
            </a:r>
            <a:endParaRPr lang="en-US" sz="6000" b="1" dirty="0">
              <a:latin typeface="Tw Cen MT" panose="020B0602020104020603" pitchFamily="34" charset="0"/>
            </a:endParaRPr>
          </a:p>
        </p:txBody>
      </p:sp>
      <p:sp>
        <p:nvSpPr>
          <p:cNvPr id="18" name="Rectangle 17"/>
          <p:cNvSpPr/>
          <p:nvPr/>
        </p:nvSpPr>
        <p:spPr>
          <a:xfrm>
            <a:off x="152400" y="6248400"/>
            <a:ext cx="2971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TextBox 24"/>
          <p:cNvSpPr txBox="1"/>
          <p:nvPr/>
        </p:nvSpPr>
        <p:spPr>
          <a:xfrm>
            <a:off x="-2458" y="1676400"/>
            <a:ext cx="6400800" cy="5632311"/>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prstClr val="black"/>
                </a:solidFill>
                <a:latin typeface="Calibri" panose="020F0502020204030204" pitchFamily="34" charset="0"/>
                <a:cs typeface="Calibri" panose="020F0502020204030204" pitchFamily="34" charset="0"/>
              </a:rPr>
              <a:t>40% of all food in the U.S. today goes uneaten; only 3% of wasted food is recovered for composting or digestion</a:t>
            </a:r>
          </a:p>
          <a:p>
            <a:pPr marL="285750" indent="-285750">
              <a:buFont typeface="Arial" panose="020B0604020202020204" pitchFamily="34" charset="0"/>
              <a:buChar char="•"/>
            </a:pPr>
            <a:r>
              <a:rPr lang="en-US" sz="3600" dirty="0">
                <a:solidFill>
                  <a:prstClr val="black"/>
                </a:solidFill>
                <a:latin typeface="Calibri" panose="020F0502020204030204" pitchFamily="34" charset="0"/>
                <a:cs typeface="Calibri" panose="020F0502020204030204" pitchFamily="34" charset="0"/>
              </a:rPr>
              <a:t>1 in 8 U.S. households were “food insecure” in 2016</a:t>
            </a:r>
          </a:p>
          <a:p>
            <a:pPr marL="285750" indent="-285750">
              <a:buFont typeface="Arial" panose="020B0604020202020204" pitchFamily="34" charset="0"/>
              <a:buChar char="•"/>
            </a:pPr>
            <a:r>
              <a:rPr lang="en-US" sz="3600" dirty="0">
                <a:solidFill>
                  <a:prstClr val="black"/>
                </a:solidFill>
                <a:latin typeface="Calibri" panose="020F0502020204030204" pitchFamily="34" charset="0"/>
                <a:cs typeface="Calibri" panose="020F0502020204030204" pitchFamily="34" charset="0"/>
              </a:rPr>
              <a:t>On a lifecycle basis, wasted food accounts for 15% of domestic GHG emissions</a:t>
            </a:r>
          </a:p>
          <a:p>
            <a:pPr marL="285750" indent="-285750">
              <a:buFont typeface="Arial" panose="020B0604020202020204" pitchFamily="34" charset="0"/>
              <a:buChar char="•"/>
            </a:pPr>
            <a:endParaRPr lang="en-US" sz="3600" dirty="0">
              <a:solidFill>
                <a:prstClr val="black"/>
              </a:solidFill>
              <a:latin typeface="Tw Cen MT" panose="020B0602020104020603" pitchFamily="34" charset="0"/>
            </a:endParaRPr>
          </a:p>
        </p:txBody>
      </p:sp>
      <p:sp>
        <p:nvSpPr>
          <p:cNvPr id="5" name="TextBox 4"/>
          <p:cNvSpPr txBox="1"/>
          <p:nvPr/>
        </p:nvSpPr>
        <p:spPr>
          <a:xfrm>
            <a:off x="5791199" y="6248400"/>
            <a:ext cx="3343835" cy="646331"/>
          </a:xfrm>
          <a:prstGeom prst="rect">
            <a:avLst/>
          </a:prstGeom>
          <a:noFill/>
        </p:spPr>
        <p:txBody>
          <a:bodyPr wrap="square" rtlCol="0">
            <a:spAutoFit/>
          </a:bodyPr>
          <a:lstStyle/>
          <a:p>
            <a:r>
              <a:rPr lang="en-US" dirty="0">
                <a:solidFill>
                  <a:prstClr val="black"/>
                </a:solidFill>
                <a:latin typeface="Tw Cen MT" panose="020B0602020104020603" pitchFamily="34" charset="0"/>
              </a:rPr>
              <a:t>Citations: Feeding America, USDA, EPA, NRDC  </a:t>
            </a:r>
          </a:p>
        </p:txBody>
      </p:sp>
    </p:spTree>
    <p:extLst>
      <p:ext uri="{BB962C8B-B14F-4D97-AF65-F5344CB8AC3E}">
        <p14:creationId xmlns:p14="http://schemas.microsoft.com/office/powerpoint/2010/main" val="422300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74638"/>
            <a:ext cx="8534400" cy="1143000"/>
          </a:xfrm>
        </p:spPr>
        <p:txBody>
          <a:bodyPr>
            <a:normAutofit fontScale="90000"/>
          </a:bodyPr>
          <a:lstStyle/>
          <a:p>
            <a:r>
              <a:rPr lang="en-US" b="1" dirty="0">
                <a:solidFill>
                  <a:schemeClr val="bg1"/>
                </a:solidFill>
              </a:rPr>
              <a:t>Wasted Food Impacts Our Environment</a:t>
            </a:r>
          </a:p>
        </p:txBody>
      </p:sp>
      <p:sp>
        <p:nvSpPr>
          <p:cNvPr id="6" name="Content Placeholder 5"/>
          <p:cNvSpPr>
            <a:spLocks noGrp="1"/>
          </p:cNvSpPr>
          <p:nvPr>
            <p:ph sz="half" idx="1"/>
          </p:nvPr>
        </p:nvSpPr>
        <p:spPr>
          <a:xfrm>
            <a:off x="152399" y="1600200"/>
            <a:ext cx="5557777" cy="4724400"/>
          </a:xfrm>
        </p:spPr>
        <p:txBody>
          <a:bodyPr anchor="ctr">
            <a:normAutofit fontScale="92500" lnSpcReduction="10000"/>
          </a:bodyPr>
          <a:lstStyle/>
          <a:p>
            <a:r>
              <a:rPr lang="en-US" dirty="0"/>
              <a:t>Wasted food enters a landfill and decomposes, producing methane (25x the warming potential of CO</a:t>
            </a:r>
            <a:r>
              <a:rPr lang="en-US" baseline="-25000" dirty="0"/>
              <a:t>2</a:t>
            </a:r>
            <a:r>
              <a:rPr lang="en-US" dirty="0"/>
              <a:t>)</a:t>
            </a:r>
            <a:r>
              <a:rPr lang="en-US" baseline="-25000" dirty="0"/>
              <a:t> </a:t>
            </a:r>
            <a:r>
              <a:rPr lang="en-US" dirty="0"/>
              <a:t>for decades, contributing to about 15% of the nation’s GHG emissions.</a:t>
            </a:r>
            <a:endParaRPr lang="en-US" baseline="-25000" dirty="0"/>
          </a:p>
          <a:p>
            <a:r>
              <a:rPr lang="en-US" dirty="0"/>
              <a:t>Getting food from farm to fork accounts annually for 25% of annual fresh water use, 50% of land use, and 10% of energy consumption in the United States. </a:t>
            </a:r>
            <a:r>
              <a:rPr lang="en-US" sz="1300" dirty="0"/>
              <a:t>(NRDC)</a:t>
            </a:r>
          </a:p>
          <a:p>
            <a:r>
              <a:rPr lang="en-US" dirty="0"/>
              <a:t>Food production also impacts water quality, soil productivity</a:t>
            </a:r>
            <a:endParaRPr lang="en-US" baseline="-25000" dirty="0"/>
          </a:p>
        </p:txBody>
      </p:sp>
      <p:sp>
        <p:nvSpPr>
          <p:cNvPr id="2" name="Content Placeholder 1"/>
          <p:cNvSpPr>
            <a:spLocks noGrp="1"/>
          </p:cNvSpPr>
          <p:nvPr>
            <p:ph sz="half" idx="2"/>
          </p:nvPr>
        </p:nvSpPr>
        <p:spPr>
          <a:xfrm>
            <a:off x="5715000" y="1600200"/>
            <a:ext cx="2895599" cy="4525963"/>
          </a:xfrm>
        </p:spPr>
        <p:txBody>
          <a:bodyPr>
            <a:normAutofit fontScale="92500" lnSpcReduction="10000"/>
          </a:bodyPr>
          <a:lstStyle/>
          <a:p>
            <a:endParaRPr lang="en-US" dirty="0"/>
          </a:p>
        </p:txBody>
      </p:sp>
      <p:pic>
        <p:nvPicPr>
          <p:cNvPr id="7" name="Picture 6" descr="http://media.treehugger.com/assets/images/2011/10/landfill-gas-flare.jpg"/>
          <p:cNvPicPr>
            <a:picLocks noChangeAspect="1" noChangeArrowheads="1"/>
          </p:cNvPicPr>
          <p:nvPr/>
        </p:nvPicPr>
        <p:blipFill>
          <a:blip r:embed="rId3"/>
          <a:stretch>
            <a:fillRect/>
          </a:stretch>
        </p:blipFill>
        <p:spPr bwMode="auto">
          <a:xfrm>
            <a:off x="5710177" y="1600200"/>
            <a:ext cx="3200398" cy="1752600"/>
          </a:xfrm>
          <a:prstGeom prst="rect">
            <a:avLst/>
          </a:prstGeom>
          <a:noFill/>
          <a:ln w="9525">
            <a:noFill/>
            <a:miter lim="800000"/>
            <a:headEnd/>
            <a:tailEnd/>
          </a:ln>
        </p:spPr>
      </p:pic>
      <p:pic>
        <p:nvPicPr>
          <p:cNvPr id="9" name="Picture 10" descr="http://ts2.mm.bing.net/th?id=H.4893472118997989&amp;pid=1.7&amp;w=272&amp;h=188&amp;c=7&amp;rs=1"/>
          <p:cNvPicPr>
            <a:picLocks noChangeAspect="1" noChangeArrowheads="1"/>
          </p:cNvPicPr>
          <p:nvPr/>
        </p:nvPicPr>
        <p:blipFill>
          <a:blip r:embed="rId4"/>
          <a:srcRect/>
          <a:stretch>
            <a:fillRect/>
          </a:stretch>
        </p:blipFill>
        <p:spPr bwMode="auto">
          <a:xfrm>
            <a:off x="5710177" y="4800600"/>
            <a:ext cx="3200398" cy="1524000"/>
          </a:xfrm>
          <a:prstGeom prst="rect">
            <a:avLst/>
          </a:prstGeom>
          <a:noFill/>
        </p:spPr>
      </p:pic>
      <p:pic>
        <p:nvPicPr>
          <p:cNvPr id="10" name="Picture 8" descr="Electric power lines and sunrise Stock Photo - 14169944">
            <a:hlinkClick r:id="rId5"/>
          </p:cNvPr>
          <p:cNvPicPr>
            <a:picLocks noChangeAspect="1" noChangeArrowheads="1"/>
          </p:cNvPicPr>
          <p:nvPr/>
        </p:nvPicPr>
        <p:blipFill>
          <a:blip r:embed="rId6"/>
          <a:srcRect/>
          <a:stretch>
            <a:fillRect/>
          </a:stretch>
        </p:blipFill>
        <p:spPr bwMode="auto">
          <a:xfrm>
            <a:off x="7163313" y="3200400"/>
            <a:ext cx="1747262" cy="1600200"/>
          </a:xfrm>
          <a:prstGeom prst="rect">
            <a:avLst/>
          </a:prstGeom>
          <a:noFill/>
        </p:spPr>
      </p:pic>
      <p:pic>
        <p:nvPicPr>
          <p:cNvPr id="11" name="Picture 14" descr="http://www.georgeclerk.com/files/gimgs/7__DSC9952-Edit-Edit-EditFarm%20Irrigation.jpg"/>
          <p:cNvPicPr>
            <a:picLocks noChangeAspect="1" noChangeArrowheads="1"/>
          </p:cNvPicPr>
          <p:nvPr/>
        </p:nvPicPr>
        <p:blipFill>
          <a:blip r:embed="rId7"/>
          <a:srcRect/>
          <a:stretch>
            <a:fillRect/>
          </a:stretch>
        </p:blipFill>
        <p:spPr bwMode="auto">
          <a:xfrm>
            <a:off x="5710177" y="3200400"/>
            <a:ext cx="1577911" cy="1600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Wasted Food Impacts Our Society</a:t>
            </a:r>
          </a:p>
        </p:txBody>
      </p:sp>
      <p:sp>
        <p:nvSpPr>
          <p:cNvPr id="3" name="Content Placeholder 2"/>
          <p:cNvSpPr>
            <a:spLocks noGrp="1"/>
          </p:cNvSpPr>
          <p:nvPr>
            <p:ph idx="1"/>
          </p:nvPr>
        </p:nvSpPr>
        <p:spPr>
          <a:xfrm>
            <a:off x="76200" y="1600200"/>
            <a:ext cx="6019800" cy="4648199"/>
          </a:xfrm>
        </p:spPr>
        <p:txBody>
          <a:bodyPr>
            <a:normAutofit fontScale="85000" lnSpcReduction="10000"/>
          </a:bodyPr>
          <a:lstStyle/>
          <a:p>
            <a:pPr>
              <a:buClr>
                <a:schemeClr val="accent6"/>
              </a:buClr>
              <a:buFont typeface="Wingdings" pitchFamily="2" charset="2"/>
              <a:buChar char="§"/>
              <a:defRPr/>
            </a:pPr>
            <a:r>
              <a:rPr lang="en-US" sz="3400" dirty="0"/>
              <a:t>1 in 8 Americans (42 million people) were food insecure in 2016, meaning they didn’t have consistent access to adequate food.</a:t>
            </a:r>
            <a:r>
              <a:rPr lang="en-US" sz="3600" dirty="0"/>
              <a:t> </a:t>
            </a:r>
            <a:r>
              <a:rPr lang="en-US" sz="1500" dirty="0"/>
              <a:t>(USDA)</a:t>
            </a:r>
          </a:p>
          <a:p>
            <a:pPr>
              <a:buClr>
                <a:schemeClr val="accent6"/>
              </a:buClr>
              <a:buFont typeface="Wingdings" pitchFamily="2" charset="2"/>
              <a:buChar char="§"/>
              <a:defRPr/>
            </a:pPr>
            <a:r>
              <a:rPr lang="en-US" sz="3400" dirty="0"/>
              <a:t>Reducing edible food losses by just 15% could feed half of all hungry Americans every year. </a:t>
            </a:r>
            <a:r>
              <a:rPr lang="en-US" sz="1600" dirty="0"/>
              <a:t>(NRDC)</a:t>
            </a:r>
          </a:p>
          <a:p>
            <a:pPr>
              <a:buClr>
                <a:schemeClr val="accent6"/>
              </a:buClr>
              <a:buFont typeface="Wingdings" pitchFamily="2" charset="2"/>
              <a:buChar char="§"/>
              <a:defRPr/>
            </a:pPr>
            <a:r>
              <a:rPr lang="en-US" sz="3400" dirty="0"/>
              <a:t>Food insecurity and lack of access to healthy foods can also increase the likelihood for chronic health issues.</a:t>
            </a:r>
          </a:p>
          <a:p>
            <a:endParaRPr lang="en-US" dirty="0"/>
          </a:p>
        </p:txBody>
      </p:sp>
      <p:pic>
        <p:nvPicPr>
          <p:cNvPr id="4" name="Picture 5" descr="9117.jpg 42 Produce Stand at Pike's Market 1 image by valeriestevenson"/>
          <p:cNvPicPr>
            <a:picLocks noChangeAspect="1" noChangeArrowheads="1"/>
          </p:cNvPicPr>
          <p:nvPr/>
        </p:nvPicPr>
        <p:blipFill>
          <a:blip r:embed="rId2" cstate="print"/>
          <a:srcRect/>
          <a:stretch>
            <a:fillRect/>
          </a:stretch>
        </p:blipFill>
        <p:spPr bwMode="auto">
          <a:xfrm>
            <a:off x="6096000" y="1524000"/>
            <a:ext cx="3048000" cy="2305050"/>
          </a:xfrm>
          <a:prstGeom prst="rect">
            <a:avLst/>
          </a:prstGeom>
          <a:noFill/>
          <a:ln w="9525">
            <a:noFill/>
            <a:miter lim="800000"/>
            <a:headEnd/>
            <a:tailEnd/>
          </a:ln>
        </p:spPr>
      </p:pic>
    </p:spTree>
    <p:extLst>
      <p:ext uri="{BB962C8B-B14F-4D97-AF65-F5344CB8AC3E}">
        <p14:creationId xmlns:p14="http://schemas.microsoft.com/office/powerpoint/2010/main" val="3716491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76200"/>
            <a:ext cx="9144000" cy="1446550"/>
          </a:xfrm>
          <a:prstGeom prst="rect">
            <a:avLst/>
          </a:prstGeom>
          <a:noFill/>
        </p:spPr>
        <p:txBody>
          <a:bodyPr wrap="square" rtlCol="0">
            <a:spAutoFit/>
          </a:bodyPr>
          <a:lstStyle/>
          <a:p>
            <a:pPr algn="ctr"/>
            <a:r>
              <a:rPr lang="en-US" sz="4400" b="1" dirty="0">
                <a:solidFill>
                  <a:prstClr val="white"/>
                </a:solidFill>
              </a:rPr>
              <a:t>How is the EPA helping</a:t>
            </a:r>
          </a:p>
          <a:p>
            <a:pPr algn="ctr"/>
            <a:r>
              <a:rPr lang="en-US" sz="4400" b="1" dirty="0">
                <a:solidFill>
                  <a:prstClr val="white"/>
                </a:solidFill>
              </a:rPr>
              <a:t>prevent wasted food?</a:t>
            </a:r>
          </a:p>
        </p:txBody>
      </p:sp>
      <p:pic>
        <p:nvPicPr>
          <p:cNvPr id="7" name="Content Placeholder 6" descr="food-waste-recovery-hierarchy.jpg"/>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52400" y="1828800"/>
            <a:ext cx="4104532" cy="3617119"/>
          </a:xfrm>
          <a:prstGeom prst="rect">
            <a:avLst/>
          </a:prstGeom>
          <a:ln>
            <a:noFill/>
          </a:ln>
        </p:spPr>
      </p:pic>
      <p:sp>
        <p:nvSpPr>
          <p:cNvPr id="2" name="Rectangle 1"/>
          <p:cNvSpPr/>
          <p:nvPr/>
        </p:nvSpPr>
        <p:spPr>
          <a:xfrm>
            <a:off x="1295400" y="2209800"/>
            <a:ext cx="1828800" cy="152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prstClr val="black"/>
              </a:solidFill>
            </a:endParaRPr>
          </a:p>
        </p:txBody>
      </p:sp>
      <p:sp>
        <p:nvSpPr>
          <p:cNvPr id="9" name="Oval 8"/>
          <p:cNvSpPr/>
          <p:nvPr/>
        </p:nvSpPr>
        <p:spPr>
          <a:xfrm>
            <a:off x="617166" y="2362200"/>
            <a:ext cx="3048000" cy="3810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Content Placeholder 5"/>
          <p:cNvSpPr txBox="1">
            <a:spLocks/>
          </p:cNvSpPr>
          <p:nvPr/>
        </p:nvSpPr>
        <p:spPr>
          <a:xfrm>
            <a:off x="4495800" y="2057400"/>
            <a:ext cx="4419600" cy="4800600"/>
          </a:xfrm>
          <a:prstGeom prst="rect">
            <a:avLst/>
          </a:prstGeom>
        </p:spPr>
        <p:txBody>
          <a:bodyPr numCol="1">
            <a:normAutofit/>
          </a:bodyPr>
          <a:lstStyle/>
          <a:p>
            <a:pPr marL="342900" indent="-342900" algn="ctr">
              <a:spcBef>
                <a:spcPct val="20000"/>
              </a:spcBef>
              <a:spcAft>
                <a:spcPts val="1200"/>
              </a:spcAft>
              <a:defRPr/>
            </a:pPr>
            <a:r>
              <a:rPr lang="en-US" sz="2800" b="1" u="sng" dirty="0">
                <a:solidFill>
                  <a:prstClr val="black"/>
                </a:solidFill>
              </a:rPr>
              <a:t>Commercial</a:t>
            </a:r>
            <a:br>
              <a:rPr lang="en-US" sz="2800" dirty="0">
                <a:solidFill>
                  <a:prstClr val="black"/>
                </a:solidFill>
              </a:rPr>
            </a:br>
            <a:r>
              <a:rPr lang="en-US" sz="2800" dirty="0">
                <a:solidFill>
                  <a:prstClr val="black"/>
                </a:solidFill>
              </a:rPr>
              <a:t>Food Recovery Challenge</a:t>
            </a:r>
            <a:endParaRPr lang="en-US" sz="2800" b="1" u="sng" dirty="0">
              <a:solidFill>
                <a:prstClr val="black"/>
              </a:solidFill>
            </a:endParaRPr>
          </a:p>
          <a:p>
            <a:pPr marL="342900" indent="-342900" algn="ctr">
              <a:spcBef>
                <a:spcPct val="20000"/>
              </a:spcBef>
              <a:spcAft>
                <a:spcPts val="1200"/>
              </a:spcAft>
              <a:buFont typeface="Arial" pitchFamily="34" charset="0"/>
              <a:buNone/>
              <a:defRPr/>
            </a:pPr>
            <a:r>
              <a:rPr lang="en-US" sz="2800" b="1" u="sng" dirty="0">
                <a:solidFill>
                  <a:prstClr val="black"/>
                </a:solidFill>
              </a:rPr>
              <a:t>Residential</a:t>
            </a:r>
            <a:br>
              <a:rPr lang="en-US" sz="2800" dirty="0">
                <a:solidFill>
                  <a:prstClr val="black"/>
                </a:solidFill>
              </a:rPr>
            </a:br>
            <a:r>
              <a:rPr lang="en-US" sz="2800" dirty="0">
                <a:solidFill>
                  <a:prstClr val="black"/>
                </a:solidFill>
              </a:rPr>
              <a:t>Food: Too Good to Waste</a:t>
            </a:r>
          </a:p>
          <a:p>
            <a:pPr marL="342900" indent="-342900" algn="ctr">
              <a:spcBef>
                <a:spcPct val="20000"/>
              </a:spcBef>
              <a:spcAft>
                <a:spcPts val="1200"/>
              </a:spcAft>
              <a:buFont typeface="Arial" pitchFamily="34" charset="0"/>
              <a:buNone/>
              <a:defRPr/>
            </a:pPr>
            <a:r>
              <a:rPr lang="en-US" sz="2800" b="1" u="sng" dirty="0">
                <a:solidFill>
                  <a:prstClr val="black"/>
                </a:solidFill>
              </a:rPr>
              <a:t>K-12 Schools</a:t>
            </a:r>
            <a:br>
              <a:rPr lang="en-US" sz="2800" b="1" u="sng" dirty="0">
                <a:solidFill>
                  <a:prstClr val="black"/>
                </a:solidFill>
              </a:rPr>
            </a:br>
            <a:r>
              <a:rPr lang="en-US" sz="2800" dirty="0">
                <a:solidFill>
                  <a:prstClr val="black"/>
                </a:solidFill>
              </a:rPr>
              <a:t>School Food Share</a:t>
            </a:r>
          </a:p>
          <a:p>
            <a:pPr marL="342900" indent="-342900" algn="ctr">
              <a:spcBef>
                <a:spcPct val="20000"/>
              </a:spcBef>
              <a:spcAft>
                <a:spcPts val="1200"/>
              </a:spcAft>
              <a:defRPr/>
            </a:pPr>
            <a:endParaRPr lang="en-US" sz="2800" b="1" u="sng" dirty="0">
              <a:solidFill>
                <a:prstClr val="black"/>
              </a:solidFill>
            </a:endParaRPr>
          </a:p>
          <a:p>
            <a:pPr marL="342900" indent="-342900" algn="ctr">
              <a:spcBef>
                <a:spcPct val="20000"/>
              </a:spcBef>
              <a:spcAft>
                <a:spcPts val="1200"/>
              </a:spcAft>
              <a:defRPr/>
            </a:pPr>
            <a:endParaRPr lang="en-US" sz="2800" dirty="0">
              <a:solidFill>
                <a:prstClr val="black"/>
              </a:solidFill>
            </a:endParaRPr>
          </a:p>
        </p:txBody>
      </p:sp>
    </p:spTree>
    <p:extLst>
      <p:ext uri="{BB962C8B-B14F-4D97-AF65-F5344CB8AC3E}">
        <p14:creationId xmlns:p14="http://schemas.microsoft.com/office/powerpoint/2010/main" val="741724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2" y="334169"/>
            <a:ext cx="8991600" cy="1266033"/>
          </a:xfrm>
        </p:spPr>
        <p:txBody>
          <a:bodyPr>
            <a:normAutofit fontScale="90000"/>
          </a:bodyPr>
          <a:lstStyle/>
          <a:p>
            <a:r>
              <a:rPr lang="en-US" sz="4000" dirty="0">
                <a:solidFill>
                  <a:schemeClr val="bg2"/>
                </a:solidFill>
              </a:rPr>
              <a:t>Who Is Taking EPA’s Food Recovery Challenge?</a:t>
            </a:r>
            <a:br>
              <a:rPr lang="en-US" sz="4000" dirty="0"/>
            </a:br>
            <a:endParaRPr lang="en-US" sz="4000" dirty="0"/>
          </a:p>
        </p:txBody>
      </p:sp>
      <p:pic>
        <p:nvPicPr>
          <p:cNvPr id="10" name="Picture 12" descr="http://www.utahpeoplespost.com/logos/MGM-Resorts-Logo.jpg"/>
          <p:cNvPicPr>
            <a:picLocks noChangeAspect="1" noChangeArrowheads="1"/>
          </p:cNvPicPr>
          <p:nvPr/>
        </p:nvPicPr>
        <p:blipFill>
          <a:blip r:embed="rId3"/>
          <a:srcRect/>
          <a:stretch>
            <a:fillRect/>
          </a:stretch>
        </p:blipFill>
        <p:spPr bwMode="auto">
          <a:xfrm>
            <a:off x="2214285" y="4574512"/>
            <a:ext cx="2909330" cy="1433384"/>
          </a:xfrm>
          <a:prstGeom prst="rect">
            <a:avLst/>
          </a:prstGeom>
          <a:noFill/>
          <a:ln w="9525">
            <a:noFill/>
            <a:miter lim="800000"/>
            <a:headEnd/>
            <a:tailEnd/>
          </a:ln>
        </p:spPr>
      </p:pic>
      <p:sp>
        <p:nvSpPr>
          <p:cNvPr id="199686" name="AutoShape 6" descr="data:image/jpeg;base64,/9j/4AAQSkZJRgABAQAAAQABAAD/2wCEAAkGBxMSEhQUExQWFRUXFh8aGBYYGRweGBsbGBobGCAZFxwaHCggGhslHRgcITEhJSkrLi4uGCAzODMsNygtLisBCgoKDg0OGxAQGzQkICQ0NDA0NC8sLTQsNDQsLCwsLCwsNCwtLCwsLCwsLCwsNCwsLCwsNCwsLC8sLCwsLCwsLP/AABEIALcBEwMBEQACEQEDEQH/xAAcAAACAgMBAQAAAAAAAAAAAAAABgUHAwQIAQL/xABPEAACAQIDBAYDCwkFBwQDAAABAgMAEQQSIQUGMUEHE1FhcYEiMpEUIzM0QlJyc6Gysxc1YoKSk6Kx0TZTg8HDFSRDVHTS8CVj0/FVtOH/xAAbAQEAAgMBAQAAAAAAAAAAAAAAAQUCAwQGB//EAD0RAAIBAgMDCgUDBAEDBQAAAAABAgMRBCExBRJBE1FhcYGRobHB0SIyM+HwFBU0I0JS8TUGcoIWJENTYv/aAAwDAQACEQMRAD8AvGgCgCgCgCgKS6VdxxhicXhxaFm98Qf8NmPFf0CeXInsIAjQ9Hs3Hcp/Snrw6fuVvQtwoAoAoAoAoC1ehneWZpmwkrl0KFo8xuVKkXVSdbFSTbll04mhSbWw0FBVYqzvmWzjsZHCjSSuqIouzMbAf+dlSUUISnLdirsqzePpg1K4OIEf3st9e9UB+0nyqLl3Q2PxqvsXuI20N+doTetipB3Icg/gAqLFlDAYeGkF25+ZDz7Rmf15ZG+k7H+ZqbHRGlCOiXcaxNDM8oAoDPNhHREdlIV75CeeXQkd2ta41YSlKEXnHXouQpJtpcDBWwkKADR6A6r2X8DF9Wv3RUo8RU+d9ZtUMDnTpQ/OmK+kn4SVitWes2b/ABo9vmxVqTuCgCgOjMUjnZ+GygleqTrAtySvUkDQakdZkJHzQ19Lio4HkYtKvK+t3bv9r9p5ufA6u9vUsQxUERE5hkMdzqcubMeN2C3IUWInFSTiufx6b9unfxGqsjiCgCgCgCgCgCgCgIPflVOz8Zm4dQ58wpI/itUS0OnB35eFudHM1D2IUAUAUAUAUBN7l7Q9z47DS8hKA30X9Bj+yxoznxlPlKEo9HlmTHSZvY2NxDRo3+7xMQgB0ZhoZD235dg8TQ59nYRUae8/mf5YTKFgFAFAFAFAMO6G7xxUl3uIU9c8L88oP8zyHlVXtTaCwtO0fnenv+cTRWq7istT3afWbQxZWBbotkjA0VUXTMewc/O1Rh9zZ+F3qzzeb523w6Xw8SIWpQvIjtuYWKKTq4mL5BZ30yl+eQclHDyrrwdWrVp8pUVr6LjbhfpNlKUpK7I6uo2AaPQHVey/gYvq1+6KlHiKnzvrNqhgc6dKH50xX0k/CSsVqz1mzf40e3zYq1J3BQBQHUu73xXD/Ux/cFFoeKrfUl1vzJCpNQUAUAUAUAUAUAUAUAi9Mm0eq2eUHGaRU8h6Z8vQt+tUMstlU96vfmV/QoSh6gKAKAz4rCtGQHFiyK471dQynzBFE7mMZqWa6u4wUMjIsLFSwUlRxYA2F+08BWLnFSUW82Q5JOxOYbGYaeEpOuSWOM9VKgAz5V0SQcCdLA8+2/GtqUcRRrKdF3jJ5p8LvNro6PxaXGcJXjoxfq0N4UBlw0DSOqILsxAA7SdKxqTjTi5ydksyJNJXZYezOj2IKDO7M3MIbKO69rnx0rymI/6hqt2oxSXTm/bzOKWJk9DffcXBkeq47w5/zrlW3cYnqu4w5epzkXjOjldOqmYa6hwDp3Fba+VdtL/qOX/yQ7n738zYsVLiiexuzCmGXC4YZAwylz8lflMe1jwt2nkBpV0cUp4h4nEZ2ztzvguhL052aVK8t6RD7UUYSIYPBIWnkHpMPWC8MzHkTy4Ad2lWGGbxdR4vFu0I6LhfmS49PObI/G9+byId9iQYBBJiiJZj6kAPo+LniQPZy1qwWOr4+bhhvhgtZcezp8eo2cpOq7QyQsYh3nd5Mtz6zZFsqjwHAAVcQjCjCML9Cu8336s6VuwSRqmtz0MjqvZfwMX1a/dFSjxFT531m1QwOdOlD86Yr6SfhJWK1Z6zZv8AGj2+bFWpO4KAKA6l3e+K4f6mP7gotDxVb6kut+ZIVJqCgCgCgCgCgCgCgCgKY6c9o5sRBAOEcZc+MhsL94CfxVHE9DsanaEp8+Xd/srGhchQGfBYYyyJGvrO4QeLEKPtNQ9DGclCLk+BYPTRsdYZcK6CymHqrcveeH8Lgfq04lVsis5xmnre/eVwBUluTWF92YJswSRB8oFSUYdjciKr6n6PGx3XJPqea6uJpk6dRaklisVgcVBI/ViDEqpYBTZHI105G/ZYHxrjp0sbha0Y72/TbtnqvXt06jWlUpySvdClV4dQUBJbu41YcTFI/qq2vcCLX8r38q5MdRlWw86cdWjXVi5QaRdMUgYBlIKkXBGoIPMV88lFxbjJWaK0+qgBQBQGhPC0at1EamRzcsxsL/OkPE25Adw0HDphONSS5aT3VzeS4Lr7c2SukVdobEw0BM+PmaaRtco0v3KoNyBw4gVd0Mbia65HBQ3IrjrbrenmzfGc5fDBWF3aG2psSDFhojHD/dRLqfplRr4cPGrahgqOGfK1570+eT06r6G6NOMM5vMhcbgpIWyyKUa17HjY1YU61OrHepu66DdGakro6j2X8DF9Wv3RW5HiqnzvrNqhgc6dKH50xX0k/CSsVqz1mzf40e3zYq1J3BQBQHUu73xXD/Ux/cFFoeKrfUl1vzJCpNQUAUAUAUAUAUAUAUBzXv8A7Q6/aGJe+gkKDwjsmncct/OsUewwNPk8PFdF+/MXqk6goBv6Ktn9dtKHS4jBlP6osP42WoODadTcw76cvzsLL6Zdn9bs8uOMMiv5H3s+Xpg+VSyn2TU3cRbnVvUo3A4KSZwka5mPAXHLxrVWrQox36jsj0spqKuxl2YNqYXRI5SvzGGZfIA6eRFVGI/a8VnKSvzp2f37TnlyM+JOpiocSCuKwTxORbrOpYi50vmC5h266d9VjpVsO1LDV1KPNvLybt+aGlpw+WXiVziISjMrcVJB8q9bCanFSWjO+LUldGOsiQoCX2LvHiMLpG10+Y2q+Q5eVq4cXs6his5rPnWv37TVOjGeo7bL3/gewmUxHt9ZPs1HsrzmJ2BXhnSe8u5+3icssPJaZjVhcUkq5o3V17VII+yqWpSnTluzTT6TQ1bJmatYPGHl3/8A3RAWtpR4SJixgfEynj6DSm/eWuq+HLsq4w8sXWioqoqcetRXhm/zM2RcnknbwILaG1doyjLDh5IE7FQhv2iBbyAqzoYTZ1J71Wqpy6Wrd3vc3RhSjnJ3FbamyMREM86MuY2zMRcnj235Vc0MXh6vwUZJ2XA6IVISyidNbL+Bi+rX7orsR4yp876zaoYHOnSh+dMV9JPwkrFas9Zs3+NHt82KtSdwUAUB1Lu98Vw/1Mf3BRaHiq31Jdb8yQqTUFAFAFAFAFAFAFAaO3MeMPh5pj/w42bxKgkDzOlGbKNPlKkYc7OWSb6nU9tQj2x5QBQFt9BOz/jM5HzY1Ph6bD7UotSi2zU+WHb7epZm3MAMRh5oT/xI2XwLAgHyNGU1GpydSM+ZnMmA2ZLOxSNCzAXIuBbW2uYjnWitiadCO9Udl+cx7OVSMVdjXszY+1o/UcoOxpFYew5hVHiMZsmp8yv1Jp9+RzSnRfAa9mnHj4YYdh2qzhvukVSYj9A/pb660mvNM0S3P7bkRvtusZ/f4R76B6a/PA5j9IcO8fb3bI2qqH9Gq/h4Pm+3kbKNbcyehWzqQSCCCDYg8QRyNevTTV0d6dz5qQFAFAbGCxskLZo3ZG7VNvb2juNa6tGnVju1FddJjKClqh63e38uQmKAB4CUcP1xy8R7BXmsdsGyc8P3ez9H3nJUw7WcR6VgQCDcHgRw8q80007M5jS2g2Jt7wsJ75Gb+Sr/AJ10UFh7/wBZy7EvNv0JVuIrbSwe13vZ0A7ImC/aQG+2rrD1tkQ/tf8A5Jv7eBvjKitUxQ2vsPFxAyTo1ubFg3HQcGJq9w2OwtX+nRl2Wa9DphUpvKJ0psv4GL6tfuirBHjanzvrNqhgc6dKH50xX0k/CSsVqz1mzf40e3zYq1J3BQBQHUu73xXD/Ux/cFFoeKrfUl1vzJCpNQUAUAUAUAUAUAUAi9Mm0Oq2eUHGaRU8h74fL0APOoZZ7Kp72IvzK/oUJQ9OFAFAdEdFmz+p2bBcelJeQ/rm6/wBaI8ntKpv4iXRl3fcbak4TnPfHYTjaeJhiW5Ll1GgGVwJNCSBYZreVaataFGLlN2R63CV08PGT6u7Iz4DdaddZMXHAO6S5+wgfbVNW2rQllCi5/8Ajl5N+BMq0HpG4x7Piw8JGfaDyHsM+nkoN/tqpryxFZfDhlFf9mffb0NMt6X9tuwaI2BAI4f+dtUrTTszWRW2t3MPitZFs/z10bz5Hzruwm0a+Fyg8uZ6fbsM4VJQ0Ejam4M6XMLLKOz1X9hNj7fKvRYfb9CeVVbr717+B1RxKfzCvi8HJEcsiMh7GBHsvxq6pVqdVb1OSa6DojJS0ZgrYSFAFAPXR3t8hvc0hupuYyeRGpXwIuR4d9ea27gE4/qILNa+/wCehyYinb4kNG15IGJR8U0D/oy5D7Gqmwsa8VvRpKa6Y38jminqlcWcfu6736raIk/ReU/zDG/sq5o7RhD6mG3eqPul5m6NWK+aIrbX2JPAM0oBUmwcMGBNr8jfkeNXOGxtCv8ADTefNZo6adWEsonTGy/gYvq1+6K7UeNqfO+s2qGBzp0ofnTFfST8JKxWrPWbN/jR7fNirUncFAFAdS7vfFcP9TH9wUWh4qt9SXW/MkKk1BQBQBQBQBQBQBQFMdOe0M2IggHCOMufGQ29oCfxVHE9DsanaEp87t3f7KxoXIUAUBYmF6W8TGiIsEAVFCqPT4KLD5XYKZlTLZFOTbcnn1exl/LHi/7iD+P/AL6Zkfs1L/J+HsKO9e8T7QmE0iIjZAlkvY2JIJuTrrbyFOk7sNho4eG6nda5mzg92411xeJjiH92rBpPMC4H21U1dpVJZYak5dLVo+OvgS67fyK4w7I2rgYmCYPDyTSH5QXXzZzdR5AVVYrCY2rHfxVRRjzXy7lr33NM4VGrzY44RpCt5FVWPyVJa3ixAufL215+ooKVoNtc7VvDPzOdmetYCgMeIw6SKVdVZTyYAj2Gs4VJU3vQdn0DQTd4dxEYF8N6D8erJ9E/RJ1U/Z4Vf4Hb04tQxGa5+K6+fz6zpp4hrKRXTqQSCLEaEHiD2GvWJpq6O1O581IM+BxBjkRxxRw3sN611qaqU5QfFNd5jNXi0WftzbCIMmMwpMZOjrZ08bmxU93HsvXjcHg51PjwtW0lweT9U14FfCDfyvMVsXsfATa4bErG393LcL4BmFx9tXVLGY6jliKTkueOvcvsdCqVI/Mri3tHAvC5R7XtfQggg8CCDVtRrwrQ34adKt5nRCakro6i2X8DF9Wv3RW9HiqnzvrNqhgc6dKH50xX0k/CSsVqz1mzf40e3zYq1J3BQBQHUu73xXD/AFMf3BRaHiq31Jdb8yQqTUFAFAFAFAFAFAFAc1b/AG0fdG0MS/ISFF8I/QBHcct/OsUewwNPk6EV0X78xfqTqCgCgCgCgCgJHZGAjkJaaZYo1tfm57kUanx5Vy4qvUppKlByk+5dbNdSbjlFXYy4beWOK0Gz8PdmNs76sx7SBqe3U2HYKp6mzJ1f62OqZLgtF+dV+k53Sb+KoxkhYYVRLjZjJM3qqNQCfkxIvE62LW+yqia/VSdLCQtBav1k3w6Lmh/E7RWX5qT0EpKgsMhPySRcX4Anhfw+3jVZOKUmou9uP5wMDLWACgCgKV3lmR8VM0dipc2I4HtI8Tc+dfRMBCcMNCM9UiyopqCuRldZsPuJMxA7Tb21EnZNkN2Vx+2htzE4Nupxca4iJtA9gMy9+liR80i/fzry9DA4bGR5XCycJLhrZ+fan2cDjjTjPODsxe2pg8JIrS4WXIQLtBLof8NuDfRuT/KrXDVsXTkqeIjfmlH1XDrsboSqRdprtF+rQ3nS25G3I8XhInRgWVFWReauAAQRxtpcHmKJnjsXQlRqtPsJTae0osPGZJnWNF4lj9g5k9w1NSaadOVSW7BXZzVvRtX3Xi5p7WEj3UHiFACrfvygVCPYYajyVKMOYiqG8KAKA6l3e+K4f6mP7gotDxVb6kut+ZIVJqCgCgCgCgCgCgNDbuP9z4aab+7jZvEgEgeZsKhmyjT5SpGHOzlpiTqdSeJoe20PKAKAcNydw5NoxySLKsSo+XVS1za54EWsCPbUHBjMfHDyUWr3GP8AIxL/AM2n7s/91Tmcf71H/DxD8jEv/Np+7P8A3UzH71H/AA8Tx+hmUA2xSE20HVnXu9amZK21H/DxKuItodDQuhiwG24sJH/u6553X05nGiX+RGvd2niRzFrVNbBVMXU/ru0E8orj0t+hzypyqP4skSu70QjB2hjXJJ+CDasx7VB+wcBx4WNcWOm6j/Q4RW/ytouh+vHhzmuo7vk4E1u/tBsS0mMmOSGO4iU+qNPSc9rW9G/ewqux2HjhlHCUs5yzk+L5l1cbdTNVSKj8K1/Mhcx2/k/Xs0VhFwVGW9wPlNzue41b0dg0ORUavzcWn4LhbsOiOGW7nqZx0jS2+Bjv23a3srV/6cpX+d+Bj+l6SI2vvdicQpUsEQ8VQWv4kkm3deu/C7Iw2He8ld87/LeBthQhHPUgaszceUBu7H2c+IlESWDEEgnh6IJ/yt51z4rEww9J1J6K3i7GFSagrsmcNvG6q2GxqGaMHKQfhUI09FjxI7/baq+ps6EpLEYSW7LX/wDL6109HcanRT+KnkQGMRA7CNiyX9FiLEjvHbVpSc3BOas+Jvi21nqYK2EmXD4h4zmRmRu1SQfaKWIlFSVpK59YrFySG8ju57XYsfaTSxEYRjlFWMFDIKAKAKA6l3e+K4f6mP7gotDxVb6kut+ZIVJqCgCgCgCgCgCgETpl2j1Wzyg4zSKnkPTPl6IHnUMs9lU96vfmV/QoWh6cKAKA6H6Ktn9Ts2HSxkvIe/OfRP7AWiPKbSqb+Il0ZfnaN1ScAUAUBzTv7s/qNoYlOXWFx4Se+ADwzW8qxR7DBVOUoRfR5ZEHEwBBIDAEEg8D3G1JJtNJ2Opq6JHFYubGzoDa7EIijREB0AA5Af5VyU6NLBUW1os2+L6zUoxpRbJPenbC5EwkB95iFi394w4nwvc9517K49m4OW88VW+eXgn628Mucwo03fflqxYq4OgKAKAKA+44yxCqCWJsABcknQAAcTQNpK7H+fo0xMOBGJBb3SrZzEvFUt8m2pkHGw8BqNcZRUotSV0VUdp051uTfy8/T7CXtXabYhldwufKAzAWLkfKYcL2sNOytOGw0cPFwg3a90uboXQWUIbmSNGugzCgCgCgM82EdFR2UhZAShI0YA5SR5i1DFTi20noYKGQUAUB0puDtZMTgYGUi6oI3HY6AKQey+hHcwojx+NoulWkn194w1JyhQBQBQBQBQBQFedKW6+Mx7wCBVMcasTmcD0nI5dwUe01DvctdnYqlh1Jz1Yi/kq2j82L94P6UzLL92w/T3B+SraPzYv3g/pTMfu2H6e4PyVbR+bF+8H9KjMfu2H6e4vbA4YRRxxr6qIFHgoAH8qyPNTk5ScnxM9DEKAKArLpN3FxGNxKTYcKfe8r5mA1Ukg9+jW8qjiXGz8fToU3CfOJ/wCSraPzYv3g/pTM7/3bD9PcH5Kto/Ni/eD+lMx+7Yfp7g/JVtH5sX7wf0pmP3bD9PcH5Kto/Ni/eD+lMx+7Yfp7g/JVtH5sX7wf0qMx+7Yfp7jND0SY88TAvi5/yQ1OZD2vQXP3fcmtndDLXBnxIA5rGmvkzHT9mlmc9TbX+Ee9/nmPu7e5uEwOsMd5LfCv6T+R4L+qBSxV4jGVq/zPLmWgwVJyiTvV0a4XGMZEvh5TqWQAoxPNk017wRfneotzFjhtp1aK3XmivtodEuPS/VmKUcrNlY+TgAHzpmWsNr0JfNdfnQRh6ONp/wDKn95F/wDJUXfMbv3LDf5eD9jPhujDabGxhVB2tIlv4GJ+ymZjLamGSylfsY4bt9EKIwfGSCS2vVR3CfrMbEjuAHjU2K/EbXclakrdL1GPf3clcdBGkWWKSEWi0smUgAoQo0HoixA0t30aOTBY50JtyzT15+srM9FO0fmxfvB/SmZcfu2H6e48/JVtH5sX7wf0pmP3bD9PcH5Kto/Ni/eD+lMx+7Yfp7hg3M3U2ts+fOqxtG1hJH1gsw7R2MOR8uBNRmcuLxeFxELO9+DsW7WRRBQBQBQBQBQBQBQBQBQBQBQBQBQBQBQBQBQBQBQBQBQBQBQBQBQBQBQBQBQBQBQBQBQBQBQBQBQBQBQEBtffPBYV8k8jRta4BhmsRwupEdmHeDUXR00sHWqq8FftXuTkEyuqupurAEHtBFwfZUnO007M+6EBQBQBQBQBQBQBQBQBQBQBQBQBQBQBQBQBQHjsACSQABck8ABzNBqQSb3YZrmLrplBsXigldLjsZUIbyJqN5HS8JUXzWXW0n5mxsjeTDYpikEgdgpLCzArYgWYMAVNzwOuhoncwqYepTV5qxLVJpCgCgCgCgCgCgCgCgCgCgCgKt6RdnnGe7ZhcjBKiJbgW+EmPkjJ+wax4lzganI7kX/ff2j43J/om2t1+ARCfSgYxH6I1XyykD9U1KObaVLcrt8+fuOLk2Nhc8hw+2pK8VMJvt1mKkwi4WTro7lgXjC2UgXBLa+sD51Fztlg92kqrkrPrM6b5xLiVwuIilw0rWydZlKPc2GV0YjU6a21046UuYvBydPlINSS1tqu8ZWJsbampOQU8LvtnxjYIYaQTKTmuyZAAAc1wb2II5X1GlRc7ZYLdpcrvK3aSOP29ImIaCLCyzlUV2ZGjVQGLAAmRl19E6UvnY1QoJw35TS7/RM+f9tYr/8AHTfvcP8A/LQnkaf/ANi7pexGYffvNixg/csomvZhmjYILXJYo5AAGp58uOlLm6WBtS5XfVu31Qx7Z2vDhY+smcKt7DmzMeCoo1Zj2CjdjkpUp1ZbsEa0ePxTqHTCqoOoWabLJ5qkbqD3ZvG1DNwpJ2cu5ZeLXka2zN7IpJzhpVfD4kcIpLWcdsTqSrj2HQ6aGiZnUwsow5SL3o869eY+t6t4zgU61oJJIr2LxlfRv84EggX0vqPCjZGHw/LS3VJJ9Ju7A2zFjIVmhN1biD6ysOKsOTD/APo0IqTXWoyozcJG7O7BSVXMfm3tfzoa0k3mR+721jiohL1TRKSQA5Bb0WKm4W4GoPOoTuba1Lkpbt7mrvlvOmz4VlZDIWcKqA2J0JJvbgAKGeFwzxE91OxI7F2kuJginTRZEDW5i/FT3g3HlUmqrTdObg+Bu0NZX/TTjnjwSIhIEsoVyOahWbL5kD2GoZZ7KhGVZt8EOG78kTYaEwW6oxrktwAta3cRwPfepRw1lNVJKetzHBsZExcmJUANJGEe3MqSQx77G36oqLZkutJ01TfBkTszejEzIHXZ8xFyAweIK1jbMvWOrWPI2qLvmN08NTi7Oou5+iZrYDfszTSQR4KdpYr51zwjLY5TqZADr2GpuZzwO5BTlNWemvsSGH3jmOJhgkwcsIkzem7IV9FS1gY2YZtOBI0vUJmp4eKpuamnbmv62Nzerby4HDtOyl7EAIDYsSbaHuFz4A1LMMNQdaooLI+92dtLjcNHOgyh73Um5UqSpBPiKlEYii6NRwfA0sfvDMmKbDx4SScLGr50ZABmLCzdYVA9XTXy0qGzZDDxdNTc0s7Z39LkdtTfpsNJFHNgp0eU2jGeE5jcLxWQgasONuNRc208DykXKM00tdfY2Nq704mCJ5W2dPZVJPvkJAtzOR2YDtNjal3zGFPC05yUVUWfQ/VI3N595PcMImeJpIyQCUIuC3C4a2nK9+dTcww+H5ae4nZ9J7s/bs00SSphHKSKGUmSMGzC4uM2mlLkToxhJxcs10M+Yt5Rb3yF42BIKMVuLEjiCQQbXBB4EUuS8PzO5MY7FLFG8r6KiF2PcoJP2CpNEIuclFcRL3X2/gFwYWfFYfPPnkmUyLfNOSzKdeQbL+rWtSilmzvxFCu6t4xdlksuYUeifHjD7QlwwcPHLmVWBuGaIkqwI0sUzfZWSZ37Sp8pQVS2a9dfEumsjz5V+7n9osZ9W3+jWPEuK/8AAh1+5j6VgMZicJhcN75OpbNk16sNktnI9Xhm14W7xRk7O/o051KmUfPXQtMVkUxWGyP7SYn6B/DirHiXFX/j4/nFlnBACSALnieZt21kVFxY6Qd6hgMPdbGeTSJeztcjsW/mSBUM68FhXXnn8q19jV6Nt1ThIjNNc4mf0nLasoJuEJPyidW7/AURnj8Vyst2HyrT88iAhxXu7eDK2sWED5F5Zkspbx6xr3/QXsqOJ1OPIYG61lbx+3mWlWRTFe9MuzQ2FjxK+jJBILMNCFc20I5hspB5WPbUMtNlVLVHTejXkbp2ocZsQzPqzw2fsLK2RvIlT7acDU6XI4vdXB/dCxj8NNsHF9dEGfAzNZkvfL+iSflDXKx4jQ9tRodsJQx1PdllNfn+y0tmbQjxESSxMHRxdSP5HsI4EciKyKapTlTk4yWaI3cv4nH9KT8V6haG3FfVfZ5I0dq7PGOxGIib1IsMYgeyXEWYnxVEjP8AiVGrNlOo6MIyWrd+xe7v3EJ0M7QbqJsLJo8Eh0PIOTceTq37QqUdO1aa341FpJfnhYsWpKoht7d30x2GaBzlNwyPa+VxwNuY1II7CeFDow2IdCopoqDCY7aOw5cjreNjfKbmGTvjb5LW8+FwdKxLyUMPjY3Wviuv86mW3unvTBtCMvESrL68bespP81NtCPsNxU3KTE4WdCVpd5NxoFAAFgBYAcAByFSc7d82VjuD+etpf4n4wqEW+N/iUuzyLOeMEgkAlTcdxsRceRI86kqLtC/tWBcVjEgcZo4oXkkHa0waBB+x132VHE6acnTpOa1bsuzN+NhU6I52gmxmAkOsbll77HIxHcbIf1qI7tpxU4Qrrj/AL9yy1jAJIGp4nttUlRcrPpS/OGy/rB+LFWLLfZ30KvV6Ms11BBB1B0IrIpxL6XRbZjj/wByP74qGWGzP5C7fImNzJANn4S5Ath473P6AotDRi0+Xn1vzJPCvFMiyIFZXFw1hqDwPhQ0yUoPdfAht9SZEhwo44mZUb6pffJD+whX9aolzG/C/C3Uf9qv26LxGARL80eysjmuyn+lXDNg9oYfGRi2bK2ml3hIuDbtQqPI1iy92bJVaEqUvxP7lu4PErLGkiG6uoZT2hhcH2GsijlFxk4vVFW7LwEU+38Yk0ayJkY5WAIvaIX156n21jxLmpUlDAwcXZ/7PnakUmwcYssOY4GdrNHe4U8wL/KA9JTxIBB4XpoKbjjqW7P51x/PHvLVwuIWRFdGDIyhlYcCCLgjyrIpZRcW09UVpsj+0mJ+gfw4qx4lvV/4+P5xZYm1tpR4aF5pTlRBcnn2ADtJNgB2msiqp05VJKEdWVxuVs6TamMbaWKHvaNaCM8LqdLdqpfjzck8iKxRbYupHDUlh6er1f5z+RaRNZFMVJs1fcW8Lh9ExBco3Iif3wW7ffFyeNY8S8qPlsCmtY28MvLMtysijEfpixips5kJ1kkRR+q3WH7EqGWOy4OVe/Mn7Hxg9mth9hdW4s/VFmB4gyPnse8ZreVRwE6iqYzeWl/LIcto4GOeN4pVDo4syns/yI4g8iKyOGE5QkpRdmiqsHPNsDF9VIWkwMzXVuJH6QA4ONMwHrCxHYMdGXMowx9PejlNfndzcw/7lzL7hje4y++Nm5W6xzf2VK0KzFRfLNccvJGhsDYrTRe6DiMRE2JYzFEZQAH9QWKE3EYRePyahI21qyhLc3U93Ljw1489xUSD/Zm3UGZmjxS2Lva5MpsbkAAnrVB4cHodrl+pwTyzj6fbyLZrIpDXlxirKkR9Z1Zl7PQy3Hj6YPkaGSg3Fy5vU82jgIp42imRZEbirDTx7iORGooTCpKEt6Lsyo91dmtgtvHDxsSgDAnn1bRdaA3g2QX7R31BeYmoq2C35a+t7e5ctSUBV+4P562l/ifjCoRcY3+JS7PItCpKcUdj7LOJM2K6+eLrpTlEbKAY4/ekOqniFL/r1iszuq1FTtT3U7LjzvN8ezsFLePDf7M2thcT1juk2kjyEEnhG9yABYKyNw+TTQ7qEv1OFnTtZrS3evUtusijKx6Uvzhsv6wfixViy42d9Cr1ejLOrIpxL6XvzbJ9ZH98VDLDZn8hdT8jLunu3g5MDhWfC4dmaBCzGJCxJUXJOW9++osmRicTWjWklN2u+L5xm2ZglgiSJPUjUKt+waAeysjjqTc5OT1Yuz7Exr46PFGWHLErKsOVrAOPSOfjmNhrbkNKizOpVqKoumk7vj1DXUnEKG/m68+0VSNZIo0R8wJDMxOUr3ADU6a8qho7sHiYYduTTbZt7obIxWDgEEkkcyID1ZsysOYU8brf2DtormGKrU609+Kab1IrZ26OKi2hJjuthYyZg0eVgMrWsA2uoyrrbWx01qLG6pi6U6Co2eXEaNv7HjxcDwS+q44jipGoZe8HWsmcdGtKlNTjwIXcvYGLwMZheaOaIXKCzKyE3NgdbqTy5XPhUK50YuvSry30mmaWC3RxUe0Xx/WwkvcGPKwGUqFADa6gKNba66a0sbJ4unLDqjZ5cTNv7upiNoFEWdI4U1yFSSz6+kSDyGgHefIzHB4qnh7txuyRwOBxsMaRxnCKiKFVQkugH6+vjTM1TnRnJylvXfSvY19r7L2liEMZxGHjRtH6uN85U8QGZza40uBfvqGmZUquHpve3W30tW8je3n3Ygx0arJdWQ3jlQ2dD3Hs0GncOYBqbGvD4mdCV46PVcGY8Iu0YlCN7mxNhYSs7wsfpKsUgv3gjwqMyZfp5O6vHosn6o1hus0+ITE411laP4KFARDHqDc5jeRtBqbDQaaC02M/1ShTdOkrX1fF+35mSG9Oz5sRh3hhZELixdgTYXB0UcSbczpRmrD1IU5qUlexJ4bPlHWZc3PLfL5X18qk0ytfI1NvbHixcLwzC6tzHrKRwZTyYf8AmlDZRrSpTU4kCN2sSuzVwMcsanI0bykMfQZj6q8iVOuumvHjWLTtY6f1NN4jlpJ89hnwSMsah8uYCxy3y6aaX4eFZHHNpybQpb+boTbQaIpJHEIr5WsxclsvZbLYr31DO7B4uGHTur37hq2aswjAnKNIBYslwG77H1fDWpRxT3d74NCH3p3ckxUuHljnMDwZyjBcxzPkAuDoVsrAjnmqGjfh8RGlGUZRupW8LnvWbUClerwbtyk62VV8TH1THyD+dR8Qthm73klzWXnf0Pjdfdb3NJLiJpOuxU3ryWsAPmRjkug8co4WqUicRiuUioRVorRerGKUmxygE8rmw8yAak5VbiJO7m6OJwuNmxZlifrs2dArLbO4f0TrwtbXj9tRmWFfF06tGNOzVvYadtwzvEyYd0jdgR1jAnLfS6gcT2XPt4VJx0nCMk5q6PN38E8GHihfKTEioCt7EIoUGx4HThrULIVpqdRzXHMg9/t15doxxxq8cao+bMwJY+iVtYWsNe08BRnRgsVHDycmm7k3sHDzxwrHiHSRkAXrFBGYDS7A8G77691Ec9aUJTcoKyfAWt7t0sTjcTDMssUYgN0UqzEkMGuxuPmjQd+tGjrw2Lp0acoNN3HOEtlGcANzykkeVwKk4Ha+Qvb8bBmx0HURvHGpYMzMCScpvYAWA1trfyqGdWErwoT32rnuw9nY3D4eODPh36tQitlcGyiwuL6m3hTMitUpVJudmr9RqzbtYqVi8mKIdjqIsyoOQCgkkaW58b1FmZrEU4q0Y5dOo21kcQUAUBobY2ouGjMro5RQSzIM2UDmRe9u8A2trQ2UqTqS3U8yK2FvrhsY5TDrK5ABY5LKoJtdixAHhxNjaoub62DqUVedl2jJUnIK22N/cLhZOqnEsb2vYx30PMFSQRodQeRqLnbSwNWrHehZrrGDZ+L61A4R0BFwHFmIIve17jwNjUnLOG67X7jZoYBQBQBQBQBQBQBQBQBQBQBQBQBQBQBQBQBQBQBQBQBQBQBQBQBQBQBQBQBQGjtwf7tP9S/3DRmyl9SPWitugjhi/wDC/wBSoRb7Y/s7fQtepKQpvpw+M4f6k/fqGX2yPpy6/Qt/FF8p6sKX5BiQp7iQCR42NSUcbX+LQTd39/esxb4PFQjDTA5V9PMrN829hYkWK8j42vCZ31sBu0lVpveX5+Md6kriDm2niBjFw4jjyNE0nWFmuAjKpXLl1N3Xn2+FRnc6FTg6TqXd07W6/wDRqb87yS7PiWZYklQuEILFWBIJB9UgjSjNmDw8a8txuzN/Z+NxMuFSYRxCR0DrGWbLZhmCs+XQ6jW2nfTOxqnCnGo43dllcgNy99ZsdPJC0CQ9ULvdyzXDZSoGUcCDc300omdWLwcKEFJSvfoGzauIaOGSRApKKWsxIU5QTYkA24cbGpOGnFSkk+JpbvY/EYjDrNJGkTSKGRMxawOoLmwsSNbDh9lQjZXhTp1HGLvYX9398cTisTPhhh4UeAsGJlYglXKHLaPtFLnVXwdOlTjU3m0+jovzjDFisWJY1kih6tyQXjkYspCswurINDlte/OmZyuNJxbi3dc6+5E7+b1S7OVJBCksbtl1cqwOXN80gg2PZwo3Y3YPCxxDcW7NH3tXb2Nw0HuhsNFJGFDOI5mzqvEkBogGAHfS7FOhRqT3FJp9Ky8yY3e23FjYFnhJynQg+srDirDtH9KlHPXoyoz3JGrvFt/3O8MEaCTETsRGhbKoCi7O7WJCga6Ak8qhs2UKHKKU5O0Y6+yNTbeP2hhYXmy4fEBQSUVXjZR865d84HEj0dAaO5nRp0Ks1DON+p+it4jDizIEJjCl7aBiQpPYSASPGxqTlju3+LQVNxN75tomQmFIkjIBOcsxLXNgMoAtbjUJs7cZhI4eyvdvoNsbS2g006xYeBokfKjySMhbQE6BGvYki+nDuNRd8DXydBQi5Sd3zK/qiKn3yxiY1MEcLB1zrmBE7ZLZWbU9Vfgh5dlLs3xwdF0XW3nZdH36SQx21dpRGLNhoMjTRo7pKzlFeRVLZSi9vHW178BS74mqFLDyvaTvZvS2i62aG+W+uJ2c6h8NG8b+pKJGA04hhkOUjja5uOHMCbs24XB08RHKVmuFvuOuGkzIrXU3AN19U31BHdUldJWdiD2NtfEzzzL1UQhikydcHY52FswRcvydQTfQi2utoTudNWlThCLu7vO3MMNScoUAUAUAUAUAUBpbb+LT/VP900ZspfPHrRWvQRwxf+F/qVCLfbH9nb6Fr1JSFN9OHxnD/Un79Qy+2R9OXX6FyVJQlb7d3PXH+7XSy4mPFHq34Zh1MJyMey/A8j53xsWtHFuhuJ/K1n3vM3OjzfJpicHi7pio7j0tDJl43/8AcHMcxqOdpRhjcGof1aecX4fYYJ/zlD/0c34uHqTmj/Gl/wBy8pC900/m7/GT+TVB07K/kdjGzdz4phvqI/uLRHFX+rLrfmV1vB/6btuLE8IcTo/Z6Vke/g2SQ+NRxLWj/wC5wbp8Y/i9UPG95zxJhhxxMgiP1eryn92rDxYUlzFdhvhk6n+Kv28PEnVFtBwrI5iptx9oQwbW2k00scQMkoBkdVBPXtoCxFzWKLzF05zwtJRTeS06ix8Bt7DzymKGVJSqZmMbBlAvYAkG1zrp3VNyonQqQjvTVusTOnL4nD/1A/DkqJFhsj6z6vVEttvenCjBtHHKk8zwlEhiIkdmZMtsqXIHb4VN8jTSwtV1VKSsk73eS8Tzos2DLg8GVmGV5JDJk5qMqqAe/wBG/nblRDaNeNareGiViK6UsNiIZsNtDDjN7nuH0vYE8WA+QQWUnlcUZu2dKnOMqE/7vzvJ7dPfXDbQXIPQly+lC/PtyHg6/b2gUuc2JwVTDu+q5/zQZzUnGVj0HfB4v6xfumoRcbX+aHUWcBUlOVntX+0uG+q/0pqx4lvS/wCPn1+qLMIrIqCK3o2GmNwzwPpcXRvmuPVYefHtBI50N+HrujUU0V7uVtzFKkmyiGXEo5RJOIij1zsb8cg1TtzoOFY56Fpi6FJtYn+15253w7+PUyz9nYFIIkijFkRbAc/EnmSdSeZJrJFPObnJylqzZoYBQBQBQBQBQBQGHGwdZG6fOUr+0CP86GUZbskypOhrFjD4nE4WX0JGsAD8+EuGXx9K9v0TUIvNqwdSnGpHT3tYuGpKEo3pg2is2MQJqsSZCw4F8xLAHgct1B7DccqxZ6LZlNwpNvjn2cO8vKsjzpCbufCY7/q/9CCh0V/lp9Xqxf6RdzTiLYvC3TFR2Po6GQLqLHlIOR58DytDOrA4xU/6VTOL8Psau4e85x+LjMi5ZosLKkmlgSZYLMByvlNxyIomZ4zDKhSdtHJW7mbHTT+bv8ZP5NQw2V/I7GNm7nxTDfUR/cWiOKv9WXW/MX+lXYvunAOwF3h99XwA9MfsEnxAozq2dW5Ouk9Hl7eJp9HW0Hx3VzyX/wB3gEAJ+VKxBkf9hIv22qFqZ46mqF4L+537OC77+A+1kVpVvR0P/V9p/Tl//YasUXOO/i0uzyLL9yIJOsygPlyZuZFwbHt14eJ7ayKjedt3gV/05fE4f+oH4clYyLPZH1n1eqJPfDc9MZhVeJVXEoitG4sC1hfIxHI8jyNj23mxqwuLdGpaT+F6+550Zb1HFwmGYn3RDo1/WZeAYj5wPot3686IbQwqpS3o/K/z/Q3jEKXaO/pKqsw/RcsAfMo3sqTh3WkpfmX+ysOk7c+LDx+7sL7y6OpdU0FywUPHb1GDEaDQ+PGLFxs/FyqS5Gpmn+WfOWNsHFNLhYJHFneFGYd7KCftNSVVaKhUlFaJsr/oN+Dxf1i/dNQiz2v80Oos+pKcrLav9pcN9V/pTVjxLel/x8+v1RZtZFQFAVhu9/aPGfVt/KGseJcV/wCBDr9yz6yKcKAKAKAKAKAKAKAKAU96dwsNjX667wz6e+x8yvAsDxI7RY6DXSosduHx1Sit3WPMzFh9zcSRkn2niZI+aqAjEdjPcsQeetLGUsXTveFJJ9/hofO8PRzh8V1IVmgSGPIiRgWsTm53N786WFDaFSld6t55jTgoJEjCvJ1jAWDlQCdOLAGxPPS1SccpJu6VjT2Nsh4HmYzGTrpDIwZQLMQF9EjgLKosb8KixnVqqaStaysS1SaSEwu7cUeNfGR+i0kRSRANGYsrZ+4+jY9uh43uOiWJlKiqT4O69jHvduz7vjWJ5WjjDBrIouSAQLk3014WqGicNieQlvJXZI7FwBghSIuZBGoVWIAbKosM1tCbDjpUmqrPfm5Wtc3WUEWOoNDWRe7Ww48FAII9VDM1zx9JiRfwFlv+jQ3YivKtPfkScgNjlIB5Ei49lxQ1IUdkbjnDYiXER4qTrJSxe6IVOZs50tp6WulRY7auN5SChKKstNSaGypTJG8mJZljYt1YRFVjlKgsQLm17gXtcA8hQ5+ViotKOvHM0N8N0xtEIkkzIiHMFRRqSLXYm99CbWtx50aNuFxTw7birt85ObOw7RxqjP1hUAZiACQBa7W0v4W8Kk55yUpNpWFzF7jxnG+7YZpIJTqwQKVY8CSCPlDiO3XjrUWOqONlyPJSSaN7Hbvu+IGJjxDxTCJY9FBiZVLN6aHU3LHgwItoaWzua4V0ocnKN1e/T2P7GHH7uS4vIuMnR4VYMYYozGrsOHWFpHJX9EW+yjVzKGIhSu6UbPnbvbqyRPYiJihVGyG1g2W9vAcL1JzRaTu8xd3Q3OGzi/VzO6yWLK6rxW9iCLWOvfUJHVisW8RbeVrcw0VJxinPuXnxq444l+uW1gEXIAFK5bcbWJ531NRY7Y4y1Hkd1W8RrXhrxqTiBr2048qAVMBuZ1WNfGjEOZXvmBRchDW9GwsQBlFtb6c9aix2zxm9SVJxyXeNlScQUAUAUAUB/9k="/>
          <p:cNvSpPr>
            <a:spLocks noChangeAspect="1" noChangeArrowheads="1"/>
          </p:cNvSpPr>
          <p:nvPr/>
        </p:nvSpPr>
        <p:spPr bwMode="auto">
          <a:xfrm>
            <a:off x="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9688" name="AutoShape 8" descr="data:image/jpeg;base64,/9j/4AAQSkZJRgABAQAAAQABAAD/2wCEAAkGBxMSEhQUExQWFRUXFh8aGBYYGRweGBsbGBobGCAZFxwaHCggGhslHRgcITEhJSkrLi4uGCAzODMsNygtLisBCgoKDg0OGxAQGzQkICQ0NDA0NC8sLTQsNDQsLCwsLCwsNCwtLCwsLCwsLCwsNCwsLCwsNCwsLC8sLCwsLCwsLP/AABEIALcBEwMBEQACEQEDEQH/xAAcAAACAgMBAQAAAAAAAAAAAAAABgUHAwQIAQL/xABPEAACAQIDBAYDCwkFBwQDAAABAgMAEQQSIQUGMUEHE1FhcYEiMpEUIzM0QlJyc6Gysxc1YoKSk6Kx0TZTg8HDFSRDVHTS8CVj0/FVtOH/xAAbAQEAAgMBAQAAAAAAAAAAAAAAAQUCAwQGB//EAD0RAAIBAgMDCgUDBAEDBQAAAAABAgMRBCExBRJBE1FhcYGRobHB0SIyM+HwFBU0I0JS8TUGcoIWJENTYv/aAAwDAQACEQMRAD8AvGgCgCgCgCgKS6VdxxhicXhxaFm98Qf8NmPFf0CeXInsIAjQ9Hs3Hcp/Snrw6fuVvQtwoAoAoAoAoC1ehneWZpmwkrl0KFo8xuVKkXVSdbFSTbll04mhSbWw0FBVYqzvmWzjsZHCjSSuqIouzMbAf+dlSUUISnLdirsqzePpg1K4OIEf3st9e9UB+0nyqLl3Q2PxqvsXuI20N+doTetipB3Icg/gAqLFlDAYeGkF25+ZDz7Rmf15ZG+k7H+ZqbHRGlCOiXcaxNDM8oAoDPNhHREdlIV75CeeXQkd2ta41YSlKEXnHXouQpJtpcDBWwkKADR6A6r2X8DF9Wv3RUo8RU+d9ZtUMDnTpQ/OmK+kn4SVitWes2b/ABo9vmxVqTuCgCgOjMUjnZ+GygleqTrAtySvUkDQakdZkJHzQ19Lio4HkYtKvK+t3bv9r9p5ufA6u9vUsQxUERE5hkMdzqcubMeN2C3IUWInFSTiufx6b9unfxGqsjiCgCgCgCgCgCgCgIPflVOz8Zm4dQ58wpI/itUS0OnB35eFudHM1D2IUAUAUAUAUBN7l7Q9z47DS8hKA30X9Bj+yxoznxlPlKEo9HlmTHSZvY2NxDRo3+7xMQgB0ZhoZD235dg8TQ59nYRUae8/mf5YTKFgFAFAFAFAMO6G7xxUl3uIU9c8L88oP8zyHlVXtTaCwtO0fnenv+cTRWq7istT3afWbQxZWBbotkjA0VUXTMewc/O1Rh9zZ+F3qzzeb523w6Xw8SIWpQvIjtuYWKKTq4mL5BZ30yl+eQclHDyrrwdWrVp8pUVr6LjbhfpNlKUpK7I6uo2AaPQHVey/gYvq1+6KlHiKnzvrNqhgc6dKH50xX0k/CSsVqz1mzf40e3zYq1J3BQBQHUu73xXD/Ux/cFFoeKrfUl1vzJCpNQUAUAUAUAUAUAUAUAi9Mm0eq2eUHGaRU8h6Z8vQt+tUMstlU96vfmV/QoSh6gKAKAz4rCtGQHFiyK471dQynzBFE7mMZqWa6u4wUMjIsLFSwUlRxYA2F+08BWLnFSUW82Q5JOxOYbGYaeEpOuSWOM9VKgAz5V0SQcCdLA8+2/GtqUcRRrKdF3jJ5p8LvNro6PxaXGcJXjoxfq0N4UBlw0DSOqILsxAA7SdKxqTjTi5ydksyJNJXZYezOj2IKDO7M3MIbKO69rnx0rymI/6hqt2oxSXTm/bzOKWJk9DffcXBkeq47w5/zrlW3cYnqu4w5epzkXjOjldOqmYa6hwDp3Fba+VdtL/qOX/yQ7n738zYsVLiiexuzCmGXC4YZAwylz8lflMe1jwt2nkBpV0cUp4h4nEZ2ztzvguhL052aVK8t6RD7UUYSIYPBIWnkHpMPWC8MzHkTy4Ad2lWGGbxdR4vFu0I6LhfmS49PObI/G9+byId9iQYBBJiiJZj6kAPo+LniQPZy1qwWOr4+bhhvhgtZcezp8eo2cpOq7QyQsYh3nd5Mtz6zZFsqjwHAAVcQjCjCML9Cu8336s6VuwSRqmtz0MjqvZfwMX1a/dFSjxFT531m1QwOdOlD86Yr6SfhJWK1Z6zZv8AGj2+bFWpO4KAKA6l3e+K4f6mP7gotDxVb6kut+ZIVJqCgCgCgCgCgCgCgCgKY6c9o5sRBAOEcZc+MhsL94CfxVHE9DsanaEp8+Xd/srGhchQGfBYYyyJGvrO4QeLEKPtNQ9DGclCLk+BYPTRsdYZcK6CymHqrcveeH8Lgfq04lVsis5xmnre/eVwBUluTWF92YJswSRB8oFSUYdjciKr6n6PGx3XJPqea6uJpk6dRaklisVgcVBI/ViDEqpYBTZHI105G/ZYHxrjp0sbha0Y72/TbtnqvXt06jWlUpySvdClV4dQUBJbu41YcTFI/qq2vcCLX8r38q5MdRlWw86cdWjXVi5QaRdMUgYBlIKkXBGoIPMV88lFxbjJWaK0+qgBQBQGhPC0at1EamRzcsxsL/OkPE25Adw0HDphONSS5aT3VzeS4Lr7c2SukVdobEw0BM+PmaaRtco0v3KoNyBw4gVd0Mbia65HBQ3IrjrbrenmzfGc5fDBWF3aG2psSDFhojHD/dRLqfplRr4cPGrahgqOGfK1570+eT06r6G6NOMM5vMhcbgpIWyyKUa17HjY1YU61OrHepu66DdGakro6j2X8DF9Wv3RW5HiqnzvrNqhgc6dKH50xX0k/CSsVqz1mzf40e3zYq1J3BQBQHUu73xXD/Ux/cFFoeKrfUl1vzJCpNQUAUAUAUAUAUAUAUBzXv8A7Q6/aGJe+gkKDwjsmncct/OsUewwNPk8PFdF+/MXqk6goBv6Ktn9dtKHS4jBlP6osP42WoODadTcw76cvzsLL6Zdn9bs8uOMMiv5H3s+Xpg+VSyn2TU3cRbnVvUo3A4KSZwka5mPAXHLxrVWrQox36jsj0spqKuxl2YNqYXRI5SvzGGZfIA6eRFVGI/a8VnKSvzp2f37TnlyM+JOpiocSCuKwTxORbrOpYi50vmC5h266d9VjpVsO1LDV1KPNvLybt+aGlpw+WXiVziISjMrcVJB8q9bCanFSWjO+LUldGOsiQoCX2LvHiMLpG10+Y2q+Q5eVq4cXs6his5rPnWv37TVOjGeo7bL3/gewmUxHt9ZPs1HsrzmJ2BXhnSe8u5+3icssPJaZjVhcUkq5o3V17VII+yqWpSnTluzTT6TQ1bJmatYPGHl3/8A3RAWtpR4SJixgfEynj6DSm/eWuq+HLsq4w8sXWioqoqcetRXhm/zM2RcnknbwILaG1doyjLDh5IE7FQhv2iBbyAqzoYTZ1J71Wqpy6Wrd3vc3RhSjnJ3FbamyMREM86MuY2zMRcnj235Vc0MXh6vwUZJ2XA6IVISyidNbL+Bi+rX7orsR4yp876zaoYHOnSh+dMV9JPwkrFas9Zs3+NHt82KtSdwUAUB1Lu98Vw/1Mf3BRaHiq31Jdb8yQqTUFAFAFAFAFAFAFAaO3MeMPh5pj/w42bxKgkDzOlGbKNPlKkYc7OWSb6nU9tQj2x5QBQFt9BOz/jM5HzY1Ph6bD7UotSi2zU+WHb7epZm3MAMRh5oT/xI2XwLAgHyNGU1GpydSM+ZnMmA2ZLOxSNCzAXIuBbW2uYjnWitiadCO9Udl+cx7OVSMVdjXszY+1o/UcoOxpFYew5hVHiMZsmp8yv1Jp9+RzSnRfAa9mnHj4YYdh2qzhvukVSYj9A/pb660mvNM0S3P7bkRvtusZ/f4R76B6a/PA5j9IcO8fb3bI2qqH9Gq/h4Pm+3kbKNbcyehWzqQSCCCDYg8QRyNevTTV0d6dz5qQFAFAbGCxskLZo3ZG7VNvb2juNa6tGnVju1FddJjKClqh63e38uQmKAB4CUcP1xy8R7BXmsdsGyc8P3ez9H3nJUw7WcR6VgQCDcHgRw8q80007M5jS2g2Jt7wsJ75Gb+Sr/AJ10UFh7/wBZy7EvNv0JVuIrbSwe13vZ0A7ImC/aQG+2rrD1tkQ/tf8A5Jv7eBvjKitUxQ2vsPFxAyTo1ubFg3HQcGJq9w2OwtX+nRl2Wa9DphUpvKJ0psv4GL6tfuirBHjanzvrNqhgc6dKH50xX0k/CSsVqz1mzf40e3zYq1J3BQBQHUu73xXD/Ux/cFFoeKrfUl1vzJCpNQUAUAUAUAUAUAUAi9Mm0Oq2eUHGaRU8h74fL0APOoZZ7Kp72IvzK/oUJQ9OFAFAdEdFmz+p2bBcelJeQ/rm6/wBaI8ntKpv4iXRl3fcbak4TnPfHYTjaeJhiW5Ll1GgGVwJNCSBYZreVaataFGLlN2R63CV08PGT6u7Iz4DdaddZMXHAO6S5+wgfbVNW2rQllCi5/8Ajl5N+BMq0HpG4x7Piw8JGfaDyHsM+nkoN/tqpryxFZfDhlFf9mffb0NMt6X9tuwaI2BAI4f+dtUrTTszWRW2t3MPitZFs/z10bz5Hzruwm0a+Fyg8uZ6fbsM4VJQ0Ejam4M6XMLLKOz1X9hNj7fKvRYfb9CeVVbr717+B1RxKfzCvi8HJEcsiMh7GBHsvxq6pVqdVb1OSa6DojJS0ZgrYSFAFAPXR3t8hvc0hupuYyeRGpXwIuR4d9ea27gE4/qILNa+/wCehyYinb4kNG15IGJR8U0D/oy5D7Gqmwsa8VvRpKa6Y38jminqlcWcfu6736raIk/ReU/zDG/sq5o7RhD6mG3eqPul5m6NWK+aIrbX2JPAM0oBUmwcMGBNr8jfkeNXOGxtCv8ADTefNZo6adWEsonTGy/gYvq1+6K7UeNqfO+s2qGBzp0ofnTFfST8JKxWrPWbN/jR7fNirUncFAFAdS7vfFcP9TH9wUWh4qt9SXW/MkKk1BQBQBQBQBQBQBQFMdOe0M2IggHCOMufGQ29oCfxVHE9DsanaEp87t3f7KxoXIUAUBYmF6W8TGiIsEAVFCqPT4KLD5XYKZlTLZFOTbcnn1exl/LHi/7iD+P/AL6Zkfs1L/J+HsKO9e8T7QmE0iIjZAlkvY2JIJuTrrbyFOk7sNho4eG6nda5mzg92411xeJjiH92rBpPMC4H21U1dpVJZYak5dLVo+OvgS67fyK4w7I2rgYmCYPDyTSH5QXXzZzdR5AVVYrCY2rHfxVRRjzXy7lr33NM4VGrzY44RpCt5FVWPyVJa3ixAufL215+ooKVoNtc7VvDPzOdmetYCgMeIw6SKVdVZTyYAj2Gs4VJU3vQdn0DQTd4dxEYF8N6D8erJ9E/RJ1U/Z4Vf4Hb04tQxGa5+K6+fz6zpp4hrKRXTqQSCLEaEHiD2GvWJpq6O1O581IM+BxBjkRxxRw3sN611qaqU5QfFNd5jNXi0WftzbCIMmMwpMZOjrZ08bmxU93HsvXjcHg51PjwtW0lweT9U14FfCDfyvMVsXsfATa4bErG393LcL4BmFx9tXVLGY6jliKTkueOvcvsdCqVI/Mri3tHAvC5R7XtfQggg8CCDVtRrwrQ34adKt5nRCakro6i2X8DF9Wv3RW9HiqnzvrNqhgc6dKH50xX0k/CSsVqz1mzf40e3zYq1J3BQBQHUu73xXD/AFMf3BRaHiq31Jdb8yQqTUFAFAFAFAFAFAFAc1b/AG0fdG0MS/ISFF8I/QBHcct/OsUewwNPk6EV0X78xfqTqCgCgCgCgCgJHZGAjkJaaZYo1tfm57kUanx5Vy4qvUppKlByk+5dbNdSbjlFXYy4beWOK0Gz8PdmNs76sx7SBqe3U2HYKp6mzJ1f62OqZLgtF+dV+k53Sb+KoxkhYYVRLjZjJM3qqNQCfkxIvE62LW+yqia/VSdLCQtBav1k3w6Lmh/E7RWX5qT0EpKgsMhPySRcX4Anhfw+3jVZOKUmou9uP5wMDLWACgCgKV3lmR8VM0dipc2I4HtI8Tc+dfRMBCcMNCM9UiyopqCuRldZsPuJMxA7Tb21EnZNkN2Vx+2htzE4Nupxca4iJtA9gMy9+liR80i/fzry9DA4bGR5XCycJLhrZ+fan2cDjjTjPODsxe2pg8JIrS4WXIQLtBLof8NuDfRuT/KrXDVsXTkqeIjfmlH1XDrsboSqRdprtF+rQ3nS25G3I8XhInRgWVFWReauAAQRxtpcHmKJnjsXQlRqtPsJTae0osPGZJnWNF4lj9g5k9w1NSaadOVSW7BXZzVvRtX3Xi5p7WEj3UHiFACrfvygVCPYYajyVKMOYiqG8KAKA6l3e+K4f6mP7gotDxVb6kut+ZIVJqCgCgCgCgCgCgNDbuP9z4aab+7jZvEgEgeZsKhmyjT5SpGHOzlpiTqdSeJoe20PKAKAcNydw5NoxySLKsSo+XVS1za54EWsCPbUHBjMfHDyUWr3GP8AIxL/AM2n7s/91Tmcf71H/DxD8jEv/Np+7P8A3UzH71H/AA8Tx+hmUA2xSE20HVnXu9amZK21H/DxKuItodDQuhiwG24sJH/u6553X05nGiX+RGvd2niRzFrVNbBVMXU/ru0E8orj0t+hzypyqP4skSu70QjB2hjXJJ+CDasx7VB+wcBx4WNcWOm6j/Q4RW/ytouh+vHhzmuo7vk4E1u/tBsS0mMmOSGO4iU+qNPSc9rW9G/ewqux2HjhlHCUs5yzk+L5l1cbdTNVSKj8K1/Mhcx2/k/Xs0VhFwVGW9wPlNzue41b0dg0ORUavzcWn4LhbsOiOGW7nqZx0jS2+Bjv23a3srV/6cpX+d+Bj+l6SI2vvdicQpUsEQ8VQWv4kkm3deu/C7Iw2He8ld87/LeBthQhHPUgaszceUBu7H2c+IlESWDEEgnh6IJ/yt51z4rEww9J1J6K3i7GFSagrsmcNvG6q2GxqGaMHKQfhUI09FjxI7/baq+ps6EpLEYSW7LX/wDL6109HcanRT+KnkQGMRA7CNiyX9FiLEjvHbVpSc3BOas+Jvi21nqYK2EmXD4h4zmRmRu1SQfaKWIlFSVpK59YrFySG8ju57XYsfaTSxEYRjlFWMFDIKAKAKA6l3e+K4f6mP7gotDxVb6kut+ZIVJqCgCgCgCgCgCgETpl2j1Wzyg4zSKnkPTPl6IHnUMs9lU96vfmV/QoWh6cKAKA6H6Ktn9Ts2HSxkvIe/OfRP7AWiPKbSqb+Il0ZfnaN1ScAUAUBzTv7s/qNoYlOXWFx4Se+ADwzW8qxR7DBVOUoRfR5ZEHEwBBIDAEEg8D3G1JJtNJ2Opq6JHFYubGzoDa7EIijREB0AA5Af5VyU6NLBUW1os2+L6zUoxpRbJPenbC5EwkB95iFi394w4nwvc9517K49m4OW88VW+eXgn628Mucwo03fflqxYq4OgKAKAKA+44yxCqCWJsABcknQAAcTQNpK7H+fo0xMOBGJBb3SrZzEvFUt8m2pkHGw8BqNcZRUotSV0VUdp051uTfy8/T7CXtXabYhldwufKAzAWLkfKYcL2sNOytOGw0cPFwg3a90uboXQWUIbmSNGugzCgCgCgM82EdFR2UhZAShI0YA5SR5i1DFTi20noYKGQUAUB0puDtZMTgYGUi6oI3HY6AKQey+hHcwojx+NoulWkn194w1JyhQBQBQBQBQBQFedKW6+Mx7wCBVMcasTmcD0nI5dwUe01DvctdnYqlh1Jz1Yi/kq2j82L94P6UzLL92w/T3B+SraPzYv3g/pTMfu2H6e4PyVbR+bF+8H9KjMfu2H6e4vbA4YRRxxr6qIFHgoAH8qyPNTk5ScnxM9DEKAKArLpN3FxGNxKTYcKfe8r5mA1Ukg9+jW8qjiXGz8fToU3CfOJ/wCSraPzYv3g/pTM7/3bD9PcH5Kto/Ni/eD+lMx+7Yfp7g/JVtH5sX7wf0pmP3bD9PcH5Kto/Ni/eD+lMx+7Yfp7g/JVtH5sX7wf0qMx+7Yfp7jND0SY88TAvi5/yQ1OZD2vQXP3fcmtndDLXBnxIA5rGmvkzHT9mlmc9TbX+Ee9/nmPu7e5uEwOsMd5LfCv6T+R4L+qBSxV4jGVq/zPLmWgwVJyiTvV0a4XGMZEvh5TqWQAoxPNk017wRfneotzFjhtp1aK3XmivtodEuPS/VmKUcrNlY+TgAHzpmWsNr0JfNdfnQRh6ONp/wDKn95F/wDJUXfMbv3LDf5eD9jPhujDabGxhVB2tIlv4GJ+ymZjLamGSylfsY4bt9EKIwfGSCS2vVR3CfrMbEjuAHjU2K/EbXclakrdL1GPf3clcdBGkWWKSEWi0smUgAoQo0HoixA0t30aOTBY50JtyzT15+srM9FO0fmxfvB/SmZcfu2H6e48/JVtH5sX7wf0pmP3bD9PcH5Kto/Ni/eD+lMx+7Yfp7hg3M3U2ts+fOqxtG1hJH1gsw7R2MOR8uBNRmcuLxeFxELO9+DsW7WRRBQBQBQBQBQBQBQBQBQBQBQBQBQBQBQBQBQBQBQBQBQBQBQBQBQBQBQBQBQBQBQBQBQBQBQBQBQBQBQEBtffPBYV8k8jRta4BhmsRwupEdmHeDUXR00sHWqq8FftXuTkEyuqupurAEHtBFwfZUnO007M+6EBQBQBQBQBQBQBQBQBQBQBQBQBQBQBQBQBQHjsACSQABck8ABzNBqQSb3YZrmLrplBsXigldLjsZUIbyJqN5HS8JUXzWXW0n5mxsjeTDYpikEgdgpLCzArYgWYMAVNzwOuhoncwqYepTV5qxLVJpCgCgCgCgCgCgCgCgCgCgCgKt6RdnnGe7ZhcjBKiJbgW+EmPkjJ+wax4lzganI7kX/ff2j43J/om2t1+ARCfSgYxH6I1XyykD9U1KObaVLcrt8+fuOLk2Nhc8hw+2pK8VMJvt1mKkwi4WTro7lgXjC2UgXBLa+sD51Fztlg92kqrkrPrM6b5xLiVwuIilw0rWydZlKPc2GV0YjU6a21046UuYvBydPlINSS1tqu8ZWJsbampOQU8LvtnxjYIYaQTKTmuyZAAAc1wb2II5X1GlRc7ZYLdpcrvK3aSOP29ImIaCLCyzlUV2ZGjVQGLAAmRl19E6UvnY1QoJw35TS7/RM+f9tYr/8AHTfvcP8A/LQnkaf/ANi7pexGYffvNixg/csomvZhmjYILXJYo5AAGp58uOlLm6WBtS5XfVu31Qx7Z2vDhY+smcKt7DmzMeCoo1Zj2CjdjkpUp1ZbsEa0ePxTqHTCqoOoWabLJ5qkbqD3ZvG1DNwpJ2cu5ZeLXka2zN7IpJzhpVfD4kcIpLWcdsTqSrj2HQ6aGiZnUwsow5SL3o869eY+t6t4zgU61oJJIr2LxlfRv84EggX0vqPCjZGHw/LS3VJJ9Ju7A2zFjIVmhN1biD6ysOKsOTD/APo0IqTXWoyozcJG7O7BSVXMfm3tfzoa0k3mR+721jiohL1TRKSQA5Bb0WKm4W4GoPOoTuba1Lkpbt7mrvlvOmz4VlZDIWcKqA2J0JJvbgAKGeFwzxE91OxI7F2kuJginTRZEDW5i/FT3g3HlUmqrTdObg+Bu0NZX/TTjnjwSIhIEsoVyOahWbL5kD2GoZZ7KhGVZt8EOG78kTYaEwW6oxrktwAta3cRwPfepRw1lNVJKetzHBsZExcmJUANJGEe3MqSQx77G36oqLZkutJ01TfBkTszejEzIHXZ8xFyAweIK1jbMvWOrWPI2qLvmN08NTi7Oou5+iZrYDfszTSQR4KdpYr51zwjLY5TqZADr2GpuZzwO5BTlNWemvsSGH3jmOJhgkwcsIkzem7IV9FS1gY2YZtOBI0vUJmp4eKpuamnbmv62Nzerby4HDtOyl7EAIDYsSbaHuFz4A1LMMNQdaooLI+92dtLjcNHOgyh73Um5UqSpBPiKlEYii6NRwfA0sfvDMmKbDx4SScLGr50ZABmLCzdYVA9XTXy0qGzZDDxdNTc0s7Z39LkdtTfpsNJFHNgp0eU2jGeE5jcLxWQgasONuNRc208DykXKM00tdfY2Nq704mCJ5W2dPZVJPvkJAtzOR2YDtNjal3zGFPC05yUVUWfQ/VI3N595PcMImeJpIyQCUIuC3C4a2nK9+dTcww+H5ae4nZ9J7s/bs00SSphHKSKGUmSMGzC4uM2mlLkToxhJxcs10M+Yt5Rb3yF42BIKMVuLEjiCQQbXBB4EUuS8PzO5MY7FLFG8r6KiF2PcoJP2CpNEIuclFcRL3X2/gFwYWfFYfPPnkmUyLfNOSzKdeQbL+rWtSilmzvxFCu6t4xdlksuYUeifHjD7QlwwcPHLmVWBuGaIkqwI0sUzfZWSZ37Sp8pQVS2a9dfEumsjz5V+7n9osZ9W3+jWPEuK/8AAh1+5j6VgMZicJhcN75OpbNk16sNktnI9Xhm14W7xRk7O/o051KmUfPXQtMVkUxWGyP7SYn6B/DirHiXFX/j4/nFlnBACSALnieZt21kVFxY6Qd6hgMPdbGeTSJeztcjsW/mSBUM68FhXXnn8q19jV6Nt1ThIjNNc4mf0nLasoJuEJPyidW7/AURnj8Vyst2HyrT88iAhxXu7eDK2sWED5F5Zkspbx6xr3/QXsqOJ1OPIYG61lbx+3mWlWRTFe9MuzQ2FjxK+jJBILMNCFc20I5hspB5WPbUMtNlVLVHTejXkbp2ocZsQzPqzw2fsLK2RvIlT7acDU6XI4vdXB/dCxj8NNsHF9dEGfAzNZkvfL+iSflDXKx4jQ9tRodsJQx1PdllNfn+y0tmbQjxESSxMHRxdSP5HsI4EciKyKapTlTk4yWaI3cv4nH9KT8V6haG3FfVfZ5I0dq7PGOxGIib1IsMYgeyXEWYnxVEjP8AiVGrNlOo6MIyWrd+xe7v3EJ0M7QbqJsLJo8Eh0PIOTceTq37QqUdO1aa341FpJfnhYsWpKoht7d30x2GaBzlNwyPa+VxwNuY1II7CeFDow2IdCopoqDCY7aOw5cjreNjfKbmGTvjb5LW8+FwdKxLyUMPjY3Wviuv86mW3unvTBtCMvESrL68bespP81NtCPsNxU3KTE4WdCVpd5NxoFAAFgBYAcAByFSc7d82VjuD+etpf4n4wqEW+N/iUuzyLOeMEgkAlTcdxsRceRI86kqLtC/tWBcVjEgcZo4oXkkHa0waBB+x132VHE6acnTpOa1bsuzN+NhU6I52gmxmAkOsbll77HIxHcbIf1qI7tpxU4Qrrj/AL9yy1jAJIGp4nttUlRcrPpS/OGy/rB+LFWLLfZ30KvV6Ms11BBB1B0IrIpxL6XRbZjj/wByP74qGWGzP5C7fImNzJANn4S5Ath473P6AotDRi0+Xn1vzJPCvFMiyIFZXFw1hqDwPhQ0yUoPdfAht9SZEhwo44mZUb6pffJD+whX9aolzG/C/C3Uf9qv26LxGARL80eysjmuyn+lXDNg9oYfGRi2bK2ml3hIuDbtQqPI1iy92bJVaEqUvxP7lu4PErLGkiG6uoZT2hhcH2GsijlFxk4vVFW7LwEU+38Yk0ayJkY5WAIvaIX156n21jxLmpUlDAwcXZ/7PnakUmwcYssOY4GdrNHe4U8wL/KA9JTxIBB4XpoKbjjqW7P51x/PHvLVwuIWRFdGDIyhlYcCCLgjyrIpZRcW09UVpsj+0mJ+gfw4qx4lvV/4+P5xZYm1tpR4aF5pTlRBcnn2ADtJNgB2msiqp05VJKEdWVxuVs6TamMbaWKHvaNaCM8LqdLdqpfjzck8iKxRbYupHDUlh6er1f5z+RaRNZFMVJs1fcW8Lh9ExBco3Iif3wW7ffFyeNY8S8qPlsCmtY28MvLMtysijEfpixips5kJ1kkRR+q3WH7EqGWOy4OVe/Mn7Hxg9mth9hdW4s/VFmB4gyPnse8ZreVRwE6iqYzeWl/LIcto4GOeN4pVDo4syns/yI4g8iKyOGE5QkpRdmiqsHPNsDF9VIWkwMzXVuJH6QA4ONMwHrCxHYMdGXMowx9PejlNfndzcw/7lzL7hje4y++Nm5W6xzf2VK0KzFRfLNccvJGhsDYrTRe6DiMRE2JYzFEZQAH9QWKE3EYRePyahI21qyhLc3U93Ljw1489xUSD/Zm3UGZmjxS2Lva5MpsbkAAnrVB4cHodrl+pwTyzj6fbyLZrIpDXlxirKkR9Z1Zl7PQy3Hj6YPkaGSg3Fy5vU82jgIp42imRZEbirDTx7iORGooTCpKEt6Lsyo91dmtgtvHDxsSgDAnn1bRdaA3g2QX7R31BeYmoq2C35a+t7e5ctSUBV+4P562l/ifjCoRcY3+JS7PItCpKcUdj7LOJM2K6+eLrpTlEbKAY4/ekOqniFL/r1iszuq1FTtT3U7LjzvN8ezsFLePDf7M2thcT1juk2kjyEEnhG9yABYKyNw+TTQ7qEv1OFnTtZrS3evUtusijKx6Uvzhsv6wfixViy42d9Cr1ejLOrIpxL6XvzbJ9ZH98VDLDZn8hdT8jLunu3g5MDhWfC4dmaBCzGJCxJUXJOW9++osmRicTWjWklN2u+L5xm2ZglgiSJPUjUKt+waAeysjjqTc5OT1Yuz7Exr46PFGWHLErKsOVrAOPSOfjmNhrbkNKizOpVqKoumk7vj1DXUnEKG/m68+0VSNZIo0R8wJDMxOUr3ADU6a8qho7sHiYYduTTbZt7obIxWDgEEkkcyID1ZsysOYU8brf2DtormGKrU609+Kab1IrZ26OKi2hJjuthYyZg0eVgMrWsA2uoyrrbWx01qLG6pi6U6Co2eXEaNv7HjxcDwS+q44jipGoZe8HWsmcdGtKlNTjwIXcvYGLwMZheaOaIXKCzKyE3NgdbqTy5XPhUK50YuvSry30mmaWC3RxUe0Xx/WwkvcGPKwGUqFADa6gKNba66a0sbJ4unLDqjZ5cTNv7upiNoFEWdI4U1yFSSz6+kSDyGgHefIzHB4qnh7txuyRwOBxsMaRxnCKiKFVQkugH6+vjTM1TnRnJylvXfSvY19r7L2liEMZxGHjRtH6uN85U8QGZza40uBfvqGmZUquHpve3W30tW8je3n3Ygx0arJdWQ3jlQ2dD3Hs0GncOYBqbGvD4mdCV46PVcGY8Iu0YlCN7mxNhYSs7wsfpKsUgv3gjwqMyZfp5O6vHosn6o1hus0+ITE411laP4KFARDHqDc5jeRtBqbDQaaC02M/1ShTdOkrX1fF+35mSG9Oz5sRh3hhZELixdgTYXB0UcSbczpRmrD1IU5qUlexJ4bPlHWZc3PLfL5X18qk0ytfI1NvbHixcLwzC6tzHrKRwZTyYf8AmlDZRrSpTU4kCN2sSuzVwMcsanI0bykMfQZj6q8iVOuumvHjWLTtY6f1NN4jlpJ89hnwSMsah8uYCxy3y6aaX4eFZHHNpybQpb+boTbQaIpJHEIr5WsxclsvZbLYr31DO7B4uGHTur37hq2aswjAnKNIBYslwG77H1fDWpRxT3d74NCH3p3ckxUuHljnMDwZyjBcxzPkAuDoVsrAjnmqGjfh8RGlGUZRupW8LnvWbUClerwbtyk62VV8TH1THyD+dR8Qthm73klzWXnf0Pjdfdb3NJLiJpOuxU3ryWsAPmRjkug8co4WqUicRiuUioRVorRerGKUmxygE8rmw8yAak5VbiJO7m6OJwuNmxZlifrs2dArLbO4f0TrwtbXj9tRmWFfF06tGNOzVvYadtwzvEyYd0jdgR1jAnLfS6gcT2XPt4VJx0nCMk5q6PN38E8GHihfKTEioCt7EIoUGx4HThrULIVpqdRzXHMg9/t15doxxxq8cao+bMwJY+iVtYWsNe08BRnRgsVHDycmm7k3sHDzxwrHiHSRkAXrFBGYDS7A8G77691Ec9aUJTcoKyfAWt7t0sTjcTDMssUYgN0UqzEkMGuxuPmjQd+tGjrw2Lp0acoNN3HOEtlGcANzykkeVwKk4Ha+Qvb8bBmx0HURvHGpYMzMCScpvYAWA1trfyqGdWErwoT32rnuw9nY3D4eODPh36tQitlcGyiwuL6m3hTMitUpVJudmr9RqzbtYqVi8mKIdjqIsyoOQCgkkaW58b1FmZrEU4q0Y5dOo21kcQUAUBobY2ouGjMro5RQSzIM2UDmRe9u8A2trQ2UqTqS3U8yK2FvrhsY5TDrK5ABY5LKoJtdixAHhxNjaoub62DqUVedl2jJUnIK22N/cLhZOqnEsb2vYx30PMFSQRodQeRqLnbSwNWrHehZrrGDZ+L61A4R0BFwHFmIIve17jwNjUnLOG67X7jZoYBQBQBQBQBQBQBQBQBQBQBQBQBQBQBQBQBQBQBQBQBQBQBQBQBQBQBQBQBQGjtwf7tP9S/3DRmyl9SPWitugjhi/wDC/wBSoRb7Y/s7fQtepKQpvpw+M4f6k/fqGX2yPpy6/Qt/FF8p6sKX5BiQp7iQCR42NSUcbX+LQTd39/esxb4PFQjDTA5V9PMrN829hYkWK8j42vCZ31sBu0lVpveX5+Md6kriDm2niBjFw4jjyNE0nWFmuAjKpXLl1N3Xn2+FRnc6FTg6TqXd07W6/wDRqb87yS7PiWZYklQuEILFWBIJB9UgjSjNmDw8a8txuzN/Z+NxMuFSYRxCR0DrGWbLZhmCs+XQ6jW2nfTOxqnCnGo43dllcgNy99ZsdPJC0CQ9ULvdyzXDZSoGUcCDc300omdWLwcKEFJSvfoGzauIaOGSRApKKWsxIU5QTYkA24cbGpOGnFSkk+JpbvY/EYjDrNJGkTSKGRMxawOoLmwsSNbDh9lQjZXhTp1HGLvYX9398cTisTPhhh4UeAsGJlYglXKHLaPtFLnVXwdOlTjU3m0+jovzjDFisWJY1kih6tyQXjkYspCswurINDlte/OmZyuNJxbi3dc6+5E7+b1S7OVJBCksbtl1cqwOXN80gg2PZwo3Y3YPCxxDcW7NH3tXb2Nw0HuhsNFJGFDOI5mzqvEkBogGAHfS7FOhRqT3FJp9Ky8yY3e23FjYFnhJynQg+srDirDtH9KlHPXoyoz3JGrvFt/3O8MEaCTETsRGhbKoCi7O7WJCga6Ak8qhs2UKHKKU5O0Y6+yNTbeP2hhYXmy4fEBQSUVXjZR865d84HEj0dAaO5nRp0Ks1DON+p+it4jDizIEJjCl7aBiQpPYSASPGxqTlju3+LQVNxN75tomQmFIkjIBOcsxLXNgMoAtbjUJs7cZhI4eyvdvoNsbS2g006xYeBokfKjySMhbQE6BGvYki+nDuNRd8DXydBQi5Sd3zK/qiKn3yxiY1MEcLB1zrmBE7ZLZWbU9Vfgh5dlLs3xwdF0XW3nZdH36SQx21dpRGLNhoMjTRo7pKzlFeRVLZSi9vHW178BS74mqFLDyvaTvZvS2i62aG+W+uJ2c6h8NG8b+pKJGA04hhkOUjja5uOHMCbs24XB08RHKVmuFvuOuGkzIrXU3AN19U31BHdUldJWdiD2NtfEzzzL1UQhikydcHY52FswRcvydQTfQi2utoTudNWlThCLu7vO3MMNScoUAUAUAUAUAUBpbb+LT/VP900ZspfPHrRWvQRwxf+F/qVCLfbH9nb6Fr1JSFN9OHxnD/Un79Qy+2R9OXX6FyVJQlb7d3PXH+7XSy4mPFHq34Zh1MJyMey/A8j53xsWtHFuhuJ/K1n3vM3OjzfJpicHi7pio7j0tDJl43/8AcHMcxqOdpRhjcGof1aecX4fYYJ/zlD/0c34uHqTmj/Gl/wBy8pC900/m7/GT+TVB07K/kdjGzdz4phvqI/uLRHFX+rLrfmV1vB/6btuLE8IcTo/Z6Vke/g2SQ+NRxLWj/wC5wbp8Y/i9UPG95zxJhhxxMgiP1eryn92rDxYUlzFdhvhk6n+Kv28PEnVFtBwrI5iptx9oQwbW2k00scQMkoBkdVBPXtoCxFzWKLzF05zwtJRTeS06ix8Bt7DzymKGVJSqZmMbBlAvYAkG1zrp3VNyonQqQjvTVusTOnL4nD/1A/DkqJFhsj6z6vVEttvenCjBtHHKk8zwlEhiIkdmZMtsqXIHb4VN8jTSwtV1VKSsk73eS8Tzos2DLg8GVmGV5JDJk5qMqqAe/wBG/nblRDaNeNareGiViK6UsNiIZsNtDDjN7nuH0vYE8WA+QQWUnlcUZu2dKnOMqE/7vzvJ7dPfXDbQXIPQly+lC/PtyHg6/b2gUuc2JwVTDu+q5/zQZzUnGVj0HfB4v6xfumoRcbX+aHUWcBUlOVntX+0uG+q/0pqx4lvS/wCPn1+qLMIrIqCK3o2GmNwzwPpcXRvmuPVYefHtBI50N+HrujUU0V7uVtzFKkmyiGXEo5RJOIij1zsb8cg1TtzoOFY56Fpi6FJtYn+15253w7+PUyz9nYFIIkijFkRbAc/EnmSdSeZJrJFPObnJylqzZoYBQBQBQBQBQBQGHGwdZG6fOUr+0CP86GUZbskypOhrFjD4nE4WX0JGsAD8+EuGXx9K9v0TUIvNqwdSnGpHT3tYuGpKEo3pg2is2MQJqsSZCw4F8xLAHgct1B7DccqxZ6LZlNwpNvjn2cO8vKsjzpCbufCY7/q/9CCh0V/lp9Xqxf6RdzTiLYvC3TFR2Po6GQLqLHlIOR58DytDOrA4xU/6VTOL8Psau4e85x+LjMi5ZosLKkmlgSZYLMByvlNxyIomZ4zDKhSdtHJW7mbHTT+bv8ZP5NQw2V/I7GNm7nxTDfUR/cWiOKv9WXW/MX+lXYvunAOwF3h99XwA9MfsEnxAozq2dW5Ouk9Hl7eJp9HW0Hx3VzyX/wB3gEAJ+VKxBkf9hIv22qFqZ46mqF4L+537OC77+A+1kVpVvR0P/V9p/Tl//YasUXOO/i0uzyLL9yIJOsygPlyZuZFwbHt14eJ7ayKjedt3gV/05fE4f+oH4clYyLPZH1n1eqJPfDc9MZhVeJVXEoitG4sC1hfIxHI8jyNj23mxqwuLdGpaT+F6+550Zb1HFwmGYn3RDo1/WZeAYj5wPot3686IbQwqpS3o/K/z/Q3jEKXaO/pKqsw/RcsAfMo3sqTh3WkpfmX+ysOk7c+LDx+7sL7y6OpdU0FywUPHb1GDEaDQ+PGLFxs/FyqS5Gpmn+WfOWNsHFNLhYJHFneFGYd7KCftNSVVaKhUlFaJsr/oN+Dxf1i/dNQiz2v80Oos+pKcrLav9pcN9V/pTVjxLel/x8+v1RZtZFQFAVhu9/aPGfVt/KGseJcV/wCBDr9yz6yKcKAKAKAKAKAKAKAKAU96dwsNjX667wz6e+x8yvAsDxI7RY6DXSosduHx1Sit3WPMzFh9zcSRkn2niZI+aqAjEdjPcsQeetLGUsXTveFJJ9/hofO8PRzh8V1IVmgSGPIiRgWsTm53N786WFDaFSld6t55jTgoJEjCvJ1jAWDlQCdOLAGxPPS1SccpJu6VjT2Nsh4HmYzGTrpDIwZQLMQF9EjgLKosb8KixnVqqaStaysS1SaSEwu7cUeNfGR+i0kRSRANGYsrZ+4+jY9uh43uOiWJlKiqT4O69jHvduz7vjWJ5WjjDBrIouSAQLk3014WqGicNieQlvJXZI7FwBghSIuZBGoVWIAbKosM1tCbDjpUmqrPfm5Wtc3WUEWOoNDWRe7Ww48FAII9VDM1zx9JiRfwFlv+jQ3YivKtPfkScgNjlIB5Ei49lxQ1IUdkbjnDYiXER4qTrJSxe6IVOZs50tp6WulRY7auN5SChKKstNSaGypTJG8mJZljYt1YRFVjlKgsQLm17gXtcA8hQ5+ViotKOvHM0N8N0xtEIkkzIiHMFRRqSLXYm99CbWtx50aNuFxTw7birt85ObOw7RxqjP1hUAZiACQBa7W0v4W8Kk55yUpNpWFzF7jxnG+7YZpIJTqwQKVY8CSCPlDiO3XjrUWOqONlyPJSSaN7Hbvu+IGJjxDxTCJY9FBiZVLN6aHU3LHgwItoaWzua4V0ocnKN1e/T2P7GHH7uS4vIuMnR4VYMYYozGrsOHWFpHJX9EW+yjVzKGIhSu6UbPnbvbqyRPYiJihVGyG1g2W9vAcL1JzRaTu8xd3Q3OGzi/VzO6yWLK6rxW9iCLWOvfUJHVisW8RbeVrcw0VJxinPuXnxq444l+uW1gEXIAFK5bcbWJ531NRY7Y4y1Hkd1W8RrXhrxqTiBr2048qAVMBuZ1WNfGjEOZXvmBRchDW9GwsQBlFtb6c9aix2zxm9SVJxyXeNlScQUAUAUAUB/9k="/>
          <p:cNvSpPr>
            <a:spLocks noChangeAspect="1" noChangeArrowheads="1"/>
          </p:cNvSpPr>
          <p:nvPr/>
        </p:nvSpPr>
        <p:spPr bwMode="auto">
          <a:xfrm>
            <a:off x="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9690" name="AutoShape 10" descr="data:image/jpeg;base64,/9j/4AAQSkZJRgABAQAAAQABAAD/2wCEAAkGBxMSEhQUExQWFRUXFh8aGBYYGRweGBsbGBobGCAZFxwaHCggGhslHRgcITEhJSkrLi4uGCAzODMsNygtLisBCgoKDg0OGxAQGzQkICQ0NDA0NC8sLTQsNDQsLCwsLCwsNCwtLCwsLCwsLCwsNCwsLCwsNCwsLC8sLCwsLCwsLP/AABEIALcBEwMBEQACEQEDEQH/xAAcAAACAgMBAQAAAAAAAAAAAAAABgUHAwQIAQL/xABPEAACAQIDBAYDCwkFBwQDAAABAgMAEQQSIQUGMUEHE1FhcYEiMpEUIzM0QlJyc6Gysxc1YoKSk6Kx0TZTg8HDFSRDVHTS8CVj0/FVtOH/xAAbAQEAAgMBAQAAAAAAAAAAAAAAAQUCAwQGB//EAD0RAAIBAgMDCgUDBAEDBQAAAAABAgMRBCExBRJBE1FhcYGRobHB0SIyM+HwFBU0I0JS8TUGcoIWJENTYv/aAAwDAQACEQMRAD8AvGgCgCgCgCgKS6VdxxhicXhxaFm98Qf8NmPFf0CeXInsIAjQ9Hs3Hcp/Snrw6fuVvQtwoAoAoAoAoC1ehneWZpmwkrl0KFo8xuVKkXVSdbFSTbll04mhSbWw0FBVYqzvmWzjsZHCjSSuqIouzMbAf+dlSUUISnLdirsqzePpg1K4OIEf3st9e9UB+0nyqLl3Q2PxqvsXuI20N+doTetipB3Icg/gAqLFlDAYeGkF25+ZDz7Rmf15ZG+k7H+ZqbHRGlCOiXcaxNDM8oAoDPNhHREdlIV75CeeXQkd2ta41YSlKEXnHXouQpJtpcDBWwkKADR6A6r2X8DF9Wv3RUo8RU+d9ZtUMDnTpQ/OmK+kn4SVitWes2b/ABo9vmxVqTuCgCgOjMUjnZ+GygleqTrAtySvUkDQakdZkJHzQ19Lio4HkYtKvK+t3bv9r9p5ufA6u9vUsQxUERE5hkMdzqcubMeN2C3IUWInFSTiufx6b9unfxGqsjiCgCgCgCgCgCgCgIPflVOz8Zm4dQ58wpI/itUS0OnB35eFudHM1D2IUAUAUAUAUBN7l7Q9z47DS8hKA30X9Bj+yxoznxlPlKEo9HlmTHSZvY2NxDRo3+7xMQgB0ZhoZD235dg8TQ59nYRUae8/mf5YTKFgFAFAFAFAMO6G7xxUl3uIU9c8L88oP8zyHlVXtTaCwtO0fnenv+cTRWq7istT3afWbQxZWBbotkjA0VUXTMewc/O1Rh9zZ+F3qzzeb523w6Xw8SIWpQvIjtuYWKKTq4mL5BZ30yl+eQclHDyrrwdWrVp8pUVr6LjbhfpNlKUpK7I6uo2AaPQHVey/gYvq1+6KlHiKnzvrNqhgc6dKH50xX0k/CSsVqz1mzf40e3zYq1J3BQBQHUu73xXD/Ux/cFFoeKrfUl1vzJCpNQUAUAUAUAUAUAUAUAi9Mm0eq2eUHGaRU8h6Z8vQt+tUMstlU96vfmV/QoSh6gKAKAz4rCtGQHFiyK471dQynzBFE7mMZqWa6u4wUMjIsLFSwUlRxYA2F+08BWLnFSUW82Q5JOxOYbGYaeEpOuSWOM9VKgAz5V0SQcCdLA8+2/GtqUcRRrKdF3jJ5p8LvNro6PxaXGcJXjoxfq0N4UBlw0DSOqILsxAA7SdKxqTjTi5ydksyJNJXZYezOj2IKDO7M3MIbKO69rnx0rymI/6hqt2oxSXTm/bzOKWJk9DffcXBkeq47w5/zrlW3cYnqu4w5epzkXjOjldOqmYa6hwDp3Fba+VdtL/qOX/yQ7n738zYsVLiiexuzCmGXC4YZAwylz8lflMe1jwt2nkBpV0cUp4h4nEZ2ztzvguhL052aVK8t6RD7UUYSIYPBIWnkHpMPWC8MzHkTy4Ad2lWGGbxdR4vFu0I6LhfmS49PObI/G9+byId9iQYBBJiiJZj6kAPo+LniQPZy1qwWOr4+bhhvhgtZcezp8eo2cpOq7QyQsYh3nd5Mtz6zZFsqjwHAAVcQjCjCML9Cu8336s6VuwSRqmtz0MjqvZfwMX1a/dFSjxFT531m1QwOdOlD86Yr6SfhJWK1Z6zZv8AGj2+bFWpO4KAKA6l3e+K4f6mP7gotDxVb6kut+ZIVJqCgCgCgCgCgCgCgCgKY6c9o5sRBAOEcZc+MhsL94CfxVHE9DsanaEp8+Xd/srGhchQGfBYYyyJGvrO4QeLEKPtNQ9DGclCLk+BYPTRsdYZcK6CymHqrcveeH8Lgfq04lVsis5xmnre/eVwBUluTWF92YJswSRB8oFSUYdjciKr6n6PGx3XJPqea6uJpk6dRaklisVgcVBI/ViDEqpYBTZHI105G/ZYHxrjp0sbha0Y72/TbtnqvXt06jWlUpySvdClV4dQUBJbu41YcTFI/qq2vcCLX8r38q5MdRlWw86cdWjXVi5QaRdMUgYBlIKkXBGoIPMV88lFxbjJWaK0+qgBQBQGhPC0at1EamRzcsxsL/OkPE25Adw0HDphONSS5aT3VzeS4Lr7c2SukVdobEw0BM+PmaaRtco0v3KoNyBw4gVd0Mbia65HBQ3IrjrbrenmzfGc5fDBWF3aG2psSDFhojHD/dRLqfplRr4cPGrahgqOGfK1570+eT06r6G6NOMM5vMhcbgpIWyyKUa17HjY1YU61OrHepu66DdGakro6j2X8DF9Wv3RW5HiqnzvrNqhgc6dKH50xX0k/CSsVqz1mzf40e3zYq1J3BQBQHUu73xXD/Ux/cFFoeKrfUl1vzJCpNQUAUAUAUAUAUAUAUBzXv8A7Q6/aGJe+gkKDwjsmncct/OsUewwNPk8PFdF+/MXqk6goBv6Ktn9dtKHS4jBlP6osP42WoODadTcw76cvzsLL6Zdn9bs8uOMMiv5H3s+Xpg+VSyn2TU3cRbnVvUo3A4KSZwka5mPAXHLxrVWrQox36jsj0spqKuxl2YNqYXRI5SvzGGZfIA6eRFVGI/a8VnKSvzp2f37TnlyM+JOpiocSCuKwTxORbrOpYi50vmC5h266d9VjpVsO1LDV1KPNvLybt+aGlpw+WXiVziISjMrcVJB8q9bCanFSWjO+LUldGOsiQoCX2LvHiMLpG10+Y2q+Q5eVq4cXs6his5rPnWv37TVOjGeo7bL3/gewmUxHt9ZPs1HsrzmJ2BXhnSe8u5+3icssPJaZjVhcUkq5o3V17VII+yqWpSnTluzTT6TQ1bJmatYPGHl3/8A3RAWtpR4SJixgfEynj6DSm/eWuq+HLsq4w8sXWioqoqcetRXhm/zM2RcnknbwILaG1doyjLDh5IE7FQhv2iBbyAqzoYTZ1J71Wqpy6Wrd3vc3RhSjnJ3FbamyMREM86MuY2zMRcnj235Vc0MXh6vwUZJ2XA6IVISyidNbL+Bi+rX7orsR4yp876zaoYHOnSh+dMV9JPwkrFas9Zs3+NHt82KtSdwUAUB1Lu98Vw/1Mf3BRaHiq31Jdb8yQqTUFAFAFAFAFAFAFAaO3MeMPh5pj/w42bxKgkDzOlGbKNPlKkYc7OWSb6nU9tQj2x5QBQFt9BOz/jM5HzY1Ph6bD7UotSi2zU+WHb7epZm3MAMRh5oT/xI2XwLAgHyNGU1GpydSM+ZnMmA2ZLOxSNCzAXIuBbW2uYjnWitiadCO9Udl+cx7OVSMVdjXszY+1o/UcoOxpFYew5hVHiMZsmp8yv1Jp9+RzSnRfAa9mnHj4YYdh2qzhvukVSYj9A/pb660mvNM0S3P7bkRvtusZ/f4R76B6a/PA5j9IcO8fb3bI2qqH9Gq/h4Pm+3kbKNbcyehWzqQSCCCDYg8QRyNevTTV0d6dz5qQFAFAbGCxskLZo3ZG7VNvb2juNa6tGnVju1FddJjKClqh63e38uQmKAB4CUcP1xy8R7BXmsdsGyc8P3ez9H3nJUw7WcR6VgQCDcHgRw8q80007M5jS2g2Jt7wsJ75Gb+Sr/AJ10UFh7/wBZy7EvNv0JVuIrbSwe13vZ0A7ImC/aQG+2rrD1tkQ/tf8A5Jv7eBvjKitUxQ2vsPFxAyTo1ubFg3HQcGJq9w2OwtX+nRl2Wa9DphUpvKJ0psv4GL6tfuirBHjanzvrNqhgc6dKH50xX0k/CSsVqz1mzf40e3zYq1J3BQBQHUu73xXD/Ux/cFFoeKrfUl1vzJCpNQUAUAUAUAUAUAUAi9Mm0Oq2eUHGaRU8h74fL0APOoZZ7Kp72IvzK/oUJQ9OFAFAdEdFmz+p2bBcelJeQ/rm6/wBaI8ntKpv4iXRl3fcbak4TnPfHYTjaeJhiW5Ll1GgGVwJNCSBYZreVaataFGLlN2R63CV08PGT6u7Iz4DdaddZMXHAO6S5+wgfbVNW2rQllCi5/8Ajl5N+BMq0HpG4x7Piw8JGfaDyHsM+nkoN/tqpryxFZfDhlFf9mffb0NMt6X9tuwaI2BAI4f+dtUrTTszWRW2t3MPitZFs/z10bz5Hzruwm0a+Fyg8uZ6fbsM4VJQ0Ejam4M6XMLLKOz1X9hNj7fKvRYfb9CeVVbr717+B1RxKfzCvi8HJEcsiMh7GBHsvxq6pVqdVb1OSa6DojJS0ZgrYSFAFAPXR3t8hvc0hupuYyeRGpXwIuR4d9ea27gE4/qILNa+/wCehyYinb4kNG15IGJR8U0D/oy5D7Gqmwsa8VvRpKa6Y38jminqlcWcfu6736raIk/ReU/zDG/sq5o7RhD6mG3eqPul5m6NWK+aIrbX2JPAM0oBUmwcMGBNr8jfkeNXOGxtCv8ADTefNZo6adWEsonTGy/gYvq1+6K7UeNqfO+s2qGBzp0ofnTFfST8JKxWrPWbN/jR7fNirUncFAFAdS7vfFcP9TH9wUWh4qt9SXW/MkKk1BQBQBQBQBQBQBQFMdOe0M2IggHCOMufGQ29oCfxVHE9DsanaEp87t3f7KxoXIUAUBYmF6W8TGiIsEAVFCqPT4KLD5XYKZlTLZFOTbcnn1exl/LHi/7iD+P/AL6Zkfs1L/J+HsKO9e8T7QmE0iIjZAlkvY2JIJuTrrbyFOk7sNho4eG6nda5mzg92411xeJjiH92rBpPMC4H21U1dpVJZYak5dLVo+OvgS67fyK4w7I2rgYmCYPDyTSH5QXXzZzdR5AVVYrCY2rHfxVRRjzXy7lr33NM4VGrzY44RpCt5FVWPyVJa3ixAufL215+ooKVoNtc7VvDPzOdmetYCgMeIw6SKVdVZTyYAj2Gs4VJU3vQdn0DQTd4dxEYF8N6D8erJ9E/RJ1U/Z4Vf4Hb04tQxGa5+K6+fz6zpp4hrKRXTqQSCLEaEHiD2GvWJpq6O1O581IM+BxBjkRxxRw3sN611qaqU5QfFNd5jNXi0WftzbCIMmMwpMZOjrZ08bmxU93HsvXjcHg51PjwtW0lweT9U14FfCDfyvMVsXsfATa4bErG393LcL4BmFx9tXVLGY6jliKTkueOvcvsdCqVI/Mri3tHAvC5R7XtfQggg8CCDVtRrwrQ34adKt5nRCakro6i2X8DF9Wv3RW9HiqnzvrNqhgc6dKH50xX0k/CSsVqz1mzf40e3zYq1J3BQBQHUu73xXD/AFMf3BRaHiq31Jdb8yQqTUFAFAFAFAFAFAFAc1b/AG0fdG0MS/ISFF8I/QBHcct/OsUewwNPk6EV0X78xfqTqCgCgCgCgCgJHZGAjkJaaZYo1tfm57kUanx5Vy4qvUppKlByk+5dbNdSbjlFXYy4beWOK0Gz8PdmNs76sx7SBqe3U2HYKp6mzJ1f62OqZLgtF+dV+k53Sb+KoxkhYYVRLjZjJM3qqNQCfkxIvE62LW+yqia/VSdLCQtBav1k3w6Lmh/E7RWX5qT0EpKgsMhPySRcX4Anhfw+3jVZOKUmou9uP5wMDLWACgCgKV3lmR8VM0dipc2I4HtI8Tc+dfRMBCcMNCM9UiyopqCuRldZsPuJMxA7Tb21EnZNkN2Vx+2htzE4Nupxca4iJtA9gMy9+liR80i/fzry9DA4bGR5XCycJLhrZ+fan2cDjjTjPODsxe2pg8JIrS4WXIQLtBLof8NuDfRuT/KrXDVsXTkqeIjfmlH1XDrsboSqRdprtF+rQ3nS25G3I8XhInRgWVFWReauAAQRxtpcHmKJnjsXQlRqtPsJTae0osPGZJnWNF4lj9g5k9w1NSaadOVSW7BXZzVvRtX3Xi5p7WEj3UHiFACrfvygVCPYYajyVKMOYiqG8KAKA6l3e+K4f6mP7gotDxVb6kut+ZIVJqCgCgCgCgCgCgNDbuP9z4aab+7jZvEgEgeZsKhmyjT5SpGHOzlpiTqdSeJoe20PKAKAcNydw5NoxySLKsSo+XVS1za54EWsCPbUHBjMfHDyUWr3GP8AIxL/AM2n7s/91Tmcf71H/DxD8jEv/Np+7P8A3UzH71H/AA8Tx+hmUA2xSE20HVnXu9amZK21H/DxKuItodDQuhiwG24sJH/u6553X05nGiX+RGvd2niRzFrVNbBVMXU/ru0E8orj0t+hzypyqP4skSu70QjB2hjXJJ+CDasx7VB+wcBx4WNcWOm6j/Q4RW/ytouh+vHhzmuo7vk4E1u/tBsS0mMmOSGO4iU+qNPSc9rW9G/ewqux2HjhlHCUs5yzk+L5l1cbdTNVSKj8K1/Mhcx2/k/Xs0VhFwVGW9wPlNzue41b0dg0ORUavzcWn4LhbsOiOGW7nqZx0jS2+Bjv23a3srV/6cpX+d+Bj+l6SI2vvdicQpUsEQ8VQWv4kkm3deu/C7Iw2He8ld87/LeBthQhHPUgaszceUBu7H2c+IlESWDEEgnh6IJ/yt51z4rEww9J1J6K3i7GFSagrsmcNvG6q2GxqGaMHKQfhUI09FjxI7/baq+ps6EpLEYSW7LX/wDL6109HcanRT+KnkQGMRA7CNiyX9FiLEjvHbVpSc3BOas+Jvi21nqYK2EmXD4h4zmRmRu1SQfaKWIlFSVpK59YrFySG8ju57XYsfaTSxEYRjlFWMFDIKAKAKA6l3e+K4f6mP7gotDxVb6kut+ZIVJqCgCgCgCgCgCgETpl2j1Wzyg4zSKnkPTPl6IHnUMs9lU96vfmV/QoWh6cKAKA6H6Ktn9Ts2HSxkvIe/OfRP7AWiPKbSqb+Il0ZfnaN1ScAUAUBzTv7s/qNoYlOXWFx4Se+ADwzW8qxR7DBVOUoRfR5ZEHEwBBIDAEEg8D3G1JJtNJ2Opq6JHFYubGzoDa7EIijREB0AA5Af5VyU6NLBUW1os2+L6zUoxpRbJPenbC5EwkB95iFi394w4nwvc9517K49m4OW88VW+eXgn628Mucwo03fflqxYq4OgKAKAKA+44yxCqCWJsABcknQAAcTQNpK7H+fo0xMOBGJBb3SrZzEvFUt8m2pkHGw8BqNcZRUotSV0VUdp051uTfy8/T7CXtXabYhldwufKAzAWLkfKYcL2sNOytOGw0cPFwg3a90uboXQWUIbmSNGugzCgCgCgM82EdFR2UhZAShI0YA5SR5i1DFTi20noYKGQUAUB0puDtZMTgYGUi6oI3HY6AKQey+hHcwojx+NoulWkn194w1JyhQBQBQBQBQBQFedKW6+Mx7wCBVMcasTmcD0nI5dwUe01DvctdnYqlh1Jz1Yi/kq2j82L94P6UzLL92w/T3B+SraPzYv3g/pTMfu2H6e4PyVbR+bF+8H9KjMfu2H6e4vbA4YRRxxr6qIFHgoAH8qyPNTk5ScnxM9DEKAKArLpN3FxGNxKTYcKfe8r5mA1Ukg9+jW8qjiXGz8fToU3CfOJ/wCSraPzYv3g/pTM7/3bD9PcH5Kto/Ni/eD+lMx+7Yfp7g/JVtH5sX7wf0pmP3bD9PcH5Kto/Ni/eD+lMx+7Yfp7g/JVtH5sX7wf0qMx+7Yfp7jND0SY88TAvi5/yQ1OZD2vQXP3fcmtndDLXBnxIA5rGmvkzHT9mlmc9TbX+Ee9/nmPu7e5uEwOsMd5LfCv6T+R4L+qBSxV4jGVq/zPLmWgwVJyiTvV0a4XGMZEvh5TqWQAoxPNk017wRfneotzFjhtp1aK3XmivtodEuPS/VmKUcrNlY+TgAHzpmWsNr0JfNdfnQRh6ONp/wDKn95F/wDJUXfMbv3LDf5eD9jPhujDabGxhVB2tIlv4GJ+ymZjLamGSylfsY4bt9EKIwfGSCS2vVR3CfrMbEjuAHjU2K/EbXclakrdL1GPf3clcdBGkWWKSEWi0smUgAoQo0HoixA0t30aOTBY50JtyzT15+srM9FO0fmxfvB/SmZcfu2H6e48/JVtH5sX7wf0pmP3bD9PcH5Kto/Ni/eD+lMx+7Yfp7hg3M3U2ts+fOqxtG1hJH1gsw7R2MOR8uBNRmcuLxeFxELO9+DsW7WRRBQBQBQBQBQBQBQBQBQBQBQBQBQBQBQBQBQBQBQBQBQBQBQBQBQBQBQBQBQBQBQBQBQBQBQBQBQBQBQEBtffPBYV8k8jRta4BhmsRwupEdmHeDUXR00sHWqq8FftXuTkEyuqupurAEHtBFwfZUnO007M+6EBQBQBQBQBQBQBQBQBQBQBQBQBQBQBQBQBQHjsACSQABck8ABzNBqQSb3YZrmLrplBsXigldLjsZUIbyJqN5HS8JUXzWXW0n5mxsjeTDYpikEgdgpLCzArYgWYMAVNzwOuhoncwqYepTV5qxLVJpCgCgCgCgCgCgCgCgCgCgCgKt6RdnnGe7ZhcjBKiJbgW+EmPkjJ+wax4lzganI7kX/ff2j43J/om2t1+ARCfSgYxH6I1XyykD9U1KObaVLcrt8+fuOLk2Nhc8hw+2pK8VMJvt1mKkwi4WTro7lgXjC2UgXBLa+sD51Fztlg92kqrkrPrM6b5xLiVwuIilw0rWydZlKPc2GV0YjU6a21046UuYvBydPlINSS1tqu8ZWJsbampOQU8LvtnxjYIYaQTKTmuyZAAAc1wb2II5X1GlRc7ZYLdpcrvK3aSOP29ImIaCLCyzlUV2ZGjVQGLAAmRl19E6UvnY1QoJw35TS7/RM+f9tYr/8AHTfvcP8A/LQnkaf/ANi7pexGYffvNixg/csomvZhmjYILXJYo5AAGp58uOlLm6WBtS5XfVu31Qx7Z2vDhY+smcKt7DmzMeCoo1Zj2CjdjkpUp1ZbsEa0ePxTqHTCqoOoWabLJ5qkbqD3ZvG1DNwpJ2cu5ZeLXka2zN7IpJzhpVfD4kcIpLWcdsTqSrj2HQ6aGiZnUwsow5SL3o869eY+t6t4zgU61oJJIr2LxlfRv84EggX0vqPCjZGHw/LS3VJJ9Ju7A2zFjIVmhN1biD6ysOKsOTD/APo0IqTXWoyozcJG7O7BSVXMfm3tfzoa0k3mR+721jiohL1TRKSQA5Bb0WKm4W4GoPOoTuba1Lkpbt7mrvlvOmz4VlZDIWcKqA2J0JJvbgAKGeFwzxE91OxI7F2kuJginTRZEDW5i/FT3g3HlUmqrTdObg+Bu0NZX/TTjnjwSIhIEsoVyOahWbL5kD2GoZZ7KhGVZt8EOG78kTYaEwW6oxrktwAta3cRwPfepRw1lNVJKetzHBsZExcmJUANJGEe3MqSQx77G36oqLZkutJ01TfBkTszejEzIHXZ8xFyAweIK1jbMvWOrWPI2qLvmN08NTi7Oou5+iZrYDfszTSQR4KdpYr51zwjLY5TqZADr2GpuZzwO5BTlNWemvsSGH3jmOJhgkwcsIkzem7IV9FS1gY2YZtOBI0vUJmp4eKpuamnbmv62Nzerby4HDtOyl7EAIDYsSbaHuFz4A1LMMNQdaooLI+92dtLjcNHOgyh73Um5UqSpBPiKlEYii6NRwfA0sfvDMmKbDx4SScLGr50ZABmLCzdYVA9XTXy0qGzZDDxdNTc0s7Z39LkdtTfpsNJFHNgp0eU2jGeE5jcLxWQgasONuNRc208DykXKM00tdfY2Nq704mCJ5W2dPZVJPvkJAtzOR2YDtNjal3zGFPC05yUVUWfQ/VI3N595PcMImeJpIyQCUIuC3C4a2nK9+dTcww+H5ae4nZ9J7s/bs00SSphHKSKGUmSMGzC4uM2mlLkToxhJxcs10M+Yt5Rb3yF42BIKMVuLEjiCQQbXBB4EUuS8PzO5MY7FLFG8r6KiF2PcoJP2CpNEIuclFcRL3X2/gFwYWfFYfPPnkmUyLfNOSzKdeQbL+rWtSilmzvxFCu6t4xdlksuYUeifHjD7QlwwcPHLmVWBuGaIkqwI0sUzfZWSZ37Sp8pQVS2a9dfEumsjz5V+7n9osZ9W3+jWPEuK/8AAh1+5j6VgMZicJhcN75OpbNk16sNktnI9Xhm14W7xRk7O/o051KmUfPXQtMVkUxWGyP7SYn6B/DirHiXFX/j4/nFlnBACSALnieZt21kVFxY6Qd6hgMPdbGeTSJeztcjsW/mSBUM68FhXXnn8q19jV6Nt1ThIjNNc4mf0nLasoJuEJPyidW7/AURnj8Vyst2HyrT88iAhxXu7eDK2sWED5F5Zkspbx6xr3/QXsqOJ1OPIYG61lbx+3mWlWRTFe9MuzQ2FjxK+jJBILMNCFc20I5hspB5WPbUMtNlVLVHTejXkbp2ocZsQzPqzw2fsLK2RvIlT7acDU6XI4vdXB/dCxj8NNsHF9dEGfAzNZkvfL+iSflDXKx4jQ9tRodsJQx1PdllNfn+y0tmbQjxESSxMHRxdSP5HsI4EciKyKapTlTk4yWaI3cv4nH9KT8V6haG3FfVfZ5I0dq7PGOxGIib1IsMYgeyXEWYnxVEjP8AiVGrNlOo6MIyWrd+xe7v3EJ0M7QbqJsLJo8Eh0PIOTceTq37QqUdO1aa341FpJfnhYsWpKoht7d30x2GaBzlNwyPa+VxwNuY1II7CeFDow2IdCopoqDCY7aOw5cjreNjfKbmGTvjb5LW8+FwdKxLyUMPjY3Wviuv86mW3unvTBtCMvESrL68bespP81NtCPsNxU3KTE4WdCVpd5NxoFAAFgBYAcAByFSc7d82VjuD+etpf4n4wqEW+N/iUuzyLOeMEgkAlTcdxsRceRI86kqLtC/tWBcVjEgcZo4oXkkHa0waBB+x132VHE6acnTpOa1bsuzN+NhU6I52gmxmAkOsbll77HIxHcbIf1qI7tpxU4Qrrj/AL9yy1jAJIGp4nttUlRcrPpS/OGy/rB+LFWLLfZ30KvV6Ms11BBB1B0IrIpxL6XRbZjj/wByP74qGWGzP5C7fImNzJANn4S5Ath473P6AotDRi0+Xn1vzJPCvFMiyIFZXFw1hqDwPhQ0yUoPdfAht9SZEhwo44mZUb6pffJD+whX9aolzG/C/C3Uf9qv26LxGARL80eysjmuyn+lXDNg9oYfGRi2bK2ml3hIuDbtQqPI1iy92bJVaEqUvxP7lu4PErLGkiG6uoZT2hhcH2GsijlFxk4vVFW7LwEU+38Yk0ayJkY5WAIvaIX156n21jxLmpUlDAwcXZ/7PnakUmwcYssOY4GdrNHe4U8wL/KA9JTxIBB4XpoKbjjqW7P51x/PHvLVwuIWRFdGDIyhlYcCCLgjyrIpZRcW09UVpsj+0mJ+gfw4qx4lvV/4+P5xZYm1tpR4aF5pTlRBcnn2ADtJNgB2msiqp05VJKEdWVxuVs6TamMbaWKHvaNaCM8LqdLdqpfjzck8iKxRbYupHDUlh6er1f5z+RaRNZFMVJs1fcW8Lh9ExBco3Iif3wW7ffFyeNY8S8qPlsCmtY28MvLMtysijEfpixips5kJ1kkRR+q3WH7EqGWOy4OVe/Mn7Hxg9mth9hdW4s/VFmB4gyPnse8ZreVRwE6iqYzeWl/LIcto4GOeN4pVDo4syns/yI4g8iKyOGE5QkpRdmiqsHPNsDF9VIWkwMzXVuJH6QA4ONMwHrCxHYMdGXMowx9PejlNfndzcw/7lzL7hje4y++Nm5W6xzf2VK0KzFRfLNccvJGhsDYrTRe6DiMRE2JYzFEZQAH9QWKE3EYRePyahI21qyhLc3U93Ljw1489xUSD/Zm3UGZmjxS2Lva5MpsbkAAnrVB4cHodrl+pwTyzj6fbyLZrIpDXlxirKkR9Z1Zl7PQy3Hj6YPkaGSg3Fy5vU82jgIp42imRZEbirDTx7iORGooTCpKEt6Lsyo91dmtgtvHDxsSgDAnn1bRdaA3g2QX7R31BeYmoq2C35a+t7e5ctSUBV+4P562l/ifjCoRcY3+JS7PItCpKcUdj7LOJM2K6+eLrpTlEbKAY4/ekOqniFL/r1iszuq1FTtT3U7LjzvN8ezsFLePDf7M2thcT1juk2kjyEEnhG9yABYKyNw+TTQ7qEv1OFnTtZrS3evUtusijKx6Uvzhsv6wfixViy42d9Cr1ejLOrIpxL6XvzbJ9ZH98VDLDZn8hdT8jLunu3g5MDhWfC4dmaBCzGJCxJUXJOW9++osmRicTWjWklN2u+L5xm2ZglgiSJPUjUKt+waAeysjjqTc5OT1Yuz7Exr46PFGWHLErKsOVrAOPSOfjmNhrbkNKizOpVqKoumk7vj1DXUnEKG/m68+0VSNZIo0R8wJDMxOUr3ADU6a8qho7sHiYYduTTbZt7obIxWDgEEkkcyID1ZsysOYU8brf2DtormGKrU609+Kab1IrZ26OKi2hJjuthYyZg0eVgMrWsA2uoyrrbWx01qLG6pi6U6Co2eXEaNv7HjxcDwS+q44jipGoZe8HWsmcdGtKlNTjwIXcvYGLwMZheaOaIXKCzKyE3NgdbqTy5XPhUK50YuvSry30mmaWC3RxUe0Xx/WwkvcGPKwGUqFADa6gKNba66a0sbJ4unLDqjZ5cTNv7upiNoFEWdI4U1yFSSz6+kSDyGgHefIzHB4qnh7txuyRwOBxsMaRxnCKiKFVQkugH6+vjTM1TnRnJylvXfSvY19r7L2liEMZxGHjRtH6uN85U8QGZza40uBfvqGmZUquHpve3W30tW8je3n3Ygx0arJdWQ3jlQ2dD3Hs0GncOYBqbGvD4mdCV46PVcGY8Iu0YlCN7mxNhYSs7wsfpKsUgv3gjwqMyZfp5O6vHosn6o1hus0+ITE411laP4KFARDHqDc5jeRtBqbDQaaC02M/1ShTdOkrX1fF+35mSG9Oz5sRh3hhZELixdgTYXB0UcSbczpRmrD1IU5qUlexJ4bPlHWZc3PLfL5X18qk0ytfI1NvbHixcLwzC6tzHrKRwZTyYf8AmlDZRrSpTU4kCN2sSuzVwMcsanI0bykMfQZj6q8iVOuumvHjWLTtY6f1NN4jlpJ89hnwSMsah8uYCxy3y6aaX4eFZHHNpybQpb+boTbQaIpJHEIr5WsxclsvZbLYr31DO7B4uGHTur37hq2aswjAnKNIBYslwG77H1fDWpRxT3d74NCH3p3ckxUuHljnMDwZyjBcxzPkAuDoVsrAjnmqGjfh8RGlGUZRupW8LnvWbUClerwbtyk62VV8TH1THyD+dR8Qthm73klzWXnf0Pjdfdb3NJLiJpOuxU3ryWsAPmRjkug8co4WqUicRiuUioRVorRerGKUmxygE8rmw8yAak5VbiJO7m6OJwuNmxZlifrs2dArLbO4f0TrwtbXj9tRmWFfF06tGNOzVvYadtwzvEyYd0jdgR1jAnLfS6gcT2XPt4VJx0nCMk5q6PN38E8GHihfKTEioCt7EIoUGx4HThrULIVpqdRzXHMg9/t15doxxxq8cao+bMwJY+iVtYWsNe08BRnRgsVHDycmm7k3sHDzxwrHiHSRkAXrFBGYDS7A8G77691Ec9aUJTcoKyfAWt7t0sTjcTDMssUYgN0UqzEkMGuxuPmjQd+tGjrw2Lp0acoNN3HOEtlGcANzykkeVwKk4Ha+Qvb8bBmx0HURvHGpYMzMCScpvYAWA1trfyqGdWErwoT32rnuw9nY3D4eODPh36tQitlcGyiwuL6m3hTMitUpVJudmr9RqzbtYqVi8mKIdjqIsyoOQCgkkaW58b1FmZrEU4q0Y5dOo21kcQUAUBobY2ouGjMro5RQSzIM2UDmRe9u8A2trQ2UqTqS3U8yK2FvrhsY5TDrK5ABY5LKoJtdixAHhxNjaoub62DqUVedl2jJUnIK22N/cLhZOqnEsb2vYx30PMFSQRodQeRqLnbSwNWrHehZrrGDZ+L61A4R0BFwHFmIIve17jwNjUnLOG67X7jZoYBQBQBQBQBQBQBQBQBQBQBQBQBQBQBQBQBQBQBQBQBQBQBQBQBQBQBQBQBQGjtwf7tP9S/3DRmyl9SPWitugjhi/wDC/wBSoRb7Y/s7fQtepKQpvpw+M4f6k/fqGX2yPpy6/Qt/FF8p6sKX5BiQp7iQCR42NSUcbX+LQTd39/esxb4PFQjDTA5V9PMrN829hYkWK8j42vCZ31sBu0lVpveX5+Md6kriDm2niBjFw4jjyNE0nWFmuAjKpXLl1N3Xn2+FRnc6FTg6TqXd07W6/wDRqb87yS7PiWZYklQuEILFWBIJB9UgjSjNmDw8a8txuzN/Z+NxMuFSYRxCR0DrGWbLZhmCs+XQ6jW2nfTOxqnCnGo43dllcgNy99ZsdPJC0CQ9ULvdyzXDZSoGUcCDc300omdWLwcKEFJSvfoGzauIaOGSRApKKWsxIU5QTYkA24cbGpOGnFSkk+JpbvY/EYjDrNJGkTSKGRMxawOoLmwsSNbDh9lQjZXhTp1HGLvYX9398cTisTPhhh4UeAsGJlYglXKHLaPtFLnVXwdOlTjU3m0+jovzjDFisWJY1kih6tyQXjkYspCswurINDlte/OmZyuNJxbi3dc6+5E7+b1S7OVJBCksbtl1cqwOXN80gg2PZwo3Y3YPCxxDcW7NH3tXb2Nw0HuhsNFJGFDOI5mzqvEkBogGAHfS7FOhRqT3FJp9Ky8yY3e23FjYFnhJynQg+srDirDtH9KlHPXoyoz3JGrvFt/3O8MEaCTETsRGhbKoCi7O7WJCga6Ak8qhs2UKHKKU5O0Y6+yNTbeP2hhYXmy4fEBQSUVXjZR865d84HEj0dAaO5nRp0Ks1DON+p+it4jDizIEJjCl7aBiQpPYSASPGxqTlju3+LQVNxN75tomQmFIkjIBOcsxLXNgMoAtbjUJs7cZhI4eyvdvoNsbS2g006xYeBokfKjySMhbQE6BGvYki+nDuNRd8DXydBQi5Sd3zK/qiKn3yxiY1MEcLB1zrmBE7ZLZWbU9Vfgh5dlLs3xwdF0XW3nZdH36SQx21dpRGLNhoMjTRo7pKzlFeRVLZSi9vHW178BS74mqFLDyvaTvZvS2i62aG+W+uJ2c6h8NG8b+pKJGA04hhkOUjja5uOHMCbs24XB08RHKVmuFvuOuGkzIrXU3AN19U31BHdUldJWdiD2NtfEzzzL1UQhikydcHY52FswRcvydQTfQi2utoTudNWlThCLu7vO3MMNScoUAUAUAUAUAUBpbb+LT/VP900ZspfPHrRWvQRwxf+F/qVCLfbH9nb6Fr1JSFN9OHxnD/Un79Qy+2R9OXX6FyVJQlb7d3PXH+7XSy4mPFHq34Zh1MJyMey/A8j53xsWtHFuhuJ/K1n3vM3OjzfJpicHi7pio7j0tDJl43/8AcHMcxqOdpRhjcGof1aecX4fYYJ/zlD/0c34uHqTmj/Gl/wBy8pC900/m7/GT+TVB07K/kdjGzdz4phvqI/uLRHFX+rLrfmV1vB/6btuLE8IcTo/Z6Vke/g2SQ+NRxLWj/wC5wbp8Y/i9UPG95zxJhhxxMgiP1eryn92rDxYUlzFdhvhk6n+Kv28PEnVFtBwrI5iptx9oQwbW2k00scQMkoBkdVBPXtoCxFzWKLzF05zwtJRTeS06ix8Bt7DzymKGVJSqZmMbBlAvYAkG1zrp3VNyonQqQjvTVusTOnL4nD/1A/DkqJFhsj6z6vVEttvenCjBtHHKk8zwlEhiIkdmZMtsqXIHb4VN8jTSwtV1VKSsk73eS8Tzos2DLg8GVmGV5JDJk5qMqqAe/wBG/nblRDaNeNareGiViK6UsNiIZsNtDDjN7nuH0vYE8WA+QQWUnlcUZu2dKnOMqE/7vzvJ7dPfXDbQXIPQly+lC/PtyHg6/b2gUuc2JwVTDu+q5/zQZzUnGVj0HfB4v6xfumoRcbX+aHUWcBUlOVntX+0uG+q/0pqx4lvS/wCPn1+qLMIrIqCK3o2GmNwzwPpcXRvmuPVYefHtBI50N+HrujUU0V7uVtzFKkmyiGXEo5RJOIij1zsb8cg1TtzoOFY56Fpi6FJtYn+15253w7+PUyz9nYFIIkijFkRbAc/EnmSdSeZJrJFPObnJylqzZoYBQBQBQBQBQBQGHGwdZG6fOUr+0CP86GUZbskypOhrFjD4nE4WX0JGsAD8+EuGXx9K9v0TUIvNqwdSnGpHT3tYuGpKEo3pg2is2MQJqsSZCw4F8xLAHgct1B7DccqxZ6LZlNwpNvjn2cO8vKsjzpCbufCY7/q/9CCh0V/lp9Xqxf6RdzTiLYvC3TFR2Po6GQLqLHlIOR58DytDOrA4xU/6VTOL8Psau4e85x+LjMi5ZosLKkmlgSZYLMByvlNxyIomZ4zDKhSdtHJW7mbHTT+bv8ZP5NQw2V/I7GNm7nxTDfUR/cWiOKv9WXW/MX+lXYvunAOwF3h99XwA9MfsEnxAozq2dW5Ouk9Hl7eJp9HW0Hx3VzyX/wB3gEAJ+VKxBkf9hIv22qFqZ46mqF4L+537OC77+A+1kVpVvR0P/V9p/Tl//YasUXOO/i0uzyLL9yIJOsygPlyZuZFwbHt14eJ7ayKjedt3gV/05fE4f+oH4clYyLPZH1n1eqJPfDc9MZhVeJVXEoitG4sC1hfIxHI8jyNj23mxqwuLdGpaT+F6+550Zb1HFwmGYn3RDo1/WZeAYj5wPot3686IbQwqpS3o/K/z/Q3jEKXaO/pKqsw/RcsAfMo3sqTh3WkpfmX+ysOk7c+LDx+7sL7y6OpdU0FywUPHb1GDEaDQ+PGLFxs/FyqS5Gpmn+WfOWNsHFNLhYJHFneFGYd7KCftNSVVaKhUlFaJsr/oN+Dxf1i/dNQiz2v80Oos+pKcrLav9pcN9V/pTVjxLel/x8+v1RZtZFQFAVhu9/aPGfVt/KGseJcV/wCBDr9yz6yKcKAKAKAKAKAKAKAKAU96dwsNjX667wz6e+x8yvAsDxI7RY6DXSosduHx1Sit3WPMzFh9zcSRkn2niZI+aqAjEdjPcsQeetLGUsXTveFJJ9/hofO8PRzh8V1IVmgSGPIiRgWsTm53N786WFDaFSld6t55jTgoJEjCvJ1jAWDlQCdOLAGxPPS1SccpJu6VjT2Nsh4HmYzGTrpDIwZQLMQF9EjgLKosb8KixnVqqaStaysS1SaSEwu7cUeNfGR+i0kRSRANGYsrZ+4+jY9uh43uOiWJlKiqT4O69jHvduz7vjWJ5WjjDBrIouSAQLk3014WqGicNieQlvJXZI7FwBghSIuZBGoVWIAbKosM1tCbDjpUmqrPfm5Wtc3WUEWOoNDWRe7Ww48FAII9VDM1zx9JiRfwFlv+jQ3YivKtPfkScgNjlIB5Ei49lxQ1IUdkbjnDYiXER4qTrJSxe6IVOZs50tp6WulRY7auN5SChKKstNSaGypTJG8mJZljYt1YRFVjlKgsQLm17gXtcA8hQ5+ViotKOvHM0N8N0xtEIkkzIiHMFRRqSLXYm99CbWtx50aNuFxTw7birt85ObOw7RxqjP1hUAZiACQBa7W0v4W8Kk55yUpNpWFzF7jxnG+7YZpIJTqwQKVY8CSCPlDiO3XjrUWOqONlyPJSSaN7Hbvu+IGJjxDxTCJY9FBiZVLN6aHU3LHgwItoaWzua4V0ocnKN1e/T2P7GHH7uS4vIuMnR4VYMYYozGrsOHWFpHJX9EW+yjVzKGIhSu6UbPnbvbqyRPYiJihVGyG1g2W9vAcL1JzRaTu8xd3Q3OGzi/VzO6yWLK6rxW9iCLWOvfUJHVisW8RbeVrcw0VJxinPuXnxq444l+uW1gEXIAFK5bcbWJ531NRY7Y4y1Hkd1W8RrXhrxqTiBr2048qAVMBuZ1WNfGjEOZXvmBRchDW9GwsQBlFtb6c9aix2zxm9SVJxyXeNlScQUAUAUAUB/9k="/>
          <p:cNvSpPr>
            <a:spLocks noChangeAspect="1" noChangeArrowheads="1"/>
          </p:cNvSpPr>
          <p:nvPr/>
        </p:nvSpPr>
        <p:spPr bwMode="auto">
          <a:xfrm>
            <a:off x="0" y="-8429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9698" name="AutoShape 18" descr="data:image/jpeg;base64,/9j/4AAQSkZJRgABAQAAAQABAAD/2wCEAAkGBhQSERUUEhQUFRUVFRgZGBgYFxoXGhgeGhYXGBUaHxsXHTIeFxojGhgVIDAgIycpLCwsGB4xODAqNiYrLCkBCQoKDgwOGg8PGiolHyU2LCk1LDQsLCwsLCwsLy0sLDUsLCwsKi4sLC8pLDApLC0sLCwpLCosLCwsLCwsLCwsLP/AABEIAKQAoQMBIgACEQEDEQH/xAAcAAACAwADAQAAAAAAAAAAAAAABwQFBgIDCAH/xABEEAACAQICBQgGCAQGAgMAAAABAgMAEQQhBQYSMUEHEyIyUWFxgSNCkaGxwRRSYnKCktHwU6LC0hUWM0Oy4XPxNWPD/8QAGQEAAwEBAQAAAAAAAAAAAAAAAAMEAgEF/8QAMBEAAgIBAwMCBAMJAAAAAAAAAAECAxESITEEQVETIjJhkfAzcaEFFCOBscHR4fH/2gAMAwEAAhEDEQA/AHjRRRQAUUUUAFfCbb6hY7Sqx5DpN2dnjVZsyz5nJe/JR+tdSMuRY4jTSLu6R7t3tqC2mJXNkFvAXNcLQx9srexf37ahaS1qWEdOSOFeAuAfIbz5CtpeDDl5ZP8Ao2IfeWHi1vhXA6Kfi6DxasVjuU/Cj15ZT3Kbe1iKq5OVaL1YJD4so+F6Yqp+BLurXcZI0U3B08mrn9CnXcSfBr/GlinKvHxgfydT8qsMHyo4Y7+ej8r/APA0OqfgFdW+5vhpKaPrD8w+YqZh9OqesCvvFZ3RWukcuUU6SfZJz/KbNVpz0L9ZebPau72Utxxyhqlnhl/HIGFwQR3VyrPHCyRdONtpe1fmKnYHTQbJ+ie3gf0rOBil5LOiiismgooooAKKKKACiiigAqn0lpb1I/AkfAfrX3S+kf8AbTfxI+FR1UQLc2MpGQ+r3+NaSMNnFMKsY2pcydyfrVLrLrjHAt5nt9WNd58B2d5yrO656+iAtHEQ856xOYj8e1u7hx7KVuKxbyOXkYszbyTcmqq6XLdkVvUKO0TT6Z5RcRMdmH0KHLLNz4tw8redfNZ+T/FYSBcTOyvttZtli5W46JZjvvuyvwrJ09tFy/TcLhVkVnhxmFaCWwJ5uSK5Rz9XMSC54hKbN+njHAiternVyImrHQGk+YnV+bil9XZlXbQ7WV7XGY4V16Z0U+GnkhkHSjYqe/sI7iLHzqPheun3l+Ip+zROspm55XMQiYn6NHBBGsYVw0cYRyWXMEjIjutWBrb8sP8A8m//AI4/+NYisVfAhl34jLnVfVw42UxJLHHJs3QPfpkZlQQMiACfKrubS+kNFyiLEdIWuFdg4K3tdWBuP3lUzkyiGHixekZBlBGUjvxdrZDvzRfx1hcVi3kYtIxYm+ZJO8km19wuSbd9c+KTXY78EE1yxzara9xTkCNjHJxjbj4cH+NanYSbq2STs4N4d9ebFYggg2IzBHCmFqfyhXKxYps9yy/AP/d7e2kWUY3iU1dTnaQ08FpJojsSXsPav6ir1WBFxmDVDFKJxsvk46rdvca+6PxpibYfIX/Kf0qVotTwX1FFFYGBRRRQAVC0pjebXLrHd8zUwms8fTzfZ+Cj9fnXUjMmcsGgjXnXzJ6gPE9tYPX7XMwAxxtedxcn+GDx+8eA4b+ytJrdrEsETynqoNmNe07lHmc/AUiMZi2ldpHN2ckk95qumvU8si6i3StKNtyZ6IgnM7NsS4tUYwwy/wCmxIzcn1zc7uG/jcZrTWrGIwqJJiI+b50sFUkBuic7pvC9h/UXrsJi3idZI2KOhBVhkQRTLY4bTkKySyrhsVh1HPMeq0QN2YAnhcnuJsciDT5ZhLPYlilOOnuv1FdWy0TroItEy4USSpNzwaIpcdE7JcFgchcN5sKzWk4oufdcMXaLaOwXADEdpt/14CtJqpyb4jGWYDYj/iPcKfuje/w767ZKOPcKi5KWI7sqdZdY5MfKsjxoHWNUJQG729Zr8czutllwqrTDNcWyN8s86fWh+SjBwgc4Gmb7Rsvki5e0muzXbA4fC6PnaOGJCU2Fsig3chcja9wCT5VP+8Y2ih0untw5zaXfyJLWKOVsQxkdpCQpDO12KlQy7+4iqpoiN4Nei9VtHwy4VBJFG5CL1kUmxUWzI8a4aU5M8FMDaPmmPrRnZ/lPRPsoXUY2aNPpbGtSaYmdIa1o2jYMFEjJsuXmYkWkbOxFs7Z7j9Veys1TC1p5Jp8OC8XpoxmSos4HenEd4vWAkiKnOqK5xfBPNyziawy11X1Zlx04hiHe7nci8WPyHE1Z6+YnBho8NgkXZw4KtN60retmMmAN8+82yq+0njlwuh4xo43Sc7OJnuBIHt/pld6XFx3AfauVtRHMnkZLEI6Vy/vYYXJ/rkbrhp27onJ3diE/A+XZTUPp0v8A7iD8w/X98a81A2pzag60meIMT6WKyv8AaHBvMb+8GkX149yKOmtz7WbnQuO2hsNvG7vHZ5Va1ncaNh1kTc3SHjxFX0EwdQw3EVIz0IvsdlFFFZNEDTOI2Y7cWy/X3VWp6OAn1pDYeA3/AL767NNOWkVBwAHmx/8AVQdZscsKsx6sMZPsF/achW0uwqT5Ys9cpXx2PiwUOeywXu22zZj3Kvwbtqp1l1DkwrRiOSPEiUsE5q7MdjrdEX3X4GoermtT4TGDFbKyNdtoNlfb61iNx7DW00TrdhOeC6Nwy4fE4k7LSTMObhBzYqL2O7cLAkDfuq56oYS4PNWizLb3FlJGVJDAgjeCLEeIO6viKSbDjTX5RtoaPBx8eH+ltKFikivd0ABZzxAtls7sxuyrMcm+qf0zEjbHok6UneL9FfxH3A131fZqFWVuMlCPLLfU7UIjDtjJo9tEG2kRuDKFzYnusDsj1j3b2xobTsM8aGMgAgbI3C3YPDdarJYwBsgAACwHC3Z4UmzjDozHy4d78wz7S/ZDZqw7huI7u6os63uW4XS48PZv5jmpecsuO2cNFF9eQsfBFPzYVdaJ0niJhbD7Jj3c9Jcr2HYAIMlu24XvNLzlTdhiUjeV5SkQJLBQAXJuAqAACyqeJz31yK3Dq7f4Lx32GLqXJaNB2xIfYB+taesRoGMtHCA7pdEG0hAYdEW6wI32yINc9bW0nFhzzDpKBfadU2ZgPu32T4qAewDfXGtxys0Qzhsu9YNbcPhBaRruerGvSduzIbvE2rC606htjIGxUcSxSkljCue0O2+7nd97AA7t+Zjak6uFiMTKduSTNLnaIv6xPFj7qbMMQVQo3AWrvwcC4xfURzYsLsv7nlKZCvRN7Xvb3bu2uumdyu6oCKQYiJbJKekBuWTf7GFz4g1Vcm2kMPEmKZ4oGxMcZkhaY2Xo5MtzkDcgi2Zvvyq6NuYZPPVbU/Tk+CDoDk3xOIXnZNnDQAXMs3Ry7QpzPibDvqZ9E/wnSEezJzmHmRSsnB0cC5yy6LZ+Fu2oWluUWfF4eaHEqsnOOjxnq8yVJvsgb7jLM8TmazM2KdwqszMEFlBJIUXvYA7hcmupSl8RtyhH4efJ6PwfpInj4jpL8/331K0BiMmQ8Mx8/wB99ZPk/wBM87h4JCcx6N/FejfzGyfOtJGOaxNuG1bybd8fdUElhtHqQllJl/RRRSxxQQ9PFeDH+XL5Vi+U7H2wkmecsgXy2to+5a2Wi29IzdisaW3KrL6GFe2Qn2Jb+qqK170SXPFbFpRRXfDgpH6qO3gpPwFeieUfDKz7KszEDIXJNh3X3Cn/AMl2hhDgVe3SmO2fDcg/KL/iNJfR+qOLZgfo8gHaw2f+Vq9AYDSMcUMcYudhFXIdigcai6iWcJFfSQfqOUuyLishrFqxDjsdFtgkQJeWxttBjeKO4zvcO3gftCrltYF4KT5gVXYLSBj5wgAtJIzsT32CjwVQq+VSpMvsUZ4i+DvXRcuG/wBA7SDcthcDLgLKfWsBbfck0mdcse02NndwAdvZsDe2wAgHupyPpuQ8QPAfrSt1z1XaNmnjuyMSXG8oSbk96knfwrVcdLJ/2nZK6tbcb57m60Q9oYiOEaH2KKu5cLiMQ1mPNxX3DeRke3fmRftQEWvWKx+sa4XCxbmkaJdlfwjpHu+NUGG5Uccn+4jAcGjX+kA++iUHI1X18Om27/XAzk0SmDnR1/0pG2XHBJGyVx2BydkgZbRU9taWkxiOVieWJ45YYWDqRddpSL7iLk5g2PlV1g+WddkCXDtcAXKuM+02IrjgzEOtpy9/mbjWjRAxOEliIzZDs9zDND7QK8y4qOzGnvh+V3Bt1hMnigI/lb5Um9Y4lfEStD0ozI5U7rqWJXI57u6n9O3F4ZN1dlc5RlFrwU1FdjQMN6keVcCO2riYY3JRi7pPH2MrjzBB/wCNM3SrZxuOKA+YpQclctsTIvbDf2On91N3GZwxH7w99Q3LEz1Oneay4+niis3zh7aKRpKNZN0V1n/8bUueU6fYSA7KN0nHTUMNw4HKmTo4WnK/fFLzlTwxOFQ/UmF/NWX42ptXxoTd+GzFYbW+SO2wkS/diiH9FTk5Q8Tu5wgf+OP5CsnRVrqizytUvL+rNhFr5iW3TC/Zzaf2299Xk0ml1FzHKRvusSMPaqmlxhmsw9lemdUscJsFBIOMag+KjZb3g1LctD2HUQlbJxc2v5ibm1ox6dcsv3oVHxWuj/O+L/ij8if216BZQd4vWcw2hYOflhmhicMTLEWRTdWPpFzHqyXPhItJU14Gz6S1NYsf6/5FD/nbF/xR+RP7atdX9J43Fvs84BGOuxjjIseGa5kjhTC0pqVo1QWkhjT7rMnAnIIczkcrVFw+j44PRxABFYge3O54nvrupPg7HpL4tOcnp/N7mP0XhcJiZXjlT0qMVHTcBlU2FgGsLAdUbuHdcf5Kwn8L+eT+6l1j5GXEyFCQwlYgjeDtG1PbQ6wOii4Z9kbRN8yANojgRc7xlRJ6TnSQV+rMFt3wY7/JWE/hfzv/AHVyXUfCndCT+OT+6tlp1FEfNRqoknPNrYC4BHpH8FTaPjYcatoYQqhVFgAAPAZCs6ipdPXnGlfRC9Xk9gO7Dt+aT+6s3pX/AAvDu0ciMXRirKplNiDYi5YDf305ppQqljkFBJ8ALmvLunMYZZ3c73Zm/MxNNqWt4ZN1MYVYUYrf5Gjn1i0aOphJW8ZGX+s1XT6ywHqYJB3tLK3was9Xyq1VFEmpeF9Ebvk6xgkxb2ijjtCx6Aa/Xj4sx/Ypr4n/AEIvFvjSp5KcPeWd+xFX2sSf+IpraQyjiH2SfbUt3xno9P8AhkGirD/CjRSsj9LOWK6GJvwuD7cj86z3KDovnMPiEAzttr4r0/ka1Gn4MlbyPxHzqLpAbcaSd2y3iP2a5F4aZ2ccpo83RxliAoJJ3AC5PgBvrc6uckeJxBUzkYZDuDZyMONk4fit4VFwWIfRukpER44VfoiWROcEaMdpXAGdwMvjTP0Pj43jbmExMwcekxczGAMONpG6arvsI0AF8rb6ssskl7Tz6aot+76Cq5QdA4TBzJFhZWdlUiUE32WByzGVyDmo3WHbW55GtZAyvhWOeckf/wCi+2zebVWa5ac0THhpMNhYUkkcW5yNR0WBuCZWuz58Be+eYpfaF0q+HlSSNtllYFT2EfEHcR2Vxxc4GJy9K1Tj9EepayutuJF9oSc0YLssn1WtncespHRK8b+FTNXtbosVhTOCFKL6RSeoQLn8J4Hs86w+L0VitLSWjBiwoa/OOCOcP1gu9x2cO+o4ryX22pwWjfPBd6oaZw2ON5XvNuMTZA5sbrfrqdpuj2GxBsDVxpaHZlyyBAt7LfKuvQnJ3hMOhUxiViM3kAJ8uCeWffXZj9FCHZ2WkKk2Ad2fZtuALXIHcSa4kk9hvqXzivWxn77CewWC57SKx/WxNj4c5dvdenDrGuHjAvlIbFEQBncjYAsp+ygXaNgoJNLjUnRPP6Uk6TqE51rodlh0tkWI3X2jTZg1fgQELGAW3tclz4uxLN5mtWYbwyP9nuytSlDbL+9hV/5mxMGk4HxRsqgJYElebfJiCTdjexJJ3qOAFOQGsVrdqVz8RAzK3KNxU9h+yeNT9BayqmjhLiTsNCDHLfftp0bd5YbJH3q48NLA2vVXOWt7PfP9SFyp6xDD4Mxg9Oe694T/AHD7Oj+LupV8nOhVxeO9IgkWON5TGbWcrYImeRG0y78rDOoWuWs74zENI2QOSrwRR1V+Z7zVJhcU8bB42ZGXMMpKkeBGdWVVtQflkErlO3W+O35DFxepa42VpThxoqGJPTGTqlyctkEhdm1sxYZ8azeteoU2BVZS8csDmyyxnIkgkAjgbA7rjLfX3/Ps8zw/TmbEwRNcxHZQPkQNrZXpEZb7++pesenoMTHh8Ho+GSKPnS5Vze8j9EAdI3UAn27q2tcWvAyTrkm1z99uDS8l2jSuF2uM0mXgOiPftVv9IDanCDcNlf1qFqzo5YVRR1IIx7hb2k3NTtEIXlLnhc+Z/ZqOcsybL646YqJe7NFfaKSUHTi8PtoV7R7+FUmj89qJstrd3MP37q0NUemcKVYSLxOfceBrS8GJeRc8perxeITKPSQ3DduzfP8AKc/AmsJpzW7FYuwnmZlAACDopkLX2RkT3mn5j4hKnOAA5WkX3eykbrnqwcJNdQeZckoeztQ944do86soknszz+pg17lwZ6tjoHktxWKw7TACPo3iR8ml8Pqi24nflwzq41A1XwaiGfEzQyTTk/R4CbrtC9ucsDntC1iLDvNWOu2tMuDhMbyBsfiF9IUPRw0Z3Rp2E9u85sdy1uVjb0xFwqio6pi80LpyTCS8MjssrDaVrHNXU7xceRFPPVXlCw+LUKSIpfqMbA/dbcw7t/dXnSrnH6u4vCokksTrG6qwbevSFxcjqnMZGxrltKl+YqqydTbhx4++D05UDTUd479hB+XzpDaG5SsZhwFWVio9V/SL5X6QHcDWnw/LQ72SWKKzWBILKRc5mxvUrpmnwXLrYNYkmi85LMD6bGy//bsD8zM39NMWkpguUlsBzsMccbEzSOWZjmWPYO4LVZpblYxkwIEnNg8IxsfzHpewiu+lKT4FVdTCqCju2OPWLW/D4NSZXu/CNc3PlwHebCkZrfrm+MkJsEW9wi7hlbaP1ntltVRPiHlcAtmzAXJ4k7yx+Jq/1w1PTR6RI8xfEuNplVTzaobgWc9Y7QP6Di+FSg1q5E2WWXpt7Jdi05M9CRyCadRHPiolvDhpDYE/xDfJuwDgd9rgiy0/qSdIQDGYTDNBNtMs0DAICy9Zkva/Syy3+IN1vgsa8MiyRMUdDdWBsQaaWC1tXScaM0/0TH4YMyPtERSC3TupyzAzG/xFxW5qUZakbqcJR0P7/wBipkiKkqwIIJBBFiCN4IO41uOTLQG05xLjopdY+9iOkfIZeJ7qgY3FSaYxiERRxtsKJHQGxt1pGvvPADwGdN7V/RKRRqANmKEWHefmScz3muW2YjjudoqzLPZEqf0cIT1n6Tdw4D999WmicNsRi+9sz8vdVZhIjPKWbcDc/IVoKhZ6UV3CiiismwrhLEGUqdxrnRQBnQWw8hBzU7/tD9ahaw6BjmjKsNuGTd2qeGfAjga1GMwYkWx8j2VRxytCxRxdTvHA94rafcVKPZ8CdSCXQ2MWbm1mWzCNmGRuCAcuq47Oy9t96y+PxzzSPLKxZ3YsxPEn4Dur0FpfQaSxnISwtvBzt8xbt3ilPrLydyQ3fD3lj37O918vXHeM+6ra7Yt78nn3UyituCFyfau/TMbGjD0aekk7Nlc7fiNh4E0zNN6Qlwy6QxOKdTFKgiwsO2HRwVsHC99wT3bXdS71c1mjw2CxMCBlxOIZU502CKh6LZ71Iu/t7qlcpOkYlGFwWHZXiwsQu6kEMzgE2I4WsfxHsoknKfyCElCvK5+/+mJrS6x6rx4bB4KYO5kxKF2U2suSnKwv6w31mTW/5WDsfQIf4eEU2+9Yf0U2TepIRBLTJsx+i41mxMSzEhZJUV2GRAZgCfHOt5pjk7jw6aQTZLNHFHPh5CTcIGPPKbZEixGY3EHK9LZHIII3g3HlnXpGLSEeKHNMBtTYMSIfrLINmQeR2PzCl3ScWsDunhGaafJ5tpr6vaYGN0a14Yp8ZgYyEEo2tqMgDaA9ZgoIz4qO2lVLEVYqd6kg+INjVnqxrHJgcSs8edrhlJsHU71PuPiBTLI6lsJqnolvwVjRkAEggNmMjY52Nu3PKpeiNDyYmQRxLcneeCjiSeArWnA4zS8iyT7MUK5JZdlVU7wi724Zk2+FMTVzVaOGPZiXYQZs53se0nifcKXO7SvmNro1P5EfVHVJMOnNpv3ySEbz8h2D/urzEy7ZWKIdEbu89ponxNwIoQdn3t/1Vro3RwjFzmx3ns7hUUpZ3Z6MYpLCO7B4QRqFHme0130UUscFFFFABRRRQAV04rCLILMPA8RXdRQBnnhkw7XGa9vA+I4Vy2Ipt3o37PVNXxF8jVZi9Bqc0Oyezh/1WsmHEyGsWocM1zLFst/ETI+ZGR8xWF0lyWyrnBIkg7G6De3qn3U3edmhyN9nvzHt4V8+lQv149k9q/pTo2yiTzphLkQWJ1WxUR6UEmR4LtD+W9d+t2npsbMJZoubKxqgUBgLKWPrZ+sae30OI9WW33h/6r4dE9kkZ86Z6++WhX7rthM84JCx3AnwBNazC6U0k/0bmYnVsKhSNxGQdlhYgl8mFgPZTj/wjtkjH4q+/QYx1ph5C9DvT7BHpnHuJ/C8nGKmcvOyR7RLMT0mJJuTsplv7xWx0BycwREEIZnHrPYgfh6o871r+egTqqzn7WQ/flX36bLJ0UFh2KLe/hWJWykMjRCIDBxxZynab6i/OuLSSTnZUWUcBko8alYXQXGQ+Q+Zq2jiCiygAd1JbKFEjYHRyxjtbif07BVZjNcoYjMHSccwLuebNrE2WxHW2uFt9qvqq8Zq9HIZSxb03NbVrf7TbS2y4nfXFjudaePacsDrBDNK0UbFmREcmx2bOAVsdxNiDbvFWVU+hNVosKbxbW5hmb5M+12cMlHcoq4rjxnY7HONwooorhoKKKKACiiigAooooAKizaMjbeo8svhRRQBW43RapmC3tH6VVUUUxCZIKn4DAK+8nyt+lFFDCPJbRaJjX1b+OdS1W2QyoopY7B9ooooAKKKKACiiigAooooA//Z"/>
          <p:cNvSpPr>
            <a:spLocks noChangeAspect="1" noChangeArrowheads="1"/>
          </p:cNvSpPr>
          <p:nvPr/>
        </p:nvSpPr>
        <p:spPr bwMode="auto">
          <a:xfrm>
            <a:off x="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9700" name="AutoShape 20" descr="data:image/jpeg;base64,/9j/4AAQSkZJRgABAQAAAQABAAD/2wCEAAkGBhQSERUUEhQUFRUVFRgZGBgYFxoXGhgeGhYXGBUaHxsXHTIeFxojGhgVIDAgIycpLCwsGB4xODAqNiYrLCkBCQoKDgwOGg8PGiolHyU2LCk1LDQsLCwsLCwsLy0sLDUsLCwsKi4sLC8pLDApLC0sLCwpLCosLCwsLCwsLCwsLP/AABEIAKQAoQMBIgACEQEDEQH/xAAcAAACAwADAQAAAAAAAAAAAAAABwQFBgIDCAH/xABEEAACAQICBQgGCAQGAgMAAAABAgMAEQQhBQYSMUEHEyIyUWFxgSNCkaGxwRRSYnKCktHwU6LC0hUWM0Oy4XPxNWPD/8QAGQEAAwEBAQAAAAAAAAAAAAAAAAMEAgEF/8QAMBEAAgIBAwMCBAMJAAAAAAAAAAECAxESITEEQVETIjJhkfAzcaEFFCOBscHR4fH/2gAMAwEAAhEDEQA/AHjRRRQAUUUUAFfCbb6hY7Sqx5DpN2dnjVZsyz5nJe/JR+tdSMuRY4jTSLu6R7t3tqC2mJXNkFvAXNcLQx9srexf37ahaS1qWEdOSOFeAuAfIbz5CtpeDDl5ZP8Ao2IfeWHi1vhXA6Kfi6DxasVjuU/Cj15ZT3Kbe1iKq5OVaL1YJD4so+F6Yqp+BLurXcZI0U3B08mrn9CnXcSfBr/GlinKvHxgfydT8qsMHyo4Y7+ej8r/APA0OqfgFdW+5vhpKaPrD8w+YqZh9OqesCvvFZ3RWukcuUU6SfZJz/KbNVpz0L9ZebPau72Utxxyhqlnhl/HIGFwQR3VyrPHCyRdONtpe1fmKnYHTQbJ+ie3gf0rOBil5LOiiismgooooAKKKKACiiigAqn0lpb1I/AkfAfrX3S+kf8AbTfxI+FR1UQLc2MpGQ+r3+NaSMNnFMKsY2pcydyfrVLrLrjHAt5nt9WNd58B2d5yrO656+iAtHEQ856xOYj8e1u7hx7KVuKxbyOXkYszbyTcmqq6XLdkVvUKO0TT6Z5RcRMdmH0KHLLNz4tw8redfNZ+T/FYSBcTOyvttZtli5W46JZjvvuyvwrJ09tFy/TcLhVkVnhxmFaCWwJ5uSK5Rz9XMSC54hKbN+njHAiternVyImrHQGk+YnV+bil9XZlXbQ7WV7XGY4V16Z0U+GnkhkHSjYqe/sI7iLHzqPheun3l+Ip+zROspm55XMQiYn6NHBBGsYVw0cYRyWXMEjIjutWBrb8sP8A8m//AI4/+NYisVfAhl34jLnVfVw42UxJLHHJs3QPfpkZlQQMiACfKrubS+kNFyiLEdIWuFdg4K3tdWBuP3lUzkyiGHixekZBlBGUjvxdrZDvzRfx1hcVi3kYtIxYm+ZJO8km19wuSbd9c+KTXY78EE1yxzara9xTkCNjHJxjbj4cH+NanYSbq2STs4N4d9ebFYggg2IzBHCmFqfyhXKxYps9yy/AP/d7e2kWUY3iU1dTnaQ08FpJojsSXsPav6ir1WBFxmDVDFKJxsvk46rdvca+6PxpibYfIX/Kf0qVotTwX1FFFYGBRRRQAVC0pjebXLrHd8zUwms8fTzfZ+Cj9fnXUjMmcsGgjXnXzJ6gPE9tYPX7XMwAxxtedxcn+GDx+8eA4b+ytJrdrEsETynqoNmNe07lHmc/AUiMZi2ldpHN2ckk95qumvU8si6i3StKNtyZ6IgnM7NsS4tUYwwy/wCmxIzcn1zc7uG/jcZrTWrGIwqJJiI+b50sFUkBuic7pvC9h/UXrsJi3idZI2KOhBVhkQRTLY4bTkKySyrhsVh1HPMeq0QN2YAnhcnuJsciDT5ZhLPYlilOOnuv1FdWy0TroItEy4USSpNzwaIpcdE7JcFgchcN5sKzWk4oufdcMXaLaOwXADEdpt/14CtJqpyb4jGWYDYj/iPcKfuje/w767ZKOPcKi5KWI7sqdZdY5MfKsjxoHWNUJQG729Zr8czutllwqrTDNcWyN8s86fWh+SjBwgc4Gmb7Rsvki5e0muzXbA4fC6PnaOGJCU2Fsig3chcja9wCT5VP+8Y2ih0untw5zaXfyJLWKOVsQxkdpCQpDO12KlQy7+4iqpoiN4Nei9VtHwy4VBJFG5CL1kUmxUWzI8a4aU5M8FMDaPmmPrRnZ/lPRPsoXUY2aNPpbGtSaYmdIa1o2jYMFEjJsuXmYkWkbOxFs7Z7j9Veys1TC1p5Jp8OC8XpoxmSos4HenEd4vWAkiKnOqK5xfBPNyziawy11X1Zlx04hiHe7nci8WPyHE1Z6+YnBho8NgkXZw4KtN60retmMmAN8+82yq+0njlwuh4xo43Sc7OJnuBIHt/pld6XFx3AfauVtRHMnkZLEI6Vy/vYYXJ/rkbrhp27onJ3diE/A+XZTUPp0v8A7iD8w/X98a81A2pzag60meIMT6WKyv8AaHBvMb+8GkX149yKOmtz7WbnQuO2hsNvG7vHZ5Va1ncaNh1kTc3SHjxFX0EwdQw3EVIz0IvsdlFFFZNEDTOI2Y7cWy/X3VWp6OAn1pDYeA3/AL767NNOWkVBwAHmx/8AVQdZscsKsx6sMZPsF/achW0uwqT5Ys9cpXx2PiwUOeywXu22zZj3Kvwbtqp1l1DkwrRiOSPEiUsE5q7MdjrdEX3X4GoermtT4TGDFbKyNdtoNlfb61iNx7DW00TrdhOeC6Nwy4fE4k7LSTMObhBzYqL2O7cLAkDfuq56oYS4PNWizLb3FlJGVJDAgjeCLEeIO6viKSbDjTX5RtoaPBx8eH+ltKFikivd0ABZzxAtls7sxuyrMcm+qf0zEjbHok6UneL9FfxH3A131fZqFWVuMlCPLLfU7UIjDtjJo9tEG2kRuDKFzYnusDsj1j3b2xobTsM8aGMgAgbI3C3YPDdarJYwBsgAACwHC3Z4UmzjDozHy4d78wz7S/ZDZqw7huI7u6os63uW4XS48PZv5jmpecsuO2cNFF9eQsfBFPzYVdaJ0niJhbD7Jj3c9Jcr2HYAIMlu24XvNLzlTdhiUjeV5SkQJLBQAXJuAqAACyqeJz31yK3Dq7f4Lx32GLqXJaNB2xIfYB+taesRoGMtHCA7pdEG0hAYdEW6wI32yINc9bW0nFhzzDpKBfadU2ZgPu32T4qAewDfXGtxys0Qzhsu9YNbcPhBaRruerGvSduzIbvE2rC606htjIGxUcSxSkljCue0O2+7nd97AA7t+Zjak6uFiMTKduSTNLnaIv6xPFj7qbMMQVQo3AWrvwcC4xfURzYsLsv7nlKZCvRN7Xvb3bu2uumdyu6oCKQYiJbJKekBuWTf7GFz4g1Vcm2kMPEmKZ4oGxMcZkhaY2Xo5MtzkDcgi2Zvvyq6NuYZPPVbU/Tk+CDoDk3xOIXnZNnDQAXMs3Ry7QpzPibDvqZ9E/wnSEezJzmHmRSsnB0cC5yy6LZ+Fu2oWluUWfF4eaHEqsnOOjxnq8yVJvsgb7jLM8TmazM2KdwqszMEFlBJIUXvYA7hcmupSl8RtyhH4efJ6PwfpInj4jpL8/331K0BiMmQ8Mx8/wB99ZPk/wBM87h4JCcx6N/FejfzGyfOtJGOaxNuG1bybd8fdUElhtHqQllJl/RRRSxxQQ9PFeDH+XL5Vi+U7H2wkmecsgXy2to+5a2Wi29IzdisaW3KrL6GFe2Qn2Jb+qqK170SXPFbFpRRXfDgpH6qO3gpPwFeieUfDKz7KszEDIXJNh3X3Cn/AMl2hhDgVe3SmO2fDcg/KL/iNJfR+qOLZgfo8gHaw2f+Vq9AYDSMcUMcYudhFXIdigcai6iWcJFfSQfqOUuyLishrFqxDjsdFtgkQJeWxttBjeKO4zvcO3gftCrltYF4KT5gVXYLSBj5wgAtJIzsT32CjwVQq+VSpMvsUZ4i+DvXRcuG/wBA7SDcthcDLgLKfWsBbfck0mdcse02NndwAdvZsDe2wAgHupyPpuQ8QPAfrSt1z1XaNmnjuyMSXG8oSbk96knfwrVcdLJ/2nZK6tbcb57m60Q9oYiOEaH2KKu5cLiMQ1mPNxX3DeRke3fmRftQEWvWKx+sa4XCxbmkaJdlfwjpHu+NUGG5Uccn+4jAcGjX+kA++iUHI1X18Om27/XAzk0SmDnR1/0pG2XHBJGyVx2BydkgZbRU9taWkxiOVieWJ45YYWDqRddpSL7iLk5g2PlV1g+WddkCXDtcAXKuM+02IrjgzEOtpy9/mbjWjRAxOEliIzZDs9zDND7QK8y4qOzGnvh+V3Bt1hMnigI/lb5Um9Y4lfEStD0ozI5U7rqWJXI57u6n9O3F4ZN1dlc5RlFrwU1FdjQMN6keVcCO2riYY3JRi7pPH2MrjzBB/wCNM3SrZxuOKA+YpQclctsTIvbDf2On91N3GZwxH7w99Q3LEz1Oneay4+niis3zh7aKRpKNZN0V1n/8bUueU6fYSA7KN0nHTUMNw4HKmTo4WnK/fFLzlTwxOFQ/UmF/NWX42ptXxoTd+GzFYbW+SO2wkS/diiH9FTk5Q8Tu5wgf+OP5CsnRVrqizytUvL+rNhFr5iW3TC/Zzaf2299Xk0ml1FzHKRvusSMPaqmlxhmsw9lemdUscJsFBIOMag+KjZb3g1LctD2HUQlbJxc2v5ibm1ox6dcsv3oVHxWuj/O+L/ij8if216BZQd4vWcw2hYOflhmhicMTLEWRTdWPpFzHqyXPhItJU14Gz6S1NYsf6/5FD/nbF/xR+RP7atdX9J43Fvs84BGOuxjjIseGa5kjhTC0pqVo1QWkhjT7rMnAnIIczkcrVFw+j44PRxABFYge3O54nvrupPg7HpL4tOcnp/N7mP0XhcJiZXjlT0qMVHTcBlU2FgGsLAdUbuHdcf5Kwn8L+eT+6l1j5GXEyFCQwlYgjeDtG1PbQ6wOii4Z9kbRN8yANojgRc7xlRJ6TnSQV+rMFt3wY7/JWE/hfzv/AHVyXUfCndCT+OT+6tlp1FEfNRqoknPNrYC4BHpH8FTaPjYcatoYQqhVFgAAPAZCs6ipdPXnGlfRC9Xk9gO7Dt+aT+6s3pX/AAvDu0ciMXRirKplNiDYi5YDf305ppQqljkFBJ8ALmvLunMYZZ3c73Zm/MxNNqWt4ZN1MYVYUYrf5Gjn1i0aOphJW8ZGX+s1XT6ywHqYJB3tLK3was9Xyq1VFEmpeF9Ebvk6xgkxb2ijjtCx6Aa/Xj4sx/Ypr4n/AEIvFvjSp5KcPeWd+xFX2sSf+IpraQyjiH2SfbUt3xno9P8AhkGirD/CjRSsj9LOWK6GJvwuD7cj86z3KDovnMPiEAzttr4r0/ka1Gn4MlbyPxHzqLpAbcaSd2y3iP2a5F4aZ2ccpo83RxliAoJJ3AC5PgBvrc6uckeJxBUzkYZDuDZyMONk4fit4VFwWIfRukpER44VfoiWROcEaMdpXAGdwMvjTP0Pj43jbmExMwcekxczGAMONpG6arvsI0AF8rb6ssskl7Tz6aot+76Cq5QdA4TBzJFhZWdlUiUE32WByzGVyDmo3WHbW55GtZAyvhWOeckf/wCi+2zebVWa5ac0THhpMNhYUkkcW5yNR0WBuCZWuz58Be+eYpfaF0q+HlSSNtllYFT2EfEHcR2Vxxc4GJy9K1Tj9EepayutuJF9oSc0YLssn1WtncespHRK8b+FTNXtbosVhTOCFKL6RSeoQLn8J4Hs86w+L0VitLSWjBiwoa/OOCOcP1gu9x2cO+o4ryX22pwWjfPBd6oaZw2ON5XvNuMTZA5sbrfrqdpuj2GxBsDVxpaHZlyyBAt7LfKuvQnJ3hMOhUxiViM3kAJ8uCeWffXZj9FCHZ2WkKk2Ad2fZtuALXIHcSa4kk9hvqXzivWxn77CewWC57SKx/WxNj4c5dvdenDrGuHjAvlIbFEQBncjYAsp+ygXaNgoJNLjUnRPP6Uk6TqE51rodlh0tkWI3X2jTZg1fgQELGAW3tclz4uxLN5mtWYbwyP9nuytSlDbL+9hV/5mxMGk4HxRsqgJYElebfJiCTdjexJJ3qOAFOQGsVrdqVz8RAzK3KNxU9h+yeNT9BayqmjhLiTsNCDHLfftp0bd5YbJH3q48NLA2vVXOWt7PfP9SFyp6xDD4Mxg9Oe694T/AHD7Oj+LupV8nOhVxeO9IgkWON5TGbWcrYImeRG0y78rDOoWuWs74zENI2QOSrwRR1V+Z7zVJhcU8bB42ZGXMMpKkeBGdWVVtQflkErlO3W+O35DFxepa42VpThxoqGJPTGTqlyctkEhdm1sxYZ8azeteoU2BVZS8csDmyyxnIkgkAjgbA7rjLfX3/Ps8zw/TmbEwRNcxHZQPkQNrZXpEZb7++pesenoMTHh8Ho+GSKPnS5Vze8j9EAdI3UAn27q2tcWvAyTrkm1z99uDS8l2jSuF2uM0mXgOiPftVv9IDanCDcNlf1qFqzo5YVRR1IIx7hb2k3NTtEIXlLnhc+Z/ZqOcsybL646YqJe7NFfaKSUHTi8PtoV7R7+FUmj89qJstrd3MP37q0NUemcKVYSLxOfceBrS8GJeRc8perxeITKPSQ3DduzfP8AKc/AmsJpzW7FYuwnmZlAACDopkLX2RkT3mn5j4hKnOAA5WkX3eykbrnqwcJNdQeZckoeztQ944do86soknszz+pg17lwZ6tjoHktxWKw7TACPo3iR8ml8Pqi24nflwzq41A1XwaiGfEzQyTTk/R4CbrtC9ucsDntC1iLDvNWOu2tMuDhMbyBsfiF9IUPRw0Z3Rp2E9u85sdy1uVjb0xFwqio6pi80LpyTCS8MjssrDaVrHNXU7xceRFPPVXlCw+LUKSIpfqMbA/dbcw7t/dXnSrnH6u4vCokksTrG6qwbevSFxcjqnMZGxrltKl+YqqydTbhx4++D05UDTUd479hB+XzpDaG5SsZhwFWVio9V/SL5X6QHcDWnw/LQ72SWKKzWBILKRc5mxvUrpmnwXLrYNYkmi85LMD6bGy//bsD8zM39NMWkpguUlsBzsMccbEzSOWZjmWPYO4LVZpblYxkwIEnNg8IxsfzHpewiu+lKT4FVdTCqCju2OPWLW/D4NSZXu/CNc3PlwHebCkZrfrm+MkJsEW9wi7hlbaP1ntltVRPiHlcAtmzAXJ4k7yx+Jq/1w1PTR6RI8xfEuNplVTzaobgWc9Y7QP6Di+FSg1q5E2WWXpt7Jdi05M9CRyCadRHPiolvDhpDYE/xDfJuwDgd9rgiy0/qSdIQDGYTDNBNtMs0DAICy9Zkva/Syy3+IN1vgsa8MiyRMUdDdWBsQaaWC1tXScaM0/0TH4YMyPtERSC3TupyzAzG/xFxW5qUZakbqcJR0P7/wBipkiKkqwIIJBBFiCN4IO41uOTLQG05xLjopdY+9iOkfIZeJ7qgY3FSaYxiERRxtsKJHQGxt1pGvvPADwGdN7V/RKRRqANmKEWHefmScz3muW2YjjudoqzLPZEqf0cIT1n6Tdw4D999WmicNsRi+9sz8vdVZhIjPKWbcDc/IVoKhZ6UV3CiiismwrhLEGUqdxrnRQBnQWw8hBzU7/tD9ahaw6BjmjKsNuGTd2qeGfAjga1GMwYkWx8j2VRxytCxRxdTvHA94rafcVKPZ8CdSCXQ2MWbm1mWzCNmGRuCAcuq47Oy9t96y+PxzzSPLKxZ3YsxPEn4Dur0FpfQaSxnISwtvBzt8xbt3ilPrLydyQ3fD3lj37O918vXHeM+6ra7Yt78nn3UyituCFyfau/TMbGjD0aekk7Nlc7fiNh4E0zNN6Qlwy6QxOKdTFKgiwsO2HRwVsHC99wT3bXdS71c1mjw2CxMCBlxOIZU502CKh6LZ71Iu/t7qlcpOkYlGFwWHZXiwsQu6kEMzgE2I4WsfxHsoknKfyCElCvK5+/+mJrS6x6rx4bB4KYO5kxKF2U2suSnKwv6w31mTW/5WDsfQIf4eEU2+9Yf0U2TepIRBLTJsx+i41mxMSzEhZJUV2GRAZgCfHOt5pjk7jw6aQTZLNHFHPh5CTcIGPPKbZEixGY3EHK9LZHIII3g3HlnXpGLSEeKHNMBtTYMSIfrLINmQeR2PzCl3ScWsDunhGaafJ5tpr6vaYGN0a14Yp8ZgYyEEo2tqMgDaA9ZgoIz4qO2lVLEVYqd6kg+INjVnqxrHJgcSs8edrhlJsHU71PuPiBTLI6lsJqnolvwVjRkAEggNmMjY52Nu3PKpeiNDyYmQRxLcneeCjiSeArWnA4zS8iyT7MUK5JZdlVU7wi724Zk2+FMTVzVaOGPZiXYQZs53se0nifcKXO7SvmNro1P5EfVHVJMOnNpv3ySEbz8h2D/urzEy7ZWKIdEbu89ponxNwIoQdn3t/1Vro3RwjFzmx3ns7hUUpZ3Z6MYpLCO7B4QRqFHme0130UUscFFFFABRRRQAV04rCLILMPA8RXdRQBnnhkw7XGa9vA+I4Vy2Ipt3o37PVNXxF8jVZi9Bqc0Oyezh/1WsmHEyGsWocM1zLFst/ETI+ZGR8xWF0lyWyrnBIkg7G6De3qn3U3edmhyN9nvzHt4V8+lQv149k9q/pTo2yiTzphLkQWJ1WxUR6UEmR4LtD+W9d+t2npsbMJZoubKxqgUBgLKWPrZ+sae30OI9WW33h/6r4dE9kkZ86Z6++WhX7rthM84JCx3AnwBNazC6U0k/0bmYnVsKhSNxGQdlhYgl8mFgPZTj/wjtkjH4q+/QYx1ph5C9DvT7BHpnHuJ/C8nGKmcvOyR7RLMT0mJJuTsplv7xWx0BycwREEIZnHrPYgfh6o871r+egTqqzn7WQ/flX36bLJ0UFh2KLe/hWJWykMjRCIDBxxZynab6i/OuLSSTnZUWUcBko8alYXQXGQ+Q+Zq2jiCiygAd1JbKFEjYHRyxjtbif07BVZjNcoYjMHSccwLuebNrE2WxHW2uFt9qvqq8Zq9HIZSxb03NbVrf7TbS2y4nfXFjudaePacsDrBDNK0UbFmREcmx2bOAVsdxNiDbvFWVU+hNVosKbxbW5hmb5M+12cMlHcoq4rjxnY7HONwooorhoKKKKACiiigAooooAKizaMjbeo8svhRRQBW43RapmC3tH6VVUUUxCZIKn4DAK+8nyt+lFFDCPJbRaJjX1b+OdS1W2QyoopY7B9ooooAKKKKACiiigAooooA//Z"/>
          <p:cNvSpPr>
            <a:spLocks noChangeAspect="1" noChangeArrowheads="1"/>
          </p:cNvSpPr>
          <p:nvPr/>
        </p:nvSpPr>
        <p:spPr bwMode="auto">
          <a:xfrm>
            <a:off x="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99702" name="Picture 22" descr="http://upload.wikimedia.org/wikipedia/en/thumb/b/b0/Seattle_Mariners_logo.svg/202px-Seattle_Mariners_logo.svg.png"/>
          <p:cNvPicPr>
            <a:picLocks noChangeAspect="1" noChangeArrowheads="1"/>
          </p:cNvPicPr>
          <p:nvPr/>
        </p:nvPicPr>
        <p:blipFill>
          <a:blip r:embed="rId4"/>
          <a:srcRect/>
          <a:stretch>
            <a:fillRect/>
          </a:stretch>
        </p:blipFill>
        <p:spPr bwMode="auto">
          <a:xfrm>
            <a:off x="7358198" y="1602710"/>
            <a:ext cx="1652286" cy="1389856"/>
          </a:xfrm>
          <a:prstGeom prst="rect">
            <a:avLst/>
          </a:prstGeom>
          <a:noFill/>
        </p:spPr>
      </p:pic>
      <p:sp>
        <p:nvSpPr>
          <p:cNvPr id="199706" name="AutoShape 26" descr="data:image/jpeg;base64,/9j/4AAQSkZJRgABAQAAAQABAAD/2wCEAAkGBhQRERUUExQVFRQWFRcYGBcYFxcXFhoXFxYVFxgVFBUXHCYeGh0jHBQXHy8gIycpLCwsFR8xNTAqNSYrLCkBCQoKDgwOGg8PGjYlHyQ0KiwtKS8sLCwpMjAsLyosLC00NC4sLC80LywsLCwvLDQsLS0pLCwsLCwsLCwsLCwsLP/AABEIAM4A9QMBIgACEQEDEQH/xAAbAAACAwEBAQAAAAAAAAAAAAAABgQFBwMCAf/EAEsQAAIAAwQFCAYGCQMBCQAAAAECAAMRBAUSIQYxQVFhEyIycYGRobFCUnKywdEHI2JzgpIUJDNDorPC4fA0U2MWFTWDo8PS0+Lx/8QAGwEAAgMBAQEAAAAAAAAAAAAAAAUDBAYCAQf/xAA4EQABAwIDAwsDBAICAwAAAAABAAIDBBEFITESQVETImFxgZGhscHR8AYjMhQzQuFS8TRicqKy/9oADAMBAAIRAxEAPwCkgggjbpMiCCCBCIIIIEIggggQiCPsWtg0WtM7oSmA3tzB3tr7IjklZGLvIA6TZdNaXZAKpgh6sH0Zn99N7EH9TfKLez6GSJYylgne3OPjl4QmqMepYvxu7qGXjZW46KR+uSzKVZ2boqx6gT5ROkaPzm2BfaIHgKmNBtlgVF5xCDiQo8Yo7RaJQ1TAfZBbxAp4wpf9QzSftR267n2TKPC4v5Ov1fCquRojXpTB+Fa+JMSH0OSmUxq8QD5Ujut4U1K7flUf1GJlktrMKmXlwc18UoYovxWvJvyluweytjD4ALbPmqGZodM9F0brqvziHaNGrSmZkuRvUYx/DWHNLagPOxr1riHepr4RcWC95JoOVSvE4T3PQxPFj9Wz82h3zo9lUmw6LVtwsiZCDQgg7jke6PMbjaLulTl56JMG8gN3H5Qv276ObM+aY5Z+yar3NXzhvD9QQu/daW+I9/BLXUbh+JusughrvH6O58upllZo3dFu45eMLlrsEyUaTEZD9oEdx2w5grIKj9p4Pn3aqs+J7PyCjwQQRaUaIIIIEIggggQiCCCBCIIIIEIggggQiCCCBCIIIIEKXZbsmTOippvOQhlurQYNQzWJ4Ll/EflFxcV2VRDvVfIR2sl+mbUSVUUNDizYdailPGMLWY3UvLmxc0Dfv+dS0UdBC0C+Z8FZ3Vo7Jkfs5ag76Vb8xziVaL5kyunMWu4c5vyrUwt3jONP1ifhHqlgg/IKV7jFHP0jssvJFaYeAwr3tn4QsigqKp21YuPHd3lTObFGLOcB0BPli0klzDkrAHolqAt1KKkDiYXr7ve0OxMtyss6sICkcGOsHthSmaaTC3NVEHUWbVvOXhFPPvKZM6bs3AnLu1Q/iwmVzQ11m+J+dqqGpiY67QT5K8tDLWrzAW4tib4mOa3pLXUGbwHjFJIlMxooJO4Ak9wi4s+jFqfVZ5vapHvUi43CaaP911+s2HztXLsRmOUYA7LrpM0hY5KijvJ+Ee7LpNNTKiEV1FfiDFfbLE8lzLmDC60qMjSoBGo01ERypDBmHUZbzWAjv8VRfW1F83FMiaXKf2kqnFTXwPzga8LNM9PCdzAjxzHjFNd1zTbQWEpC5UAkAgZE0GsiseLbcM+V05MxRvKGneMoXy4RQudstOyeAPobqzHiFQ0Z5jqVzKJlmsiaR7D078Jixs2mVpTJiswfaXPvWkIRqIkSb1mrqYng3O84qSYG8D7b79fw+StNr43/ALjO5adZdNpbftJbod456/BvAxYifKnrRGSYCM1yJ7UOfeIzKyaRjVMl9q/+0/OLmx2uzTKYZgDbA3NavCvwMI6nD6iDNzD1jMeH9Kyx0D/wd2FWV56HSWqQuA/ZyH5dULFu0WmJ0SGHcflDeLTOTU2Mbn53c3S8Y8reKzHEtlwzGrQA1BoCetdXGO6bFquDR+0OBz/vxXklDE/8m26R89Fnc6QyGjAg8RHOG/Syy4ZNftj4woRtsOrP1kAltbckNVAIJNgG6IIIIYKqiCCCBCIIIIEIggggQiCCPsCFKsd1zJvRGW85D+8NtyaFpk0znndqXu29sSNFLBikS24fExaTbc3KNJQqjLvFXIp0lByp39kYTEsXqXyPhiOyGkgka6219loKejia1rtSQDnorRpkuQgLsstdQLEKOAFfhCFpHdxkkzZbFarXEppryOY31jpf1kVDjnTecdrmrHqGvuyige+2MppS1Ms6sWzOtU3f5lFTDaOSSRrmAkXFzutvVmZ7IWO2nZkaKrckmpzO/bHPDEmXJLEACpJoANZJ1ARdyNCbW+qQw9oqvvEGN6+SOL8yAs8Lu0CWsMfQsXd+aOTLJg5bCMeKgDYujhrXKnpCK4So6iljlF2G6HbTdQmv6LTS1P8Act78uNMZozf6N1paX+5b3kjRjGMxyQtqSBwCZUmbLrK9MpR/TZxHrL3cmkU6rXIQz6USa2yd1A/+WsLtjFXUcYaYTM8U0mf4i47iuK2JvKR5a2v4Jt+jaThnT9ectPfMP3KQl6ES8M2b7C+8YbGeMhPUu2rk5pjJGGuIGijXhcdnn/tZSMd9KN+ZaGFi8voylNnImMh9V+cv5hQjxhllXrKZ2lrMUupoUrRqjcDr7Kx0mzqRJHitTT6E9W7xUJp2v3LI720anWb9ohw+uOch/ENXbSKwrGvWq15EHMHWDmD1iEy+tG1NXkih2psPsbuqNNh/1CyYhlQNk8d39eXUq81A9o2mZ9G9UV3XtNlEBJjAE0prGf2TlDpo1dOGZy0w5lukx35VJPXSEEKQeIPlFzaL6E8gTmwqNS05n9zxMd43ROfsviblntEDPdZdUEws5jj1XWg3ndKzVKOtRuzHUYSb00PK5yjUeq2vsb5xc3TNnS1HJvVNgPPTs3dhEWtltwnsyYaOgq1DVddKcDwzjL0lZUUJPJOuN4Ond7Zq9NTMk/cHaNVmM+zMhoylTxjlDVpvIw8n1t5LCrH0PD6r9XTtmIte/gbLO1MQhkLAbogggi6q6IIIIEIggggQpdlut5hyFBvPy1w23LohLyLjGeOru+cdbpsNTU6vhFhZbxacgaSQqHaKM3Udinhr4x8+rsZqZ7tYdkdHvqtPHQQxbrnpVtMtEqzoDMZZa7K5diqMz2CF69pUu0gz5LVKkmoqGA15jWCNcRb2s0uWMc5wCdrElj1bT2Qv2a8yXIsquSQVrQnEDlQSxWo4mKNHQyTZsB6ScgpZHsgF3Oz4KhOKYxdyWJzqTUnrJjsIvf8Aom1cm0xpeBUQscTANRRU0UVNaDbFEoj6PDLE7mxuBtwWZeH6uCnXRlPlfeS/fWNtmNGFSZ+BlbcynuIMbi7Rl/qRxY5lt9/RXaEXukn6SJdeQP3o/ln4QmzrMFUHeYfdPJVZco7phHen/wBYTb8llJAP2gO8N8oX4RKWzx5639U0njDqZysvo4n1tjjYJLd+OXGkY4y36MDS1P8Act76RpMyfSI8ffar7Aq9IzmWCW9I5gmT5gp0JdK/gxfGEu51rPljewhztuc20H7P/orCdcH+ple2IbYS8vp5yeHoVxWjZfEPmoT5o7LwzZnsL70XrtFNdhpNf2B70WTTIxk+oTJ4u4lIF72UzLVO2/WGLCyWm0ygBi5RB6L1OXB+kPEcIUNJ5hFtnlSQeVbMGnlEm69Np0o0mfWpubpDqf51jUHBpXQtcwg3ANj1fOCgFbHfZe3tTituEzVUMBUoekBtI2MOI7QI8gExTWu9Jc0B5JINajYyn4GL24LRy60agmL0hSgI2OBs3EbDwIjPzwmME2tbUJiHgC+o4qn0guLEpnIMx0xvHrdY28OqFrkwRQxsUiwClCKg5EcNojLb7u/9HtEyVsVsvZOa+BEa/wCna500Zgk/jp1cOxZrEmAP22b9etQ7r5SXNVZbsFdgpoSK12EDzjQ7pEmyYUeYiO49JgKmo392cZ/ZrSZbKy61NRXMVGrKOiXgjOTOJDt6TZg9uzq2R5jlA+V4kY3m2ztrdTYfUAsMb3WK0u9Lolzlo6hhrHzUj4QlXrobhJMpvwt8G+cWF2TZstRyT8w6hkyHqGrupFk16BiqTVwO5wrTNWJ2UOY8eyM5S1dTRm0L8v8AE+3tmmMlKx4+4O0arOrTY3lmjqV8uw6o4w5aTSsMluzzEJsbzDK01kPKEWN7eSQVlOIJNkG+9EEEEMlURBBBAhardcnmA718x/eFSYJkmQZslsB5MYqUpkBmQcobdHJgaRKP2E8APlFTLsuKzzZe0CYn5cS/CPlUXMqC12gcL9/9LXtdtMJ4hZ0Q01i8xixO1iST2nZGufR/PU2JaAAqzK1AATQ1Faa8mHdGVCHX6M71GKfJrsVx2HC1O9Y3GMx7NGS3dY+nqs7TPLpc0/uwORzByI4HIiMbtFiUzWCCgDEDsJHwjXWaM7t1jw2yatMi5YdT0f8Aq8IxNLVPbexsRmE+hja42cEjWqaSx2Url1Rvdnn4paNvRT3qDGK6R2DkrQw2NRh1Nn51jVbhteKySD/xJ4KB8Id/UD+Up4phv9QD6KhTM2XuZwXLS1cUleE1fEOPjC5pTY/1Inc6HxI+MMl8vikvwwt3OvwJiq0iGKwTOCqe51MJsNktNEf+w8/7TGQfZcOvyS59HczDaXP/ABN7yQ7Wm11hB0IP17fdn3lh3EmsW8f/AOX2Bc4e0clcqNWrT/ux/JWE/R1v1qT7Y+MNk98Lzh9gfyVhQuJqWiUdzj4w1wb/AI0/V6FVK8fdj+bwtDsKnlJjUyCqK8cUSzNiqu29COVXZzT4kR0FpjK1LG3bs8E1Ywm91nGk5/W5/wB40c5MlTLWoH+E7YNInrap2f7wx9s7fVr/AJtMfT6MfYZ1DyCy1Tk49ZUy4KJaFB6DkKRuJyU9/mYe7NZhKtEoja2E8Q2RHfQ9kZ/dyFp0sD11PYCCT3CNDu08vaFI6Ms4ieOeEd+fYYyn1E1rJmkakZ+nsm2HPcYXbWgTbLEZx9JMkC1K3rShXrDMPKkaMDGZfSJbA9rwj93LVT1mr+TCK/0+SaoAcCqlZ+2lkvHOYAwoY+M0eC8b8pQAvdgvWdZm+rcgbtanrU5Q23XKebapUyYasZi9QAq1ANgyhQs8rG6r6zKO8iNLuix/Xy+GNu5GHmwjH49ssezZGZvc79y0GHkmN5d81UfTWWBZ2PFR4iM9jQvpDakhRvmDwVj8oz2L3020iiud5PoPRLsQdtS9gRBBBGiVBEEEECFpWhE3FZU+yWXuJI8CI5zLTyVpnIdRYP2OoY+JaKvQe9kky5gmnCtQy1BzqKEKNuoRNtpFsnh5KTWouE0AUGhJBLGtKAmPmeIQ8nWyjcTfvz9Vp6N142k6Wss/vV+TdkGsMRXhWJ+gU5pdrRgrFCGVmAOEBhkS2oZgQ223RpJZaZMEpHADkAcrMw1ClgGOHbXWK0iLfEiVImTJbCbOaWstg7seTxMVYIZaUoCuIVLbIeT4uJ4THs6ixuehVYqPZdcHemubfMsemvYa+ULN62xGn8qMZwoMQC7FYgMSTkOcB3Rd2qzy15dOSRZayUZGC5iYwUgY9ZqWOVdkQbgsWMTFKk8uHkhgCQlELlmI1c7kxnujMRwNa+yZBwDdoKptMhLcwcyyBLWhYzVRaE1GJiuutaAHfDBd1lmSkWV9VLVcIXGxauMsRhIrWtD4RQz7OZdis41Y5k5n9tCJYB6gD3mJV22p2eSpJKqyBRwx/wByInmlJYInG7RoN3zNAjGb2plSy4mKNMQnFgYCWSKmuRxUqMjEa8LMOQnFWP1eRXAoBqaA9Xyj3I/1p++PvGPSLjmTZX+6sxR7WZU94iu2wNgN5C4N+PAqiuiyy5jSU5ScrTVmE4cCgYCwyoMwSjdwiLarWpVTLmTsywIdhXKlCMOw1I7Ik3Gw/wC0pajVLVpY44JThj2tiPbEW1zzNly3wKiqDL5owqTiZ+aOps+PXFl5yuu2DnfOlWN3ojWdpjmcWRlUhXFDi1EVGUTbNdizVmmU0wshFAxGYIrSlK4hQjsiJc8/k7LNYKrUmysmGIbdkTJU95eOYAVJnI4B3Os1grdYPjERIsL/ADVDr3Nvmi+2aXLKKzGYM2DUI9FQebUaziAz4x8tsmSiqTMnjHLLjNaZA808TSnaIk3silEdOjMZnpuJCAjvBiq0j/ZSPuT7xjgZEheN51um6hXxY5MqYVM6di5ITRiWWVIIqEqTXEQN2uJ50eToq4mNyQmhXkoKodgYVz4RF0otWJzIWUpd7NIYOBz6Jz2DEmmEKpOrZF+CDXCKTRY5ZDVOaEc4BdVabeMXi4tGRsoTmBf0Va+jkpAzq0gYTgZuTZaE7Mhw1xDst4T7PywRZeCU4DkA9JiVBrWp1eUT6fqc37xPIx4ueylpRlYkrPlzHKlxyheo5I4TmRSWT+KK9+V/PPLeb+akFmNtuuu0jSae0vlBIDoDQlZigg1AAKk1FainXCTeF0THnzGmOVmMxZlmSypFcx0ScqcNUW7f93Wr7yT5mLq3sZwE1ObOsxRXI1mWyqVfsJIPbFqlmdS8+LInt81FJCyQ7Lhl/pIj6OTqVUI/suK9zUMV9psjy+mjJ7SkeeuNYmyOVkzyaFknMQaCuGtCKjYKiI0u6RycosXBnTMIwkUC6gShFDmO4w2j+oJgbPYD1XHuqhoI7XabePss/wBFbNjtSblqx7AaeJEabciVmsdipTtdvlLPfFbJuBUmNyPJM+LkzzTKauZplzc8Bz4R7uq/pcguswOpLZmlaUFMJpnlQ7NsK8RrP1cvKAWAFvfzVuCExxFozKqfpNnc6SnB290DyMJEMWnFt5a04lzlhFVW2HaerM+ELsbHB4+Toox0X7yT6pBUkmV10QQQQ0VdEMOjV1LNIFVDMQFZgSATkKADX/mUL0Nuhw58r72X7whJjkr46cbJtcgdmaYYexrpDcaAlTbu0ckTltEsM36Qk1kR3bJ2QEkBRkAaNtJoAd4j5LtE1JCy3qCGmyyp1qByLYR2juMRLXLmAWmYgYYLwZsSg80gPQ12Zkd43xZ26+VtIkswwuMQmUFKnmDEu+oXspSMRMcitBHe+eY8sl60vXnL9zL90xy0meZNnT5KouAS5MwuFo1VljCrMBVixcKo49cTLzmG0lSksLhAFWOsLqxA6+wbYrb1kziK2i0sVrXCCFQEaszQZezHrCAT0rkaN6EzWqrTJsmYaI8tMBJqFmIo2Do1Ne6Fy9LX+jNZgJzBVIZ1XGM8ZYkqaBqiiiu6IN2aVSbPV6qVBw5EuzMdgpQGmsnZlvEXFu0oks55lWopFQoUggEc6hINDti46MMbtkG6gBz2RmPnWuMzSGRN5RORmTJTTDNTUro7dMArXImp/Eco8WW1MZquJQolAkvPCoGY2gnM1JOskxVX3plNRapLQCtGxYiRXUciBw7RFJZ9IpgYMpVakVoo1bddf8EVNl0nQrDbBpIWkJNmmbyolgNryw0r61Cxzj7Psk5mxqAr1xA1Az30GUKR0hn/AO6w6qDyEVl66R2kYWE+aBiIIDkDMVGr2T3xE2IuOqjuSck12PRe1y3xy2RWzFcWeevWpiVaNH7XMpyjq2GtKscq66ALCbd1+z3cEz5pGE1BmNTWKGleuLF7wmH94/52+cWHR2Gq5L3tcmazXZaZK4VmBRWtAx17+jHC2WmbLVg7EhjVsyaneajhCVa7dMxv9Y+r129QcYobJa3LrV3Oe1mPmYmhonStc7ayHziuJKjk3NDhe60uzXhygwitASaHVU0rs4CJtsstonKAWBAzAOz+HwhCsE8iY3OI5o2n1hE/9Ocapj/nb5xSdHsnIqw455JltF22+ZiBmoVYYT0QSvq1EsGnCsTZNmtYdXbAXUYQRgHN9UigqOEI1s0kmSVxGdM4AO1SdwzhfmadW4mq2iao2ANUeOuL1PSy1AuMhxVWWZseR8lrc4TVlMhkqVY1JFK12EYXypsyilS8StqSbyBHJgDCpahwrhXWDTKld9ITbBp9azVXnuesIQe9Y6WDSmYZ4xYWJyBKgZ9lIjkpnwkg7lPE5r27SaLwvSTyM+UUmpyzq4PNYLhNaUOGorXwiTYb2lpauVlFmluArqygHDhCsCASD0cXhHP/AKjd0wlF6wSPA1igtN8rImDlKkEVyVTtpTOhjyNskgs0Zrwvjb+RstHuxhnzlKzJs0GhFcLgBSRr1rAWxLJI6ItQC+yAAPAQt3RpHYZlKzgh3PVPFxTxi+nS2FGkTapkQK4lrvBFR4RwYXsF3i3QdVwHsceaV7muvLrhXCwnPizJrubPjXLid8QbUcTrPWmGdKmCYtAV5RJTnNTlrAYdRiULyKGry1OdWK5FqbytdueoRX2K8FQTpZ6DI5TFTJwjAcASDTuiFpzUwBtkocqzWeeHmhTIwTFQUqyMHrhLp6OrOmWeqFrSa7RJnEAAZ0oNVeHCGCwyiLHNJBoZ8mhpkaYgaHbFXpiOcp3geRh1hMz21bGg5G9+GhVSujBiceGngluCCCN0s6iGfR2eUQMoUspqMXRB2FsxqOfGkLEWFjtCkBXcoBqyqOvLbxhNjVO+aABguQQcu1MKCRrJDtmwIsmN0UgzLZaRhLFsKkS5dTrIFBUngoPGIU7SWzE4JCtq6VMIPaTjPbFRbdGUnNjW0hidh51OAzBETLLoNMCg8pL4a4xjo9n8736iE62jfm6dYXK3XxORPq3KCueHI0O2uvX5ws3qWmc9mLHaWJY+MNMu6Jju0vDWmTHUtDx4jtiFadF5iM0ssppvqKqdR1f4QYkppxE8Hh5KV0PKsLDv0Ss8wmg2DIDz7TF7dsyZNAwqzEAKaCurVXsiDarleW2FqDdnXKLbRWdyE6hbmvRTuBrzW7zTqMaGtp3VFNykYvbMJLSycjNsv6ireTo5NmLRwoUihBOdOysUTaMz0nciCrNWgzIBBzDatVM40yVZTEhbEMQcgYguENtwk1p3+ZjECsLL3WgsAclX2bRqSqjEuNgBUkmhNMyBXLOOVvuGS8t5aykBZeaaZ4hzlz4kAdsXyy4jWiTFOOd21e65AGiTtC7BLE/FSowNzWAYVquee2HnkJX+3L/IvyhUk2Uyra1BRZiM67gSRjXsbPqYRdcsRF6peS7Ir3YD81WX5dcp5k3mhSFFCtF/druyMJdz3UjT5YJahYV1fKG69bX9dM4ov8pYWLqmUnIdzfCNThDL00xPD0KV1w+5F83hP1w2GUkxwqLTANYqekNZMXDWaWfQT8q/KFy4rZ9ZM9ke8Iu1tUY+pDrhNHMuSsd03LNbpwIOFXwqAKAKAKAAZRVJINK0PcYYtKT+uTj/AMh+Ec7OeYO3zj6ZRUw5BljuHksxUOIcetUcuRUgUzrFxYNHJzzZYCkVdaFsvSHbDHord9WM1uitQOLEfAecNVy2LHO5Q9GXkOLkfBT/ABCM3jFQ2Ocsab7Iz6+HknFBGRAXu36KCNErQBkqt1MPjSEzTexPKeWJilSVYiu0VGqkbSsykZD9JNr5e2kAjDKUS/xVLN4tT8MQ4QXSzAAaAn0Vaq/ApOiXYrU8rNHZDvUlfKJdj0emTKkAUXWa06hEqz6Nzec3NISmVdbHojMU2E/h4wzxGcA8j3r3D6c25UjoCmS7+nsAruW3k9IHdUbtXZEq7dIJVSs5mpqq1SOxhmPKINz3LMnOV6JGssDt/wAMTbw0CmKK41pwB+MIhsXIJsmUhLcgr6VPCikqeGlNrluQV61PRrtrzdUVmmDg4CP8yMV9guSTJBLz8zs+SiprHG8LUrAKhYqNrfAbB84bYXSyGpbIAbC+drDQ/MlRrJWciRfnHde6gwQQRtVnkQQQQIRH0GPkECFeaNXrgbk2PNbVwb+/yi7vSXyi1HTSpG8r6Scd44im2EmsMV3W4zV185aV38DGQxzD9l36qMf+Xv6J/hdTcci457vZQ7YgmpUaxmPlFIwpDJeVlKfWDosecPVc8PVbWNxqN0U1sl1zHb849wauDPsvOR0PA8Pm/rUmI03KfdbqNR8+WT3oVfQny8DH6xAOtl2N8D2b4aeRjFLBeDyJizENGU9hG0HgY0a16dyhZRNlkco1VVDSqsBmXG4VrxqOMKsYwcxzbcTea7cNx+adyjp6jbbZxzCnWi/kS1JZxmWribYrEVVes7d1R2WUyTWMqF9LiBUMzk1LsaZ1qWyzJrnGoXVeInyUmD0hmNzDJh3iFNZhktOxsjm2GnarYmYXbLHXK4TLGNwy1HaK5GnXQdwjlMssWTCPsqXU02QtbtOcGqxt2F0g39IInOfsL4S1hZsJ+sXrjUdI7rQVYn92RQDcpzrGZXOA1oljYWHlH0DDGllPMD/iP/kpZUuD5IiOPqEz6PAhpvsr70WpmERyuuz0eYPsD3hEqdZoxszgXAp4CASFnF/Gtomn7ZjvdVjM2ijtO4V1x6vGwM9pmKNjmpOodcXd3yggWXLBLE04k7SdwGfACN3NiLaamYxmby0W6MhmUgZSGeVznZNBKs5I6MmUNnYAOk7eZ6+MMlkwy1CrqA7SdpPEnOKi0NLlACXrpz29Y8Psjd2xxF5U1nIbYw9Sxxds3udSeJTwM22g2sOCtb8v0WeSz7dSje51D49QjKZFmefMCjnO527zmWJ7yTFjf97G0zABXAuSjeTram8/KGW4boFmTE1OVYZ/ZHqj4/2jUU4GEUm2/wDcfoPLu39yTbH6ubZb+I3rq9jWVLEtc/NmOXiYi2iiAKCKLUk7Cx6TeAA4KIsZakjlDtBwdR1v2jIcCTthZv2260Gs6+rdCekhkrJ9i+ZzcfP5xyTaaVlNFtbhkB0qpvu83OJ01KpoCSBRQTs2mKuberK2FwD9XiqCc2q1Ez3hTE6YgYEHUQQeo5GOUyxoxBIqQVIzPoYivdiPfH0FsPJtDY8gLBY90m24ufqV9sk7HLViKFlBIGqpGyOseZUsKAoyAFB1CPUWBe2ajKIIII9XiIIIIEIggggQiO9jtRluGGzZvG0Rwgjl7GvaWuFwV61xabjVP1jZJ8uoAKsKMp8VPH+xEL1uuBpczDUlT0G3jcftDb37Yh3NexkPXWh6Q+I4w3m2JMTepzBHgRuIj51iFFJh8vNzY7Q8OjrHiFq6OpFS2/8AIahJ956NzETlAKqOlTWOPV5RRGNUu23AHAxFdh2MOrfvHwhZ0q0WVTyknJSecm7inDhs8nWFYxtWhnOe48eg/PFUayjIJfGOxLdjl0Fd/lDloNe2GYZLHJ814MBmO0DwhRrSPsueVYMpoQQQdxGYMaGspW1UDonb/PclMUhZIHhbZhyjmRFdo7fgtMkPqbUw3MNfYdY64snePk1RA6J5a7IhaJrtoXCXr5tZ5WcpNRgGX/hLq3azGf3D/qZXtDyMN1+2ilpncUX+UsJ1zmk6WftDyMbXCXF1NOTw9Cq1WAHw/N4WjXMuKc/3f9axbPZIo9E5mKfM+6/rWGopGOmabq/K+zyszvGSz2uZKlriYuch2VZjsHEwxWG4xIU7XI5zf0ruXxO3YBfpYkQuVUAu2JjtY7yfhEa1zwoJJAAGZOQHWY6fUOdZjf8Aa9a8lUNrs8Kl73hiJRDzdp38BwiXf2kfLEpKrh1FtrcBuHnHy57orzqVcCoXq2jeRujUUFGKFgqaoc7+LN/X8068lVmnfUnkYdP5O3fPPqXa4LqEv6xxzvRB9HiePlF9Y5HLsSf2anP7R9UcBt7t9CyXM8wgGqpQFjtzzwrxpTPZXfFneltl2WVU0AAoqjadirCiqlnqp7nN5yA4dHzrKtgxU8ewzTeVU6RXkJKV1sclHHf1CEJ3LEk5k5mJF43g09y7nM6hsA3CIsbjCsOFFFY5uOp9OxZqsqjUO/6jREEEENlSRBBBAhEEEECEQQQQIRBBBAhEEEECERPu28jLNDmh18OIiBBEM8DJ2GOQXBUkUronB7DYhOiyg6gg1U5gjzB2GId4NMFAxquxvg24+B8IqLnvppB1YkOtT5g7DDtZOStKYpZBGog6xwYR8+xDD5aB+0Rdm4+/A+BWqpq9k4zydwS1/wBNGauKWRj3HIN27DC/aJJQlWBDDIg5EHjD6LM9nNVBZN2th1bx49cRL1WVal52TAZONY4HeOB8Iv4bjbouZNm3cd4/rxVarw8SnbiyPBLFwX61lm4syhydd43jiP8ANcaVJvBXUMpBBFQRtEZTb7A0o0NCNjDUfl1RP0dv8yDgc/Vk/lO/q3xcxfDmVrBUQZno3j3H9KtSSmF3Jy5eiuNJp1LS/sJ/LWFuwmjqdxix0stf6xka4ll58MC5iKlnIBI1iJsHp3fpX3/kLDuIXldKOVYP8fcJ90Fn1nzPuv61hzedSM70AtgMyY3/AB58OesTr901WXVZVHffXmA9fpHgO+Mo+iqJqgwxtzGvQr8j2fuE5Jgve/JchMUxqbhtJ3KNsZxfF/zbW1OilckHmx2nwji1nm2huUmMaesfJBu8I7SLPmElqSSaAAVYns1w6ggpsMz/ADl8G/O/qUIZJUa81nifnd1r5Y7OE4n/ADVDpopdTMyzWUBAagmtW9kbBx7t8dtH9CwlHn0ZtYTWo9v1jw1dcTdJdLZdkGEUecRkmxdxcjV1azwihys9ZP8Ab5zuO4fO5SySxwx7DcgpWkWkEuzJic5nooNbdW4bzGVXte0y0zMcw9QGpRuAjnb7wefMMyY2Jjt4bABsHCI0bGgw1tNz3ZvOp9B8zSCeoMmQyHBEEEENVVRBBBAhEEEECEQQQQIRBBBAhEEEECEQQQQIRBBBAhESLFbnkuHlsVYeI3EbRwiPBHLmhwLXC4K9BINwtCuTSuVaKJMpLmfwN7JOo8DEi9tGlmVK81t41H2ht69cZrDFcWmcyRRH+sl7ieco+y3wPhGQr/p4g8rRmx/x9vY96b0+IlvNk70TLidXwzNR2+ieo/COd46Hc3FJbP1Dt9lvge+HyxWyRbErLYNvU5MPaX46ogW24nX9ma/ZY+TfPvhDHXVNHJY807wdPny6bfZqG87vWUvKZXAYEEECh1iJMwZHqMMN62XEaTEIYaqihHUdo8I93Hows4F3Y4AaUGROQOZ2DP8A/I11PjcBjLpcjw1v1JXUYdIHDYzHFLV12abMJSXiOIUYA0FK1551U64Z7JcCSRimEO270R2be2LlmSUvJyVApsGrrY/POPlkuvG1ZnO4eiOzb290IK3GpJbhnNb/AOx+fCUzgoWR85+Z8FDs92zLUebzU9c6vwj0uzLjDdc9zSrKpIpWnOmNStOvUo4RX3jpDKsi0Y4npki6+31R1wj33pLNtR55wpsRej1n1jxMQ0OF1FbYnms48ffyVasrmtNtTwTPpH9IOuXZeozf/jB949m+ER3JJJJJOZJzJO8mPMEbuko4qRmxEO3eVn5JXSG7kQQQRbUaIIIIEIggggQiCCCBCIIIIEIggggQiCCCBCIIIIEIggggQiCCCBCIIIIELpJnsjBlJVhmCDQjqIhxuX6QyKLaVxD/AHFHO/Euo9lOowlQRUqqKGqbsytv071JHK6M3aVsfJSbVLqpSah3Z0+KnuMKV6yP0eYZSEhDRqbecNVd2UKNit8yS2KW7I29TTsO8cDE28NI5s44mw4qAFgKVptpqBjMSfTr2P8AtOu08dycU+JNb+4Fc/pqSxVyBw29givt2lbsCsr6td/pnt2dnfFGzEmpzO+PMNaTA6eE7b+c7p07vdV6nEpZsm80eK+k1j5BBD1K0QQQQIRBBBAhEEEECEQQQQIRBBBAhEEEECF//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9708" name="AutoShape 28" descr="data:image/jpeg;base64,/9j/4AAQSkZJRgABAQAAAQABAAD/2wCEAAkGBhQRERUUExQVFRQWFRcYGBcYFxcXFhoXFxYVFxgVFBUXHCYeGh0jHBQXHy8gIycpLCwsFR8xNTAqNSYrLCkBCQoKDgwOGg8PGjYlHyQ0KiwtKS8sLCwpMjAsLyosLC00NC4sLC80LywsLCwvLDQsLS0pLCwsLCwsLCwsLCwsLP/AABEIAM4A9QMBIgACEQEDEQH/xAAbAAACAwEBAQAAAAAAAAAAAAAABgQFBwMCAf/EAEsQAAIAAwQFCAYGCQMBCQAAAAECAAMRBAUSIQYxQVFhEyIycYGRobFCUnKywdEHI2JzgpIUJDNDorPC4fA0U2MWFTWDo8PS0+Lx/8QAGwEAAgMBAQEAAAAAAAAAAAAAAAUDBAYCAQf/xAA4EQABAwIDAwsDBAICAwAAAAABAAIDBBEFITESQVETImFxgZGhscHR8AYjMhQzQuFS8TRicqKy/9oADAMBAAIRAxEAPwCkgggjbpMiCCCBCIIIIEIggggQiCPsWtg0WtM7oSmA3tzB3tr7IjklZGLvIA6TZdNaXZAKpgh6sH0Zn99N7EH9TfKLez6GSJYylgne3OPjl4QmqMepYvxu7qGXjZW46KR+uSzKVZ2boqx6gT5ROkaPzm2BfaIHgKmNBtlgVF5xCDiQo8Yo7RaJQ1TAfZBbxAp4wpf9QzSftR267n2TKPC4v5Ov1fCquRojXpTB+Fa+JMSH0OSmUxq8QD5Ujut4U1K7flUf1GJlktrMKmXlwc18UoYovxWvJvyluweytjD4ALbPmqGZodM9F0brqvziHaNGrSmZkuRvUYx/DWHNLagPOxr1riHepr4RcWC95JoOVSvE4T3PQxPFj9Wz82h3zo9lUmw6LVtwsiZCDQgg7jke6PMbjaLulTl56JMG8gN3H5Qv276ObM+aY5Z+yar3NXzhvD9QQu/daW+I9/BLXUbh+JusughrvH6O58upllZo3dFu45eMLlrsEyUaTEZD9oEdx2w5grIKj9p4Pn3aqs+J7PyCjwQQRaUaIIIIEIggggQiCCCBCIIIIEIggggQiCCCBCIIIIEKXZbsmTOippvOQhlurQYNQzWJ4Ll/EflFxcV2VRDvVfIR2sl+mbUSVUUNDizYdailPGMLWY3UvLmxc0Dfv+dS0UdBC0C+Z8FZ3Vo7Jkfs5ag76Vb8xziVaL5kyunMWu4c5vyrUwt3jONP1ifhHqlgg/IKV7jFHP0jssvJFaYeAwr3tn4QsigqKp21YuPHd3lTObFGLOcB0BPli0klzDkrAHolqAt1KKkDiYXr7ve0OxMtyss6sICkcGOsHthSmaaTC3NVEHUWbVvOXhFPPvKZM6bs3AnLu1Q/iwmVzQ11m+J+dqqGpiY67QT5K8tDLWrzAW4tib4mOa3pLXUGbwHjFJIlMxooJO4Ak9wi4s+jFqfVZ5vapHvUi43CaaP911+s2HztXLsRmOUYA7LrpM0hY5KijvJ+Ee7LpNNTKiEV1FfiDFfbLE8lzLmDC60qMjSoBGo01ERypDBmHUZbzWAjv8VRfW1F83FMiaXKf2kqnFTXwPzga8LNM9PCdzAjxzHjFNd1zTbQWEpC5UAkAgZE0GsiseLbcM+V05MxRvKGneMoXy4RQudstOyeAPobqzHiFQ0Z5jqVzKJlmsiaR7D078Jixs2mVpTJiswfaXPvWkIRqIkSb1mrqYng3O84qSYG8D7b79fw+StNr43/ALjO5adZdNpbftJbod456/BvAxYifKnrRGSYCM1yJ7UOfeIzKyaRjVMl9q/+0/OLmx2uzTKYZgDbA3NavCvwMI6nD6iDNzD1jMeH9Kyx0D/wd2FWV56HSWqQuA/ZyH5dULFu0WmJ0SGHcflDeLTOTU2Mbn53c3S8Y8reKzHEtlwzGrQA1BoCetdXGO6bFquDR+0OBz/vxXklDE/8m26R89Fnc6QyGjAg8RHOG/Syy4ZNftj4woRtsOrP1kAltbckNVAIJNgG6IIIIYKqiCCCBCIIIIEIggggQiCCPsCFKsd1zJvRGW85D+8NtyaFpk0znndqXu29sSNFLBikS24fExaTbc3KNJQqjLvFXIp0lByp39kYTEsXqXyPhiOyGkgka6219loKejia1rtSQDnorRpkuQgLsstdQLEKOAFfhCFpHdxkkzZbFarXEppryOY31jpf1kVDjnTecdrmrHqGvuyige+2MppS1Ms6sWzOtU3f5lFTDaOSSRrmAkXFzutvVmZ7IWO2nZkaKrckmpzO/bHPDEmXJLEACpJoANZJ1ARdyNCbW+qQw9oqvvEGN6+SOL8yAs8Lu0CWsMfQsXd+aOTLJg5bCMeKgDYujhrXKnpCK4So6iljlF2G6HbTdQmv6LTS1P8Act78uNMZozf6N1paX+5b3kjRjGMxyQtqSBwCZUmbLrK9MpR/TZxHrL3cmkU6rXIQz6USa2yd1A/+WsLtjFXUcYaYTM8U0mf4i47iuK2JvKR5a2v4Jt+jaThnT9ectPfMP3KQl6ES8M2b7C+8YbGeMhPUu2rk5pjJGGuIGijXhcdnn/tZSMd9KN+ZaGFi8voylNnImMh9V+cv5hQjxhllXrKZ2lrMUupoUrRqjcDr7Kx0mzqRJHitTT6E9W7xUJp2v3LI720anWb9ohw+uOch/ENXbSKwrGvWq15EHMHWDmD1iEy+tG1NXkih2psPsbuqNNh/1CyYhlQNk8d39eXUq81A9o2mZ9G9UV3XtNlEBJjAE0prGf2TlDpo1dOGZy0w5lukx35VJPXSEEKQeIPlFzaL6E8gTmwqNS05n9zxMd43ROfsviblntEDPdZdUEws5jj1XWg3ndKzVKOtRuzHUYSb00PK5yjUeq2vsb5xc3TNnS1HJvVNgPPTs3dhEWtltwnsyYaOgq1DVddKcDwzjL0lZUUJPJOuN4Ond7Zq9NTMk/cHaNVmM+zMhoylTxjlDVpvIw8n1t5LCrH0PD6r9XTtmIte/gbLO1MQhkLAbogggi6q6IIIIEIggggQpdlut5hyFBvPy1w23LohLyLjGeOru+cdbpsNTU6vhFhZbxacgaSQqHaKM3Udinhr4x8+rsZqZ7tYdkdHvqtPHQQxbrnpVtMtEqzoDMZZa7K5diqMz2CF69pUu0gz5LVKkmoqGA15jWCNcRb2s0uWMc5wCdrElj1bT2Qv2a8yXIsquSQVrQnEDlQSxWo4mKNHQyTZsB6ScgpZHsgF3Oz4KhOKYxdyWJzqTUnrJjsIvf8Aom1cm0xpeBUQscTANRRU0UVNaDbFEoj6PDLE7mxuBtwWZeH6uCnXRlPlfeS/fWNtmNGFSZ+BlbcynuIMbi7Rl/qRxY5lt9/RXaEXukn6SJdeQP3o/ln4QmzrMFUHeYfdPJVZco7phHen/wBYTb8llJAP2gO8N8oX4RKWzx5639U0njDqZysvo4n1tjjYJLd+OXGkY4y36MDS1P8Act76RpMyfSI8ffar7Aq9IzmWCW9I5gmT5gp0JdK/gxfGEu51rPljewhztuc20H7P/orCdcH+ple2IbYS8vp5yeHoVxWjZfEPmoT5o7LwzZnsL70XrtFNdhpNf2B70WTTIxk+oTJ4u4lIF72UzLVO2/WGLCyWm0ygBi5RB6L1OXB+kPEcIUNJ5hFtnlSQeVbMGnlEm69Np0o0mfWpubpDqf51jUHBpXQtcwg3ANj1fOCgFbHfZe3tTituEzVUMBUoekBtI2MOI7QI8gExTWu9Jc0B5JINajYyn4GL24LRy60agmL0hSgI2OBs3EbDwIjPzwmME2tbUJiHgC+o4qn0guLEpnIMx0xvHrdY28OqFrkwRQxsUiwClCKg5EcNojLb7u/9HtEyVsVsvZOa+BEa/wCna500Zgk/jp1cOxZrEmAP22b9etQ7r5SXNVZbsFdgpoSK12EDzjQ7pEmyYUeYiO49JgKmo392cZ/ZrSZbKy61NRXMVGrKOiXgjOTOJDt6TZg9uzq2R5jlA+V4kY3m2ztrdTYfUAsMb3WK0u9Lolzlo6hhrHzUj4QlXrobhJMpvwt8G+cWF2TZstRyT8w6hkyHqGrupFk16BiqTVwO5wrTNWJ2UOY8eyM5S1dTRm0L8v8AE+3tmmMlKx4+4O0arOrTY3lmjqV8uw6o4w5aTSsMluzzEJsbzDK01kPKEWN7eSQVlOIJNkG+9EEEEMlURBBBAhardcnmA718x/eFSYJkmQZslsB5MYqUpkBmQcobdHJgaRKP2E8APlFTLsuKzzZe0CYn5cS/CPlUXMqC12gcL9/9LXtdtMJ4hZ0Q01i8xixO1iST2nZGufR/PU2JaAAqzK1AATQ1Faa8mHdGVCHX6M71GKfJrsVx2HC1O9Y3GMx7NGS3dY+nqs7TPLpc0/uwORzByI4HIiMbtFiUzWCCgDEDsJHwjXWaM7t1jw2yatMi5YdT0f8Aq8IxNLVPbexsRmE+hja42cEjWqaSx2Url1Rvdnn4paNvRT3qDGK6R2DkrQw2NRh1Nn51jVbhteKySD/xJ4KB8Id/UD+Up4phv9QD6KhTM2XuZwXLS1cUleE1fEOPjC5pTY/1Inc6HxI+MMl8vikvwwt3OvwJiq0iGKwTOCqe51MJsNktNEf+w8/7TGQfZcOvyS59HczDaXP/ABN7yQ7Wm11hB0IP17fdn3lh3EmsW8f/AOX2Bc4e0clcqNWrT/ux/JWE/R1v1qT7Y+MNk98Lzh9gfyVhQuJqWiUdzj4w1wb/AI0/V6FVK8fdj+bwtDsKnlJjUyCqK8cUSzNiqu29COVXZzT4kR0FpjK1LG3bs8E1Ywm91nGk5/W5/wB40c5MlTLWoH+E7YNInrap2f7wx9s7fVr/AJtMfT6MfYZ1DyCy1Tk49ZUy4KJaFB6DkKRuJyU9/mYe7NZhKtEoja2E8Q2RHfQ9kZ/dyFp0sD11PYCCT3CNDu08vaFI6Ms4ieOeEd+fYYyn1E1rJmkakZ+nsm2HPcYXbWgTbLEZx9JMkC1K3rShXrDMPKkaMDGZfSJbA9rwj93LVT1mr+TCK/0+SaoAcCqlZ+2lkvHOYAwoY+M0eC8b8pQAvdgvWdZm+rcgbtanrU5Q23XKebapUyYasZi9QAq1ANgyhQs8rG6r6zKO8iNLuix/Xy+GNu5GHmwjH49ssezZGZvc79y0GHkmN5d81UfTWWBZ2PFR4iM9jQvpDakhRvmDwVj8oz2L3020iiud5PoPRLsQdtS9gRBBBGiVBEEEECFpWhE3FZU+yWXuJI8CI5zLTyVpnIdRYP2OoY+JaKvQe9kky5gmnCtQy1BzqKEKNuoRNtpFsnh5KTWouE0AUGhJBLGtKAmPmeIQ8nWyjcTfvz9Vp6N142k6Wss/vV+TdkGsMRXhWJ+gU5pdrRgrFCGVmAOEBhkS2oZgQ223RpJZaZMEpHADkAcrMw1ClgGOHbXWK0iLfEiVImTJbCbOaWstg7seTxMVYIZaUoCuIVLbIeT4uJ4THs6ixuehVYqPZdcHemubfMsemvYa+ULN62xGn8qMZwoMQC7FYgMSTkOcB3Rd2qzy15dOSRZayUZGC5iYwUgY9ZqWOVdkQbgsWMTFKk8uHkhgCQlELlmI1c7kxnujMRwNa+yZBwDdoKptMhLcwcyyBLWhYzVRaE1GJiuutaAHfDBd1lmSkWV9VLVcIXGxauMsRhIrWtD4RQz7OZdis41Y5k5n9tCJYB6gD3mJV22p2eSpJKqyBRwx/wByInmlJYInG7RoN3zNAjGb2plSy4mKNMQnFgYCWSKmuRxUqMjEa8LMOQnFWP1eRXAoBqaA9Xyj3I/1p++PvGPSLjmTZX+6sxR7WZU94iu2wNgN5C4N+PAqiuiyy5jSU5ScrTVmE4cCgYCwyoMwSjdwiLarWpVTLmTsywIdhXKlCMOw1I7Ik3Gw/wC0pajVLVpY44JThj2tiPbEW1zzNly3wKiqDL5owqTiZ+aOps+PXFl5yuu2DnfOlWN3ojWdpjmcWRlUhXFDi1EVGUTbNdizVmmU0wshFAxGYIrSlK4hQjsiJc8/k7LNYKrUmysmGIbdkTJU95eOYAVJnI4B3Os1grdYPjERIsL/ADVDr3Nvmi+2aXLKKzGYM2DUI9FQebUaziAz4x8tsmSiqTMnjHLLjNaZA808TSnaIk3silEdOjMZnpuJCAjvBiq0j/ZSPuT7xjgZEheN51um6hXxY5MqYVM6di5ITRiWWVIIqEqTXEQN2uJ50eToq4mNyQmhXkoKodgYVz4RF0otWJzIWUpd7NIYOBz6Jz2DEmmEKpOrZF+CDXCKTRY5ZDVOaEc4BdVabeMXi4tGRsoTmBf0Va+jkpAzq0gYTgZuTZaE7Mhw1xDst4T7PywRZeCU4DkA9JiVBrWp1eUT6fqc37xPIx4ueylpRlYkrPlzHKlxyheo5I4TmRSWT+KK9+V/PPLeb+akFmNtuuu0jSae0vlBIDoDQlZigg1AAKk1FainXCTeF0THnzGmOVmMxZlmSypFcx0ScqcNUW7f93Wr7yT5mLq3sZwE1ObOsxRXI1mWyqVfsJIPbFqlmdS8+LInt81FJCyQ7Lhl/pIj6OTqVUI/suK9zUMV9psjy+mjJ7SkeeuNYmyOVkzyaFknMQaCuGtCKjYKiI0u6RycosXBnTMIwkUC6gShFDmO4w2j+oJgbPYD1XHuqhoI7XabePss/wBFbNjtSblqx7AaeJEabciVmsdipTtdvlLPfFbJuBUmNyPJM+LkzzTKauZplzc8Bz4R7uq/pcguswOpLZmlaUFMJpnlQ7NsK8RrP1cvKAWAFvfzVuCExxFozKqfpNnc6SnB290DyMJEMWnFt5a04lzlhFVW2HaerM+ELsbHB4+Toox0X7yT6pBUkmV10QQQQ0VdEMOjV1LNIFVDMQFZgSATkKADX/mUL0Nuhw58r72X7whJjkr46cbJtcgdmaYYexrpDcaAlTbu0ckTltEsM36Qk1kR3bJ2QEkBRkAaNtJoAd4j5LtE1JCy3qCGmyyp1qByLYR2juMRLXLmAWmYgYYLwZsSg80gPQ12Zkd43xZ26+VtIkswwuMQmUFKnmDEu+oXspSMRMcitBHe+eY8sl60vXnL9zL90xy0meZNnT5KouAS5MwuFo1VljCrMBVixcKo49cTLzmG0lSksLhAFWOsLqxA6+wbYrb1kziK2i0sVrXCCFQEaszQZezHrCAT0rkaN6EzWqrTJsmYaI8tMBJqFmIo2Do1Ne6Fy9LX+jNZgJzBVIZ1XGM8ZYkqaBqiiiu6IN2aVSbPV6qVBw5EuzMdgpQGmsnZlvEXFu0oks55lWopFQoUggEc6hINDti46MMbtkG6gBz2RmPnWuMzSGRN5RORmTJTTDNTUro7dMArXImp/Eco8WW1MZquJQolAkvPCoGY2gnM1JOskxVX3plNRapLQCtGxYiRXUciBw7RFJZ9IpgYMpVakVoo1bddf8EVNl0nQrDbBpIWkJNmmbyolgNryw0r61Cxzj7Psk5mxqAr1xA1Az30GUKR0hn/AO6w6qDyEVl66R2kYWE+aBiIIDkDMVGr2T3xE2IuOqjuSck12PRe1y3xy2RWzFcWeevWpiVaNH7XMpyjq2GtKscq66ALCbd1+z3cEz5pGE1BmNTWKGleuLF7wmH94/52+cWHR2Gq5L3tcmazXZaZK4VmBRWtAx17+jHC2WmbLVg7EhjVsyaneajhCVa7dMxv9Y+r129QcYobJa3LrV3Oe1mPmYmhonStc7ayHziuJKjk3NDhe60uzXhygwitASaHVU0rs4CJtsstonKAWBAzAOz+HwhCsE8iY3OI5o2n1hE/9Ocapj/nb5xSdHsnIqw455JltF22+ZiBmoVYYT0QSvq1EsGnCsTZNmtYdXbAXUYQRgHN9UigqOEI1s0kmSVxGdM4AO1SdwzhfmadW4mq2iao2ANUeOuL1PSy1AuMhxVWWZseR8lrc4TVlMhkqVY1JFK12EYXypsyilS8StqSbyBHJgDCpahwrhXWDTKld9ITbBp9azVXnuesIQe9Y6WDSmYZ4xYWJyBKgZ9lIjkpnwkg7lPE5r27SaLwvSTyM+UUmpyzq4PNYLhNaUOGorXwiTYb2lpauVlFmluArqygHDhCsCASD0cXhHP/AKjd0wlF6wSPA1igtN8rImDlKkEVyVTtpTOhjyNskgs0Zrwvjb+RstHuxhnzlKzJs0GhFcLgBSRr1rAWxLJI6ItQC+yAAPAQt3RpHYZlKzgh3PVPFxTxi+nS2FGkTapkQK4lrvBFR4RwYXsF3i3QdVwHsceaV7muvLrhXCwnPizJrubPjXLid8QbUcTrPWmGdKmCYtAV5RJTnNTlrAYdRiULyKGry1OdWK5FqbytdueoRX2K8FQTpZ6DI5TFTJwjAcASDTuiFpzUwBtkocqzWeeHmhTIwTFQUqyMHrhLp6OrOmWeqFrSa7RJnEAAZ0oNVeHCGCwyiLHNJBoZ8mhpkaYgaHbFXpiOcp3geRh1hMz21bGg5G9+GhVSujBiceGngluCCCN0s6iGfR2eUQMoUspqMXRB2FsxqOfGkLEWFjtCkBXcoBqyqOvLbxhNjVO+aABguQQcu1MKCRrJDtmwIsmN0UgzLZaRhLFsKkS5dTrIFBUngoPGIU7SWzE4JCtq6VMIPaTjPbFRbdGUnNjW0hidh51OAzBETLLoNMCg8pL4a4xjo9n8736iE62jfm6dYXK3XxORPq3KCueHI0O2uvX5ws3qWmc9mLHaWJY+MNMu6Jju0vDWmTHUtDx4jtiFadF5iM0ssppvqKqdR1f4QYkppxE8Hh5KV0PKsLDv0Ss8wmg2DIDz7TF7dsyZNAwqzEAKaCurVXsiDarleW2FqDdnXKLbRWdyE6hbmvRTuBrzW7zTqMaGtp3VFNykYvbMJLSycjNsv6ireTo5NmLRwoUihBOdOysUTaMz0nciCrNWgzIBBzDatVM40yVZTEhbEMQcgYguENtwk1p3+ZjECsLL3WgsAclX2bRqSqjEuNgBUkmhNMyBXLOOVvuGS8t5aykBZeaaZ4hzlz4kAdsXyy4jWiTFOOd21e65AGiTtC7BLE/FSowNzWAYVquee2HnkJX+3L/IvyhUk2Uyra1BRZiM67gSRjXsbPqYRdcsRF6peS7Ir3YD81WX5dcp5k3mhSFFCtF/druyMJdz3UjT5YJahYV1fKG69bX9dM4ov8pYWLqmUnIdzfCNThDL00xPD0KV1w+5F83hP1w2GUkxwqLTANYqekNZMXDWaWfQT8q/KFy4rZ9ZM9ke8Iu1tUY+pDrhNHMuSsd03LNbpwIOFXwqAKAKAKAAZRVJINK0PcYYtKT+uTj/AMh+Ec7OeYO3zj6ZRUw5BljuHksxUOIcetUcuRUgUzrFxYNHJzzZYCkVdaFsvSHbDHord9WM1uitQOLEfAecNVy2LHO5Q9GXkOLkfBT/ABCM3jFQ2Ocsab7Iz6+HknFBGRAXu36KCNErQBkqt1MPjSEzTexPKeWJilSVYiu0VGqkbSsykZD9JNr5e2kAjDKUS/xVLN4tT8MQ4QXSzAAaAn0Vaq/ApOiXYrU8rNHZDvUlfKJdj0emTKkAUXWa06hEqz6Nzec3NISmVdbHojMU2E/h4wzxGcA8j3r3D6c25UjoCmS7+nsAruW3k9IHdUbtXZEq7dIJVSs5mpqq1SOxhmPKINz3LMnOV6JGssDt/wAMTbw0CmKK41pwB+MIhsXIJsmUhLcgr6VPCikqeGlNrluQV61PRrtrzdUVmmDg4CP8yMV9guSTJBLz8zs+SiprHG8LUrAKhYqNrfAbB84bYXSyGpbIAbC+drDQ/MlRrJWciRfnHde6gwQQRtVnkQQQQIRH0GPkECFeaNXrgbk2PNbVwb+/yi7vSXyi1HTSpG8r6Scd44im2EmsMV3W4zV185aV38DGQxzD9l36qMf+Xv6J/hdTcci457vZQ7YgmpUaxmPlFIwpDJeVlKfWDosecPVc8PVbWNxqN0U1sl1zHb849wauDPsvOR0PA8Pm/rUmI03KfdbqNR8+WT3oVfQny8DH6xAOtl2N8D2b4aeRjFLBeDyJizENGU9hG0HgY0a16dyhZRNlkco1VVDSqsBmXG4VrxqOMKsYwcxzbcTea7cNx+adyjp6jbbZxzCnWi/kS1JZxmWribYrEVVes7d1R2WUyTWMqF9LiBUMzk1LsaZ1qWyzJrnGoXVeInyUmD0hmNzDJh3iFNZhktOxsjm2GnarYmYXbLHXK4TLGNwy1HaK5GnXQdwjlMssWTCPsqXU02QtbtOcGqxt2F0g39IInOfsL4S1hZsJ+sXrjUdI7rQVYn92RQDcpzrGZXOA1oljYWHlH0DDGllPMD/iP/kpZUuD5IiOPqEz6PAhpvsr70WpmERyuuz0eYPsD3hEqdZoxszgXAp4CASFnF/Gtomn7ZjvdVjM2ijtO4V1x6vGwM9pmKNjmpOodcXd3yggWXLBLE04k7SdwGfACN3NiLaamYxmby0W6MhmUgZSGeVznZNBKs5I6MmUNnYAOk7eZ6+MMlkwy1CrqA7SdpPEnOKi0NLlACXrpz29Y8Psjd2xxF5U1nIbYw9Sxxds3udSeJTwM22g2sOCtb8v0WeSz7dSje51D49QjKZFmefMCjnO527zmWJ7yTFjf97G0zABXAuSjeTram8/KGW4boFmTE1OVYZ/ZHqj4/2jUU4GEUm2/wDcfoPLu39yTbH6ubZb+I3rq9jWVLEtc/NmOXiYi2iiAKCKLUk7Cx6TeAA4KIsZakjlDtBwdR1v2jIcCTthZv2260Gs6+rdCekhkrJ9i+ZzcfP5xyTaaVlNFtbhkB0qpvu83OJ01KpoCSBRQTs2mKuberK2FwD9XiqCc2q1Ez3hTE6YgYEHUQQeo5GOUyxoxBIqQVIzPoYivdiPfH0FsPJtDY8gLBY90m24ufqV9sk7HLViKFlBIGqpGyOseZUsKAoyAFB1CPUWBe2ajKIIII9XiIIIIEIggggQiO9jtRluGGzZvG0Rwgjl7GvaWuFwV61xabjVP1jZJ8uoAKsKMp8VPH+xEL1uuBpczDUlT0G3jcftDb37Yh3NexkPXWh6Q+I4w3m2JMTepzBHgRuIj51iFFJh8vNzY7Q8OjrHiFq6OpFS2/8AIahJ956NzETlAKqOlTWOPV5RRGNUu23AHAxFdh2MOrfvHwhZ0q0WVTyknJSecm7inDhs8nWFYxtWhnOe48eg/PFUayjIJfGOxLdjl0Fd/lDloNe2GYZLHJ814MBmO0DwhRrSPsueVYMpoQQQdxGYMaGspW1UDonb/PclMUhZIHhbZhyjmRFdo7fgtMkPqbUw3MNfYdY64snePk1RA6J5a7IhaJrtoXCXr5tZ5WcpNRgGX/hLq3azGf3D/qZXtDyMN1+2ilpncUX+UsJ1zmk6WftDyMbXCXF1NOTw9Cq1WAHw/N4WjXMuKc/3f9axbPZIo9E5mKfM+6/rWGopGOmabq/K+zyszvGSz2uZKlriYuch2VZjsHEwxWG4xIU7XI5zf0ruXxO3YBfpYkQuVUAu2JjtY7yfhEa1zwoJJAAGZOQHWY6fUOdZjf8Aa9a8lUNrs8Kl73hiJRDzdp38BwiXf2kfLEpKrh1FtrcBuHnHy57orzqVcCoXq2jeRujUUFGKFgqaoc7+LN/X8068lVmnfUnkYdP5O3fPPqXa4LqEv6xxzvRB9HiePlF9Y5HLsSf2anP7R9UcBt7t9CyXM8wgGqpQFjtzzwrxpTPZXfFneltl2WVU0AAoqjadirCiqlnqp7nN5yA4dHzrKtgxU8ewzTeVU6RXkJKV1sclHHf1CEJ3LEk5k5mJF43g09y7nM6hsA3CIsbjCsOFFFY5uOp9OxZqsqjUO/6jREEEENlSRBBBAhEEEECEQQQQIRBBBAhEEEECERPu28jLNDmh18OIiBBEM8DJ2GOQXBUkUronB7DYhOiyg6gg1U5gjzB2GId4NMFAxquxvg24+B8IqLnvppB1YkOtT5g7DDtZOStKYpZBGog6xwYR8+xDD5aB+0Rdm4+/A+BWqpq9k4zydwS1/wBNGauKWRj3HIN27DC/aJJQlWBDDIg5EHjD6LM9nNVBZN2th1bx49cRL1WVal52TAZONY4HeOB8Iv4bjbouZNm3cd4/rxVarw8SnbiyPBLFwX61lm4syhydd43jiP8ANcaVJvBXUMpBBFQRtEZTb7A0o0NCNjDUfl1RP0dv8yDgc/Vk/lO/q3xcxfDmVrBUQZno3j3H9KtSSmF3Jy5eiuNJp1LS/sJ/LWFuwmjqdxix0stf6xka4ll58MC5iKlnIBI1iJsHp3fpX3/kLDuIXldKOVYP8fcJ90Fn1nzPuv61hzedSM70AtgMyY3/AB58OesTr901WXVZVHffXmA9fpHgO+Mo+iqJqgwxtzGvQr8j2fuE5Jgve/JchMUxqbhtJ3KNsZxfF/zbW1OilckHmx2nwji1nm2huUmMaesfJBu8I7SLPmElqSSaAAVYns1w6ggpsMz/ADl8G/O/qUIZJUa81nifnd1r5Y7OE4n/ADVDpopdTMyzWUBAagmtW9kbBx7t8dtH9CwlHn0ZtYTWo9v1jw1dcTdJdLZdkGEUecRkmxdxcjV1azwihys9ZP8Ab5zuO4fO5SySxwx7DcgpWkWkEuzJic5nooNbdW4bzGVXte0y0zMcw9QGpRuAjnb7wefMMyY2Jjt4bABsHCI0bGgw1tNz3ZvOp9B8zSCeoMmQyHBEEEENVVRBBBAhEEEECEQQQQIRBBBAhEEEECEQQQQIRBBBAhESLFbnkuHlsVYeI3EbRwiPBHLmhwLXC4K9BINwtCuTSuVaKJMpLmfwN7JOo8DEi9tGlmVK81t41H2ht69cZrDFcWmcyRRH+sl7ieco+y3wPhGQr/p4g8rRmx/x9vY96b0+IlvNk70TLidXwzNR2+ieo/COd46Hc3FJbP1Dt9lvge+HyxWyRbErLYNvU5MPaX46ogW24nX9ma/ZY+TfPvhDHXVNHJY807wdPny6bfZqG87vWUvKZXAYEEECh1iJMwZHqMMN62XEaTEIYaqihHUdo8I93Hows4F3Y4AaUGROQOZ2DP8A/I11PjcBjLpcjw1v1JXUYdIHDYzHFLV12abMJSXiOIUYA0FK1551U64Z7JcCSRimEO270R2be2LlmSUvJyVApsGrrY/POPlkuvG1ZnO4eiOzb290IK3GpJbhnNb/AOx+fCUzgoWR85+Z8FDs92zLUebzU9c6vwj0uzLjDdc9zSrKpIpWnOmNStOvUo4RX3jpDKsi0Y4npki6+31R1wj33pLNtR55wpsRej1n1jxMQ0OF1FbYnms48ffyVasrmtNtTwTPpH9IOuXZeozf/jB949m+ER3JJJJJOZJzJO8mPMEbuko4qRmxEO3eVn5JXSG7kQQQRbUaIIIIEIggggQiCCCBCIIIIEIggggQiCCCBCIIIIEIggggQiCCCBCIIIIELpJnsjBlJVhmCDQjqIhxuX6QyKLaVxD/AHFHO/Euo9lOowlQRUqqKGqbsytv071JHK6M3aVsfJSbVLqpSah3Z0+KnuMKV6yP0eYZSEhDRqbecNVd2UKNit8yS2KW7I29TTsO8cDE28NI5s44mw4qAFgKVptpqBjMSfTr2P8AtOu08dycU+JNb+4Fc/pqSxVyBw29givt2lbsCsr6td/pnt2dnfFGzEmpzO+PMNaTA6eE7b+c7p07vdV6nEpZsm80eK+k1j5BBD1K0QQQQIRBBBAhEEEECEQQQQIRBBBAhEEEECF//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9710" name="AutoShape 30" descr="data:image/jpeg;base64,/9j/4AAQSkZJRgABAQAAAQABAAD/2wCEAAkGBhQRERUUExQVFRQWFRcYGBcYFxcXFhoXFxYVFxgVFBUXHCYeGh0jHBQXHy8gIycpLCwsFR8xNTAqNSYrLCkBCQoKDgwOGg8PGjYlHyQ0KiwtKS8sLCwpMjAsLyosLC00NC4sLC80LywsLCwvLDQsLS0pLCwsLCwsLCwsLCwsLP/AABEIAM4A9QMBIgACEQEDEQH/xAAbAAACAwEBAQAAAAAAAAAAAAAABgQFBwMCAf/EAEsQAAIAAwQFCAYGCQMBCQAAAAECAAMRBAUSIQYxQVFhEyIycYGRobFCUnKywdEHI2JzgpIUJDNDorPC4fA0U2MWFTWDo8PS0+Lx/8QAGwEAAgMBAQEAAAAAAAAAAAAAAAUDBAYCAQf/xAA4EQABAwIDAwsDBAICAwAAAAABAAIDBBEFITESQVETImFxgZGhscHR8AYjMhQzQuFS8TRicqKy/9oADAMBAAIRAxEAPwCkgggjbpMiCCCBCIIIIEIggggQiCPsWtg0WtM7oSmA3tzB3tr7IjklZGLvIA6TZdNaXZAKpgh6sH0Zn99N7EH9TfKLez6GSJYylgne3OPjl4QmqMepYvxu7qGXjZW46KR+uSzKVZ2boqx6gT5ROkaPzm2BfaIHgKmNBtlgVF5xCDiQo8Yo7RaJQ1TAfZBbxAp4wpf9QzSftR267n2TKPC4v5Ov1fCquRojXpTB+Fa+JMSH0OSmUxq8QD5Ujut4U1K7flUf1GJlktrMKmXlwc18UoYovxWvJvyluweytjD4ALbPmqGZodM9F0brqvziHaNGrSmZkuRvUYx/DWHNLagPOxr1riHepr4RcWC95JoOVSvE4T3PQxPFj9Wz82h3zo9lUmw6LVtwsiZCDQgg7jke6PMbjaLulTl56JMG8gN3H5Qv276ObM+aY5Z+yar3NXzhvD9QQu/daW+I9/BLXUbh+JusughrvH6O58upllZo3dFu45eMLlrsEyUaTEZD9oEdx2w5grIKj9p4Pn3aqs+J7PyCjwQQRaUaIIIIEIggggQiCCCBCIIIIEIggggQiCCCBCIIIIEKXZbsmTOippvOQhlurQYNQzWJ4Ll/EflFxcV2VRDvVfIR2sl+mbUSVUUNDizYdailPGMLWY3UvLmxc0Dfv+dS0UdBC0C+Z8FZ3Vo7Jkfs5ag76Vb8xziVaL5kyunMWu4c5vyrUwt3jONP1ifhHqlgg/IKV7jFHP0jssvJFaYeAwr3tn4QsigqKp21YuPHd3lTObFGLOcB0BPli0klzDkrAHolqAt1KKkDiYXr7ve0OxMtyss6sICkcGOsHthSmaaTC3NVEHUWbVvOXhFPPvKZM6bs3AnLu1Q/iwmVzQ11m+J+dqqGpiY67QT5K8tDLWrzAW4tib4mOa3pLXUGbwHjFJIlMxooJO4Ak9wi4s+jFqfVZ5vapHvUi43CaaP911+s2HztXLsRmOUYA7LrpM0hY5KijvJ+Ee7LpNNTKiEV1FfiDFfbLE8lzLmDC60qMjSoBGo01ERypDBmHUZbzWAjv8VRfW1F83FMiaXKf2kqnFTXwPzga8LNM9PCdzAjxzHjFNd1zTbQWEpC5UAkAgZE0GsiseLbcM+V05MxRvKGneMoXy4RQudstOyeAPobqzHiFQ0Z5jqVzKJlmsiaR7D078Jixs2mVpTJiswfaXPvWkIRqIkSb1mrqYng3O84qSYG8D7b79fw+StNr43/ALjO5adZdNpbftJbod456/BvAxYifKnrRGSYCM1yJ7UOfeIzKyaRjVMl9q/+0/OLmx2uzTKYZgDbA3NavCvwMI6nD6iDNzD1jMeH9Kyx0D/wd2FWV56HSWqQuA/ZyH5dULFu0WmJ0SGHcflDeLTOTU2Mbn53c3S8Y8reKzHEtlwzGrQA1BoCetdXGO6bFquDR+0OBz/vxXklDE/8m26R89Fnc6QyGjAg8RHOG/Syy4ZNftj4woRtsOrP1kAltbckNVAIJNgG6IIIIYKqiCCCBCIIIIEIggggQiCCPsCFKsd1zJvRGW85D+8NtyaFpk0znndqXu29sSNFLBikS24fExaTbc3KNJQqjLvFXIp0lByp39kYTEsXqXyPhiOyGkgka6219loKejia1rtSQDnorRpkuQgLsstdQLEKOAFfhCFpHdxkkzZbFarXEppryOY31jpf1kVDjnTecdrmrHqGvuyige+2MppS1Ms6sWzOtU3f5lFTDaOSSRrmAkXFzutvVmZ7IWO2nZkaKrckmpzO/bHPDEmXJLEACpJoANZJ1ARdyNCbW+qQw9oqvvEGN6+SOL8yAs8Lu0CWsMfQsXd+aOTLJg5bCMeKgDYujhrXKnpCK4So6iljlF2G6HbTdQmv6LTS1P8Act78uNMZozf6N1paX+5b3kjRjGMxyQtqSBwCZUmbLrK9MpR/TZxHrL3cmkU6rXIQz6USa2yd1A/+WsLtjFXUcYaYTM8U0mf4i47iuK2JvKR5a2v4Jt+jaThnT9ectPfMP3KQl6ES8M2b7C+8YbGeMhPUu2rk5pjJGGuIGijXhcdnn/tZSMd9KN+ZaGFi8voylNnImMh9V+cv5hQjxhllXrKZ2lrMUupoUrRqjcDr7Kx0mzqRJHitTT6E9W7xUJp2v3LI720anWb9ohw+uOch/ENXbSKwrGvWq15EHMHWDmD1iEy+tG1NXkih2psPsbuqNNh/1CyYhlQNk8d39eXUq81A9o2mZ9G9UV3XtNlEBJjAE0prGf2TlDpo1dOGZy0w5lukx35VJPXSEEKQeIPlFzaL6E8gTmwqNS05n9zxMd43ROfsviblntEDPdZdUEws5jj1XWg3ndKzVKOtRuzHUYSb00PK5yjUeq2vsb5xc3TNnS1HJvVNgPPTs3dhEWtltwnsyYaOgq1DVddKcDwzjL0lZUUJPJOuN4Ond7Zq9NTMk/cHaNVmM+zMhoylTxjlDVpvIw8n1t5LCrH0PD6r9XTtmIte/gbLO1MQhkLAbogggi6q6IIIIEIggggQpdlut5hyFBvPy1w23LohLyLjGeOru+cdbpsNTU6vhFhZbxacgaSQqHaKM3Udinhr4x8+rsZqZ7tYdkdHvqtPHQQxbrnpVtMtEqzoDMZZa7K5diqMz2CF69pUu0gz5LVKkmoqGA15jWCNcRb2s0uWMc5wCdrElj1bT2Qv2a8yXIsquSQVrQnEDlQSxWo4mKNHQyTZsB6ScgpZHsgF3Oz4KhOKYxdyWJzqTUnrJjsIvf8Aom1cm0xpeBUQscTANRRU0UVNaDbFEoj6PDLE7mxuBtwWZeH6uCnXRlPlfeS/fWNtmNGFSZ+BlbcynuIMbi7Rl/qRxY5lt9/RXaEXukn6SJdeQP3o/ln4QmzrMFUHeYfdPJVZco7phHen/wBYTb8llJAP2gO8N8oX4RKWzx5639U0njDqZysvo4n1tjjYJLd+OXGkY4y36MDS1P8Act76RpMyfSI8ffar7Aq9IzmWCW9I5gmT5gp0JdK/gxfGEu51rPljewhztuc20H7P/orCdcH+ple2IbYS8vp5yeHoVxWjZfEPmoT5o7LwzZnsL70XrtFNdhpNf2B70WTTIxk+oTJ4u4lIF72UzLVO2/WGLCyWm0ygBi5RB6L1OXB+kPEcIUNJ5hFtnlSQeVbMGnlEm69Np0o0mfWpubpDqf51jUHBpXQtcwg3ANj1fOCgFbHfZe3tTituEzVUMBUoekBtI2MOI7QI8gExTWu9Jc0B5JINajYyn4GL24LRy60agmL0hSgI2OBs3EbDwIjPzwmME2tbUJiHgC+o4qn0guLEpnIMx0xvHrdY28OqFrkwRQxsUiwClCKg5EcNojLb7u/9HtEyVsVsvZOa+BEa/wCna500Zgk/jp1cOxZrEmAP22b9etQ7r5SXNVZbsFdgpoSK12EDzjQ7pEmyYUeYiO49JgKmo392cZ/ZrSZbKy61NRXMVGrKOiXgjOTOJDt6TZg9uzq2R5jlA+V4kY3m2ztrdTYfUAsMb3WK0u9Lolzlo6hhrHzUj4QlXrobhJMpvwt8G+cWF2TZstRyT8w6hkyHqGrupFk16BiqTVwO5wrTNWJ2UOY8eyM5S1dTRm0L8v8AE+3tmmMlKx4+4O0arOrTY3lmjqV8uw6o4w5aTSsMluzzEJsbzDK01kPKEWN7eSQVlOIJNkG+9EEEEMlURBBBAhardcnmA718x/eFSYJkmQZslsB5MYqUpkBmQcobdHJgaRKP2E8APlFTLsuKzzZe0CYn5cS/CPlUXMqC12gcL9/9LXtdtMJ4hZ0Q01i8xixO1iST2nZGufR/PU2JaAAqzK1AATQ1Faa8mHdGVCHX6M71GKfJrsVx2HC1O9Y3GMx7NGS3dY+nqs7TPLpc0/uwORzByI4HIiMbtFiUzWCCgDEDsJHwjXWaM7t1jw2yatMi5YdT0f8Aq8IxNLVPbexsRmE+hja42cEjWqaSx2Url1Rvdnn4paNvRT3qDGK6R2DkrQw2NRh1Nn51jVbhteKySD/xJ4KB8Id/UD+Up4phv9QD6KhTM2XuZwXLS1cUleE1fEOPjC5pTY/1Inc6HxI+MMl8vikvwwt3OvwJiq0iGKwTOCqe51MJsNktNEf+w8/7TGQfZcOvyS59HczDaXP/ABN7yQ7Wm11hB0IP17fdn3lh3EmsW8f/AOX2Bc4e0clcqNWrT/ux/JWE/R1v1qT7Y+MNk98Lzh9gfyVhQuJqWiUdzj4w1wb/AI0/V6FVK8fdj+bwtDsKnlJjUyCqK8cUSzNiqu29COVXZzT4kR0FpjK1LG3bs8E1Ywm91nGk5/W5/wB40c5MlTLWoH+E7YNInrap2f7wx9s7fVr/AJtMfT6MfYZ1DyCy1Tk49ZUy4KJaFB6DkKRuJyU9/mYe7NZhKtEoja2E8Q2RHfQ9kZ/dyFp0sD11PYCCT3CNDu08vaFI6Ms4ieOeEd+fYYyn1E1rJmkakZ+nsm2HPcYXbWgTbLEZx9JMkC1K3rShXrDMPKkaMDGZfSJbA9rwj93LVT1mr+TCK/0+SaoAcCqlZ+2lkvHOYAwoY+M0eC8b8pQAvdgvWdZm+rcgbtanrU5Q23XKebapUyYasZi9QAq1ANgyhQs8rG6r6zKO8iNLuix/Xy+GNu5GHmwjH49ssezZGZvc79y0GHkmN5d81UfTWWBZ2PFR4iM9jQvpDakhRvmDwVj8oz2L3020iiud5PoPRLsQdtS9gRBBBGiVBEEEECFpWhE3FZU+yWXuJI8CI5zLTyVpnIdRYP2OoY+JaKvQe9kky5gmnCtQy1BzqKEKNuoRNtpFsnh5KTWouE0AUGhJBLGtKAmPmeIQ8nWyjcTfvz9Vp6N142k6Wss/vV+TdkGsMRXhWJ+gU5pdrRgrFCGVmAOEBhkS2oZgQ223RpJZaZMEpHADkAcrMw1ClgGOHbXWK0iLfEiVImTJbCbOaWstg7seTxMVYIZaUoCuIVLbIeT4uJ4THs6ixuehVYqPZdcHemubfMsemvYa+ULN62xGn8qMZwoMQC7FYgMSTkOcB3Rd2qzy15dOSRZayUZGC5iYwUgY9ZqWOVdkQbgsWMTFKk8uHkhgCQlELlmI1c7kxnujMRwNa+yZBwDdoKptMhLcwcyyBLWhYzVRaE1GJiuutaAHfDBd1lmSkWV9VLVcIXGxauMsRhIrWtD4RQz7OZdis41Y5k5n9tCJYB6gD3mJV22p2eSpJKqyBRwx/wByInmlJYInG7RoN3zNAjGb2plSy4mKNMQnFgYCWSKmuRxUqMjEa8LMOQnFWP1eRXAoBqaA9Xyj3I/1p++PvGPSLjmTZX+6sxR7WZU94iu2wNgN5C4N+PAqiuiyy5jSU5ScrTVmE4cCgYCwyoMwSjdwiLarWpVTLmTsywIdhXKlCMOw1I7Ik3Gw/wC0pajVLVpY44JThj2tiPbEW1zzNly3wKiqDL5owqTiZ+aOps+PXFl5yuu2DnfOlWN3ojWdpjmcWRlUhXFDi1EVGUTbNdizVmmU0wshFAxGYIrSlK4hQjsiJc8/k7LNYKrUmysmGIbdkTJU95eOYAVJnI4B3Os1grdYPjERIsL/ADVDr3Nvmi+2aXLKKzGYM2DUI9FQebUaziAz4x8tsmSiqTMnjHLLjNaZA808TSnaIk3silEdOjMZnpuJCAjvBiq0j/ZSPuT7xjgZEheN51um6hXxY5MqYVM6di5ITRiWWVIIqEqTXEQN2uJ50eToq4mNyQmhXkoKodgYVz4RF0otWJzIWUpd7NIYOBz6Jz2DEmmEKpOrZF+CDXCKTRY5ZDVOaEc4BdVabeMXi4tGRsoTmBf0Va+jkpAzq0gYTgZuTZaE7Mhw1xDst4T7PywRZeCU4DkA9JiVBrWp1eUT6fqc37xPIx4ueylpRlYkrPlzHKlxyheo5I4TmRSWT+KK9+V/PPLeb+akFmNtuuu0jSae0vlBIDoDQlZigg1AAKk1FainXCTeF0THnzGmOVmMxZlmSypFcx0ScqcNUW7f93Wr7yT5mLq3sZwE1ObOsxRXI1mWyqVfsJIPbFqlmdS8+LInt81FJCyQ7Lhl/pIj6OTqVUI/suK9zUMV9psjy+mjJ7SkeeuNYmyOVkzyaFknMQaCuGtCKjYKiI0u6RycosXBnTMIwkUC6gShFDmO4w2j+oJgbPYD1XHuqhoI7XabePss/wBFbNjtSblqx7AaeJEabciVmsdipTtdvlLPfFbJuBUmNyPJM+LkzzTKauZplzc8Bz4R7uq/pcguswOpLZmlaUFMJpnlQ7NsK8RrP1cvKAWAFvfzVuCExxFozKqfpNnc6SnB290DyMJEMWnFt5a04lzlhFVW2HaerM+ELsbHB4+Toox0X7yT6pBUkmV10QQQQ0VdEMOjV1LNIFVDMQFZgSATkKADX/mUL0Nuhw58r72X7whJjkr46cbJtcgdmaYYexrpDcaAlTbu0ckTltEsM36Qk1kR3bJ2QEkBRkAaNtJoAd4j5LtE1JCy3qCGmyyp1qByLYR2juMRLXLmAWmYgYYLwZsSg80gPQ12Zkd43xZ26+VtIkswwuMQmUFKnmDEu+oXspSMRMcitBHe+eY8sl60vXnL9zL90xy0meZNnT5KouAS5MwuFo1VljCrMBVixcKo49cTLzmG0lSksLhAFWOsLqxA6+wbYrb1kziK2i0sVrXCCFQEaszQZezHrCAT0rkaN6EzWqrTJsmYaI8tMBJqFmIo2Do1Ne6Fy9LX+jNZgJzBVIZ1XGM8ZYkqaBqiiiu6IN2aVSbPV6qVBw5EuzMdgpQGmsnZlvEXFu0oks55lWopFQoUggEc6hINDti46MMbtkG6gBz2RmPnWuMzSGRN5RORmTJTTDNTUro7dMArXImp/Eco8WW1MZquJQolAkvPCoGY2gnM1JOskxVX3plNRapLQCtGxYiRXUciBw7RFJZ9IpgYMpVakVoo1bddf8EVNl0nQrDbBpIWkJNmmbyolgNryw0r61Cxzj7Psk5mxqAr1xA1Az30GUKR0hn/AO6w6qDyEVl66R2kYWE+aBiIIDkDMVGr2T3xE2IuOqjuSck12PRe1y3xy2RWzFcWeevWpiVaNH7XMpyjq2GtKscq66ALCbd1+z3cEz5pGE1BmNTWKGleuLF7wmH94/52+cWHR2Gq5L3tcmazXZaZK4VmBRWtAx17+jHC2WmbLVg7EhjVsyaneajhCVa7dMxv9Y+r129QcYobJa3LrV3Oe1mPmYmhonStc7ayHziuJKjk3NDhe60uzXhygwitASaHVU0rs4CJtsstonKAWBAzAOz+HwhCsE8iY3OI5o2n1hE/9Ocapj/nb5xSdHsnIqw455JltF22+ZiBmoVYYT0QSvq1EsGnCsTZNmtYdXbAXUYQRgHN9UigqOEI1s0kmSVxGdM4AO1SdwzhfmadW4mq2iao2ANUeOuL1PSy1AuMhxVWWZseR8lrc4TVlMhkqVY1JFK12EYXypsyilS8StqSbyBHJgDCpahwrhXWDTKld9ITbBp9azVXnuesIQe9Y6WDSmYZ4xYWJyBKgZ9lIjkpnwkg7lPE5r27SaLwvSTyM+UUmpyzq4PNYLhNaUOGorXwiTYb2lpauVlFmluArqygHDhCsCASD0cXhHP/AKjd0wlF6wSPA1igtN8rImDlKkEVyVTtpTOhjyNskgs0Zrwvjb+RstHuxhnzlKzJs0GhFcLgBSRr1rAWxLJI6ItQC+yAAPAQt3RpHYZlKzgh3PVPFxTxi+nS2FGkTapkQK4lrvBFR4RwYXsF3i3QdVwHsceaV7muvLrhXCwnPizJrubPjXLid8QbUcTrPWmGdKmCYtAV5RJTnNTlrAYdRiULyKGry1OdWK5FqbytdueoRX2K8FQTpZ6DI5TFTJwjAcASDTuiFpzUwBtkocqzWeeHmhTIwTFQUqyMHrhLp6OrOmWeqFrSa7RJnEAAZ0oNVeHCGCwyiLHNJBoZ8mhpkaYgaHbFXpiOcp3geRh1hMz21bGg5G9+GhVSujBiceGngluCCCN0s6iGfR2eUQMoUspqMXRB2FsxqOfGkLEWFjtCkBXcoBqyqOvLbxhNjVO+aABguQQcu1MKCRrJDtmwIsmN0UgzLZaRhLFsKkS5dTrIFBUngoPGIU7SWzE4JCtq6VMIPaTjPbFRbdGUnNjW0hidh51OAzBETLLoNMCg8pL4a4xjo9n8736iE62jfm6dYXK3XxORPq3KCueHI0O2uvX5ws3qWmc9mLHaWJY+MNMu6Jju0vDWmTHUtDx4jtiFadF5iM0ssppvqKqdR1f4QYkppxE8Hh5KV0PKsLDv0Ss8wmg2DIDz7TF7dsyZNAwqzEAKaCurVXsiDarleW2FqDdnXKLbRWdyE6hbmvRTuBrzW7zTqMaGtp3VFNykYvbMJLSycjNsv6ireTo5NmLRwoUihBOdOysUTaMz0nciCrNWgzIBBzDatVM40yVZTEhbEMQcgYguENtwk1p3+ZjECsLL3WgsAclX2bRqSqjEuNgBUkmhNMyBXLOOVvuGS8t5aykBZeaaZ4hzlz4kAdsXyy4jWiTFOOd21e65AGiTtC7BLE/FSowNzWAYVquee2HnkJX+3L/IvyhUk2Uyra1BRZiM67gSRjXsbPqYRdcsRF6peS7Ir3YD81WX5dcp5k3mhSFFCtF/druyMJdz3UjT5YJahYV1fKG69bX9dM4ov8pYWLqmUnIdzfCNThDL00xPD0KV1w+5F83hP1w2GUkxwqLTANYqekNZMXDWaWfQT8q/KFy4rZ9ZM9ke8Iu1tUY+pDrhNHMuSsd03LNbpwIOFXwqAKAKAKAAZRVJINK0PcYYtKT+uTj/AMh+Ec7OeYO3zj6ZRUw5BljuHksxUOIcetUcuRUgUzrFxYNHJzzZYCkVdaFsvSHbDHord9WM1uitQOLEfAecNVy2LHO5Q9GXkOLkfBT/ABCM3jFQ2Ocsab7Iz6+HknFBGRAXu36KCNErQBkqt1MPjSEzTexPKeWJilSVYiu0VGqkbSsykZD9JNr5e2kAjDKUS/xVLN4tT8MQ4QXSzAAaAn0Vaq/ApOiXYrU8rNHZDvUlfKJdj0emTKkAUXWa06hEqz6Nzec3NISmVdbHojMU2E/h4wzxGcA8j3r3D6c25UjoCmS7+nsAruW3k9IHdUbtXZEq7dIJVSs5mpqq1SOxhmPKINz3LMnOV6JGssDt/wAMTbw0CmKK41pwB+MIhsXIJsmUhLcgr6VPCikqeGlNrluQV61PRrtrzdUVmmDg4CP8yMV9guSTJBLz8zs+SiprHG8LUrAKhYqNrfAbB84bYXSyGpbIAbC+drDQ/MlRrJWciRfnHde6gwQQRtVnkQQQQIRH0GPkECFeaNXrgbk2PNbVwb+/yi7vSXyi1HTSpG8r6Scd44im2EmsMV3W4zV185aV38DGQxzD9l36qMf+Xv6J/hdTcci457vZQ7YgmpUaxmPlFIwpDJeVlKfWDosecPVc8PVbWNxqN0U1sl1zHb849wauDPsvOR0PA8Pm/rUmI03KfdbqNR8+WT3oVfQny8DH6xAOtl2N8D2b4aeRjFLBeDyJizENGU9hG0HgY0a16dyhZRNlkco1VVDSqsBmXG4VrxqOMKsYwcxzbcTea7cNx+adyjp6jbbZxzCnWi/kS1JZxmWribYrEVVes7d1R2WUyTWMqF9LiBUMzk1LsaZ1qWyzJrnGoXVeInyUmD0hmNzDJh3iFNZhktOxsjm2GnarYmYXbLHXK4TLGNwy1HaK5GnXQdwjlMssWTCPsqXU02QtbtOcGqxt2F0g39IInOfsL4S1hZsJ+sXrjUdI7rQVYn92RQDcpzrGZXOA1oljYWHlH0DDGllPMD/iP/kpZUuD5IiOPqEz6PAhpvsr70WpmERyuuz0eYPsD3hEqdZoxszgXAp4CASFnF/Gtomn7ZjvdVjM2ijtO4V1x6vGwM9pmKNjmpOodcXd3yggWXLBLE04k7SdwGfACN3NiLaamYxmby0W6MhmUgZSGeVznZNBKs5I6MmUNnYAOk7eZ6+MMlkwy1CrqA7SdpPEnOKi0NLlACXrpz29Y8Psjd2xxF5U1nIbYw9Sxxds3udSeJTwM22g2sOCtb8v0WeSz7dSje51D49QjKZFmefMCjnO527zmWJ7yTFjf97G0zABXAuSjeTram8/KGW4boFmTE1OVYZ/ZHqj4/2jUU4GEUm2/wDcfoPLu39yTbH6ubZb+I3rq9jWVLEtc/NmOXiYi2iiAKCKLUk7Cx6TeAA4KIsZakjlDtBwdR1v2jIcCTthZv2260Gs6+rdCekhkrJ9i+ZzcfP5xyTaaVlNFtbhkB0qpvu83OJ01KpoCSBRQTs2mKuberK2FwD9XiqCc2q1Ez3hTE6YgYEHUQQeo5GOUyxoxBIqQVIzPoYivdiPfH0FsPJtDY8gLBY90m24ufqV9sk7HLViKFlBIGqpGyOseZUsKAoyAFB1CPUWBe2ajKIIII9XiIIIIEIggggQiO9jtRluGGzZvG0Rwgjl7GvaWuFwV61xabjVP1jZJ8uoAKsKMp8VPH+xEL1uuBpczDUlT0G3jcftDb37Yh3NexkPXWh6Q+I4w3m2JMTepzBHgRuIj51iFFJh8vNzY7Q8OjrHiFq6OpFS2/8AIahJ956NzETlAKqOlTWOPV5RRGNUu23AHAxFdh2MOrfvHwhZ0q0WVTyknJSecm7inDhs8nWFYxtWhnOe48eg/PFUayjIJfGOxLdjl0Fd/lDloNe2GYZLHJ814MBmO0DwhRrSPsueVYMpoQQQdxGYMaGspW1UDonb/PclMUhZIHhbZhyjmRFdo7fgtMkPqbUw3MNfYdY64snePk1RA6J5a7IhaJrtoXCXr5tZ5WcpNRgGX/hLq3azGf3D/qZXtDyMN1+2ilpncUX+UsJ1zmk6WftDyMbXCXF1NOTw9Cq1WAHw/N4WjXMuKc/3f9axbPZIo9E5mKfM+6/rWGopGOmabq/K+zyszvGSz2uZKlriYuch2VZjsHEwxWG4xIU7XI5zf0ruXxO3YBfpYkQuVUAu2JjtY7yfhEa1zwoJJAAGZOQHWY6fUOdZjf8Aa9a8lUNrs8Kl73hiJRDzdp38BwiXf2kfLEpKrh1FtrcBuHnHy57orzqVcCoXq2jeRujUUFGKFgqaoc7+LN/X8068lVmnfUnkYdP5O3fPPqXa4LqEv6xxzvRB9HiePlF9Y5HLsSf2anP7R9UcBt7t9CyXM8wgGqpQFjtzzwrxpTPZXfFneltl2WVU0AAoqjadirCiqlnqp7nN5yA4dHzrKtgxU8ewzTeVU6RXkJKV1sclHHf1CEJ3LEk5k5mJF43g09y7nM6hsA3CIsbjCsOFFFY5uOp9OxZqsqjUO/6jREEEENlSRBBBAhEEEECEQQQQIRBBBAhEEEECERPu28jLNDmh18OIiBBEM8DJ2GOQXBUkUronB7DYhOiyg6gg1U5gjzB2GId4NMFAxquxvg24+B8IqLnvppB1YkOtT5g7DDtZOStKYpZBGog6xwYR8+xDD5aB+0Rdm4+/A+BWqpq9k4zydwS1/wBNGauKWRj3HIN27DC/aJJQlWBDDIg5EHjD6LM9nNVBZN2th1bx49cRL1WVal52TAZONY4HeOB8Iv4bjbouZNm3cd4/rxVarw8SnbiyPBLFwX61lm4syhydd43jiP8ANcaVJvBXUMpBBFQRtEZTb7A0o0NCNjDUfl1RP0dv8yDgc/Vk/lO/q3xcxfDmVrBUQZno3j3H9KtSSmF3Jy5eiuNJp1LS/sJ/LWFuwmjqdxix0stf6xka4ll58MC5iKlnIBI1iJsHp3fpX3/kLDuIXldKOVYP8fcJ90Fn1nzPuv61hzedSM70AtgMyY3/AB58OesTr901WXVZVHffXmA9fpHgO+Mo+iqJqgwxtzGvQr8j2fuE5Jgve/JchMUxqbhtJ3KNsZxfF/zbW1OilckHmx2nwji1nm2huUmMaesfJBu8I7SLPmElqSSaAAVYns1w6ggpsMz/ADl8G/O/qUIZJUa81nifnd1r5Y7OE4n/ADVDpopdTMyzWUBAagmtW9kbBx7t8dtH9CwlHn0ZtYTWo9v1jw1dcTdJdLZdkGEUecRkmxdxcjV1azwihys9ZP8Ab5zuO4fO5SySxwx7DcgpWkWkEuzJic5nooNbdW4bzGVXte0y0zMcw9QGpRuAjnb7wefMMyY2Jjt4bABsHCI0bGgw1tNz3ZvOp9B8zSCeoMmQyHBEEEENVVRBBBAhEEEECEQQQQIRBBBAhEEEECEQQQQIRBBBAhESLFbnkuHlsVYeI3EbRwiPBHLmhwLXC4K9BINwtCuTSuVaKJMpLmfwN7JOo8DEi9tGlmVK81t41H2ht69cZrDFcWmcyRRH+sl7ieco+y3wPhGQr/p4g8rRmx/x9vY96b0+IlvNk70TLidXwzNR2+ieo/COd46Hc3FJbP1Dt9lvge+HyxWyRbErLYNvU5MPaX46ogW24nX9ma/ZY+TfPvhDHXVNHJY807wdPny6bfZqG87vWUvKZXAYEEECh1iJMwZHqMMN62XEaTEIYaqihHUdo8I93Hows4F3Y4AaUGROQOZ2DP8A/I11PjcBjLpcjw1v1JXUYdIHDYzHFLV12abMJSXiOIUYA0FK1551U64Z7JcCSRimEO270R2be2LlmSUvJyVApsGrrY/POPlkuvG1ZnO4eiOzb290IK3GpJbhnNb/AOx+fCUzgoWR85+Z8FDs92zLUebzU9c6vwj0uzLjDdc9zSrKpIpWnOmNStOvUo4RX3jpDKsi0Y4npki6+31R1wj33pLNtR55wpsRej1n1jxMQ0OF1FbYnms48ffyVasrmtNtTwTPpH9IOuXZeozf/jB949m+ER3JJJJJOZJzJO8mPMEbuko4qRmxEO3eVn5JXSG7kQQQRbUaIIIIEIggggQiCCCBCIIIIEIggggQiCCCBCIIIIEIggggQiCCCBCIIIIELpJnsjBlJVhmCDQjqIhxuX6QyKLaVxD/AHFHO/Euo9lOowlQRUqqKGqbsytv071JHK6M3aVsfJSbVLqpSah3Z0+KnuMKV6yP0eYZSEhDRqbecNVd2UKNit8yS2KW7I29TTsO8cDE28NI5s44mw4qAFgKVptpqBjMSfTr2P8AtOu08dycU+JNb+4Fc/pqSxVyBw29givt2lbsCsr6td/pnt2dnfFGzEmpzO+PMNaTA6eE7b+c7p07vdV6nEpZsm80eK+k1j5BBD1K0QQQQIRBBBAhEEEECEQQQQIRBBBAhEEEECF//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9716" name="AutoShape 36" descr="data:image/jpeg;base64,/9j/4AAQSkZJRgABAQAAAQABAAD/2wCEAAkGBhISERQSEhQWFRUWFxQXGBcXFxcYFhUYFBcVGBQaFxYXHCYeFxkjGRcUHy8gIycpLC0sFx4xNTAqNSYrLCkBCQoKDgwOGg8PGiwkHyUvLCwsLCwsLCwwLy0sLyo0LC0tLCwsLCwsLCwsLCwsLCwsLCwsLCwsLCwsLCwsLCwsLP/AABEIANAA8AMBIgACEQEDEQH/xAAcAAACAwEBAQEAAAAAAAAAAAAABgQFBwMCAQj/xABFEAACAAMFBQUEBwYFBAMBAAABAgADEQQFEiExBkFRYXETIoGRsTJCocEHI1JicrLRFCQzc5LCFUOCovA0U2PhdLPxNf/EABsBAAIDAQEBAAAAAAAAAAAAAAAGAwQFAgcB/8QANxEAAQMCBAIIBQMEAwEAAAAAAQACAwQRBRIhMRNBBiIyUWFxobEUFYGRwdHh8CNCUmI0cvEz/9oADAMBAAIRAxEAPwDcYIIIEIggggQiCCPlYEL7BHyseHnqNSBHLnBouSi117rBWIxtg3CseWmMeUUn18TdAbnwXeQqS80DU0iBab8lrxboPnHm02cUxMQAMySaAeJhdt+0FkT/ADA54IMXxGXxijUV9Q02ay3mrEUTHHW5Uu17XuPZlgcya+kV0zamc3vU6CkUlr2pRskkk83anwWp+MRVnzZmYwr+Fa/FqmKDp6h/bdb+eC1I6eMDRqYReLvqzHxJjslsmLozDxPoYWJkqYKY5j05sVHkCIvEsbgVSY1PxYh8aiKzmOb1g4+a7LW7aK9sF9Ta0LYusXcq3V1EIhtk+XnRH6rQ+a0iVZ9twmUySw5qwPwNIniqp2nR91Tmpr6tanlZ4MdA0LNj2xskz/MCHg4w/E5fGLiXMDDEjAg7wQR5iNRuISN7bb+Sz3RW3U6sfYgftTDXOPYvNPeyi5FXwyc7HxXPDcpkEc5U9W0IPSPdYugg6hRr7BBBH1CIIIIEIggggQiCCCBCIIIIEL4Yqb7v4WfCMJZmrTcMuJi2JhfvyzibMTOuEGvKpEUq6cwxFwOqnp2Nc8B2yjS71nzTrhB3L+usSDNSWKuwH4jC3tLeT2Z5YGISiveKZMDU7+FN0V1ov6xJmXMxtaAEt4k6HxhcEdRVuGW7j3BX38NjcxIaE0z9q5S5S1aYeQwr5t+kQTf1qmHdLX7oxMeVW/SE217e0ykyQOb5nyGXxiitu0lpm+3Nan2V7q+Sxv0mAVZsXWb56lZ8lfSs0aC4rS792gRpSpPZVBrUYu8KHIim+Ei1XpZ19jFM50wj4/pC400kCu6vxgSGNuBxOIMzi4/ZUPmsjAREAPVXP+Lk+yoX4x8a8pp99vDL0i8uX6ObRPlpNxy0VwGFSSaHTICJ96fR5+z2ebOadiMtS2EJrTmTE7DhdMctm38rqpJJXT6km3nZJ9Sdc+ucdJVodM1Zl6Ej0jxKIIqI9OQASdI3rRllyBb0WRmeH21upsvaW0L7+IfeAMdDtZXKZKB5qSPgaxe3R9H4tNllT1nYTMXFQrUDMjUHlEK3/Rja1zTs5nRsJ8m/WFyVmEVBsQ2/2WzHNXw7E+6qmvSQ28oeYy8xEu75jA1kzaH7jU8wD8oobyuSfINJ0p05kGh6NofOIIUjMfCKsnRyB4vA8j1Cvx41INJmg+i02ybTWtPapMH3hQ/1LFtZ9ppUzKYrSzz7y/1D5gRl1h2gny9GxDg4xfHUecX1i2ylHKbLK817w8tYXazo9WR7NDx4b/ZX48QpJf8AUp7wV70tvFT+kC3/AD5ftUcc8j5iFuTPkOC8qcooKkhsJHUZGOtw3s9od0PeRVqHIoxNR5inGMQGemJtcW3BV/LG9t9HBPd0X0s8GgKkUqDz574soXdnZQR3HED5wwgwzUNQZ4Q8rKnYGPIGy+wQQRdUKIIIIEIggj4YEL7FbfV8CzqCVLFiQAMs+ZixrFJfyLMKAEEqSTyyinWz8GFzwdVNC0OeA7ZVyXjOne0cK8F/XUx7tV5yLOv1jhT9kZseijOIV/TzIlowrhqQ+H2qZUIPXWKC8rysUuWHLg4tAM3PGq6g9YVck1S4F13X5BaVmWv2Wqdab8s9tDSwGRvdx0GKmlKadIzu9JGGa68GIjpab27RqykwLxObGnDcI5MSxJJJJ1JzJh/wHC5aZzpZBYEWsl/FayJ7RFEb2N1FEuAyYbtndhptrl9qroi4iudSailch1i/X6LUVSXnsaAmiqAMhzMbU+I00ByvdqsqOCaQXaFmIkR7WVHaS/EEekSBLi5BJHO3PGbhQzCSF2V4stk2Valhs/8AKWPG1QrY7QOMtvlH3Zg/udn/AJa/OOt92YzLNOVdSjU8o8srJHOqnNH+R901U9sjT5LGxIw1PHdHVJAbM7ok26RhVK8T8AI6XZJxBuVPnDaZXDA81/D1VLI35va3j6LS9j+7YpA+5/c0W/bRT7OZWSSPu/3NEm32vs5bvSuFS1NK0HGPPZah2awWqWdYqa7gihAIOoOYPUQuXtsTYp1Tg7NvtS8v9unwjxYNtbNNopYymO6ZkPBx3fOkWU+0f8/5rEjcQq6Q3aSFyaVsmjgszvzYmdIqy/Wy/tKKMPxL8xWF7BGsz7WawsX3cCzKvKGF940VvDcYcsI6VcQiKr07nD8rPrMGc1ueH7fole6bNjnIh3mnwMaFYrfZrHhlu3eINcILEVpm1NBGey8SMCKqynxB3+MSJN6hDWahIOrLmfEGLXSHC5qt7ZohdoGw+qjwqsijYYZTYkrV5bJNXFLYMOIOnzEfZd7TpRz768Dr4GE+67RIZe0lzgMOtDhcf6dYvritr2hZhYVUEYGIAZtak08IQQ2Wjcct2kcimAtY4XuHBN13Xms5SVqKZEHdE2KW4JYXGOJHpFyDDZRzGaEPO6y5WhryBsvsEfI+xbUS+ExRX1tZLs7GXQvMy7oyArpUxekQiX/Y8Vtc8k9BFCvqHQRZmq1SxtkfZ2ykyrznz/aOFfsrkPPUx3n2+TIH1jAHgM2PgM4pTeg7drNiMulKGnt1AJAfcc9I43obPZ1xTnVa8c3boNSYVXtlqHjNdxPJaJawDfKF1fbCTPcynRkTMBmIoa64gPZ84RdqrsC2or7oVM+Nan0iUt5vaphSySGb7xWp4eyMh4mLqx/Rva5tGnMsv8RxNTouQ84ccHo/gpOPUEMFrWJ1+yxcQqGyM4NPc678kmggZCOiRM2kuj9ktLSCSwAUhiKA4hWIYEO9PPHMM0ZulmaJ8Zs8WWp/RtM/cyOE1/jhMMk41BhK+iq2h5E9Ros0fFF/Qw6Ex5bjch+Ne2+l0zUTf6Lb9yxey2XOnOnxiBeNowAgakkdIZ7NZPrXHB2H+4wmX4D+0TQfddh8YYujcp4krfAe6lxuIOZGe5bZsg/7hZv5S/OJd62spImsuoRqekVmyUylgs38tfnHq+bTWTNH3GhNqZS2tfb/ACPurMEd2D6JJ2hl0lyjxLegjpstKxLN5FfQx62qFJUnq3oI97F+xO6p6NDle+AfX8rMOmL/AM7k73IaWeWOR/M0c7/mgWacTp2b+hj5dT0ky+h/M0R9o3/dZ/8AKf8AKYQA3PUNYeZAWy67buHikC61kzaKJiVO4mh8jDDKu+fZx9W3d+wc0P8Ap3dRGU4Iv7j2vtFm7jEzJf2HzI/AxzHTSHur6OOa0ugffwKqRYuHHLK0J7k2wTMvZcaoTU5alT7w+I3xIlSTCtNthn0mSqjMEEZEEehEO2zs3tkqwo65OOetQOBGfnCTVQmPW1jzC2zJlbm3Hel3ae4O726jSgfpoG/WFnswcjG0/wCHqyFGFQwIPQ5Rjdss5lzHlnVGK+RpHo/RWtfNTmGXUt28v2SJjMQEvEZz90XBcwa1IBoQ2u6gPwh6s+1dlkP2IxEUALqtUBFdaZnfpWEFZpFaEjIjLgdY8SL2EpqTUy3OvzX9Ir9IMJlqJeMwXFrWCvYRWx8PgyusbrXZc6XNXFKcMOKnTrvEeVvqbKOffXnr4GE+6pSzAJkhweamhHXeOhix/wAZYTks8yju5pUZMuRoWplu5QitbLTvtGSCORTFw2ka2ITrd1+y5xwgkN9k68898WYhMuOQVtadH9IcxDRQVDqiLO7dZtTGI32agwtXpI/eCeIX0pDIYpr3T6xTxHzirjIvTE+IX2lNnpOvOwiZPmg8VI5d1f0jNrXY2afMxkmjMCSSTkSN8axahS1EfaloR4Yh8oQto5GC1TR96v8AUAYs9FHB07mn/EFQ4y8iBhHerj6M7V2dr7PQTEZfFaMPQxqMybGF3bfAs9pkvvDrXkpNG+BMbWzwdKyYpmubzHsqmF3dGb96R/pLYM8kU1Vs+OFtPiPOM+v2WyKoGQatfCNN+kCzYpUqYPcmUPSYKH/cqwp7Q3XjsfaAZy2DeB7p9RFLB65wnjJPa6pWzUQtfSO021U76G59Dak4iS3l2in1EaQ0yMq+iudhtMxftSj/ALWU/MxpE2fFLpMDHXu8QD6KtQDPEl6zWX95nfzGPma/OM82xk4bbPH3gfNQY0xGpaZnPCfNRCHt9ZG/bGYKxxKhyB4U3dI1+jMwbVuBO7f0XeKgmFqd9nrVSxSB/wCNY+WyaSkz8D+kR9n5B/ZpIIIoi5HKJlqk/VzKa4G9IWan/lvP+x91qwBrYW+QS/tifqpHVvRY+7GN3J/VPRo57SyZjy5IVGNC1aA5VAjzs7KmJLm1RhUpSqndWHNsjBgeUkXvtfxS+5jvml7afsnezSWlypYb7NfMkxBv+bWzT/5b/lMCWx2ly8QNQo3czEK+GY2eaKGpR9x4Qm2Z8Y0s2zD8LdMZ4RJ3sVkqajqIv7QgOorFNLsrgjuNqPdb9IuZ1d8e0wvaQdQvP6lpuFb7DqO2eUfZZSwHArr5iHW5BgtWEaMjV/0lSD8W84RNlnwzjMOiqR4tl6RoOy8gsWnt73dT8PvHxIHlHmXSXI2udk7hfzTbhzn/AAXX+iZ0jIdtEC26dTewPmojW8UYttFbxNtU5waguwH+nL5RpdFHEzOtsG/lZGKj+mPNQGeOc2jChzjyzR4Z4fnFYLW2USS8yTMBlsymooVNDmYf9nbvP7TKZs2LMSTyUwnXbJ7SfLTi6/A1PpGpXLZPr15K5+AHzhB6TuAkY1u9im/CCeC8lXt3SPrgeAaL8RWXfL75PL5xZxQwZpFNr3ld1DrvRFbe0v2TzI84saxWX3eUmUn1sxU3ipzNOA1MW69gfTub4LiIkPFkp7UN2cyRN3HHLPjR19HhK22tQxrMGrJTxU09CIbb3veXbE7GVLmPRlbEBShXqN+YzjydmlwB54lIFNAWHasCd1MwD1jGwmpdRStlyk2BBV2qgE8HDdob6LJZdimzSSiM3MA0/q0jZrs2iTsJXaMBMwJiXUhgKHTpFPeNhlLKWaVe0N25khC+FCRU1UJxpkOcTblatnZ7PKUEWjCtEBbszmAxNdK0ryi7ilR8wa3MLW101Kjp6ZsFze/oi/L6lTJTocRDDUUFCDUEV6cIqDebDFZTIqW7hViSxxAZd2nERaXhZlmWwqgquOpA34RVgAOYI8YlmwlrbKtBQo0yzO+EihWai4aU45iMumpwBpyKuueGi3IhVty3EJblpHYK691sJZmUMQDm1cQrw4QwS/ZxtaKrjwd2XTPxOkJV2zWBOGoJBrTWh9qGezf9GP539scTycRxc/U23JugwiMAN0HgFasihA5Zz3sJzAyG/IRR3xZkW2rKftDLIJNJhBFFLFstwppFsf8ApU/G3oYqtp2H7Os+vfKGRzrXvH+gEeMENs23IH9VGL3+4UeUln7CRN7F2M12UgTXNAm8ccoqlcBzTvKGNBUiq1NM9dIubutsyXYrNgTFimTgRhqSDUd007p5xTtZijFDSqnCaZ5jWJJ7C1lPDzumK8LPIluyCUckVg2NtWoQDy3VjvbruRBLmoPq2C4lqe6SAaV1zrHu+JkxmaUF7vZy2rSlMIBNWpnwpHSyzsLmVMHcmJLBruOBaGOZACS3+XUAJsCvokSDM7Moe8+HJj3RQZnjmTEP9ks0ycJOFwS7LlMNaAEhtOIpTnEsJ+9gD/uCK+x//wBEfzJno0cxHXUDtW2RbexO11UXVKs02bLRRPQvMdP4tcgMnBw0IqCCIvZF2yyC6zHCK7o+PCSCtaEZUNaRTXHannWqzMZaqJU10qqhVJYswoo30BrF7aiGkkywFAnTBMA3tU4WMWptGkjkuTqQFxtt1pgUrNA7RWZQZYzwg5HPKKqTfNrlSZUzEMD4goKjLBQU8flFhtClbPZwMyVYDmS1B8Y+22QrWWbKWYj9gZbKqk4kCjBMxVH2sWnGIMjZLkju9l20gAA7XXybfNsaWlBJYTsSIVfC2KhrSuWIesJdn2W7zSw00MCcSsofCRrUpQ/CL+f/AALv/wDkt/8AYkXS/XTZVsl5NjMuaBuZahT0IA+EaFNPJRjNAbXtdVpYI5dJB3pFn7Kzh7LI3iVPkwEVlquudLzeW4HGlV/qGUanMkl7HLcmpViCTmaMTTPrH1blQGzqQwaaGJZWII3jLxjTh6RVTXWe0OGnhuqL8KhIu0kb+Oyz3Yiy4rTjOktGPie6vqY024BimTG3Kqr4sST8AsVtnusEkySpZiQQyBWYrn7S65VzjzdO0iSAyTEYd4lmGdDkKHhpGNiVYayfi2sLWHNX6an4UBjbqbp2sKannEuKu573kzV+rmKx3gHMdVOYizrGtQNDIGhU5L5jdLm1t9vJ7OXLOEzMVW+yFppzz+EKJuuzLbAtqZpuOSZpmFiFQGoFBqcgcyfCLnbv+PJ/lzPURSX1Z2e0qqAsTd+gFTo0UJnl07geVlfiaAxttL3Xuz3bMscyfLxEp2eND7rgOmE00JEThU2JidTOqeuHOK66r+rZXs83NgtJbEZgVFUJOmg/4IsJFsBkdiqFiTWtdG0y5RmzOF7DuKs9a2o1uFFl22dJsctpK4n/AGqlMOIkYTkMjhrpURKuizzJFmYKRiW0hsjTEFVQ4Ffaoar4RFew2oS8In9lLGeGX7RrxYUFfGKOVbJMmYqB0Zq+846kkLoBmakxZidnytF/oo3AakkJvvWyS17acrlMcs4aA1VmIxeORHjC7dW1AlyZSKHedLmO4Oq0eoZDmWIK7+NIt5e39mmySQC6q4QkKN4PeAfUVB+EQrRtXT+Gi0NaNXLxAApEtTaE2jUcfWHWXy03gGr2Vn7HtPbJJqampC4qYQTrSLOxzZpldkEXDruqTxrXXpGcWnbGdNYiYqKykigB1HUxbXTtNaChHaaE6ADI5jdFOWCW2Yqy8ZWjRP8ALkzygQgYeHd9Yrbw2XtE0BaqFBJAJ0J1OkLUzaO0f95/A09IXbNtLawzS3tE4lSV/iNn8eEcw0xPWvso2h5Ollpdl2atyKFE+ijIAM1B0yjyux04GuJa6172vHSFW7ryndkmKbMJpqZjEnM848222vgc429k+836x3Iy7st1GyR/knWZd1ppRppI6saxV229CrUmYmIyqaxm982t8Kd99T7zcBzjzdM5ir1YnMakndzif5cTDxS76L42cCbhEfVatZJ7ucSEgnfU19IJ1z2pm7RJuF6UxVNfSEi7bQ3ZL3jofeP2jziR+3TBpMcdHb9YocMsdYFTE66JplXFeONXM9WK1w56YtaArrFhIu21rjrQ4/aphoTxpTI84zG+dtJ0juJOmF+GNqL1z+EUMvb68Qai1zfE1HxjVioJahuYmyqyThhtp9ltN4Tp6hC0lT2ZquQyp0bSucUd13gUmTnMgntAVKqzUAY1amRrU8dKQlyPpDtbyzjnEkaghTXnpEvZna2ZjYHCW1GVKjfpEElNLFfwVpgaWXTDPveSq2aXMSavYze0rVe9U1p3gKZgRYbPXokqc+EkypmLUUIrmppnoTSI9p2gmTUwkAcwT6GF2XtNLkzmScGIFMwqnXpQxwwSyjqDULgviaOsbXWlXWVEtVYgqZbVoRkQcQHlHVGLPZGI1M345j4ekUVyX/d00iloWp91mKH/AHj5xbzpMxWDSJtV1AJqPA5j0g4b42Zni3hz9VFdricpXJZ640ZFClTMJppWhIPjES2VDm0SzRZsqZiA0DqveBBy5iJhvHD7csbycOVSRStRUaExWWa3qsufKPssrFK0qGpTzIMQMcAbE+KnDTuAuNnlWecGtIU2dkmqimXUhg3s413HiRDds7eTs82RMNTLwkNxByz6Ea84SrDLIsMwkGhtEqmWugyhl2Y/6t+ckfmEXqeUidg7wop2DK7wUbbkfvEnnLfLj3hFDNM+e9Zk5ZMtVwhZftBF3M1fUnpDbtps5NtQQymClcQI+0DSmfhGdX99HtpdQrTHUDdhJU9aR3VRubMXXsDztdELmmMd4Uq039d1nGFGM19Kr36f6/YHhEObe8zvGWcJINCc6HdrlFXd/wBHdoGQKEcTiX1ESrTdE2QVR6EnIYSTWm6Kz2RA9U3UzC46FUN43pPtCkTJrseBY0B6DKF9WKggZE5Hpwh0vPZSepE2igOcwTmG58KgV8DFHeOzs5e8VFDqagisbWH1DMwY0jXbzUGIQ5o+KOW6jXPbCpZNzUy5g1Hz84bbBd1ocZIQDvbIfGFWzXa6sGxAFSCKZ5iNZuieJ0tZi79eTD2hFfHIpKYCXLodD5qHDahkoMd9QkfaHY6coE8FdQHAJyPutpv0i22G2XZ1d5/sGgQA6kamvDdDqbEHUowqrChHWJNnswQBVFAAABwAhXlxN5hyc+9amgFlWts9Zl/ywepJ+cKG12z8kTUdVwB1pVcu8mRy35FY0WZKyhf2ju0zZLKvtr305star/qWo60iOhqXCTU76IFhqFP2bsMpbLKBRGIUVYqKnMxKvCyyTKmfVp7De6OEU1wTybPKP3REu12g9lM/A/oYC9xmtfmvhiG6SNqbhlYZbIStS2Wo0GldI67I3BJKzGerUIoDkNN4GsF9WnEkvkW9BHW4bThlzOq+kPJjHyTP/dff6rEufmuXlb8J9uiyyuwQYF0b3R9po439LSXZp0xUQMsuYynCuRCmh0jxdFr+olfhP5mjzf8APrZZ4/8AE/5TCKAXVLWk8x+FqyMIaT5r8+kMxJapJNSSNSdYkCRQaRZyhmPCLyYY9jZh4I0KUJqstOyVbNZSzUUVNNBn6Qy7LbM2hrSoCU7rHvGmVOHlDbs1doSUZrChfTjhGnnrDNsxYaY5x1fJfwDXzPoIQsVrgyaSNmoGl/FNNICKQOduVTHZa0qP4dfwkGM32vkMlqdWUqQFqCOIj9DCbGAbWz2tNunzVIIZ6L0Tuj0ifBGulkJaNh7rNrH2bql6J133nOk07OY6H7rEdMtI72fZyewLBKgZVqKViRZ9nJ4VppSoXIUIJLHgN9BmeojQrZmBxiJ23VzDYOrxTz2Vwm0docBZj4iNWoAa78x5RMujaKQxKT3I3Atl5OPnFVcVyTJ+JUoKa4qjw01iReX0eWgalKcsR+UYJEOYtJstCRxbo0JtluUGGVOWZKbWW9KdRurXeKQy7MMDaSRulU6HENYz3Zz6PJwBo7tXdhIUecaVsfs09mxNMapYAAa0Az1jumhvOCNQOdrKvO5vDN9zyTPHwiPsEMCyl47McIiXhdizEIoAdxoKg7onQUiN8TXtLSN10HEG4WcW6XUNKmZV7p5HcRzBoYVpoIxSpmoyPAjcRxBBBEaFtpdLU7eWNMnHLc0IttsrOuNRV1Gm9l1IHMajxEKxhdTS5L87gpghkErM3LYhLFokYTT/AIRF1sdfgkzcDn6uZQE/Zb3T03GIFoIcc936RVzBD7TyR4rSGGXe1j+ClGqp30FQHs25fot2lyQRHK2zUlI0xyAqipP/ADedIVtgNrBMUWeafrFHdJ99R/cIr9rdqZU6YZWOkqWevaONSANQNB5x51Ng8sdQYXNJt3cwtyKdsoDr2CcrpvBbRJWaooGrkdQQaEHnHqfZt4hW2Dv1CzSVBCtmpambD2st2UOrRQraKSklyvaRzHkpY5muJ4ZuFUrYVXJRQZ5DQVNcvGsRLxs57OZT/tv+UxeFY6pdwmKejDzBj5RNfPMAN7qZ02Vuqxy8QQq14mPt3E4W6iLnbS7llJLFQTiYUHQamIezVnxS5h4EekeiSXZguvf+VkRkOxS47vwmi6z+7yvwf3NHK+LQRImj7jekTLBI+ol/h/uaIV92c9jN/A3oYR4SDVN/7D3CYHkcJ3kVmMtc/KGi6Lu7Vqt7AoWPHlFPdl2Gaw3KNW/TiYdrpkq7rJTurqTwA1Jj0nFcV4DTTwHrnn3fulSiw7juE0vYHqpsk9s/ZrkoAxEbl0oOZ0EM0qaFAAyAyA4ARQTXlyiUleyDqdWO8n/mUfGvgKCzGgGZMeYTxPL8jddfuU1OZmbnOg/C6babRdhZ2Cn6yYCq8q+03gPiRGX3Rd7TpyIgzJ8gNSYm3xeT2ufiodyovAbh1OsONx3QtllZ07Rh3zw+6DwEPkZbgVB1v/q/l4/t7pabEcQqLDsD+eq9WqyKiLKQcFHEk7/UnpEdpeaykzp3R94k5nxPyieimhmHKootdynU9W9OsXWxlyVP7Q45IPVvl5wqQNfUyZSbk6kpme9kEdxsNAFZf4FMl2YLZ+yWd3SXmoXU/aqFIJyyGcJg2xvIXYLd+7M0yakmXLEpxRmnmVVjjzrwHGNSKwtS9hJS2OVY+0fBKnJODd3EWSd2wBypSuXSGpsbWgABLrnFxuVQ3b9Is6db7DIlrL7C0SA7mhLLMMntSqmtABVd0aLChdX0byLPPlTkmTKyptomqDhp+8Kq4NK4FA7vWG+JFyiCCCBCIIIIELy6Agg6GEm97j7F6r7JNVPDlDxHC12VXUq2hijW0gqI7DcbKxTzmJ1+XNY5tFcJUmdLHdJ74HuE+9+EnyPXKla4Zjiqip9Y0q8JBksUcVBrQ7mHzirksspv/GdK+4eBPDgfAwvU1fUUr+5w9VryRMnjyuFwdlmLKVOdVINOBB39I5qlTTjGm7UbKpaF7WVRZoHQPyPPnGfyLKUY4gQwyodRxj0jDcQir25m9rmOf/iTKunfTGx25FWFgtBksjJkUII8P1jW7stazpazF0YV6cR4GsY3iht2C2gwObO5oGNUJ+1vXxij0nw74mnEzB1me3NGF1BjkLHbO91oDJHO02pklTWB0RiOoGUdy1YgXy/1E7+W/oY8up3OinaWnmmi2YWKQttp+OXKY64mrzyGfWPOxv8ACm/iX8sQ9op2KVK6t6COmzM6kuZzI9If3kuwPXe/5VENtith3fhP1zyMVnl9G/M0c74sY7CbX7DekTNmBWyyjyb87RMttiExGQkgMCpI1FRTKEN12y5hyK0jJqQsqu+zvOYSpQ3Z/ZUcWO4fEw3We6hJTAtTXNmOrHnwA3CLqwXTKs6dnKXCN+8seLHeY422aqgkkADMk7olmq3Svys/cqZsn0AS7apVIVL1vAzDgU90H+oxNv2/+2JSX7G8736co93bdOGkxhWvs8B/7hzw6jZhkXxdWOuey3n/AD2WXU1Mle/4an0b/c5StnbpEodq475GQ+yD84vLHIM4lm/hqf6yN34Rv46Rzsl2POcrmEQ0duJGqrz4ndDNZ7BWiIKAZcgIWq2pmq5y9+rjsO5ajGxUsYjj25lQ7LdZnvh90e0flDhJlBQFAoAKAcBHOyWRZahR/wDsSKQwUFGKaOx3O6yqicynwGyIIII0FWRBBBAhEEEECEQQQQIRBBBAhQr0uxZ6FG6g7weIjPLwu2ZJco46HcwjUIi2+70mrhcdDvHSM2tohOMze0rtLVGE2OoWXm3TJKEZlPiv6j0ikn2cz3rXM6H0h/t2z5Q8txihn3M0tsaDqvzXgeUL0FTJSS3HVeFrObDUMLXC4KTLZYXlNhdaHdwI4g7xEQuQQRkQag8CNDGkTJkm0S+zmCtPBlPLgYR77uJ5JJBxpuYajkw3R6HheOxVjeHL1X93I+STqzC5Kc5mat9k+7LbUC0ShiNJi0DDjwYcj6xPvefWRO/lzPymMfsV4PImCYhzHkRwMaFJvpZ9lmsp/wAuYCN6nCcjCjjWDGlqBNGOoT9vD9Fs4fUiZmV3aHqk+3zcSoOBMdbsnYVYcSPSK0WgMaD3depj2LUFIU+9oecMppX/ACjJbXf1VPjt+aZr6bei2DZKZ+5yujfnaLOZNEL2ylopYpPRvztFVtDtykqqSqTJmn3V6nf0EIMdJPWTGKFtzf8Al1pyuZHd7zYK+vq/ZVnQvManAasx4ARmd87RTbU1PZSuSA/FjvMQ5pnWljNmMT946Dko+QiTIkgd1ASTlxJMNVPTUmDjMbPm9Gqo2Oau/wBY/UrrYbMFzOvp0h+2LsOKrsp7M/a0YjSg5cYi7N7E6TLQOYl/Nz8vOHmRZMgAKAZdByjKfWTVE+ftO9ArjzFDHwYhYLiLMCaIAByFKVNT8Yn2ezBBQefGOkuWAMo9xqU9KIyXu7RVBzyRbkiCCCLyjRBBBAhEEEECEQQQQIRBBBAhEEEECEQQQQIXh5YIoRlFRbbo3rmOG+LqPhEUqqjjqW2eNe9SRyOjOiQ7yuAPUjut9ofPjCjeki0SjRxkfeHsnrw6GNhtFiVuRiptd15EMAQfKFqWlno3XIzN71qRVgdoVj67MTJtSlAeByB/SKozJ9mZ0oUYqVYEZEMKdDyMataLkaXnK0+yfkflC/e+GYME5MxuORHMGNmh6QvH9KcZ2eo/VQTYayU54DlckK7fe8PnBeY9nxixa6+zJwmqnzHXjFvYtipk7C009mmv3z0G7qYdvmdIKfil4y+vlZLZoqgVGQtN/wCc1WWW+7VMlJZpdcIBFEHeapJ7x4Z8otLJs0ssYp1CfsD2R1O+LxbPKs69nJXPlmx5kx1sVzNNYNNOX2B/c3yEJNXjvVLKVvDYdyO0UzU+GtbaSoOY93IKnk3dNtL4JS5DVtEUcz8hDzs9srKs/epjmfbO7iFG71iwu6xUAVFAA4ZCLmRZQvMxk00M1UdNG96+1NRyXmTZ+MSQI+0ghmp6dkDbNWYTdEEEEWV8RBBBAhEEEECEQQQQIRBBBAhEEEECEQQQQIRBBBAhEEEECER8K1j7BHwi+hQoc6wg6RU2+5UmDC6gjnu6HdDDHxkBjIqcKjlOZmhU7JnNWYXxsWVBaUagZlW1oOB3x4tF9mZkuQ+P/qNEt9hqjBcyVYAcyDSFO5tgnyae2H7q5nxO7wjN+AnvkcLrThq2WLnlVt3WYsaKKk8NT1hxu24qAF/L9TFnYrulyhSWoX1PUxJpGhBhEbTml1PdyVWornSaN0C8pLAFAKCPcEEbIAAsFnogggj6hEEEECEQQQQIRBBBAhEEEECF/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9720" name="AutoShape 40" descr="data:image/jpeg;base64,/9j/4AAQSkZJRgABAQAAAQABAAD/2wCEAAkGBxITEhUUExQVFhUWFxwaGBgYGRgcIRwbHxwfHx0iHRocHCggHhsmHR0dIjQiJykrLi4uGiA0ODMsNygtLisBCgoKDg0OGxAQGzAkICQ1OCwvLCwsLCwuLCwvLSwsLDQsLywsLCw0LCwsLCwsLCwsLCwsNCwsLCwsLCwsLCwsLP/AABEIAOEA4QMBIgACEQEDEQH/xAAcAAACAgMBAQAAAAAAAAAAAAAABgQFAgMHAQj/xABLEAACAAQDBAYECggFBAIDAQABAgADBBESITEFBkFREyIyYXGBB5GhsRQjNEJyc3SissEzUmKCkrTR8BUWNVPSJEOzwhfhRGOTJf/EABoBAAMBAQEBAAAAAAAAAAAAAAABAgMEBQb/xAA1EQACAgADBQYEBQQDAAAAAAAAAQIRAyExBBJBUWEiMnGBobEFkcHwEzM00eEUI0LCYnLx/9oADAMBAAIRAxEAPwDuMEEEABBBBAAQQQQAEEeMwAJJsBmSYUtrb7oG6OlQz5hyBF8N+62b+WXfEyko6jSb0G0m2sUG0t8aSTcdJ0jDhL633uz7Yoxu/W1fWrJxRP8AbW34R1R4nEYvdm7s0sm2GWGYfOfrH25DyAibnLRV4lVFalN/m+sn/JaQ24M12Hr6qg+Zjz4Ftib25ySgeAIBH8Cn8UXUzbeKcZFOomTF7bE2ROGZAJLcMIHmLG2rajV8tDMlvImYRcp0TrkNbHpDc92X5RO7zbfgO+hVDc6ob9JXTD3dc+0zPyj3/wCP5R7U6aT4L+d4sd1t51qrqVwTFF7A3BGlx52y7xrC1v8A3lTk6NnQMlyFdgL4jna8KSw1HeSspb10Wn/x9K4Tpo8l/pAdy5y/o62avkw9qzPyiyraKkdxTqXExkZgUmP1QLC56/fkCDexi32dIaXKlozYmRFUtnmQAL584pYcW9PUneYq/wCGbWlfo6lZg5Mbk/xr/wC0e/5or5HymkxKPnLcethiX3Q4Xiv27tI08rpsOJVIxi9jYkKCvAm5GRt4w3DdVpsFK+BC2bvvSTbBmMo/tiw/iF1t4kQxy5gYAqQQdCDcHzhVlLs+vF8AxnuKPcd47VvEiIEzdappiXop7W16NiBf/wBGPiB4wlKSz1XQHFeA9wQm7O32KN0VbKMpx84A28SuoHeLjwhukTldQyMGU5gggg+BEXGaloQ4tamyCCCKEEEEEABBBBAAQQQQAEEEEABBBBAARV7d27JpUxTD1j2UHabwHAd5yiDvTvOtMOjljHPbRdbX0LAZ+C6mKzYm7DMxqa045hzwtay/S4Zfq9ke7Nybe7HX2LUeLIa09ZtIhpp6Gm1Cj5w7h876Ry5CGfZGz6anJlSQA4UFuLEcCx7zoMhkbDKM9n7Ul1BmCU11Tq4wRmbZ4RrYZdbQnS9oibDoklT6oJexMs5sWN8BJuzEk63zPGCMUmnr1G3wLuNNXi6N8Hbwth+lY29sVm9Gzps+UiSmCsJqsWJIwgBsxbO97aRY0Mp0lqsyZ0jAZvYLfyEaW7okQ/RrVATpqHtOgIvxKk3HjY38jHRLxRbR3Vp5kzpQXlTL4i0tgufOxBAPeLRDraykUFaisecNCgK2PcwkoCfBjaMoXhqmVLtO0VG4dAWqZk5BaSuNVPA3OQHgufqiJ6RquW89Ajq2GXZsJBscRyNuPdF2d+qVAElSphAyAARR5C9/ZHn+d5h7FFMI+k35SzGb3NzdsvtXdF3Q0NK0xain6PJWUmVhsb2PWw/OFh35+EW0Jv8AnWaO1RTB+835yhGcr0gSL2eVNU/um3tB9karFguJDjIn7I2VVS6mZNmzUmLNWxtiBBB6tlNxhALDXjGzfcf9DO/c/wDIsZ0e9VHM0nKp5PdPawA9sbd4aRp9LMSXYlwMOeRswOvlDpbjUcxZ2rKXdXaKyKCWSCzM7hEXtO2I5Ae88BG3cnbM2paoaYcgUKqNFBxZDjwGsTd3t31ppfWOOZhILcFBzKoOC3zJ1PHgAp+j+ZNtOSSOs/R/GEXWWBjuSPnNmLLx45AxmnKLimVk7GqoqqepmPSz5RLoeRYC4uCJijqEjnh5ZxSztj1dAxmUjGZK1aWcz5qO19JbHyhspKWXTyzY2GbO7kXYnVnY8TzisO9kkz5cmWHcuwGICygHiL5sO8ZW0JipRX+TzEm+BL3c3mk1YsOpMAzlk5+Kn5w/sgRdwpbxbrCaempz0c8G+RsGPl2W/a9fMZbsb0mY3wepGCeptmLYj4cG7tDqOUNSadS+YnG80NcEEEaEBBBBAAQQQQAEEEEABC5vdvGKZRLl9ae/ZGtr5XI455AcTE/eLbKUskzGzbRF/Wb+nEnlC9ulshmY1tSbzH6y4vmi3aPLLQcF9mcm292P/hcVxZt3d2EKdWqapgZxBZmY36Mcc+Lcz5DvlSamn2ghRhNAXMoSyXBPVbI9ZctOB1GkUW8G8x6eUTKLUwOJQwI6W2ji+RCnNQe48RZz2fXy56CZLbEp9h5EcD3Qobr7K09xyvVijWbhWOKnnFWGgfh4OuY9URN2dvTJFRMlVONmYgE2LNjUWAsLlgRxF+B43joULG2NpU9E7zCOlqpnDK4GijLsJYAc2tx1ClBQ7SyGpN5MYJlUqp0kw9GtrnGQLeOZF/OFas3xaY3R0UpprfrEG3jh1t3sRGmk3fqKxhNrXZU1WUMjbw+YPWx42huoqKXKXBKRUXkB7zqT3mKucui9RZLqKY3Xq6nOsqCB/trn7BZAfANFvRbo0cv/ALWM85hLezs+yL2CKWFFCcmapFOiCyKqjkoA90bbwQRZIXjCbKVhZgGHIgH3xnBABTVm61HM1kqp5pdPYuXrEUr7oT5BxUdSy/sNlfxIGE+aw5wRDw4vgUpMTJO9k+Qwl10krfR1GvlfC37p8ouaVENOP8PeUoFyBa6kng3zlPtHIxbVEhHUq6hlOoYAj1GFHaG6s2Q3TUDlW4yydRyBOTD9lvXEtSj1XqPJ9CdK2RNmKk2YxeepuZc4Do78QqgWHdMFzxz0ii2Y5n7XLspXAWupINiiYLXGXai62NvElUOhm4pE8cASt2H6t+P7DX8840bv7DmU1Y7TCXWYjYZltSWDNj/VawJvoc8+EQ0nW7oPS7G6KLejd1alcS2Wco6r6X7m7uR1HrB92ttbHRz5tM9yl1xAHgRiKk62Uk3GWUUu53whpJnLPeaQ5DSXJIIABsGJurkG4OmgPOLlJN7tWJJrMsd0d4mdjTVN1npkL/Otz/aAz7xnzhshP3l2SKqUlTTk9KoDIRkWGoHc44d+XhZbo7fFVK62U1MnHPkw7j7DeCLae6/IUlxRfQQQRoQEEEEABHjsACSbAZkngI9hR9IG02CJTS85k82IGuG9rfvHLwDRMpbqsaVuispVO0qwzWH/AE0nJQfnch+9bEe4AQw7y0syfJZJLAlWGNLjrgWJQn5twR46HIwU1OKKlVJa43GQA/7k05+rjfgq90Keyd6J9K7SqmWxBYs1xZwWNyRwZSf/AKPCMrUVUuOppm9OA9bT2dLnyzLmLdTpzU8CDwI/vKEWj2XWUdWJUhgwmC4JHVKDUuoORW/DmLHO0PFJtaRMl9IkxStwO8EmwBGoJJAtxiu3o2ulIhdQDPmDCl89OJ/ZW97cSe8mLxFF9q9BRb0I28O32pwsiUTNqWyvYGxPHCMrm+S8Ba/flu1uwJR6aeekqGzuTfCTyPFv2vVzK5Mql2bL+ETxjq5oLWe/xanibZlicsu8ZWN4uzPSxdrTUS3diQ+slh67Q4QlPtNN10uv5L3HXZOpR4TFdsfbkipF5T52uUOTDy4jvFxFb6QJM1qNujNsJBfvWx9YBIYjkItyVWjJLOiXV700cvIzlJ/YBf2qCPbFZO9INEv+4fAKPxOI4NUzHJIckkGxBPHw0jTaPQj8Pk1bn8l/J0rAR3c+kuj5P65X/OPP/kyj5P65X/OOEkxuoJWOYq8zn4DM+yCWwKMXJzyXRD/AidwPpMo+T+uV/wA4B6S6Pk/rlf8AOOLbak4JrcA3WHnr7bxCBhYWwrEgpqevRB+BE79K9IdE3+4PJD7nMWNLvbRvl0oU/thl9pFvbHzhaM5Uxl7JI8CR7ob+HS4T+a/kTwEfUyOGAIIIOhBuD4GMoSvRZInLTM0w3ViMI/aF8ZHnYeKmGjae1JNOuKa4XkNSfBRmY89SytnM406K/eXdtKkYl6k4dl+dtA1uHfqPZFdsHbRctRVq/GWwXb54I0PeRofneOtDtj0qqrESUXL9a7H1KQAe65jKj2pL2umGypVICZbC4DWzKm5JB46nmOIMThJdtJ/LJmm7Ksxx2XJSSXpiAFZmaWDoyNmyjvUkgjlhPGFncud0FbOpgcSMWA8UJsf4b38ostgVyVspqarS82X2g2RNssQ4hwcjbn32jds/ZVDRTHczCHVf+6wyVv1QAL3sRfM5ERGu61ohaWmWewtmGmlsHmFyWLEnJVuSbKCeqOJ74XN4qdqOoStkDqObTVGhvr5NrfgwB4xjtnfu90pkuTljYfhTU+fqi03bVp1IaapRlZUw2YEEyz2GF+ItbuKjnA3GXZjwCms2M1JUrMRZiG6sAQe4xuhJ3Gq2kzZtDNOakmX38SB3EEOB3tDtGkJbyszkqYQQQRQjwm2ZhD3aHwutnVbdhDhl39S+pcyObxe79bQ6Gkexs0z4sfvdr7oaI2yJfwPZ+MjrCWZjA8WYXAP3V8oylnKuWZcckWkra8lpzSA/xq6oQQdL5XFjlyjLaezJNQuCagYcDxXvB1EUG3K5KCTZLNUzMy5AJJPadu6+g00GgMUVBsWrkvJq3brPNQMCTjIdgOtlxva18rjyHicGr59BqPEtdi7ty6afOnu15ckdRmGfZux78INgRqSeIjDdynatqWrJo6iG0pTzGn8Ovex7o3791bOZVHK7c1gW8L9W/de5P0IZ9n0ayZaSk7KCw7+ZPeTc+cKMFvUtF7jbdWcW9Jk2ZPq3CgsFYr4YOr78R84TWpSvbKr3XBPkAffaGne2WDUTry5kw9JMyBIXttrbjFH0bDs0oHiGb3mPT2THccNL9lx6y/1OqGSRp2dtCbKOKWSFU8zke4jMN4Q4yfSfUdGUcYrqQSyqTYi2txfzBhPaknzGAZSOVxYAeHCJibLwnCqY24u+SDwX50VjvZm7nW9/xfu8l9eQSUXqVk3FOmMyqTc6DO3iY9aQsvtkFv1AfxEaeAzi3myX7NnfnqiDwVBdowFIRoxXulySv3jn7Ya2tUksl0v3q/mk+o7KlJkyW2IHC3LTLvXl4+UMey60zVuRYg2PLyiknUB+bLmk82AHsH5nyiSrTklhJctwdWa3E8vdfuidshh48Fu1vc7SpffAHmW1fVdGha17cPHn3Qsz58ya1ybngo/9R/ZiwkPOwGXMR2UiwNsxy8ffESTQNo8uZ4rb2g/1ETseFh4ClvVvc7Ty+fzBZGtZavkCEfiDkD4H5p7jlytGDSXlsCykWIOehseekWwozbtOe6ZKLf8A2PIxnKksMgHQH5yYivnLcZeUa/1iVpZrk796XyqTCy+pvSXOlyVlSwFCiwOFb+ssR54YVdq7YnzyXdiQdTcnyZjn5ZCJM3ZtzZ0AvpMljL95OHiIhtQT5bdUE966Ed4/IxGB/Sp3Gr4W8vL7voKKitCKlNi7BB7iQp9uR8jDBuc82nqUcqQoYEnhkc9OalhFaEc9qmU+AK+6JezpQB/RTJZseLFTlxvBteO3hSX7P2l/qOWaOt76bOaU61sjJ5ZHSd40BPdbqnuI5Ru25RJtCnkzpdwcS6C5CsQswW4ldf3TzhnmSwylWFwwsQeIIzhO3Uc0tXNo3PVY4pZPHK/tTXvQx5kopOno/c408uqLH/A5NGqzpKkmUbzCc2aWRZ/MDrAADs24xY7a2vLp0V2Zc2UAXzKlgGK87DrcsoWt49vVkqYaZFBZs0cLiZlN7WW1rjNTkdL5RE2RuNNmWapcoLAYQcTWGQF8wot4+Aid5p7sEOuMmWG/NO0p5NbK7SMA1uI1W/cc1P0hDnSVCzEWYuauoYeBF4qX2PelamZsQwlUY6gfMxcLqbfwiK70cVxanaS3akva3JWuR97EPKLWU/H3JecfAbYIII0IEffb4+spabhfEw7ic/MKreuGfalEJ0mZKJsHUi/LkbdxhXoPjdrzn1EpSB3EBU/Novdsbw09MyrNY4mF7KLkDmeQ/oYyi12mzR3kkL2yt0Ohcz6qYrrLGIBcTdnQtcXNrdkA8PA3VBtBKxw0v9DJa5Y5F5lsurqFUG9za5tbQxY1O0pUuV0zOBLIBDc7i4txJPIRTVO1AdnzalUEszA9rAA5sZaFrataxh1GOS8QtvUr91R8JrZ9Wc1U4ZfnkLeCD78OkUG41J0dHL5zCXPmbD7oWL+KwlUfHMU3mcG3yrTKq5y4b3mzPnEfPPKKP/G/2PvtF96TaNvhszCpPWJNgTqFb84UvgU3/bf+E/0j0NlwNmlhJz1z4vm+p2QScUWUra5YgYACTYXd9T4CMqjahRipQXGtnf8ApECmpJgdSUcAMD2W4G/KJNXSl5jPaZY52wNfTwtrDlg7MsSqyrm9fmOkSZ+0GVVYquFtCHme3q5e+MkrmL4AExfWPryvh1iHTBxLZGlObEMnVOTf04+vnEeRQuTd1mAa5K1z52y8YlbPg1K+Gjt58sr8n1CkWL7RYYrqBhNs3mZnu6uf98xGkbaP+399o9qEaanXRxMGhCPYjkcvbENJM8KVCPZtRg187XisLAwHHtJX/wBnXlnn9oEkSxto/wC399o2U+1GckLL0BJ67aDwF/VECVJnqCFRwGFj1L3HmIypKeYpJwzFNuqQpOd+ItpaLns+zpOq6dp+uf7jpEx9r2AOFSDfR3ytbUWvxjdOrWVlUqt2Fx8Y+h4k4e6IdfLeYF+LbHnicIwB5ZWufVBtSSzspVHyULmjDS/d3xjHBwW4qqu7zflx/YVIl/Dzgx2TDe18c3XwwXjTN2wVJBQG3J2t7o19C3QdHhfFixdhvVe2sQfgU3/bf+E/0i8LZ9nbe9z5vThxBJE//G/2PvtErZ20TNcJgtcHPET7DFN8Cm/7b/wn+kXO6NE/wqWGVgCyjMEZl1EG04GzLCk461zf7g0qPoswnb/SDLMirTtS3APhfEt+69x+9DiYrt4qTpaacmpKEj6S9ZfaBHn4kbi0cMXTPXmyiZM+9sQwo2VrTAGAJ4XKi3fYcYwrdv0srtzkuOAOI+pbmF7Y/wD1OyXl9pkV1A7166D8IjzZ+4EuwM2azcbIAo8Lm5PsjPfk+6tSqXEtNkbzS6ipMuXiwCXcFgBdg2dhroePKK7Zn/T7XmS9FnqSPEjHf1hx5xdUm7VPKZHlLgZDfFdiSCCCDc6EHyNopN8viqyjn/tYWPcrA+52hSUlG5cGNU3SHqCCCNjIRtxRin1sznMy82cn8olnd+RVTp8yaSxx4FCtbCEUDQcS1znlEX0aZypx5zB+H/7iDV7lTpzvO6RFaY7sFYNcAsSLnna3COdXuLKzZ9550Y7N3ZnVD2mzG+DyGaWnNgrFThGgzGbHw4ZTt+Hly6CUkmwlsy4bX7OEsNc9bHOKat3ar5Ep2Ey6KpLBJrjK1zkQL5Xyi33+lWSkl8MVvUFH5xOkHlQ+KG6hkdHLlp+oir6gBG+AwR1mJx30vK0upxqSuMITbLgV/wDQQgJXTCReY4Fxc3OQjq/pipg8pJikGwZTbgVN/wAnHkY49Ho7DCEsNppWny55nbhZxGucFAF3K3PVJdjiFr8CI1MUAv0v3n/5xI9H1JLcVpdEYpSuyFlBwsNCtxkwvqI6dVbLkNNZGkymX4U4wlFIsKQMBa2mLPxzjzsSCwZ/huTdeHHxsiUt10ck2y5RLq7Kb5WYnELf3/ZiR1QgJc2IFnLtmT3Aj+/CFqoFne36ze8w0ejCmSZXoHRXGFzZlBFwhINjxBF47J7Go4Ce9pnprdffHwNJKlZpOH/d+8//ADjGvYCUWV2GQwsHPWPheOo0dHKKSry0N5dBe6rniZsV8uPHnHHN5pSrVz1VQqiYwAUAADkAMgI59kwljTWbyz4c/L6kwe8yw2Q+KXiZ2JucV3Iwjh/ffGxShF+l+8//ADhdpxd0+kvvEd7pqCSs5VWVLVRVIAoRQLfAybWAta+cVteCsLEu3nyrL78gm905XJwkGzlrHrEOww5d5MQ9jzC+K7sxBsAWI6vP++UWHpDpkUURVFUtSS2YhQMR5m2p7zCe2kbbPsaxcFy3u900p/XpRUVaGfEhv8bxPzn/AOcbKfCbgPiOVwGYWB49ox0ago5SypeGWgvJoCbKozNScR01PHnCl6UKZBJkMEUMaiqBIUAkCc1gTbQRw4cViyULefhz8vczUrdCTVVjh2CzGKgmxuYafRmHm1kvExYBwRc37IZvyEJMdN9DlMA7zWIAVGNzlYmw/CrmPU23DhDBpJXkrrz+heJlFnXoIII844hN9HvUeqk8EmC3rZT+ERZ0O2KhgwFM8zDMdcYeWoYK5AsGI5WyGoit3Yy2jWrzJP37/wDtDBtjaUulkl2A1OFRliY3Nh4m5J8TGEMo61Vly1KHebeibJllDI6OY6HCelQleGKy6W4Z6jujz0kpelltymD2o35gRF3V2S9VNNZU5i90U6EjQ2/UXQDiR3Z2vpCW9Ge5099vziXcoSb8h5KSRM/zCI9jmX+JN3wRH44/wx09Gn6KcOUwfhH9Iv8AZu1hOmTFWXMCymZGdsIBdTYgAEk87/1hf3D6s6sl/qzB7GcH3CN1dtajlGfT1KlrzSxXCTcMFcG+l7nnfKNISqCzFJXJlnvH05lOaaagKKSyFVbFlzN7G18iCDFJv9MutJM4Y7+sKfyiv2VvRTU0gy5UlyxxXY4RiNzhLEEk5W4RI3oUvsumfiol3/8A5lT960TKalF0NKmh5acuPBcYjnbjbPPuGRz7ortv1nRy7C13OHPQX1xZggYQ5vcdmIFZPDTKabe+NAQLg5MAxOHIgdUZklBqRcC+zaBDVcjM4cJI7zdbYSATezG6m2QvcKHv0mDZA3m2L/8A58wEl2DdKxIUEk5OTh44SeJ7srAcEmIVJU6gkeqPpLaVZaaJTr8VNQqSbDM5Wve5ut+qFvcDnlwLerZ7Sah1bW5B8VNj7gfOOzYJ7uK4816r+H6HVs8tYl76NtK/7HM/KOpzPlDfa3/khHLPRtpX/Y5n5R1OZ8ob7W/8kI5dt/US8vYMXvHz5U9t/pN7zDb6J/8AUE+hM/A0KVT23+k3vMNvon/1BPoTPwNHrY/6byX0N591nS6DsSvq9n/iaOMb1/Lan61vfHZ6DsSvq9n/AImjjG9fy2p+tb3x5/wz8x+H1Rlhasrqbtp9JfeI+g5fyhftafyRj58pu2n0l94j6Dl/KF+1p/JGL+J9+IYxyz0kaUH2OX+cJTaQ6+kjSg+xy/zhKbSOz4d+nj5+7NYaHeKT9FL+p2f/ADJhQ9Kfyen+01f/AJmhvpP0Uv6nZ/8AMmFD0p/J6f7TV/8AmaPG2T86P3xMId775HN47h6PNhg0DhsukIW9gckGuY/XLaZ8iDHG9k05eaoAvne3hp6zYecfQGypplNJpUFxLT4wixs1uOYK3bEdDkFt2svQ+ITucYcs/nkvqPaJZUb9gVbHHLc3ZG7WXWvnfIkFiwe4GQtoBaLRp6hgpIDHQHjrpzORy7opWyrxa+cs3A7sNrkgWXrHQm5XK2FwSncPWEg6JzAuDy1xDqqerh4Bs1AjhORMrN2M9o1p5Ej79vyjVtzYNZU1GN1RpSNZE6TDdL8wpsWyJ48OAjZuB15lXO4PMFj4l2P4hELaVbtCrYtTLMWQCQhVgmID52IkE35DIaa3jmycM/Q3/wAhjnPXiWVlyadbLZQJjG2WVh0YHhmIrd65l9mSyb5iTrroDn3xD3Z25Uy5601Vj6+Slx1geHW+cpOXHO2cTfSXNtTIOc0eoK352huVwbElUkhD+At/YgjpH+XO6CM/wSvxCu2V8VtaoThMUsO8nC/5tFlVbuU8+pmPNGIlUsoYiwsRchSDmVI/diu3v+Ir6Wo0Vuqx8DZj/C/si62zsgzpslw8yXhxK7S2wnCRcZ8RiAyz7Xq1itVV0yG9Geyt2qNdJEs/SGL8V40ba2SBQzZKZhVZkHKzGYFHh2Yx2kHpZZmGsmBRoJiS5lzwAsFYnziPujt6oqi3SSkEtRbGtxdssrEm+WttMucVcb3aqwz1Ne76mp2eiA5ocB7NuqerfEjaLhOnsMYSa7E8t3wF5XVmG5GVk6xckHozNYELh+boCCIjbrL0FTU0TXwtcpnYkW4HmUIP7seS9kAl1lq2OXcDJVZW1UW6RVxHCjYeyVsTa4BvBpxz1RE45lvvE15snDfFc6ZW6ranqm2YB662xrpiDBI9MOxbMJ6jJhn9JRY+tbH90w5001Bepm4sUpQhSysQwya5I/ScTYjqhYmbbolrKQhcywxy75WYaA8uKnlcxabi1NcPv1HhPde8ch9G2lf9jmflHU5nyhvtb/yQjmu49KZT7RQgj/o5lr8svaNPKOlTPlDfa3/khC2qanjOS0dexti94+fKntv9JveYbfRP/qCfQmfgaFKp7b/Sb3mG30T/AOoJ9CZ+Bo9jH/TeS+h0T7rOl0HYlfV7P/E0cY3r+W1P1re+Oz0HYlfV7P8AxNHGN6/ltT9a3vjz/hn5j8PqjLC1ZXU3bT6S+8R9By/lC/a0/kjHz5TdtPpL7xH0HL+UL9rT+SMX8T78QxjlnpI0oPscv84Sm0h19JGlB9jl/nCU2kdnw79PHz92aw0O8Un6KX9Ts/8AmTCh6U/k9P8Aaav/AMzQ30n6KX9Ts/8AmTCr6S5JeVTKNTVVfl8c1z6o8XZWo4sW/vMwh3vvkQvRNsbpagTGHVTr/wAJ6vrfPwSOlUBIrJmK+nVvyxNkO1bP9oWxqLZhVw3G2SKWkBYYS4xtfgoHVB8Fz8WMZTqqVMtVLiXozhIZQuIWOpHWvnZc+0ALCNZSeJJ4j4/a9DHFlvSs011aqz2mWU2GBc7knEofA1wZbYGW+WqZkAXOwY6ejnTZjAuyFiVtYuwsD+jVu0QLG5y5kxVT9mkKHnK/SOTiLWZrsTYWVyM8KhQAMTDPCTHu9+UqmopQIZyMmtcC9lvbIAsb5ZDB3RGK1GF8SYRtm7YFOZWypzDJnlzX+6VHsUHzhjodoU7YJcl1YYLqFINkWwztpqBY/lGb7PX4OZAJCmWZdxqBhw+u0U+7G7fwWdNOLGrIoVrAHVsQtc6WXPv7ozScWki207Jm8VMr/B/1xUSyh45HE33FJ8hyik34+MqaORze7DuZlHuDReUmzZwqDNmzlmLhIRcGHBcjSzEaCxJz8IpKX4/bDNqtOpHmBht/G7eqFPNeLCPsPMEEEamYt+kCg6WkYgZyiH8hk3lhJPlGzZFW1RRKyNaYUtf/APYuWfcSL25GL6YgYFSLgixHMHWEbc9zTVU+ic5XxS78bD3lLH90xm8p3zyLWcfAqqOmqNpzsc04JSZGwsF5qoPzzxJ048BHRKSmSWipLUKqiwA/vXviJLmSacYC4QEvMGIgDNizWJyyLaciIW9t79qt1plxnTGwOH91dW87ecJbuGrk8xu5aGW+koo0muk2JQgMRoRfq37syp+kIlvUBMNTJGKW6FrBH6ow3uWGJQSyqjZCwA5GNG6qznlPIq5bhZuJkLC2LFm4t803OIXA1NtIibuzPg856CoAZSbyiwBBJ0yOVm1+kCNTCjKnfB+4SjarkWG06dRMBBYynYrcvMNpn6O92BIJKhRY52so6xjKROmU2En9AQM7ABRc3NsRISzYtLgKtzrbZVbEdAVlqJks2BltgFxiJYABVVUIZxq3ayAjxx1XkzpZLNicMwQ4gOjQWyYYsLYTlc4bhethHReVGNvQpt5qYU8ybPCno6qRMln9iawvn4lfXii5mfKG+1v/ACQjZsmlWooujmXIYWJvc4rA3zGRDc7nK7dYsBUbKmOk4U843nLOdr/rp8FZFYHj2Rfx53jnlHdl4m0XvI4fU9t/pN7zDb6J/wDUE+hM/A0KVT23+k3vMNvon/1BPoTPwNHv4/6byX0OyfdZ0ug7Er6vZ/4mjjG9fy2p+tb3x2eg7Er6vZ/4mjjG9fy2p+tb3x5/wz8x+H1Rlhasrqbtp9JfeI+g5fyhftafyRj58pu2n0l94j6Dl/KF+1p/JGL+J9+IYxyz0kaUH2OX+cJTaQ6+kjSg+xy/zhKbSOz4d+nj5+7NYaHeKT9FL+p2f/MmNEikFXUiWw+LpZtQ8wnQl57kL5gA+GKNM6qKypMuWCZ02mo+iAHzkmu9zwsLD18rwyydnrS0jJfESCZjXALM3aN2y8A2RsAxAJMfPwjvP75nJJ0rNNRVTah2SWG6NSQ3ZFzhIK5sM7thOoDJwztCpKdcZH/alqGmFS63t8YoFlxDCLMFuCBa1wY2bPJEhESWWnTBjxCxIZGQ4nLBCc2LdchieJxYokSdjzGurDo5RZrgMuJgVsTfCQcRLkiym7nPhHVeVGFuqPWvNm9bqypOLNlmENhYhgXuFsAivcknEf2Ter3XQ1VZMqyLS5fUlDllYepcyObx7vVPChKGmVekm2D4VVcuAOEAC4zPJRyMM2zdlpJkCQL2wkMRcEk9o3GYJJ8suUYvtSrgvc1S3V1YsSt9pa1M7EpMskKrLnYLcXtxBJJuM7Eaw1UtZJqZZ6OYGUgglWIIuPJlPqMado7BppyhXlLkLKVGEgcLEcO7SE+r3MMufKWXNJWYxU6q4QC75jIi2V8s2UWzhf3I65ofZfQY9i1kyXRtOnzDMC42Qm1zLHYuRqWte/7QiL6N6Q9FMnv2pznPmFJufNy3qEaN/KklZVHKHWmleqOCg2QeGLP9yG7Z1GsmUkpdEUL424+J1gSuVcvcG8vEkwQQRqZhCbv/AEDKZdZKyeUQG8L9UnuBNj3N3Q5RhPkq6srAFWBBB4g5ERM47yocXTsW9pyE2hRYk7RGNO5xqpPjdT43jZu/u5IkKrqpaYQDjcdYXHAHse/mYo9iTWoKtqWafiphvLY8zkp8+ye8DhF9tyZVK6LLZVlzWCFyt2lE5ZZ2OI5AkZMe8WiLT7TWehbvRaGnefedKZSqdeby4LfQufIkLqbcBnGvb+xzWU8uYtlnhFdSMtQCVvyvoeB84qt/KGXJpZSIMjNuSTcs2BrszaljzhuozhkIQL2lLlzsoygzlJxkGiTQtbK281RJMt2wVEkgsCVUNgN7ti5MAGAI9RtEtcFQmMlRNQ3xCxKspFjZAb2fJUucaj51zEbbWyRUqlZRtabYMCMsdvc40z10MRtj7R+EOLES6pT1kmNNs+G+gLEZXPUw3XOxEOE67MvJ8yZxvNFzQ1zypRQoS8oDCDZMaliFtjKgZBRmbgsL98Pary6oBpTdHUy7mWTcEqWwgMCAcLhltcW6+pF4jSulmFRNlgTEw3KYlYsCAHZrG4vbtAhuRBF9nTS2Ilu4ExbzFdGF7gM7MBdsxgS+IPa9uspBO04ZUyM4nEttUDyZrBwR1jqLWN8we8Qxeif/AFBPoTPwNDvt7d74WGlOFFSi5Wvaaq5YsTAdYZC9tTY3BVoVPR1s55O01VwRZZgzFtEbIjgRyjr/AKpTwHhy1Xrn780dixFODH+g7Er6vZ/4mjjG9fy2p+tb3x2eg7Er6vZ/4mjjG9fy2p+tb3xn8M/Mfh9UGFqyupu2n0l94j6Dl/KF+1p/JGPnym7afSX3iPoOX8oX7Wn8kYv4n34hjHLPSRpQfY5f5wo0lI01sK8dTyEOu/tK0z4Aqj/8OXc8tYY92d2xRqjst6h85ctr5ZZu1gSCpI4HCCMixAgwdq/C2aMY97PyzebG8RQhZdbCkimUTJ5LVJTBLl8VVVUhAACcRDKTYE9b6RNzO2uzSj0aHG5ZZYBUm2AlWIBNh2SQQCA4Fr5GqmFJRKF1adMHWZmFrDGvEAYUeWgvhxC+WIm58ms8t8YlrMdiCcYZsRAFsAzC2FslJPG7E3PJCGVI47cmSpNPLp0M1yC9gMZBDdUBeqsxeq6pbCvz8zncmNNXvAaeS0x2Vps03RFKFbgBSeqSQqgC/WNz64ibSrDTqr1LBp+FcMtHmA3w4cRKsLHUFiGJzAIGkjd3YUyZM+F1mbnNEb5oGhIOluC8NTnpnOTvdjr7DjGs3oZbt7N+Do9XU3M6ZwtdhiOQA/XY2FuGQyzg2xSbUmgsjpLHCUjkN5vaxbzAjft/aqy62lSYbSwGck6BmDIpPhn4Yr8IZoSimnFPQtt6iJult+eZxpahmuwYKzDrowBNjcZ5A63ztDFRbPMhps+fPM3q2DMAMCDMiwyzNtAL2EaJ2z1faKTVGcqVdz+011QHvwlj4Be6Kze+teompQyNWIMw8Bxse4DrHyHdErsxzzrQeryPdzpDVVVNrZgyBKyweGVvurl3ljDzEbZtCkmUkpOygsO/mT3k3PnEmLhHdREnbCCCCLJCCCCACk3r2EKuThFhMW5lk8+IP7J/oeEVm5+3TMBp59xPl5dbVgP/AGHHnrzs3Qq737utMIqKe61CWOWWMDT94cOYyPC2ck095Fxd5Mr/AEnfoZX1h/CYsacTKtFUYpdNhAJzDzstBxSX36twsI1bI2pK2hJaROAEy1nTTT5yX0IPDge7WftTbApUVWDPMKhUspCu+lsWYXPOxN7aXhZNuV5MeenEFm09MxlypbYmAYy5SlrDTER2Vvpc2JsNbRW7U2VT112lN0dSlr3DKwI0xobMO5h7dIu9kbPMpDiOKa5xTX/Wbu/ZAyA4ART79zFlyknKcM9XAlsNbfOB5pbUHLTnDkuznpyBa5FfTbwPIYSdoyr27M0qGy56dYftLnzF4Z6uRLqpWThkOhDNh88DKbjxFowpejq6aW02WpExQSp4HjY6jPQ6xQVG6c+QxmUM4rzlsdfPst4MPOBOUVzXqDSfQ3T5bynl41ZhLIN1xFsOIZtKRmGAYbhuJC3AwkndWUaVJSfIdZdQASkwWKPZjLIJ+cvC+tnXXSK5t6pifF19KRn2gBa/MBuqT3hozNRSzbmRUiWxxCzMynrLni6W4dsQUjCU7I6wtm9+EsiN2Uc0atn1ZV1kTVMuappECk9oS5hBZToRYg+vlHIt6/ltT9a3vjs+0pLTFtOTK7MsxOt0QIv0hIPUImAnCHYYTa5wiOdby7qObz0YtjuSWDAk8bhgDw7YupGeV46dixFg4lz0qr8+Jvg4kbzEym7afSX3iO6V+0hKnWVTMmioR1lLqw+CBb6ZC7DPuPIxzTdzdF5hxvcKvWyDNpnkqjE5y0GXMx0nZNKUU9ChdnXrzXJUTLtdwJlibqgwgdW5xE2sDFbbixxprceS4/t90PGxI3Rv2TsgU4WdVHpJ0uVZFFrSklrf+IXGfNxbW8Z9K02c7yx2xYNdgG6ouZSsVSaerre1sJzwkRomzpCktU1Kk3J6MEm13LnqSmxK3ZAJdx1Rpa0a/wDNoJKUVMzsdWYHPkWC9ZvFiI5FKEFRz1KebGTZlAlMjEtYZsxJYDPUnE7WPfcDgAIX9o7zhphlUEoPNbWYFHnbn9Jur4xim7dXVENWziq6iWtsvIdRT39Yw07N2bKkLhlIFHHmfEnMwrnLTJepSUYlJu/usJbdNUN0s8m9zmFPn2m7+HDnEzeGgqJq/FuuFSG6G36WxuVd76HS1rc78KPaG1tpy6hpSqkzVksmqX1HWvloRnb2xgd4tqL2qS/hJm+8NaI3oJbtMqndk3b+yl2hKlzpJCutxZsuPWRv1WU/nzvEXYmydqIBLM4SpYyzwTCB+yLH1XAjTsjatY1SxSlw9IPjFYOiXHzySOqbZG175ZXhk25txaSUGmFWmEdVVyxHicySFHP84FuvtvL0DNZELbu00oZOCXdp0y5GLrMWOrvzPLnYAZDLfuXsAyEM2bnPm5tfMqCb2vzJzPf4RB3U2HMmTPhtXm7Zy1PDkbcLDsjhrro5xUVvPefkTJ1kggggjUgIIIIACCCCAAggggAVN6N1zMb4RTHBULnkbYyO/g3fodDzjVsTeGXUg09UoWb2SrCwc9wOj93q7nCKLeTdiVVC/YmgZTAPYw+cPaOBjNxadx+RaleTJtXUdEl8DuBrhGIgW1sTdvK5zjniiZtSr4rKX7ku/qxt/eSxa023amiYSq1WdNFmjM28fnjuNmHflDLsyXIdmqJDA9ILPhtZiNCwtcOLnkc875Wl/wByl80UuyT5MpUUKosqgAAcAMgIzghfodk1CVhnTJvSoZbKL5FblSBh0tlqNeMbN1VIhF86BgQQCDqCLj1GFap2Xsqa2G8tHJwgI+A3OgwaX/dhrhDoP+o2u76rKJ+4Ag+8bxGJWSrUcSW24SKbyaibLPgD+ErB/lSsHZr5nrmD2YzEjfXacyS0gXdZLN8ayZMQCOqG1XK5ysTbXKI+1NohRJegmvMdnsZWN5gZbG+JXJKWNs8u1nGbWGm1WhScjwbq1mhr5gHIGZ7sYj0biYv01TNmeX/Jmiw31221NJHR26SYSFJzwgC5NuJ0HnEKrWlLSgK5pc1CMTCaTiPENc4Qb+Qva3CBxgnVeoJyJlPujQyRiZcQXVprZDxGS+sRY7FrqearCnw4EbD1Vwi9gbgcs9e4xLqKaXMAExEcA3AZQw8r90JO5x+D10+mOjXw9+HNfWhJi3UJJJZMWqY8zZgVSx0UEnwAuYwpKpJqB5bBlOhH95Hugq5OOW6XtjVlvyuCL+2IexdiSaVSJQNzbEzG5a3PgPICNM76E5UZ7X2eZqgocM2WcUp+TcjzVhkRxEadg7YNQuLonSwsxNsOIZEIb3Ya52tlFhVTUVGMwqqW6xY2FvOE+s3lmz2+D7PlnIW6S1rLp1QclXvPkNIiUlF36cxpWi43k3ml0wwjrzjog4X0LW0HdqfbEDd7dqZMmfCq3rTDmss8OWIcLcF4cc9J27e6aU56SaelnnPEbkKTrhvmT+0c/DOGWEouTuXyBtLJBBBBGhAQQQQAEEEEABBBBAAQQQQAEEEEAGqqpkmKUmKGU6hhcQnV25sySxm0M0o36hOvcGOo7mv4w7QRMoKWo1JoRqbfGZJYS62QyN+so178JyI71J8IZtn7UkzxeVMV+4HMeKnMeYidU0yTFKzFV1OoYAj1GFjaG4VO5xSmeS3CxxAHwOfqIie3HqVcX0L2taaF+KVGbk7FR7Fa/hl4ws7lbKm0zzRPRg8y2Fh1lIGInrLexJPzrXyjX/hm1qf9HNWeo4MQT9/MeTQf5prZX6eiY8yodR67MPbEuStOVqiksqRv2q7TK5ZFQcNMVui6LNYAZM3E3v1b/NHPOt27sgUc+S9IzLMmPbork3HvwcDe+sSzv5SuMM2TMtxBCMPMFh7o2Ue9ezpecuX0ZOuGUq/hiW4S4+Y+0uAekigZ5KTFBPRMcVuCsBn4AgeuI28cyXM2ZIZcN/iwgFu1azKAOOuXdFk2/NHzmH9z+pitG+VBLYtLpyGPzgkpSfMG8OThbd6iSllkMu7lO8ulkpM7apmDw5DyFh5RS7R2FPm1oqJWGUEw5vmWK3FwqnslbDMg+Eaf83VUz9BROeRONh52UAeuD4Jtif2nWQp4AgHyw4m+8IblFpJWwpp2M06tSSgM+bLB59kHwUsT7TC5W764m6OklNNc6Eg28Qo6xHjhjdRbgygcU+Y85uOZUHxNyx/ihooqGVJXDKRUHJQBfx5nviu2+nqyeyuonU+6tTVMJldNIGolqRl6uqvlcnnDhQUEqSmCUgReQ495OpPeYkwQ4wUROTYQQQRZIQQQQAEEEEABBBBAAQQQQAEEEEABBBBAAQQQQAEEEEABBBBABTbxdmOcbS7X990ewRz4xrhmui7X98xHQt2YIIWFqPEGGCCCOkxCCCCAAggggAIIIIACCCCAAggggAIIIIAP/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9722" name="AutoShape 42" descr="data:image/jpeg;base64,/9j/4AAQSkZJRgABAQAAAQABAAD/2wCEAAkGBxITEhUUExQVFhUWFxwaGBgYGRgcIRwbHxwfHx0iHRocHCggHhsmHR0dIjQiJykrLi4uGiA0ODMsNygtLisBCgoKDg0OGxAQGzAkICQ1OCwvLCwsLCwuLCwvLSwsLDQsLywsLCw0LCwsLCwsLCwsLCwsNCwsLCwsLCwsLCwsLP/AABEIAOEA4QMBIgACEQEDEQH/xAAcAAACAgMBAQAAAAAAAAAAAAAABgQFAgMHAQj/xABLEAACAAQDBAYECggFBAIDAQABAgADBBESITEFBkFREyIyYXGBB5GhsRQjNEJyc3SissEzUmKCkrTR8BUWNVPSJEOzwhfhRGOTJf/EABoBAAMBAQEBAAAAAAAAAAAAAAABAgMEBQb/xAA1EQACAgADBQYEBQQDAAAAAAAAAQIRAyExBBJBUWEiMnGBobEFkcHwEzM00eEUI0LCYnLx/9oADAMBAAIRAxEAPwDuMEEEABBBBAAQQQQAEEeMwAJJsBmSYUtrb7oG6OlQz5hyBF8N+62b+WXfEyko6jSb0G0m2sUG0t8aSTcdJ0jDhL633uz7Yoxu/W1fWrJxRP8AbW34R1R4nEYvdm7s0sm2GWGYfOfrH25DyAibnLRV4lVFalN/m+sn/JaQ24M12Hr6qg+Zjz4Ftib25ySgeAIBH8Cn8UXUzbeKcZFOomTF7bE2ROGZAJLcMIHmLG2rajV8tDMlvImYRcp0TrkNbHpDc92X5RO7zbfgO+hVDc6ob9JXTD3dc+0zPyj3/wCP5R7U6aT4L+d4sd1t51qrqVwTFF7A3BGlx52y7xrC1v8A3lTk6NnQMlyFdgL4jna8KSw1HeSspb10Wn/x9K4Tpo8l/pAdy5y/o62avkw9qzPyiyraKkdxTqXExkZgUmP1QLC56/fkCDexi32dIaXKlozYmRFUtnmQAL584pYcW9PUneYq/wCGbWlfo6lZg5Mbk/xr/wC0e/5or5HymkxKPnLcethiX3Q4Xiv27tI08rpsOJVIxi9jYkKCvAm5GRt4w3DdVpsFK+BC2bvvSTbBmMo/tiw/iF1t4kQxy5gYAqQQdCDcHzhVlLs+vF8AxnuKPcd47VvEiIEzdappiXop7W16NiBf/wBGPiB4wlKSz1XQHFeA9wQm7O32KN0VbKMpx84A28SuoHeLjwhukTldQyMGU5gggg+BEXGaloQ4tamyCCCKEEEEEABBBBAAQQQQAEEEEABBBBAARV7d27JpUxTD1j2UHabwHAd5yiDvTvOtMOjljHPbRdbX0LAZ+C6mKzYm7DMxqa045hzwtay/S4Zfq9ke7Nybe7HX2LUeLIa09ZtIhpp6Gm1Cj5w7h876Ry5CGfZGz6anJlSQA4UFuLEcCx7zoMhkbDKM9n7Ul1BmCU11Tq4wRmbZ4RrYZdbQnS9oibDoklT6oJexMs5sWN8BJuzEk63zPGCMUmnr1G3wLuNNXi6N8Hbwth+lY29sVm9Gzps+UiSmCsJqsWJIwgBsxbO97aRY0Mp0lqsyZ0jAZvYLfyEaW7okQ/RrVATpqHtOgIvxKk3HjY38jHRLxRbR3Vp5kzpQXlTL4i0tgufOxBAPeLRDraykUFaisecNCgK2PcwkoCfBjaMoXhqmVLtO0VG4dAWqZk5BaSuNVPA3OQHgufqiJ6RquW89Ajq2GXZsJBscRyNuPdF2d+qVAElSphAyAARR5C9/ZHn+d5h7FFMI+k35SzGb3NzdsvtXdF3Q0NK0xain6PJWUmVhsb2PWw/OFh35+EW0Jv8AnWaO1RTB+835yhGcr0gSL2eVNU/um3tB9karFguJDjIn7I2VVS6mZNmzUmLNWxtiBBB6tlNxhALDXjGzfcf9DO/c/wDIsZ0e9VHM0nKp5PdPawA9sbd4aRp9LMSXYlwMOeRswOvlDpbjUcxZ2rKXdXaKyKCWSCzM7hEXtO2I5Ae88BG3cnbM2paoaYcgUKqNFBxZDjwGsTd3t31ppfWOOZhILcFBzKoOC3zJ1PHgAp+j+ZNtOSSOs/R/GEXWWBjuSPnNmLLx45AxmnKLimVk7GqoqqepmPSz5RLoeRYC4uCJijqEjnh5ZxSztj1dAxmUjGZK1aWcz5qO19JbHyhspKWXTyzY2GbO7kXYnVnY8TzisO9kkz5cmWHcuwGICygHiL5sO8ZW0JipRX+TzEm+BL3c3mk1YsOpMAzlk5+Kn5w/sgRdwpbxbrCaempz0c8G+RsGPl2W/a9fMZbsb0mY3wepGCeptmLYj4cG7tDqOUNSadS+YnG80NcEEEaEBBBBAAQQQQAEEEEABC5vdvGKZRLl9ae/ZGtr5XI455AcTE/eLbKUskzGzbRF/Wb+nEnlC9ulshmY1tSbzH6y4vmi3aPLLQcF9mcm292P/hcVxZt3d2EKdWqapgZxBZmY36Mcc+Lcz5DvlSamn2ghRhNAXMoSyXBPVbI9ZctOB1GkUW8G8x6eUTKLUwOJQwI6W2ji+RCnNQe48RZz2fXy56CZLbEp9h5EcD3Qobr7K09xyvVijWbhWOKnnFWGgfh4OuY9URN2dvTJFRMlVONmYgE2LNjUWAsLlgRxF+B43joULG2NpU9E7zCOlqpnDK4GijLsJYAc2tx1ClBQ7SyGpN5MYJlUqp0kw9GtrnGQLeOZF/OFas3xaY3R0UpprfrEG3jh1t3sRGmk3fqKxhNrXZU1WUMjbw+YPWx42huoqKXKXBKRUXkB7zqT3mKucui9RZLqKY3Xq6nOsqCB/trn7BZAfANFvRbo0cv/ALWM85hLezs+yL2CKWFFCcmapFOiCyKqjkoA90bbwQRZIXjCbKVhZgGHIgH3xnBABTVm61HM1kqp5pdPYuXrEUr7oT5BxUdSy/sNlfxIGE+aw5wRDw4vgUpMTJO9k+Qwl10krfR1GvlfC37p8ouaVENOP8PeUoFyBa6kng3zlPtHIxbVEhHUq6hlOoYAj1GFHaG6s2Q3TUDlW4yydRyBOTD9lvXEtSj1XqPJ9CdK2RNmKk2YxeepuZc4Do78QqgWHdMFzxz0ii2Y5n7XLspXAWupINiiYLXGXai62NvElUOhm4pE8cASt2H6t+P7DX8840bv7DmU1Y7TCXWYjYZltSWDNj/VawJvoc8+EQ0nW7oPS7G6KLejd1alcS2Wco6r6X7m7uR1HrB92ttbHRz5tM9yl1xAHgRiKk62Uk3GWUUu53whpJnLPeaQ5DSXJIIABsGJurkG4OmgPOLlJN7tWJJrMsd0d4mdjTVN1npkL/Otz/aAz7xnzhshP3l2SKqUlTTk9KoDIRkWGoHc44d+XhZbo7fFVK62U1MnHPkw7j7DeCLae6/IUlxRfQQQRoQEEEEABHjsACSbAZkngI9hR9IG02CJTS85k82IGuG9rfvHLwDRMpbqsaVuispVO0qwzWH/AE0nJQfnch+9bEe4AQw7y0syfJZJLAlWGNLjrgWJQn5twR46HIwU1OKKlVJa43GQA/7k05+rjfgq90Keyd6J9K7SqmWxBYs1xZwWNyRwZSf/AKPCMrUVUuOppm9OA9bT2dLnyzLmLdTpzU8CDwI/vKEWj2XWUdWJUhgwmC4JHVKDUuoORW/DmLHO0PFJtaRMl9IkxStwO8EmwBGoJJAtxiu3o2ulIhdQDPmDCl89OJ/ZW97cSe8mLxFF9q9BRb0I28O32pwsiUTNqWyvYGxPHCMrm+S8Ba/flu1uwJR6aeekqGzuTfCTyPFv2vVzK5Mql2bL+ETxjq5oLWe/xanibZlicsu8ZWN4uzPSxdrTUS3diQ+slh67Q4QlPtNN10uv5L3HXZOpR4TFdsfbkipF5T52uUOTDy4jvFxFb6QJM1qNujNsJBfvWx9YBIYjkItyVWjJLOiXV700cvIzlJ/YBf2qCPbFZO9INEv+4fAKPxOI4NUzHJIckkGxBPHw0jTaPQj8Pk1bn8l/J0rAR3c+kuj5P65X/OPP/kyj5P65X/OOEkxuoJWOYq8zn4DM+yCWwKMXJzyXRD/AidwPpMo+T+uV/wA4B6S6Pk/rlf8AOOLbak4JrcA3WHnr7bxCBhYWwrEgpqevRB+BE79K9IdE3+4PJD7nMWNLvbRvl0oU/thl9pFvbHzhaM5Uxl7JI8CR7ob+HS4T+a/kTwEfUyOGAIIIOhBuD4GMoSvRZInLTM0w3ViMI/aF8ZHnYeKmGjae1JNOuKa4XkNSfBRmY89SytnM406K/eXdtKkYl6k4dl+dtA1uHfqPZFdsHbRctRVq/GWwXb54I0PeRofneOtDtj0qqrESUXL9a7H1KQAe65jKj2pL2umGypVICZbC4DWzKm5JB46nmOIMThJdtJ/LJmm7Ksxx2XJSSXpiAFZmaWDoyNmyjvUkgjlhPGFncud0FbOpgcSMWA8UJsf4b38ostgVyVspqarS82X2g2RNssQ4hwcjbn32jds/ZVDRTHczCHVf+6wyVv1QAL3sRfM5ERGu61ohaWmWewtmGmlsHmFyWLEnJVuSbKCeqOJ74XN4qdqOoStkDqObTVGhvr5NrfgwB4xjtnfu90pkuTljYfhTU+fqi03bVp1IaapRlZUw2YEEyz2GF+ItbuKjnA3GXZjwCms2M1JUrMRZiG6sAQe4xuhJ3Gq2kzZtDNOakmX38SB3EEOB3tDtGkJbyszkqYQQQRQjwm2ZhD3aHwutnVbdhDhl39S+pcyObxe79bQ6Gkexs0z4sfvdr7oaI2yJfwPZ+MjrCWZjA8WYXAP3V8oylnKuWZcckWkra8lpzSA/xq6oQQdL5XFjlyjLaezJNQuCagYcDxXvB1EUG3K5KCTZLNUzMy5AJJPadu6+g00GgMUVBsWrkvJq3brPNQMCTjIdgOtlxva18rjyHicGr59BqPEtdi7ty6afOnu15ckdRmGfZux78INgRqSeIjDdynatqWrJo6iG0pTzGn8Ovex7o3791bOZVHK7c1gW8L9W/de5P0IZ9n0ayZaSk7KCw7+ZPeTc+cKMFvUtF7jbdWcW9Jk2ZPq3CgsFYr4YOr78R84TWpSvbKr3XBPkAffaGne2WDUTry5kw9JMyBIXttrbjFH0bDs0oHiGb3mPT2THccNL9lx6y/1OqGSRp2dtCbKOKWSFU8zke4jMN4Q4yfSfUdGUcYrqQSyqTYi2txfzBhPaknzGAZSOVxYAeHCJibLwnCqY24u+SDwX50VjvZm7nW9/xfu8l9eQSUXqVk3FOmMyqTc6DO3iY9aQsvtkFv1AfxEaeAzi3myX7NnfnqiDwVBdowFIRoxXulySv3jn7Ya2tUksl0v3q/mk+o7KlJkyW2IHC3LTLvXl4+UMey60zVuRYg2PLyiknUB+bLmk82AHsH5nyiSrTklhJctwdWa3E8vdfuidshh48Fu1vc7SpffAHmW1fVdGha17cPHn3Qsz58ya1ybngo/9R/ZiwkPOwGXMR2UiwNsxy8ffESTQNo8uZ4rb2g/1ETseFh4ClvVvc7Ty+fzBZGtZavkCEfiDkD4H5p7jlytGDSXlsCykWIOehseekWwozbtOe6ZKLf8A2PIxnKksMgHQH5yYivnLcZeUa/1iVpZrk796XyqTCy+pvSXOlyVlSwFCiwOFb+ssR54YVdq7YnzyXdiQdTcnyZjn5ZCJM3ZtzZ0AvpMljL95OHiIhtQT5bdUE966Ed4/IxGB/Sp3Gr4W8vL7voKKitCKlNi7BB7iQp9uR8jDBuc82nqUcqQoYEnhkc9OalhFaEc9qmU+AK+6JezpQB/RTJZseLFTlxvBteO3hSX7P2l/qOWaOt76bOaU61sjJ5ZHSd40BPdbqnuI5Ru25RJtCnkzpdwcS6C5CsQswW4ldf3TzhnmSwylWFwwsQeIIzhO3Uc0tXNo3PVY4pZPHK/tTXvQx5kopOno/c408uqLH/A5NGqzpKkmUbzCc2aWRZ/MDrAADs24xY7a2vLp0V2Zc2UAXzKlgGK87DrcsoWt49vVkqYaZFBZs0cLiZlN7WW1rjNTkdL5RE2RuNNmWapcoLAYQcTWGQF8wot4+Aid5p7sEOuMmWG/NO0p5NbK7SMA1uI1W/cc1P0hDnSVCzEWYuauoYeBF4qX2PelamZsQwlUY6gfMxcLqbfwiK70cVxanaS3akva3JWuR97EPKLWU/H3JecfAbYIII0IEffb4+spabhfEw7ic/MKreuGfalEJ0mZKJsHUi/LkbdxhXoPjdrzn1EpSB3EBU/Novdsbw09MyrNY4mF7KLkDmeQ/oYyi12mzR3kkL2yt0Ohcz6qYrrLGIBcTdnQtcXNrdkA8PA3VBtBKxw0v9DJa5Y5F5lsurqFUG9za5tbQxY1O0pUuV0zOBLIBDc7i4txJPIRTVO1AdnzalUEszA9rAA5sZaFrataxh1GOS8QtvUr91R8JrZ9Wc1U4ZfnkLeCD78OkUG41J0dHL5zCXPmbD7oWL+KwlUfHMU3mcG3yrTKq5y4b3mzPnEfPPKKP/G/2PvtF96TaNvhszCpPWJNgTqFb84UvgU3/bf+E/0j0NlwNmlhJz1z4vm+p2QScUWUra5YgYACTYXd9T4CMqjahRipQXGtnf8ApECmpJgdSUcAMD2W4G/KJNXSl5jPaZY52wNfTwtrDlg7MsSqyrm9fmOkSZ+0GVVYquFtCHme3q5e+MkrmL4AExfWPryvh1iHTBxLZGlObEMnVOTf04+vnEeRQuTd1mAa5K1z52y8YlbPg1K+Gjt58sr8n1CkWL7RYYrqBhNs3mZnu6uf98xGkbaP+399o9qEaanXRxMGhCPYjkcvbENJM8KVCPZtRg187XisLAwHHtJX/wBnXlnn9oEkSxto/wC399o2U+1GckLL0BJ67aDwF/VECVJnqCFRwGFj1L3HmIypKeYpJwzFNuqQpOd+ItpaLns+zpOq6dp+uf7jpEx9r2AOFSDfR3ytbUWvxjdOrWVlUqt2Fx8Y+h4k4e6IdfLeYF+LbHnicIwB5ZWufVBtSSzspVHyULmjDS/d3xjHBwW4qqu7zflx/YVIl/Dzgx2TDe18c3XwwXjTN2wVJBQG3J2t7o19C3QdHhfFixdhvVe2sQfgU3/bf+E/0i8LZ9nbe9z5vThxBJE//G/2PvtErZ20TNcJgtcHPET7DFN8Cm/7b/wn+kXO6NE/wqWGVgCyjMEZl1EG04GzLCk461zf7g0qPoswnb/SDLMirTtS3APhfEt+69x+9DiYrt4qTpaacmpKEj6S9ZfaBHn4kbi0cMXTPXmyiZM+9sQwo2VrTAGAJ4XKi3fYcYwrdv0srtzkuOAOI+pbmF7Y/wD1OyXl9pkV1A7166D8IjzZ+4EuwM2azcbIAo8Lm5PsjPfk+6tSqXEtNkbzS6ipMuXiwCXcFgBdg2dhroePKK7Zn/T7XmS9FnqSPEjHf1hx5xdUm7VPKZHlLgZDfFdiSCCCDc6EHyNopN8viqyjn/tYWPcrA+52hSUlG5cGNU3SHqCCCNjIRtxRin1sznMy82cn8olnd+RVTp8yaSxx4FCtbCEUDQcS1znlEX0aZypx5zB+H/7iDV7lTpzvO6RFaY7sFYNcAsSLnna3COdXuLKzZ9550Y7N3ZnVD2mzG+DyGaWnNgrFThGgzGbHw4ZTt+Hly6CUkmwlsy4bX7OEsNc9bHOKat3ar5Ep2Ey6KpLBJrjK1zkQL5Xyi33+lWSkl8MVvUFH5xOkHlQ+KG6hkdHLlp+oir6gBG+AwR1mJx30vK0upxqSuMITbLgV/wDQQgJXTCReY4Fxc3OQjq/pipg8pJikGwZTbgVN/wAnHkY49Ho7DCEsNppWny55nbhZxGucFAF3K3PVJdjiFr8CI1MUAv0v3n/5xI9H1JLcVpdEYpSuyFlBwsNCtxkwvqI6dVbLkNNZGkymX4U4wlFIsKQMBa2mLPxzjzsSCwZ/huTdeHHxsiUt10ck2y5RLq7Kb5WYnELf3/ZiR1QgJc2IFnLtmT3Aj+/CFqoFne36ze8w0ejCmSZXoHRXGFzZlBFwhINjxBF47J7Go4Ce9pnprdffHwNJKlZpOH/d+8//ADjGvYCUWV2GQwsHPWPheOo0dHKKSry0N5dBe6rniZsV8uPHnHHN5pSrVz1VQqiYwAUAADkAMgI59kwljTWbyz4c/L6kwe8yw2Q+KXiZ2JucV3Iwjh/ffGxShF+l+8//ADhdpxd0+kvvEd7pqCSs5VWVLVRVIAoRQLfAybWAta+cVteCsLEu3nyrL78gm905XJwkGzlrHrEOww5d5MQ9jzC+K7sxBsAWI6vP++UWHpDpkUURVFUtSS2YhQMR5m2p7zCe2kbbPsaxcFy3u900p/XpRUVaGfEhv8bxPzn/AOcbKfCbgPiOVwGYWB49ox0ago5SypeGWgvJoCbKozNScR01PHnCl6UKZBJkMEUMaiqBIUAkCc1gTbQRw4cViyULefhz8vczUrdCTVVjh2CzGKgmxuYafRmHm1kvExYBwRc37IZvyEJMdN9DlMA7zWIAVGNzlYmw/CrmPU23DhDBpJXkrrz+heJlFnXoIII844hN9HvUeqk8EmC3rZT+ERZ0O2KhgwFM8zDMdcYeWoYK5AsGI5WyGoit3Yy2jWrzJP37/wDtDBtjaUulkl2A1OFRliY3Nh4m5J8TGEMo61Vly1KHebeibJllDI6OY6HCelQleGKy6W4Z6jujz0kpelltymD2o35gRF3V2S9VNNZU5i90U6EjQ2/UXQDiR3Z2vpCW9Ge5099vziXcoSb8h5KSRM/zCI9jmX+JN3wRH44/wx09Gn6KcOUwfhH9Iv8AZu1hOmTFWXMCymZGdsIBdTYgAEk87/1hf3D6s6sl/qzB7GcH3CN1dtajlGfT1KlrzSxXCTcMFcG+l7nnfKNISqCzFJXJlnvH05lOaaagKKSyFVbFlzN7G18iCDFJv9MutJM4Y7+sKfyiv2VvRTU0gy5UlyxxXY4RiNzhLEEk5W4RI3oUvsumfiol3/8A5lT960TKalF0NKmh5acuPBcYjnbjbPPuGRz7ortv1nRy7C13OHPQX1xZggYQ5vcdmIFZPDTKabe+NAQLg5MAxOHIgdUZklBqRcC+zaBDVcjM4cJI7zdbYSATezG6m2QvcKHv0mDZA3m2L/8A58wEl2DdKxIUEk5OTh44SeJ7srAcEmIVJU6gkeqPpLaVZaaJTr8VNQqSbDM5Wve5ut+qFvcDnlwLerZ7Sah1bW5B8VNj7gfOOzYJ7uK4816r+H6HVs8tYl76NtK/7HM/KOpzPlDfa3/khHLPRtpX/Y5n5R1OZ8ob7W/8kI5dt/US8vYMXvHz5U9t/pN7zDb6J/8AUE+hM/A0KVT23+k3vMNvon/1BPoTPwNHrY/6byX0N591nS6DsSvq9n/iaOMb1/Lan61vfHZ6DsSvq9n/AImjjG9fy2p+tb3x5/wz8x+H1Rlhasrqbtp9JfeI+g5fyhftafyRj58pu2n0l94j6Dl/KF+1p/JGL+J9+IYxyz0kaUH2OX+cJTaQ6+kjSg+xy/zhKbSOz4d+nj5+7NYaHeKT9FL+p2f/ADJhQ9Kfyen+01f/AJmhvpP0Uv6nZ/8AMmFD0p/J6f7TV/8AmaPG2T86P3xMId775HN47h6PNhg0DhsukIW9gckGuY/XLaZ8iDHG9k05eaoAvne3hp6zYecfQGypplNJpUFxLT4wixs1uOYK3bEdDkFt2svQ+ITucYcs/nkvqPaJZUb9gVbHHLc3ZG7WXWvnfIkFiwe4GQtoBaLRp6hgpIDHQHjrpzORy7opWyrxa+cs3A7sNrkgWXrHQm5XK2FwSncPWEg6JzAuDy1xDqqerh4Bs1AjhORMrN2M9o1p5Ej79vyjVtzYNZU1GN1RpSNZE6TDdL8wpsWyJ48OAjZuB15lXO4PMFj4l2P4hELaVbtCrYtTLMWQCQhVgmID52IkE35DIaa3jmycM/Q3/wAhjnPXiWVlyadbLZQJjG2WVh0YHhmIrd65l9mSyb5iTrroDn3xD3Z25Uy5601Vj6+Slx1geHW+cpOXHO2cTfSXNtTIOc0eoK352huVwbElUkhD+At/YgjpH+XO6CM/wSvxCu2V8VtaoThMUsO8nC/5tFlVbuU8+pmPNGIlUsoYiwsRchSDmVI/diu3v+Ir6Wo0Vuqx8DZj/C/si62zsgzpslw8yXhxK7S2wnCRcZ8RiAyz7Xq1itVV0yG9Geyt2qNdJEs/SGL8V40ba2SBQzZKZhVZkHKzGYFHh2Yx2kHpZZmGsmBRoJiS5lzwAsFYnziPujt6oqi3SSkEtRbGtxdssrEm+WttMucVcb3aqwz1Ne76mp2eiA5ocB7NuqerfEjaLhOnsMYSa7E8t3wF5XVmG5GVk6xckHozNYELh+boCCIjbrL0FTU0TXwtcpnYkW4HmUIP7seS9kAl1lq2OXcDJVZW1UW6RVxHCjYeyVsTa4BvBpxz1RE45lvvE15snDfFc6ZW6ranqm2YB662xrpiDBI9MOxbMJ6jJhn9JRY+tbH90w5001Bepm4sUpQhSysQwya5I/ScTYjqhYmbbolrKQhcywxy75WYaA8uKnlcxabi1NcPv1HhPde8ch9G2lf9jmflHU5nyhvtb/yQjmu49KZT7RQgj/o5lr8svaNPKOlTPlDfa3/khC2qanjOS0dexti94+fKntv9JveYbfRP/qCfQmfgaFKp7b/Sb3mG30T/AOoJ9CZ+Bo9jH/TeS+h0T7rOl0HYlfV7P/E0cY3r+W1P1re+Oz0HYlfV7P8AxNHGN6/ltT9a3vjz/hn5j8PqjLC1ZXU3bT6S+8R9By/lC/a0/kjHz5TdtPpL7xH0HL+UL9rT+SMX8T78QxjlnpI0oPscv84Sm0h19JGlB9jl/nCU2kdnw79PHz92aw0O8Un6KX9Ts/8AmTCh6U/k9P8Aaav/AMzQ30n6KX9Ts/8AmTCr6S5JeVTKNTVVfl8c1z6o8XZWo4sW/vMwh3vvkQvRNsbpagTGHVTr/wAJ6vrfPwSOlUBIrJmK+nVvyxNkO1bP9oWxqLZhVw3G2SKWkBYYS4xtfgoHVB8Fz8WMZTqqVMtVLiXozhIZQuIWOpHWvnZc+0ALCNZSeJJ4j4/a9DHFlvSs011aqz2mWU2GBc7knEofA1wZbYGW+WqZkAXOwY6ejnTZjAuyFiVtYuwsD+jVu0QLG5y5kxVT9mkKHnK/SOTiLWZrsTYWVyM8KhQAMTDPCTHu9+UqmopQIZyMmtcC9lvbIAsb5ZDB3RGK1GF8SYRtm7YFOZWypzDJnlzX+6VHsUHzhjodoU7YJcl1YYLqFINkWwztpqBY/lGb7PX4OZAJCmWZdxqBhw+u0U+7G7fwWdNOLGrIoVrAHVsQtc6WXPv7ozScWki207Jm8VMr/B/1xUSyh45HE33FJ8hyik34+MqaORze7DuZlHuDReUmzZwqDNmzlmLhIRcGHBcjSzEaCxJz8IpKX4/bDNqtOpHmBht/G7eqFPNeLCPsPMEEEamYt+kCg6WkYgZyiH8hk3lhJPlGzZFW1RRKyNaYUtf/APYuWfcSL25GL6YgYFSLgixHMHWEbc9zTVU+ic5XxS78bD3lLH90xm8p3zyLWcfAqqOmqNpzsc04JSZGwsF5qoPzzxJ048BHRKSmSWipLUKqiwA/vXviJLmSacYC4QEvMGIgDNizWJyyLaciIW9t79qt1plxnTGwOH91dW87ecJbuGrk8xu5aGW+koo0muk2JQgMRoRfq37syp+kIlvUBMNTJGKW6FrBH6ow3uWGJQSyqjZCwA5GNG6qznlPIq5bhZuJkLC2LFm4t803OIXA1NtIibuzPg856CoAZSbyiwBBJ0yOVm1+kCNTCjKnfB+4SjarkWG06dRMBBYynYrcvMNpn6O92BIJKhRY52so6xjKROmU2En9AQM7ABRc3NsRISzYtLgKtzrbZVbEdAVlqJks2BltgFxiJYABVVUIZxq3ayAjxx1XkzpZLNicMwQ4gOjQWyYYsLYTlc4bhethHReVGNvQpt5qYU8ybPCno6qRMln9iawvn4lfXii5mfKG+1v/ACQjZsmlWooujmXIYWJvc4rA3zGRDc7nK7dYsBUbKmOk4U843nLOdr/rp8FZFYHj2Rfx53jnlHdl4m0XvI4fU9t/pN7zDb6J/wDUE+hM/A0KVT23+k3vMNvon/1BPoTPwNHv4/6byX0OyfdZ0ug7Er6vZ/4mjjG9fy2p+tb3x2eg7Er6vZ/4mjjG9fy2p+tb3x5/wz8x+H1Rlhasrqbtp9JfeI+g5fyhftafyRj58pu2n0l94j6Dl/KF+1p/JGL+J9+IYxyz0kaUH2OX+cJTaQ6+kjSg+xy/zhKbSOz4d+nj5+7NYaHeKT9FL+p2f/MmNEikFXUiWw+LpZtQ8wnQl57kL5gA+GKNM6qKypMuWCZ02mo+iAHzkmu9zwsLD18rwyydnrS0jJfESCZjXALM3aN2y8A2RsAxAJMfPwjvP75nJJ0rNNRVTah2SWG6NSQ3ZFzhIK5sM7thOoDJwztCpKdcZH/alqGmFS63t8YoFlxDCLMFuCBa1wY2bPJEhESWWnTBjxCxIZGQ4nLBCc2LdchieJxYokSdjzGurDo5RZrgMuJgVsTfCQcRLkiym7nPhHVeVGFuqPWvNm9bqypOLNlmENhYhgXuFsAivcknEf2Ter3XQ1VZMqyLS5fUlDllYepcyObx7vVPChKGmVekm2D4VVcuAOEAC4zPJRyMM2zdlpJkCQL2wkMRcEk9o3GYJJ8suUYvtSrgvc1S3V1YsSt9pa1M7EpMskKrLnYLcXtxBJJuM7Eaw1UtZJqZZ6OYGUgglWIIuPJlPqMado7BppyhXlLkLKVGEgcLEcO7SE+r3MMufKWXNJWYxU6q4QC75jIi2V8s2UWzhf3I65ofZfQY9i1kyXRtOnzDMC42Qm1zLHYuRqWte/7QiL6N6Q9FMnv2pznPmFJufNy3qEaN/KklZVHKHWmleqOCg2QeGLP9yG7Z1GsmUkpdEUL424+J1gSuVcvcG8vEkwQQRqZhCbv/AEDKZdZKyeUQG8L9UnuBNj3N3Q5RhPkq6srAFWBBB4g5ERM47yocXTsW9pyE2hRYk7RGNO5xqpPjdT43jZu/u5IkKrqpaYQDjcdYXHAHse/mYo9iTWoKtqWafiphvLY8zkp8+ye8DhF9tyZVK6LLZVlzWCFyt2lE5ZZ2OI5AkZMe8WiLT7TWehbvRaGnefedKZSqdeby4LfQufIkLqbcBnGvb+xzWU8uYtlnhFdSMtQCVvyvoeB84qt/KGXJpZSIMjNuSTcs2BrszaljzhuozhkIQL2lLlzsoygzlJxkGiTQtbK281RJMt2wVEkgsCVUNgN7ti5MAGAI9RtEtcFQmMlRNQ3xCxKspFjZAb2fJUucaj51zEbbWyRUqlZRtabYMCMsdvc40z10MRtj7R+EOLES6pT1kmNNs+G+gLEZXPUw3XOxEOE67MvJ8yZxvNFzQ1zypRQoS8oDCDZMaliFtjKgZBRmbgsL98Pary6oBpTdHUy7mWTcEqWwgMCAcLhltcW6+pF4jSulmFRNlgTEw3KYlYsCAHZrG4vbtAhuRBF9nTS2Ilu4ExbzFdGF7gM7MBdsxgS+IPa9uspBO04ZUyM4nEttUDyZrBwR1jqLWN8we8Qxeif/AFBPoTPwNDvt7d74WGlOFFSi5Wvaaq5YsTAdYZC9tTY3BVoVPR1s55O01VwRZZgzFtEbIjgRyjr/AKpTwHhy1Xrn780dixFODH+g7Er6vZ/4mjjG9fy2p+tb3x2eg7Er6vZ/4mjjG9fy2p+tb3xn8M/Mfh9UGFqyupu2n0l94j6Dl/KF+1p/JGPnym7afSX3iPoOX8oX7Wn8kYv4n34hjHLPSRpQfY5f5wo0lI01sK8dTyEOu/tK0z4Aqj/8OXc8tYY92d2xRqjst6h85ctr5ZZu1gSCpI4HCCMixAgwdq/C2aMY97PyzebG8RQhZdbCkimUTJ5LVJTBLl8VVVUhAACcRDKTYE9b6RNzO2uzSj0aHG5ZZYBUm2AlWIBNh2SQQCA4Fr5GqmFJRKF1adMHWZmFrDGvEAYUeWgvhxC+WIm58ms8t8YlrMdiCcYZsRAFsAzC2FslJPG7E3PJCGVI47cmSpNPLp0M1yC9gMZBDdUBeqsxeq6pbCvz8zncmNNXvAaeS0x2Vps03RFKFbgBSeqSQqgC/WNz64ibSrDTqr1LBp+FcMtHmA3w4cRKsLHUFiGJzAIGkjd3YUyZM+F1mbnNEb5oGhIOluC8NTnpnOTvdjr7DjGs3oZbt7N+Do9XU3M6ZwtdhiOQA/XY2FuGQyzg2xSbUmgsjpLHCUjkN5vaxbzAjft/aqy62lSYbSwGck6BmDIpPhn4Yr8IZoSimnFPQtt6iJult+eZxpahmuwYKzDrowBNjcZ5A63ztDFRbPMhps+fPM3q2DMAMCDMiwyzNtAL2EaJ2z1faKTVGcqVdz+011QHvwlj4Be6Kze+teompQyNWIMw8Bxse4DrHyHdErsxzzrQeryPdzpDVVVNrZgyBKyweGVvurl3ljDzEbZtCkmUkpOygsO/mT3k3PnEmLhHdREnbCCCCLJCCCCACk3r2EKuThFhMW5lk8+IP7J/oeEVm5+3TMBp59xPl5dbVgP/AGHHnrzs3Qq737utMIqKe61CWOWWMDT94cOYyPC2ck095Fxd5Mr/AEnfoZX1h/CYsacTKtFUYpdNhAJzDzstBxSX36twsI1bI2pK2hJaROAEy1nTTT5yX0IPDge7WftTbApUVWDPMKhUspCu+lsWYXPOxN7aXhZNuV5MeenEFm09MxlypbYmAYy5SlrDTER2Vvpc2JsNbRW7U2VT112lN0dSlr3DKwI0xobMO5h7dIu9kbPMpDiOKa5xTX/Wbu/ZAyA4ART79zFlyknKcM9XAlsNbfOB5pbUHLTnDkuznpyBa5FfTbwPIYSdoyr27M0qGy56dYftLnzF4Z6uRLqpWThkOhDNh88DKbjxFowpejq6aW02WpExQSp4HjY6jPQ6xQVG6c+QxmUM4rzlsdfPst4MPOBOUVzXqDSfQ3T5bynl41ZhLIN1xFsOIZtKRmGAYbhuJC3AwkndWUaVJSfIdZdQASkwWKPZjLIJ+cvC+tnXXSK5t6pifF19KRn2gBa/MBuqT3hozNRSzbmRUiWxxCzMynrLni6W4dsQUjCU7I6wtm9+EsiN2Uc0atn1ZV1kTVMuappECk9oS5hBZToRYg+vlHIt6/ltT9a3vjs+0pLTFtOTK7MsxOt0QIv0hIPUImAnCHYYTa5wiOdby7qObz0YtjuSWDAk8bhgDw7YupGeV46dixFg4lz0qr8+Jvg4kbzEym7afSX3iO6V+0hKnWVTMmioR1lLqw+CBb6ZC7DPuPIxzTdzdF5hxvcKvWyDNpnkqjE5y0GXMx0nZNKUU9ChdnXrzXJUTLtdwJlibqgwgdW5xE2sDFbbixxprceS4/t90PGxI3Rv2TsgU4WdVHpJ0uVZFFrSklrf+IXGfNxbW8Z9K02c7yx2xYNdgG6ouZSsVSaerre1sJzwkRomzpCktU1Kk3J6MEm13LnqSmxK3ZAJdx1Rpa0a/wDNoJKUVMzsdWYHPkWC9ZvFiI5FKEFRz1KebGTZlAlMjEtYZsxJYDPUnE7WPfcDgAIX9o7zhphlUEoPNbWYFHnbn9Jur4xim7dXVENWziq6iWtsvIdRT39Yw07N2bKkLhlIFHHmfEnMwrnLTJepSUYlJu/usJbdNUN0s8m9zmFPn2m7+HDnEzeGgqJq/FuuFSG6G36WxuVd76HS1rc78KPaG1tpy6hpSqkzVksmqX1HWvloRnb2xgd4tqL2qS/hJm+8NaI3oJbtMqndk3b+yl2hKlzpJCutxZsuPWRv1WU/nzvEXYmydqIBLM4SpYyzwTCB+yLH1XAjTsjatY1SxSlw9IPjFYOiXHzySOqbZG175ZXhk25txaSUGmFWmEdVVyxHicySFHP84FuvtvL0DNZELbu00oZOCXdp0y5GLrMWOrvzPLnYAZDLfuXsAyEM2bnPm5tfMqCb2vzJzPf4RB3U2HMmTPhtXm7Zy1PDkbcLDsjhrro5xUVvPefkTJ1kggggjUgIIIIACCCCAAggggAVN6N1zMb4RTHBULnkbYyO/g3fodDzjVsTeGXUg09UoWb2SrCwc9wOj93q7nCKLeTdiVVC/YmgZTAPYw+cPaOBjNxadx+RaleTJtXUdEl8DuBrhGIgW1sTdvK5zjniiZtSr4rKX7ku/qxt/eSxa023amiYSq1WdNFmjM28fnjuNmHflDLsyXIdmqJDA9ILPhtZiNCwtcOLnkc875Wl/wByl80UuyT5MpUUKosqgAAcAMgIzghfodk1CVhnTJvSoZbKL5FblSBh0tlqNeMbN1VIhF86BgQQCDqCLj1GFap2Xsqa2G8tHJwgI+A3OgwaX/dhrhDoP+o2u76rKJ+4Ag+8bxGJWSrUcSW24SKbyaibLPgD+ErB/lSsHZr5nrmD2YzEjfXacyS0gXdZLN8ayZMQCOqG1XK5ysTbXKI+1NohRJegmvMdnsZWN5gZbG+JXJKWNs8u1nGbWGm1WhScjwbq1mhr5gHIGZ7sYj0biYv01TNmeX/Jmiw31221NJHR26SYSFJzwgC5NuJ0HnEKrWlLSgK5pc1CMTCaTiPENc4Qb+Qva3CBxgnVeoJyJlPujQyRiZcQXVprZDxGS+sRY7FrqearCnw4EbD1Vwi9gbgcs9e4xLqKaXMAExEcA3AZQw8r90JO5x+D10+mOjXw9+HNfWhJi3UJJJZMWqY8zZgVSx0UEnwAuYwpKpJqB5bBlOhH95Hugq5OOW6XtjVlvyuCL+2IexdiSaVSJQNzbEzG5a3PgPICNM76E5UZ7X2eZqgocM2WcUp+TcjzVhkRxEadg7YNQuLonSwsxNsOIZEIb3Ya52tlFhVTUVGMwqqW6xY2FvOE+s3lmz2+D7PlnIW6S1rLp1QclXvPkNIiUlF36cxpWi43k3ml0wwjrzjog4X0LW0HdqfbEDd7dqZMmfCq3rTDmss8OWIcLcF4cc9J27e6aU56SaelnnPEbkKTrhvmT+0c/DOGWEouTuXyBtLJBBBBGhAQQQQAEEEEABBBBAAQQQQAEEEEAGqqpkmKUmKGU6hhcQnV25sySxm0M0o36hOvcGOo7mv4w7QRMoKWo1JoRqbfGZJYS62QyN+so178JyI71J8IZtn7UkzxeVMV+4HMeKnMeYidU0yTFKzFV1OoYAj1GFjaG4VO5xSmeS3CxxAHwOfqIie3HqVcX0L2taaF+KVGbk7FR7Fa/hl4ws7lbKm0zzRPRg8y2Fh1lIGInrLexJPzrXyjX/hm1qf9HNWeo4MQT9/MeTQf5prZX6eiY8yodR67MPbEuStOVqiksqRv2q7TK5ZFQcNMVui6LNYAZM3E3v1b/NHPOt27sgUc+S9IzLMmPbork3HvwcDe+sSzv5SuMM2TMtxBCMPMFh7o2Ue9ezpecuX0ZOuGUq/hiW4S4+Y+0uAekigZ5KTFBPRMcVuCsBn4AgeuI28cyXM2ZIZcN/iwgFu1azKAOOuXdFk2/NHzmH9z+pitG+VBLYtLpyGPzgkpSfMG8OThbd6iSllkMu7lO8ulkpM7apmDw5DyFh5RS7R2FPm1oqJWGUEw5vmWK3FwqnslbDMg+Eaf83VUz9BROeRONh52UAeuD4Jtif2nWQp4AgHyw4m+8IblFpJWwpp2M06tSSgM+bLB59kHwUsT7TC5W764m6OklNNc6Eg28Qo6xHjhjdRbgygcU+Y85uOZUHxNyx/ihooqGVJXDKRUHJQBfx5nviu2+nqyeyuonU+6tTVMJldNIGolqRl6uqvlcnnDhQUEqSmCUgReQ495OpPeYkwQ4wUROTYQQQRZIQQQQAEEEEABBBBAAQQQQAEEEEABBBBAAQQQQAEEEEABBBBABTbxdmOcbS7X990ewRz4xrhmui7X98xHQt2YIIWFqPEGGCCCOkxCCCCAAggggAIIIIACCCCAAggggAIIIIAP/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9724" name="AutoShape 44" descr="data:image/jpeg;base64,/9j/4AAQSkZJRgABAQAAAQABAAD/2wCEAAkGBxITEhUUExQVFhUWFxwaGBgYGRgcIRwbHxwfHx0iHRocHCggHhsmHR0dIjQiJykrLi4uGiA0ODMsNygtLisBCgoKDg0OGxAQGzAkICQ1OCwvLCwsLCwuLCwvLSwsLDQsLywsLCw0LCwsLCwsLCwsLCwsNCwsLCwsLCwsLCwsLP/AABEIAOEA4QMBIgACEQEDEQH/xAAcAAACAgMBAQAAAAAAAAAAAAAABgQFAgMHAQj/xABLEAACAAQDBAYECggFBAIDAQABAgADBBESITEFBkFREyIyYXGBB5GhsRQjNEJyc3SissEzUmKCkrTR8BUWNVPSJEOzwhfhRGOTJf/EABoBAAMBAQEBAAAAAAAAAAAAAAABAgMEBQb/xAA1EQACAgADBQYEBQQDAAAAAAAAAQIRAyExBBJBUWEiMnGBobEFkcHwEzM00eEUI0LCYnLx/9oADAMBAAIRAxEAPwDuMEEEABBBBAAQQQQAEEeMwAJJsBmSYUtrb7oG6OlQz5hyBF8N+62b+WXfEyko6jSb0G0m2sUG0t8aSTcdJ0jDhL633uz7Yoxu/W1fWrJxRP8AbW34R1R4nEYvdm7s0sm2GWGYfOfrH25DyAibnLRV4lVFalN/m+sn/JaQ24M12Hr6qg+Zjz4Ftib25ySgeAIBH8Cn8UXUzbeKcZFOomTF7bE2ROGZAJLcMIHmLG2rajV8tDMlvImYRcp0TrkNbHpDc92X5RO7zbfgO+hVDc6ob9JXTD3dc+0zPyj3/wCP5R7U6aT4L+d4sd1t51qrqVwTFF7A3BGlx52y7xrC1v8A3lTk6NnQMlyFdgL4jna8KSw1HeSspb10Wn/x9K4Tpo8l/pAdy5y/o62avkw9qzPyiyraKkdxTqXExkZgUmP1QLC56/fkCDexi32dIaXKlozYmRFUtnmQAL584pYcW9PUneYq/wCGbWlfo6lZg5Mbk/xr/wC0e/5or5HymkxKPnLcethiX3Q4Xiv27tI08rpsOJVIxi9jYkKCvAm5GRt4w3DdVpsFK+BC2bvvSTbBmMo/tiw/iF1t4kQxy5gYAqQQdCDcHzhVlLs+vF8AxnuKPcd47VvEiIEzdappiXop7W16NiBf/wBGPiB4wlKSz1XQHFeA9wQm7O32KN0VbKMpx84A28SuoHeLjwhukTldQyMGU5gggg+BEXGaloQ4tamyCCCKEEEEEABBBBAAQQQQAEEEEABBBBAARV7d27JpUxTD1j2UHabwHAd5yiDvTvOtMOjljHPbRdbX0LAZ+C6mKzYm7DMxqa045hzwtay/S4Zfq9ke7Nybe7HX2LUeLIa09ZtIhpp6Gm1Cj5w7h876Ry5CGfZGz6anJlSQA4UFuLEcCx7zoMhkbDKM9n7Ul1BmCU11Tq4wRmbZ4RrYZdbQnS9oibDoklT6oJexMs5sWN8BJuzEk63zPGCMUmnr1G3wLuNNXi6N8Hbwth+lY29sVm9Gzps+UiSmCsJqsWJIwgBsxbO97aRY0Mp0lqsyZ0jAZvYLfyEaW7okQ/RrVATpqHtOgIvxKk3HjY38jHRLxRbR3Vp5kzpQXlTL4i0tgufOxBAPeLRDraykUFaisecNCgK2PcwkoCfBjaMoXhqmVLtO0VG4dAWqZk5BaSuNVPA3OQHgufqiJ6RquW89Ajq2GXZsJBscRyNuPdF2d+qVAElSphAyAARR5C9/ZHn+d5h7FFMI+k35SzGb3NzdsvtXdF3Q0NK0xain6PJWUmVhsb2PWw/OFh35+EW0Jv8AnWaO1RTB+835yhGcr0gSL2eVNU/um3tB9karFguJDjIn7I2VVS6mZNmzUmLNWxtiBBB6tlNxhALDXjGzfcf9DO/c/wDIsZ0e9VHM0nKp5PdPawA9sbd4aRp9LMSXYlwMOeRswOvlDpbjUcxZ2rKXdXaKyKCWSCzM7hEXtO2I5Ae88BG3cnbM2paoaYcgUKqNFBxZDjwGsTd3t31ppfWOOZhILcFBzKoOC3zJ1PHgAp+j+ZNtOSSOs/R/GEXWWBjuSPnNmLLx45AxmnKLimVk7GqoqqepmPSz5RLoeRYC4uCJijqEjnh5ZxSztj1dAxmUjGZK1aWcz5qO19JbHyhspKWXTyzY2GbO7kXYnVnY8TzisO9kkz5cmWHcuwGICygHiL5sO8ZW0JipRX+TzEm+BL3c3mk1YsOpMAzlk5+Kn5w/sgRdwpbxbrCaempz0c8G+RsGPl2W/a9fMZbsb0mY3wepGCeptmLYj4cG7tDqOUNSadS+YnG80NcEEEaEBBBBAAQQQQAEEEEABC5vdvGKZRLl9ae/ZGtr5XI455AcTE/eLbKUskzGzbRF/Wb+nEnlC9ulshmY1tSbzH6y4vmi3aPLLQcF9mcm292P/hcVxZt3d2EKdWqapgZxBZmY36Mcc+Lcz5DvlSamn2ghRhNAXMoSyXBPVbI9ZctOB1GkUW8G8x6eUTKLUwOJQwI6W2ji+RCnNQe48RZz2fXy56CZLbEp9h5EcD3Qobr7K09xyvVijWbhWOKnnFWGgfh4OuY9URN2dvTJFRMlVONmYgE2LNjUWAsLlgRxF+B43joULG2NpU9E7zCOlqpnDK4GijLsJYAc2tx1ClBQ7SyGpN5MYJlUqp0kw9GtrnGQLeOZF/OFas3xaY3R0UpprfrEG3jh1t3sRGmk3fqKxhNrXZU1WUMjbw+YPWx42huoqKXKXBKRUXkB7zqT3mKucui9RZLqKY3Xq6nOsqCB/trn7BZAfANFvRbo0cv/ALWM85hLezs+yL2CKWFFCcmapFOiCyKqjkoA90bbwQRZIXjCbKVhZgGHIgH3xnBABTVm61HM1kqp5pdPYuXrEUr7oT5BxUdSy/sNlfxIGE+aw5wRDw4vgUpMTJO9k+Qwl10krfR1GvlfC37p8ouaVENOP8PeUoFyBa6kng3zlPtHIxbVEhHUq6hlOoYAj1GFHaG6s2Q3TUDlW4yydRyBOTD9lvXEtSj1XqPJ9CdK2RNmKk2YxeepuZc4Do78QqgWHdMFzxz0ii2Y5n7XLspXAWupINiiYLXGXai62NvElUOhm4pE8cASt2H6t+P7DX8840bv7DmU1Y7TCXWYjYZltSWDNj/VawJvoc8+EQ0nW7oPS7G6KLejd1alcS2Wco6r6X7m7uR1HrB92ttbHRz5tM9yl1xAHgRiKk62Uk3GWUUu53whpJnLPeaQ5DSXJIIABsGJurkG4OmgPOLlJN7tWJJrMsd0d4mdjTVN1npkL/Otz/aAz7xnzhshP3l2SKqUlTTk9KoDIRkWGoHc44d+XhZbo7fFVK62U1MnHPkw7j7DeCLae6/IUlxRfQQQRoQEEEEABHjsACSbAZkngI9hR9IG02CJTS85k82IGuG9rfvHLwDRMpbqsaVuispVO0qwzWH/AE0nJQfnch+9bEe4AQw7y0syfJZJLAlWGNLjrgWJQn5twR46HIwU1OKKlVJa43GQA/7k05+rjfgq90Keyd6J9K7SqmWxBYs1xZwWNyRwZSf/AKPCMrUVUuOppm9OA9bT2dLnyzLmLdTpzU8CDwI/vKEWj2XWUdWJUhgwmC4JHVKDUuoORW/DmLHO0PFJtaRMl9IkxStwO8EmwBGoJJAtxiu3o2ulIhdQDPmDCl89OJ/ZW97cSe8mLxFF9q9BRb0I28O32pwsiUTNqWyvYGxPHCMrm+S8Ba/flu1uwJR6aeekqGzuTfCTyPFv2vVzK5Mql2bL+ETxjq5oLWe/xanibZlicsu8ZWN4uzPSxdrTUS3diQ+slh67Q4QlPtNN10uv5L3HXZOpR4TFdsfbkipF5T52uUOTDy4jvFxFb6QJM1qNujNsJBfvWx9YBIYjkItyVWjJLOiXV700cvIzlJ/YBf2qCPbFZO9INEv+4fAKPxOI4NUzHJIckkGxBPHw0jTaPQj8Pk1bn8l/J0rAR3c+kuj5P65X/OPP/kyj5P65X/OOEkxuoJWOYq8zn4DM+yCWwKMXJzyXRD/AidwPpMo+T+uV/wA4B6S6Pk/rlf8AOOLbak4JrcA3WHnr7bxCBhYWwrEgpqevRB+BE79K9IdE3+4PJD7nMWNLvbRvl0oU/thl9pFvbHzhaM5Uxl7JI8CR7ob+HS4T+a/kTwEfUyOGAIIIOhBuD4GMoSvRZInLTM0w3ViMI/aF8ZHnYeKmGjae1JNOuKa4XkNSfBRmY89SytnM406K/eXdtKkYl6k4dl+dtA1uHfqPZFdsHbRctRVq/GWwXb54I0PeRofneOtDtj0qqrESUXL9a7H1KQAe65jKj2pL2umGypVICZbC4DWzKm5JB46nmOIMThJdtJ/LJmm7Ksxx2XJSSXpiAFZmaWDoyNmyjvUkgjlhPGFncud0FbOpgcSMWA8UJsf4b38ostgVyVspqarS82X2g2RNssQ4hwcjbn32jds/ZVDRTHczCHVf+6wyVv1QAL3sRfM5ERGu61ohaWmWewtmGmlsHmFyWLEnJVuSbKCeqOJ74XN4qdqOoStkDqObTVGhvr5NrfgwB4xjtnfu90pkuTljYfhTU+fqi03bVp1IaapRlZUw2YEEyz2GF+ItbuKjnA3GXZjwCms2M1JUrMRZiG6sAQe4xuhJ3Gq2kzZtDNOakmX38SB3EEOB3tDtGkJbyszkqYQQQRQjwm2ZhD3aHwutnVbdhDhl39S+pcyObxe79bQ6Gkexs0z4sfvdr7oaI2yJfwPZ+MjrCWZjA8WYXAP3V8oylnKuWZcckWkra8lpzSA/xq6oQQdL5XFjlyjLaezJNQuCagYcDxXvB1EUG3K5KCTZLNUzMy5AJJPadu6+g00GgMUVBsWrkvJq3brPNQMCTjIdgOtlxva18rjyHicGr59BqPEtdi7ty6afOnu15ckdRmGfZux78INgRqSeIjDdynatqWrJo6iG0pTzGn8Ovex7o3791bOZVHK7c1gW8L9W/de5P0IZ9n0ayZaSk7KCw7+ZPeTc+cKMFvUtF7jbdWcW9Jk2ZPq3CgsFYr4YOr78R84TWpSvbKr3XBPkAffaGne2WDUTry5kw9JMyBIXttrbjFH0bDs0oHiGb3mPT2THccNL9lx6y/1OqGSRp2dtCbKOKWSFU8zke4jMN4Q4yfSfUdGUcYrqQSyqTYi2txfzBhPaknzGAZSOVxYAeHCJibLwnCqY24u+SDwX50VjvZm7nW9/xfu8l9eQSUXqVk3FOmMyqTc6DO3iY9aQsvtkFv1AfxEaeAzi3myX7NnfnqiDwVBdowFIRoxXulySv3jn7Ya2tUksl0v3q/mk+o7KlJkyW2IHC3LTLvXl4+UMey60zVuRYg2PLyiknUB+bLmk82AHsH5nyiSrTklhJctwdWa3E8vdfuidshh48Fu1vc7SpffAHmW1fVdGha17cPHn3Qsz58ya1ybngo/9R/ZiwkPOwGXMR2UiwNsxy8ffESTQNo8uZ4rb2g/1ETseFh4ClvVvc7Ty+fzBZGtZavkCEfiDkD4H5p7jlytGDSXlsCykWIOehseekWwozbtOe6ZKLf8A2PIxnKksMgHQH5yYivnLcZeUa/1iVpZrk796XyqTCy+pvSXOlyVlSwFCiwOFb+ssR54YVdq7YnzyXdiQdTcnyZjn5ZCJM3ZtzZ0AvpMljL95OHiIhtQT5bdUE966Ed4/IxGB/Sp3Gr4W8vL7voKKitCKlNi7BB7iQp9uR8jDBuc82nqUcqQoYEnhkc9OalhFaEc9qmU+AK+6JezpQB/RTJZseLFTlxvBteO3hSX7P2l/qOWaOt76bOaU61sjJ5ZHSd40BPdbqnuI5Ru25RJtCnkzpdwcS6C5CsQswW4ldf3TzhnmSwylWFwwsQeIIzhO3Uc0tXNo3PVY4pZPHK/tTXvQx5kopOno/c408uqLH/A5NGqzpKkmUbzCc2aWRZ/MDrAADs24xY7a2vLp0V2Zc2UAXzKlgGK87DrcsoWt49vVkqYaZFBZs0cLiZlN7WW1rjNTkdL5RE2RuNNmWapcoLAYQcTWGQF8wot4+Aid5p7sEOuMmWG/NO0p5NbK7SMA1uI1W/cc1P0hDnSVCzEWYuauoYeBF4qX2PelamZsQwlUY6gfMxcLqbfwiK70cVxanaS3akva3JWuR97EPKLWU/H3JecfAbYIII0IEffb4+spabhfEw7ic/MKreuGfalEJ0mZKJsHUi/LkbdxhXoPjdrzn1EpSB3EBU/Novdsbw09MyrNY4mF7KLkDmeQ/oYyi12mzR3kkL2yt0Ohcz6qYrrLGIBcTdnQtcXNrdkA8PA3VBtBKxw0v9DJa5Y5F5lsurqFUG9za5tbQxY1O0pUuV0zOBLIBDc7i4txJPIRTVO1AdnzalUEszA9rAA5sZaFrataxh1GOS8QtvUr91R8JrZ9Wc1U4ZfnkLeCD78OkUG41J0dHL5zCXPmbD7oWL+KwlUfHMU3mcG3yrTKq5y4b3mzPnEfPPKKP/G/2PvtF96TaNvhszCpPWJNgTqFb84UvgU3/bf+E/0j0NlwNmlhJz1z4vm+p2QScUWUra5YgYACTYXd9T4CMqjahRipQXGtnf8ApECmpJgdSUcAMD2W4G/KJNXSl5jPaZY52wNfTwtrDlg7MsSqyrm9fmOkSZ+0GVVYquFtCHme3q5e+MkrmL4AExfWPryvh1iHTBxLZGlObEMnVOTf04+vnEeRQuTd1mAa5K1z52y8YlbPg1K+Gjt58sr8n1CkWL7RYYrqBhNs3mZnu6uf98xGkbaP+399o9qEaanXRxMGhCPYjkcvbENJM8KVCPZtRg187XisLAwHHtJX/wBnXlnn9oEkSxto/wC399o2U+1GckLL0BJ67aDwF/VECVJnqCFRwGFj1L3HmIypKeYpJwzFNuqQpOd+ItpaLns+zpOq6dp+uf7jpEx9r2AOFSDfR3ytbUWvxjdOrWVlUqt2Fx8Y+h4k4e6IdfLeYF+LbHnicIwB5ZWufVBtSSzspVHyULmjDS/d3xjHBwW4qqu7zflx/YVIl/Dzgx2TDe18c3XwwXjTN2wVJBQG3J2t7o19C3QdHhfFixdhvVe2sQfgU3/bf+E/0i8LZ9nbe9z5vThxBJE//G/2PvtErZ20TNcJgtcHPET7DFN8Cm/7b/wn+kXO6NE/wqWGVgCyjMEZl1EG04GzLCk461zf7g0qPoswnb/SDLMirTtS3APhfEt+69x+9DiYrt4qTpaacmpKEj6S9ZfaBHn4kbi0cMXTPXmyiZM+9sQwo2VrTAGAJ4XKi3fYcYwrdv0srtzkuOAOI+pbmF7Y/wD1OyXl9pkV1A7166D8IjzZ+4EuwM2azcbIAo8Lm5PsjPfk+6tSqXEtNkbzS6ipMuXiwCXcFgBdg2dhroePKK7Zn/T7XmS9FnqSPEjHf1hx5xdUm7VPKZHlLgZDfFdiSCCCDc6EHyNopN8viqyjn/tYWPcrA+52hSUlG5cGNU3SHqCCCNjIRtxRin1sznMy82cn8olnd+RVTp8yaSxx4FCtbCEUDQcS1znlEX0aZypx5zB+H/7iDV7lTpzvO6RFaY7sFYNcAsSLnna3COdXuLKzZ9550Y7N3ZnVD2mzG+DyGaWnNgrFThGgzGbHw4ZTt+Hly6CUkmwlsy4bX7OEsNc9bHOKat3ar5Ep2Ey6KpLBJrjK1zkQL5Xyi33+lWSkl8MVvUFH5xOkHlQ+KG6hkdHLlp+oir6gBG+AwR1mJx30vK0upxqSuMITbLgV/wDQQgJXTCReY4Fxc3OQjq/pipg8pJikGwZTbgVN/wAnHkY49Ho7DCEsNppWny55nbhZxGucFAF3K3PVJdjiFr8CI1MUAv0v3n/5xI9H1JLcVpdEYpSuyFlBwsNCtxkwvqI6dVbLkNNZGkymX4U4wlFIsKQMBa2mLPxzjzsSCwZ/huTdeHHxsiUt10ck2y5RLq7Kb5WYnELf3/ZiR1QgJc2IFnLtmT3Aj+/CFqoFne36ze8w0ejCmSZXoHRXGFzZlBFwhINjxBF47J7Go4Ce9pnprdffHwNJKlZpOH/d+8//ADjGvYCUWV2GQwsHPWPheOo0dHKKSry0N5dBe6rniZsV8uPHnHHN5pSrVz1VQqiYwAUAADkAMgI59kwljTWbyz4c/L6kwe8yw2Q+KXiZ2JucV3Iwjh/ffGxShF+l+8//ADhdpxd0+kvvEd7pqCSs5VWVLVRVIAoRQLfAybWAta+cVteCsLEu3nyrL78gm905XJwkGzlrHrEOww5d5MQ9jzC+K7sxBsAWI6vP++UWHpDpkUURVFUtSS2YhQMR5m2p7zCe2kbbPsaxcFy3u900p/XpRUVaGfEhv8bxPzn/AOcbKfCbgPiOVwGYWB49ox0ago5SypeGWgvJoCbKozNScR01PHnCl6UKZBJkMEUMaiqBIUAkCc1gTbQRw4cViyULefhz8vczUrdCTVVjh2CzGKgmxuYafRmHm1kvExYBwRc37IZvyEJMdN9DlMA7zWIAVGNzlYmw/CrmPU23DhDBpJXkrrz+heJlFnXoIII844hN9HvUeqk8EmC3rZT+ERZ0O2KhgwFM8zDMdcYeWoYK5AsGI5WyGoit3Yy2jWrzJP37/wDtDBtjaUulkl2A1OFRliY3Nh4m5J8TGEMo61Vly1KHebeibJllDI6OY6HCelQleGKy6W4Z6jujz0kpelltymD2o35gRF3V2S9VNNZU5i90U6EjQ2/UXQDiR3Z2vpCW9Ge5099vziXcoSb8h5KSRM/zCI9jmX+JN3wRH44/wx09Gn6KcOUwfhH9Iv8AZu1hOmTFWXMCymZGdsIBdTYgAEk87/1hf3D6s6sl/qzB7GcH3CN1dtajlGfT1KlrzSxXCTcMFcG+l7nnfKNISqCzFJXJlnvH05lOaaagKKSyFVbFlzN7G18iCDFJv9MutJM4Y7+sKfyiv2VvRTU0gy5UlyxxXY4RiNzhLEEk5W4RI3oUvsumfiol3/8A5lT960TKalF0NKmh5acuPBcYjnbjbPPuGRz7ortv1nRy7C13OHPQX1xZggYQ5vcdmIFZPDTKabe+NAQLg5MAxOHIgdUZklBqRcC+zaBDVcjM4cJI7zdbYSATezG6m2QvcKHv0mDZA3m2L/8A58wEl2DdKxIUEk5OTh44SeJ7srAcEmIVJU6gkeqPpLaVZaaJTr8VNQqSbDM5Wve5ut+qFvcDnlwLerZ7Sah1bW5B8VNj7gfOOzYJ7uK4816r+H6HVs8tYl76NtK/7HM/KOpzPlDfa3/khHLPRtpX/Y5n5R1OZ8ob7W/8kI5dt/US8vYMXvHz5U9t/pN7zDb6J/8AUE+hM/A0KVT23+k3vMNvon/1BPoTPwNHrY/6byX0N591nS6DsSvq9n/iaOMb1/Lan61vfHZ6DsSvq9n/AImjjG9fy2p+tb3x5/wz8x+H1Rlhasrqbtp9JfeI+g5fyhftafyRj58pu2n0l94j6Dl/KF+1p/JGL+J9+IYxyz0kaUH2OX+cJTaQ6+kjSg+xy/zhKbSOz4d+nj5+7NYaHeKT9FL+p2f/ADJhQ9Kfyen+01f/AJmhvpP0Uv6nZ/8AMmFD0p/J6f7TV/8AmaPG2T86P3xMId775HN47h6PNhg0DhsukIW9gckGuY/XLaZ8iDHG9k05eaoAvne3hp6zYecfQGypplNJpUFxLT4wixs1uOYK3bEdDkFt2svQ+ITucYcs/nkvqPaJZUb9gVbHHLc3ZG7WXWvnfIkFiwe4GQtoBaLRp6hgpIDHQHjrpzORy7opWyrxa+cs3A7sNrkgWXrHQm5XK2FwSncPWEg6JzAuDy1xDqqerh4Bs1AjhORMrN2M9o1p5Ej79vyjVtzYNZU1GN1RpSNZE6TDdL8wpsWyJ48OAjZuB15lXO4PMFj4l2P4hELaVbtCrYtTLMWQCQhVgmID52IkE35DIaa3jmycM/Q3/wAhjnPXiWVlyadbLZQJjG2WVh0YHhmIrd65l9mSyb5iTrroDn3xD3Z25Uy5601Vj6+Slx1geHW+cpOXHO2cTfSXNtTIOc0eoK352huVwbElUkhD+At/YgjpH+XO6CM/wSvxCu2V8VtaoThMUsO8nC/5tFlVbuU8+pmPNGIlUsoYiwsRchSDmVI/diu3v+Ir6Wo0Vuqx8DZj/C/si62zsgzpslw8yXhxK7S2wnCRcZ8RiAyz7Xq1itVV0yG9Geyt2qNdJEs/SGL8V40ba2SBQzZKZhVZkHKzGYFHh2Yx2kHpZZmGsmBRoJiS5lzwAsFYnziPujt6oqi3SSkEtRbGtxdssrEm+WttMucVcb3aqwz1Ne76mp2eiA5ocB7NuqerfEjaLhOnsMYSa7E8t3wF5XVmG5GVk6xckHozNYELh+boCCIjbrL0FTU0TXwtcpnYkW4HmUIP7seS9kAl1lq2OXcDJVZW1UW6RVxHCjYeyVsTa4BvBpxz1RE45lvvE15snDfFc6ZW6ranqm2YB662xrpiDBI9MOxbMJ6jJhn9JRY+tbH90w5001Bepm4sUpQhSysQwya5I/ScTYjqhYmbbolrKQhcywxy75WYaA8uKnlcxabi1NcPv1HhPde8ch9G2lf9jmflHU5nyhvtb/yQjmu49KZT7RQgj/o5lr8svaNPKOlTPlDfa3/khC2qanjOS0dexti94+fKntv9JveYbfRP/qCfQmfgaFKp7b/Sb3mG30T/AOoJ9CZ+Bo9jH/TeS+h0T7rOl0HYlfV7P/E0cY3r+W1P1re+Oz0HYlfV7P8AxNHGN6/ltT9a3vjz/hn5j8PqjLC1ZXU3bT6S+8R9By/lC/a0/kjHz5TdtPpL7xH0HL+UL9rT+SMX8T78QxjlnpI0oPscv84Sm0h19JGlB9jl/nCU2kdnw79PHz92aw0O8Un6KX9Ts/8AmTCh6U/k9P8Aaav/AMzQ30n6KX9Ts/8AmTCr6S5JeVTKNTVVfl8c1z6o8XZWo4sW/vMwh3vvkQvRNsbpagTGHVTr/wAJ6vrfPwSOlUBIrJmK+nVvyxNkO1bP9oWxqLZhVw3G2SKWkBYYS4xtfgoHVB8Fz8WMZTqqVMtVLiXozhIZQuIWOpHWvnZc+0ALCNZSeJJ4j4/a9DHFlvSs011aqz2mWU2GBc7knEofA1wZbYGW+WqZkAXOwY6ejnTZjAuyFiVtYuwsD+jVu0QLG5y5kxVT9mkKHnK/SOTiLWZrsTYWVyM8KhQAMTDPCTHu9+UqmopQIZyMmtcC9lvbIAsb5ZDB3RGK1GF8SYRtm7YFOZWypzDJnlzX+6VHsUHzhjodoU7YJcl1YYLqFINkWwztpqBY/lGb7PX4OZAJCmWZdxqBhw+u0U+7G7fwWdNOLGrIoVrAHVsQtc6WXPv7ozScWki207Jm8VMr/B/1xUSyh45HE33FJ8hyik34+MqaORze7DuZlHuDReUmzZwqDNmzlmLhIRcGHBcjSzEaCxJz8IpKX4/bDNqtOpHmBht/G7eqFPNeLCPsPMEEEamYt+kCg6WkYgZyiH8hk3lhJPlGzZFW1RRKyNaYUtf/APYuWfcSL25GL6YgYFSLgixHMHWEbc9zTVU+ic5XxS78bD3lLH90xm8p3zyLWcfAqqOmqNpzsc04JSZGwsF5qoPzzxJ048BHRKSmSWipLUKqiwA/vXviJLmSacYC4QEvMGIgDNizWJyyLaciIW9t79qt1plxnTGwOH91dW87ecJbuGrk8xu5aGW+koo0muk2JQgMRoRfq37syp+kIlvUBMNTJGKW6FrBH6ow3uWGJQSyqjZCwA5GNG6qznlPIq5bhZuJkLC2LFm4t803OIXA1NtIibuzPg856CoAZSbyiwBBJ0yOVm1+kCNTCjKnfB+4SjarkWG06dRMBBYynYrcvMNpn6O92BIJKhRY52so6xjKROmU2En9AQM7ABRc3NsRISzYtLgKtzrbZVbEdAVlqJks2BltgFxiJYABVVUIZxq3ayAjxx1XkzpZLNicMwQ4gOjQWyYYsLYTlc4bhethHReVGNvQpt5qYU8ybPCno6qRMln9iawvn4lfXii5mfKG+1v/ACQjZsmlWooujmXIYWJvc4rA3zGRDc7nK7dYsBUbKmOk4U843nLOdr/rp8FZFYHj2Rfx53jnlHdl4m0XvI4fU9t/pN7zDb6J/wDUE+hM/A0KVT23+k3vMNvon/1BPoTPwNHv4/6byX0OyfdZ0ug7Er6vZ/4mjjG9fy2p+tb3x2eg7Er6vZ/4mjjG9fy2p+tb3x5/wz8x+H1Rlhasrqbtp9JfeI+g5fyhftafyRj58pu2n0l94j6Dl/KF+1p/JGL+J9+IYxyz0kaUH2OX+cJTaQ6+kjSg+xy/zhKbSOz4d+nj5+7NYaHeKT9FL+p2f/MmNEikFXUiWw+LpZtQ8wnQl57kL5gA+GKNM6qKypMuWCZ02mo+iAHzkmu9zwsLD18rwyydnrS0jJfESCZjXALM3aN2y8A2RsAxAJMfPwjvP75nJJ0rNNRVTah2SWG6NSQ3ZFzhIK5sM7thOoDJwztCpKdcZH/alqGmFS63t8YoFlxDCLMFuCBa1wY2bPJEhESWWnTBjxCxIZGQ4nLBCc2LdchieJxYokSdjzGurDo5RZrgMuJgVsTfCQcRLkiym7nPhHVeVGFuqPWvNm9bqypOLNlmENhYhgXuFsAivcknEf2Ter3XQ1VZMqyLS5fUlDllYepcyObx7vVPChKGmVekm2D4VVcuAOEAC4zPJRyMM2zdlpJkCQL2wkMRcEk9o3GYJJ8suUYvtSrgvc1S3V1YsSt9pa1M7EpMskKrLnYLcXtxBJJuM7Eaw1UtZJqZZ6OYGUgglWIIuPJlPqMado7BppyhXlLkLKVGEgcLEcO7SE+r3MMufKWXNJWYxU6q4QC75jIi2V8s2UWzhf3I65ofZfQY9i1kyXRtOnzDMC42Qm1zLHYuRqWte/7QiL6N6Q9FMnv2pznPmFJufNy3qEaN/KklZVHKHWmleqOCg2QeGLP9yG7Z1GsmUkpdEUL424+J1gSuVcvcG8vEkwQQRqZhCbv/AEDKZdZKyeUQG8L9UnuBNj3N3Q5RhPkq6srAFWBBB4g5ERM47yocXTsW9pyE2hRYk7RGNO5xqpPjdT43jZu/u5IkKrqpaYQDjcdYXHAHse/mYo9iTWoKtqWafiphvLY8zkp8+ye8DhF9tyZVK6LLZVlzWCFyt2lE5ZZ2OI5AkZMe8WiLT7TWehbvRaGnefedKZSqdeby4LfQufIkLqbcBnGvb+xzWU8uYtlnhFdSMtQCVvyvoeB84qt/KGXJpZSIMjNuSTcs2BrszaljzhuozhkIQL2lLlzsoygzlJxkGiTQtbK281RJMt2wVEkgsCVUNgN7ti5MAGAI9RtEtcFQmMlRNQ3xCxKspFjZAb2fJUucaj51zEbbWyRUqlZRtabYMCMsdvc40z10MRtj7R+EOLES6pT1kmNNs+G+gLEZXPUw3XOxEOE67MvJ8yZxvNFzQ1zypRQoS8oDCDZMaliFtjKgZBRmbgsL98Pary6oBpTdHUy7mWTcEqWwgMCAcLhltcW6+pF4jSulmFRNlgTEw3KYlYsCAHZrG4vbtAhuRBF9nTS2Ilu4ExbzFdGF7gM7MBdsxgS+IPa9uspBO04ZUyM4nEttUDyZrBwR1jqLWN8we8Qxeif/AFBPoTPwNDvt7d74WGlOFFSi5Wvaaq5YsTAdYZC9tTY3BVoVPR1s55O01VwRZZgzFtEbIjgRyjr/AKpTwHhy1Xrn780dixFODH+g7Er6vZ/4mjjG9fy2p+tb3x2eg7Er6vZ/4mjjG9fy2p+tb3xn8M/Mfh9UGFqyupu2n0l94j6Dl/KF+1p/JGPnym7afSX3iPoOX8oX7Wn8kYv4n34hjHLPSRpQfY5f5wo0lI01sK8dTyEOu/tK0z4Aqj/8OXc8tYY92d2xRqjst6h85ctr5ZZu1gSCpI4HCCMixAgwdq/C2aMY97PyzebG8RQhZdbCkimUTJ5LVJTBLl8VVVUhAACcRDKTYE9b6RNzO2uzSj0aHG5ZZYBUm2AlWIBNh2SQQCA4Fr5GqmFJRKF1adMHWZmFrDGvEAYUeWgvhxC+WIm58ms8t8YlrMdiCcYZsRAFsAzC2FslJPG7E3PJCGVI47cmSpNPLp0M1yC9gMZBDdUBeqsxeq6pbCvz8zncmNNXvAaeS0x2Vps03RFKFbgBSeqSQqgC/WNz64ibSrDTqr1LBp+FcMtHmA3w4cRKsLHUFiGJzAIGkjd3YUyZM+F1mbnNEb5oGhIOluC8NTnpnOTvdjr7DjGs3oZbt7N+Do9XU3M6ZwtdhiOQA/XY2FuGQyzg2xSbUmgsjpLHCUjkN5vaxbzAjft/aqy62lSYbSwGck6BmDIpPhn4Yr8IZoSimnFPQtt6iJult+eZxpahmuwYKzDrowBNjcZ5A63ztDFRbPMhps+fPM3q2DMAMCDMiwyzNtAL2EaJ2z1faKTVGcqVdz+011QHvwlj4Be6Kze+teompQyNWIMw8Bxse4DrHyHdErsxzzrQeryPdzpDVVVNrZgyBKyweGVvurl3ljDzEbZtCkmUkpOygsO/mT3k3PnEmLhHdREnbCCCCLJCCCCACk3r2EKuThFhMW5lk8+IP7J/oeEVm5+3TMBp59xPl5dbVgP/AGHHnrzs3Qq737utMIqKe61CWOWWMDT94cOYyPC2ck095Fxd5Mr/AEnfoZX1h/CYsacTKtFUYpdNhAJzDzstBxSX36twsI1bI2pK2hJaROAEy1nTTT5yX0IPDge7WftTbApUVWDPMKhUspCu+lsWYXPOxN7aXhZNuV5MeenEFm09MxlypbYmAYy5SlrDTER2Vvpc2JsNbRW7U2VT112lN0dSlr3DKwI0xobMO5h7dIu9kbPMpDiOKa5xTX/Wbu/ZAyA4ART79zFlyknKcM9XAlsNbfOB5pbUHLTnDkuznpyBa5FfTbwPIYSdoyr27M0qGy56dYftLnzF4Z6uRLqpWThkOhDNh88DKbjxFowpejq6aW02WpExQSp4HjY6jPQ6xQVG6c+QxmUM4rzlsdfPst4MPOBOUVzXqDSfQ3T5bynl41ZhLIN1xFsOIZtKRmGAYbhuJC3AwkndWUaVJSfIdZdQASkwWKPZjLIJ+cvC+tnXXSK5t6pifF19KRn2gBa/MBuqT3hozNRSzbmRUiWxxCzMynrLni6W4dsQUjCU7I6wtm9+EsiN2Uc0atn1ZV1kTVMuappECk9oS5hBZToRYg+vlHIt6/ltT9a3vjs+0pLTFtOTK7MsxOt0QIv0hIPUImAnCHYYTa5wiOdby7qObz0YtjuSWDAk8bhgDw7YupGeV46dixFg4lz0qr8+Jvg4kbzEym7afSX3iO6V+0hKnWVTMmioR1lLqw+CBb6ZC7DPuPIxzTdzdF5hxvcKvWyDNpnkqjE5y0GXMx0nZNKUU9ChdnXrzXJUTLtdwJlibqgwgdW5xE2sDFbbixxprceS4/t90PGxI3Rv2TsgU4WdVHpJ0uVZFFrSklrf+IXGfNxbW8Z9K02c7yx2xYNdgG6ouZSsVSaerre1sJzwkRomzpCktU1Kk3J6MEm13LnqSmxK3ZAJdx1Rpa0a/wDNoJKUVMzsdWYHPkWC9ZvFiI5FKEFRz1KebGTZlAlMjEtYZsxJYDPUnE7WPfcDgAIX9o7zhphlUEoPNbWYFHnbn9Jur4xim7dXVENWziq6iWtsvIdRT39Yw07N2bKkLhlIFHHmfEnMwrnLTJepSUYlJu/usJbdNUN0s8m9zmFPn2m7+HDnEzeGgqJq/FuuFSG6G36WxuVd76HS1rc78KPaG1tpy6hpSqkzVksmqX1HWvloRnb2xgd4tqL2qS/hJm+8NaI3oJbtMqndk3b+yl2hKlzpJCutxZsuPWRv1WU/nzvEXYmydqIBLM4SpYyzwTCB+yLH1XAjTsjatY1SxSlw9IPjFYOiXHzySOqbZG175ZXhk25txaSUGmFWmEdVVyxHicySFHP84FuvtvL0DNZELbu00oZOCXdp0y5GLrMWOrvzPLnYAZDLfuXsAyEM2bnPm5tfMqCb2vzJzPf4RB3U2HMmTPhtXm7Zy1PDkbcLDsjhrro5xUVvPefkTJ1kggggjUgIIIIACCCCAAggggAVN6N1zMb4RTHBULnkbYyO/g3fodDzjVsTeGXUg09UoWb2SrCwc9wOj93q7nCKLeTdiVVC/YmgZTAPYw+cPaOBjNxadx+RaleTJtXUdEl8DuBrhGIgW1sTdvK5zjniiZtSr4rKX7ku/qxt/eSxa023amiYSq1WdNFmjM28fnjuNmHflDLsyXIdmqJDA9ILPhtZiNCwtcOLnkc875Wl/wByl80UuyT5MpUUKosqgAAcAMgIzghfodk1CVhnTJvSoZbKL5FblSBh0tlqNeMbN1VIhF86BgQQCDqCLj1GFap2Xsqa2G8tHJwgI+A3OgwaX/dhrhDoP+o2u76rKJ+4Ag+8bxGJWSrUcSW24SKbyaibLPgD+ErB/lSsHZr5nrmD2YzEjfXacyS0gXdZLN8ayZMQCOqG1XK5ysTbXKI+1NohRJegmvMdnsZWN5gZbG+JXJKWNs8u1nGbWGm1WhScjwbq1mhr5gHIGZ7sYj0biYv01TNmeX/Jmiw31221NJHR26SYSFJzwgC5NuJ0HnEKrWlLSgK5pc1CMTCaTiPENc4Qb+Qva3CBxgnVeoJyJlPujQyRiZcQXVprZDxGS+sRY7FrqearCnw4EbD1Vwi9gbgcs9e4xLqKaXMAExEcA3AZQw8r90JO5x+D10+mOjXw9+HNfWhJi3UJJJZMWqY8zZgVSx0UEnwAuYwpKpJqB5bBlOhH95Hugq5OOW6XtjVlvyuCL+2IexdiSaVSJQNzbEzG5a3PgPICNM76E5UZ7X2eZqgocM2WcUp+TcjzVhkRxEadg7YNQuLonSwsxNsOIZEIb3Ya52tlFhVTUVGMwqqW6xY2FvOE+s3lmz2+D7PlnIW6S1rLp1QclXvPkNIiUlF36cxpWi43k3ml0wwjrzjog4X0LW0HdqfbEDd7dqZMmfCq3rTDmss8OWIcLcF4cc9J27e6aU56SaelnnPEbkKTrhvmT+0c/DOGWEouTuXyBtLJBBBBGhAQQQQAEEEEABBBBAAQQQQAEEEEAGqqpkmKUmKGU6hhcQnV25sySxm0M0o36hOvcGOo7mv4w7QRMoKWo1JoRqbfGZJYS62QyN+so178JyI71J8IZtn7UkzxeVMV+4HMeKnMeYidU0yTFKzFV1OoYAj1GFjaG4VO5xSmeS3CxxAHwOfqIie3HqVcX0L2taaF+KVGbk7FR7Fa/hl4ws7lbKm0zzRPRg8y2Fh1lIGInrLexJPzrXyjX/hm1qf9HNWeo4MQT9/MeTQf5prZX6eiY8yodR67MPbEuStOVqiksqRv2q7TK5ZFQcNMVui6LNYAZM3E3v1b/NHPOt27sgUc+S9IzLMmPbork3HvwcDe+sSzv5SuMM2TMtxBCMPMFh7o2Ue9ezpecuX0ZOuGUq/hiW4S4+Y+0uAekigZ5KTFBPRMcVuCsBn4AgeuI28cyXM2ZIZcN/iwgFu1azKAOOuXdFk2/NHzmH9z+pitG+VBLYtLpyGPzgkpSfMG8OThbd6iSllkMu7lO8ulkpM7apmDw5DyFh5RS7R2FPm1oqJWGUEw5vmWK3FwqnslbDMg+Eaf83VUz9BROeRONh52UAeuD4Jtif2nWQp4AgHyw4m+8IblFpJWwpp2M06tSSgM+bLB59kHwUsT7TC5W764m6OklNNc6Eg28Qo6xHjhjdRbgygcU+Y85uOZUHxNyx/ihooqGVJXDKRUHJQBfx5nviu2+nqyeyuonU+6tTVMJldNIGolqRl6uqvlcnnDhQUEqSmCUgReQ495OpPeYkwQ4wUROTYQQQRZIQQQQAEEEEABBBBAAQQQQAEEEEABBBBAAQQQQAEEEEABBBBABTbxdmOcbS7X990ewRz4xrhmui7X98xHQt2YIIWFqPEGGCCCOkxCCCCAAggggAIIIIACCCCAAggggAIIIIAP/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8" name="Slide Number Placeholder 37"/>
          <p:cNvSpPr>
            <a:spLocks noGrp="1"/>
          </p:cNvSpPr>
          <p:nvPr>
            <p:ph type="sldNum" sz="quarter" idx="12"/>
          </p:nvPr>
        </p:nvSpPr>
        <p:spPr>
          <a:xfrm>
            <a:off x="6629400" y="6402886"/>
            <a:ext cx="2133600" cy="365125"/>
          </a:xfrm>
        </p:spPr>
        <p:txBody>
          <a:bodyPr/>
          <a:lstStyle/>
          <a:p>
            <a:pPr>
              <a:defRPr/>
            </a:pPr>
            <a:fld id="{45CA288E-4D49-4394-89CC-6BFEF6384811}" type="slidenum">
              <a:rPr lang="en-US" smtClean="0"/>
              <a:pPr>
                <a:defRPr/>
              </a:pPr>
              <a:t>6</a:t>
            </a:fld>
            <a:endParaRPr lang="en-US"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096" y="4356558"/>
            <a:ext cx="2153035" cy="1510976"/>
          </a:xfrm>
          <a:prstGeom prst="rect">
            <a:avLst/>
          </a:prstGeom>
        </p:spPr>
      </p:pic>
      <p:pic>
        <p:nvPicPr>
          <p:cNvPr id="31"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3797" y="3256510"/>
            <a:ext cx="2844203" cy="110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0860" y="2953739"/>
            <a:ext cx="1600200" cy="146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58198" y="3315102"/>
            <a:ext cx="162877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1230" y="4588272"/>
            <a:ext cx="1455738" cy="14920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38857" y="1958713"/>
            <a:ext cx="2543695" cy="590204"/>
          </a:xfrm>
          <a:prstGeom prst="rect">
            <a:avLst/>
          </a:prstGeom>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82553" y="1602922"/>
            <a:ext cx="2294824" cy="1529882"/>
          </a:xfrm>
          <a:prstGeom prst="rect">
            <a:avLst/>
          </a:prstGeom>
        </p:spPr>
      </p:pic>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0477" y="1597536"/>
            <a:ext cx="1373664" cy="1229914"/>
          </a:xfrm>
          <a:prstGeom prst="rect">
            <a:avLst/>
          </a:prstGeom>
        </p:spPr>
      </p:pic>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7073" y="2681754"/>
            <a:ext cx="1331050" cy="1843504"/>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23692" y="4687543"/>
            <a:ext cx="1365982" cy="1384358"/>
          </a:xfrm>
          <a:prstGeom prst="rect">
            <a:avLst/>
          </a:prstGeom>
        </p:spPr>
      </p:pic>
    </p:spTree>
    <p:extLst>
      <p:ext uri="{BB962C8B-B14F-4D97-AF65-F5344CB8AC3E}">
        <p14:creationId xmlns:p14="http://schemas.microsoft.com/office/powerpoint/2010/main" val="1906422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228600" y="0"/>
            <a:ext cx="8534400" cy="1143000"/>
          </a:xfrm>
        </p:spPr>
        <p:txBody>
          <a:bodyPr>
            <a:normAutofit/>
          </a:bodyPr>
          <a:lstStyle/>
          <a:p>
            <a:r>
              <a:rPr lang="en-US" sz="5400" dirty="0">
                <a:solidFill>
                  <a:schemeClr val="bg1"/>
                </a:solidFill>
              </a:rPr>
              <a:t>Thank You</a:t>
            </a:r>
          </a:p>
        </p:txBody>
      </p:sp>
      <p:sp>
        <p:nvSpPr>
          <p:cNvPr id="143363" name="Rectangle 3"/>
          <p:cNvSpPr>
            <a:spLocks noGrp="1" noChangeArrowheads="1"/>
          </p:cNvSpPr>
          <p:nvPr>
            <p:ph type="body" idx="1"/>
          </p:nvPr>
        </p:nvSpPr>
        <p:spPr>
          <a:xfrm>
            <a:off x="228600" y="1600200"/>
            <a:ext cx="8915400" cy="3505200"/>
          </a:xfrm>
        </p:spPr>
        <p:txBody>
          <a:bodyPr>
            <a:normAutofit/>
          </a:bodyPr>
          <a:lstStyle/>
          <a:p>
            <a:pPr>
              <a:lnSpc>
                <a:spcPct val="90000"/>
              </a:lnSpc>
              <a:buFontTx/>
              <a:buNone/>
              <a:defRPr/>
            </a:pPr>
            <a:r>
              <a:rPr lang="en-US" dirty="0"/>
              <a:t>Questions?</a:t>
            </a:r>
          </a:p>
          <a:p>
            <a:pPr>
              <a:lnSpc>
                <a:spcPct val="90000"/>
              </a:lnSpc>
              <a:buFontTx/>
              <a:buNone/>
              <a:defRPr/>
            </a:pPr>
            <a:endParaRPr lang="en-US" dirty="0"/>
          </a:p>
          <a:p>
            <a:pPr>
              <a:lnSpc>
                <a:spcPct val="90000"/>
              </a:lnSpc>
              <a:buFontTx/>
              <a:buNone/>
              <a:defRPr/>
            </a:pPr>
            <a:r>
              <a:rPr lang="en-US" dirty="0"/>
              <a:t>Domenic Calabro</a:t>
            </a:r>
          </a:p>
          <a:p>
            <a:pPr>
              <a:lnSpc>
                <a:spcPct val="90000"/>
              </a:lnSpc>
              <a:buFontTx/>
              <a:buNone/>
              <a:defRPr/>
            </a:pPr>
            <a:r>
              <a:rPr lang="en-US" dirty="0"/>
              <a:t>calabro.domenic@epa.gov</a:t>
            </a:r>
          </a:p>
          <a:p>
            <a:pPr>
              <a:lnSpc>
                <a:spcPct val="90000"/>
              </a:lnSpc>
              <a:buFontTx/>
              <a:buNone/>
              <a:defRPr/>
            </a:pPr>
            <a:r>
              <a:rPr lang="en-US" dirty="0"/>
              <a:t>(206) 553-6640</a:t>
            </a:r>
          </a:p>
          <a:p>
            <a:pPr>
              <a:lnSpc>
                <a:spcPct val="90000"/>
              </a:lnSpc>
              <a:buFontTx/>
              <a:buNone/>
              <a:defRPr/>
            </a:pPr>
            <a:endParaRPr lang="en-US" dirty="0"/>
          </a:p>
          <a:p>
            <a:pPr>
              <a:lnSpc>
                <a:spcPct val="90000"/>
              </a:lnSpc>
              <a:buFontTx/>
              <a:buNone/>
              <a:defRPr/>
            </a:pPr>
            <a:endParaRPr lang="en-US" dirty="0"/>
          </a:p>
          <a:p>
            <a:pPr>
              <a:lnSpc>
                <a:spcPct val="90000"/>
              </a:lnSpc>
              <a:buFontTx/>
              <a:buNone/>
              <a:defRPr/>
            </a:pPr>
            <a:endParaRPr lang="en-US" dirty="0"/>
          </a:p>
          <a:p>
            <a:pPr>
              <a:lnSpc>
                <a:spcPct val="90000"/>
              </a:lnSpc>
              <a:defRPr/>
            </a:pPr>
            <a:endParaRPr lang="en-US" sz="3100" b="1" dirty="0"/>
          </a:p>
          <a:p>
            <a:pPr>
              <a:lnSpc>
                <a:spcPct val="90000"/>
              </a:lnSpc>
              <a:defRPr/>
            </a:pPr>
            <a:endParaRPr lang="en-US" sz="3500" b="1" dirty="0">
              <a:solidFill>
                <a:srgbClr val="009966"/>
              </a:solidFill>
            </a:endParaRPr>
          </a:p>
        </p:txBody>
      </p:sp>
      <p:sp>
        <p:nvSpPr>
          <p:cNvPr id="143366" name="Text Box 6"/>
          <p:cNvSpPr txBox="1">
            <a:spLocks noChangeArrowheads="1"/>
          </p:cNvSpPr>
          <p:nvPr/>
        </p:nvSpPr>
        <p:spPr bwMode="auto">
          <a:xfrm>
            <a:off x="304800" y="4343400"/>
            <a:ext cx="7848600" cy="461665"/>
          </a:xfrm>
          <a:prstGeom prst="rect">
            <a:avLst/>
          </a:prstGeom>
          <a:noFill/>
          <a:ln w="9525">
            <a:noFill/>
            <a:miter lim="800000"/>
            <a:headEnd/>
            <a:tailEnd/>
          </a:ln>
          <a:effectLst/>
        </p:spPr>
        <p:txBody>
          <a:bodyPr wrap="square">
            <a:spAutoFit/>
          </a:bodyPr>
          <a:lstStyle/>
          <a:p>
            <a:r>
              <a:rPr lang="en-US" sz="2400" dirty="0">
                <a:solidFill>
                  <a:prstClr val="black"/>
                </a:solidFill>
                <a:hlinkClick r:id="rId3"/>
              </a:rPr>
              <a:t>https://www.epa.gov/sustainable-management-food</a:t>
            </a:r>
            <a:r>
              <a:rPr lang="en-US" sz="2400" dirty="0">
                <a:solidFill>
                  <a:prstClr val="black"/>
                </a:solidFill>
              </a:rPr>
              <a:t>  </a:t>
            </a:r>
          </a:p>
        </p:txBody>
      </p:sp>
      <p:sp>
        <p:nvSpPr>
          <p:cNvPr id="6" name="Slide Number Placeholder 5"/>
          <p:cNvSpPr>
            <a:spLocks noGrp="1"/>
          </p:cNvSpPr>
          <p:nvPr>
            <p:ph type="sldNum" sz="quarter" idx="12"/>
          </p:nvPr>
        </p:nvSpPr>
        <p:spPr/>
        <p:txBody>
          <a:bodyPr/>
          <a:lstStyle/>
          <a:p>
            <a:pPr>
              <a:defRPr/>
            </a:pPr>
            <a:fld id="{45CA288E-4D49-4394-89CC-6BFEF6384811}" type="slidenum">
              <a:rPr lang="en-US" smtClean="0"/>
              <a:pPr>
                <a:defRPr/>
              </a:pPr>
              <a:t>7</a:t>
            </a:fld>
            <a:endParaRPr lang="en-US" dirty="0"/>
          </a:p>
        </p:txBody>
      </p:sp>
    </p:spTree>
    <p:extLst>
      <p:ext uri="{BB962C8B-B14F-4D97-AF65-F5344CB8AC3E}">
        <p14:creationId xmlns:p14="http://schemas.microsoft.com/office/powerpoint/2010/main" val="5614667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099694A-C961-4B25-8F61-24B66ADEC6FD}">
  <ds:schemaRefs>
    <ds:schemaRef ds:uri="ESRI.ArcGIS.Mapping.OfficeIntegration.PowerPointInfo"/>
  </ds:schemaRefs>
</ds:datastoreItem>
</file>

<file path=customXml/itemProps10.xml><?xml version="1.0" encoding="utf-8"?>
<ds:datastoreItem xmlns:ds="http://schemas.openxmlformats.org/officeDocument/2006/customXml" ds:itemID="{A25AD465-580D-4955-B154-2F990820A4AD}">
  <ds:schemaRefs>
    <ds:schemaRef ds:uri="ESRI.ArcGIS.Mapping.OfficeIntegration.PowerPointInfo"/>
  </ds:schemaRefs>
</ds:datastoreItem>
</file>

<file path=customXml/itemProps11.xml><?xml version="1.0" encoding="utf-8"?>
<ds:datastoreItem xmlns:ds="http://schemas.openxmlformats.org/officeDocument/2006/customXml" ds:itemID="{3D261491-031E-4775-989E-9B1BE1083705}">
  <ds:schemaRefs>
    <ds:schemaRef ds:uri="ESRI.ArcGIS.Mapping.OfficeIntegration.PowerPointInfo"/>
  </ds:schemaRefs>
</ds:datastoreItem>
</file>

<file path=customXml/itemProps12.xml><?xml version="1.0" encoding="utf-8"?>
<ds:datastoreItem xmlns:ds="http://schemas.openxmlformats.org/officeDocument/2006/customXml" ds:itemID="{069633C0-46E9-4D70-9540-EC371B54E601}">
  <ds:schemaRefs>
    <ds:schemaRef ds:uri="ESRI.ArcGIS.Mapping.OfficeIntegration.PowerPointInfo"/>
  </ds:schemaRefs>
</ds:datastoreItem>
</file>

<file path=customXml/itemProps13.xml><?xml version="1.0" encoding="utf-8"?>
<ds:datastoreItem xmlns:ds="http://schemas.openxmlformats.org/officeDocument/2006/customXml" ds:itemID="{472ED2F6-5A26-43A9-9F4C-115007F65E9A}">
  <ds:schemaRefs>
    <ds:schemaRef ds:uri="ESRI.ArcGIS.Mapping.OfficeIntegration.PowerPointInfo"/>
  </ds:schemaRefs>
</ds:datastoreItem>
</file>

<file path=customXml/itemProps14.xml><?xml version="1.0" encoding="utf-8"?>
<ds:datastoreItem xmlns:ds="http://schemas.openxmlformats.org/officeDocument/2006/customXml" ds:itemID="{F2667517-7FB4-4314-B963-3BE94C7D04BD}">
  <ds:schemaRefs>
    <ds:schemaRef ds:uri="ESRI.ArcGIS.Mapping.OfficeIntegration.PowerPointInfo"/>
  </ds:schemaRefs>
</ds:datastoreItem>
</file>

<file path=customXml/itemProps15.xml><?xml version="1.0" encoding="utf-8"?>
<ds:datastoreItem xmlns:ds="http://schemas.openxmlformats.org/officeDocument/2006/customXml" ds:itemID="{7D100C8C-0F43-4FB1-8898-342C4A8C2E11}">
  <ds:schemaRefs>
    <ds:schemaRef ds:uri="ESRI.ArcGIS.Mapping.OfficeIntegration.PowerPointInfo"/>
  </ds:schemaRefs>
</ds:datastoreItem>
</file>

<file path=customXml/itemProps16.xml><?xml version="1.0" encoding="utf-8"?>
<ds:datastoreItem xmlns:ds="http://schemas.openxmlformats.org/officeDocument/2006/customXml" ds:itemID="{85709C61-B48B-476C-8830-C69C36C08C12}">
  <ds:schemaRefs>
    <ds:schemaRef ds:uri="ESRI.ArcGIS.Mapping.OfficeIntegration.PowerPointInfo"/>
  </ds:schemaRefs>
</ds:datastoreItem>
</file>

<file path=customXml/itemProps17.xml><?xml version="1.0" encoding="utf-8"?>
<ds:datastoreItem xmlns:ds="http://schemas.openxmlformats.org/officeDocument/2006/customXml" ds:itemID="{B59FE595-BC9A-4C3A-B1F4-AB2F2060DA70}">
  <ds:schemaRefs>
    <ds:schemaRef ds:uri="ESRI.ArcGIS.Mapping.OfficeIntegration.PowerPointInfo"/>
  </ds:schemaRefs>
</ds:datastoreItem>
</file>

<file path=customXml/itemProps18.xml><?xml version="1.0" encoding="utf-8"?>
<ds:datastoreItem xmlns:ds="http://schemas.openxmlformats.org/officeDocument/2006/customXml" ds:itemID="{BBD1EDF6-CFBD-485A-AF58-FE48C0F37898}">
  <ds:schemaRefs>
    <ds:schemaRef ds:uri="ESRI.ArcGIS.Mapping.OfficeIntegration.PowerPointInfo"/>
  </ds:schemaRefs>
</ds:datastoreItem>
</file>

<file path=customXml/itemProps19.xml><?xml version="1.0" encoding="utf-8"?>
<ds:datastoreItem xmlns:ds="http://schemas.openxmlformats.org/officeDocument/2006/customXml" ds:itemID="{A2BBB523-37E9-4E94-AD6B-39339418394C}">
  <ds:schemaRefs>
    <ds:schemaRef ds:uri="ESRI.ArcGIS.Mapping.OfficeIntegration.PowerPointInfo"/>
  </ds:schemaRefs>
</ds:datastoreItem>
</file>

<file path=customXml/itemProps2.xml><?xml version="1.0" encoding="utf-8"?>
<ds:datastoreItem xmlns:ds="http://schemas.openxmlformats.org/officeDocument/2006/customXml" ds:itemID="{F45DA1F5-A00C-4321-A9FD-47629F7A8C20}">
  <ds:schemaRefs>
    <ds:schemaRef ds:uri="ESRI.ArcGIS.Mapping.OfficeIntegration.PowerPointInfo"/>
  </ds:schemaRefs>
</ds:datastoreItem>
</file>

<file path=customXml/itemProps20.xml><?xml version="1.0" encoding="utf-8"?>
<ds:datastoreItem xmlns:ds="http://schemas.openxmlformats.org/officeDocument/2006/customXml" ds:itemID="{6D91CA5E-EFD5-4A87-9F62-1F75F440CEF0}">
  <ds:schemaRefs>
    <ds:schemaRef ds:uri="ESRI.ArcGIS.Mapping.OfficeIntegration.PowerPointInfo"/>
  </ds:schemaRefs>
</ds:datastoreItem>
</file>

<file path=customXml/itemProps21.xml><?xml version="1.0" encoding="utf-8"?>
<ds:datastoreItem xmlns:ds="http://schemas.openxmlformats.org/officeDocument/2006/customXml" ds:itemID="{5684CB34-BA64-458E-86C8-8E7297139538}">
  <ds:schemaRefs>
    <ds:schemaRef ds:uri="ESRI.ArcGIS.Mapping.OfficeIntegration.PowerPointInfo"/>
  </ds:schemaRefs>
</ds:datastoreItem>
</file>

<file path=customXml/itemProps22.xml><?xml version="1.0" encoding="utf-8"?>
<ds:datastoreItem xmlns:ds="http://schemas.openxmlformats.org/officeDocument/2006/customXml" ds:itemID="{58860631-8444-4DB4-959C-1BB15B07C09B}">
  <ds:schemaRefs>
    <ds:schemaRef ds:uri="ESRI.ArcGIS.Mapping.OfficeIntegration.PowerPointInfo"/>
  </ds:schemaRefs>
</ds:datastoreItem>
</file>

<file path=customXml/itemProps23.xml><?xml version="1.0" encoding="utf-8"?>
<ds:datastoreItem xmlns:ds="http://schemas.openxmlformats.org/officeDocument/2006/customXml" ds:itemID="{BEB12855-6942-4210-A026-C377C65D8039}">
  <ds:schemaRefs>
    <ds:schemaRef ds:uri="ESRI.ArcGIS.Mapping.OfficeIntegration.PowerPointInfo"/>
  </ds:schemaRefs>
</ds:datastoreItem>
</file>

<file path=customXml/itemProps24.xml><?xml version="1.0" encoding="utf-8"?>
<ds:datastoreItem xmlns:ds="http://schemas.openxmlformats.org/officeDocument/2006/customXml" ds:itemID="{91F8C8D9-D9A9-4F1D-9EAF-60BEC7E9667B}">
  <ds:schemaRefs>
    <ds:schemaRef ds:uri="ESRI.ArcGIS.Mapping.OfficeIntegration.PowerPointInfo"/>
  </ds:schemaRefs>
</ds:datastoreItem>
</file>

<file path=customXml/itemProps25.xml><?xml version="1.0" encoding="utf-8"?>
<ds:datastoreItem xmlns:ds="http://schemas.openxmlformats.org/officeDocument/2006/customXml" ds:itemID="{A6B3D571-AC40-4097-939C-D270427AF020}">
  <ds:schemaRefs>
    <ds:schemaRef ds:uri="ESRI.ArcGIS.Mapping.OfficeIntegration.PowerPointInfo"/>
  </ds:schemaRefs>
</ds:datastoreItem>
</file>

<file path=customXml/itemProps26.xml><?xml version="1.0" encoding="utf-8"?>
<ds:datastoreItem xmlns:ds="http://schemas.openxmlformats.org/officeDocument/2006/customXml" ds:itemID="{004FEB05-C293-47AB-A53D-85A56ACDB12E}">
  <ds:schemaRefs>
    <ds:schemaRef ds:uri="ESRI.ArcGIS.Mapping.OfficeIntegration.PowerPointInfo"/>
  </ds:schemaRefs>
</ds:datastoreItem>
</file>

<file path=customXml/itemProps27.xml><?xml version="1.0" encoding="utf-8"?>
<ds:datastoreItem xmlns:ds="http://schemas.openxmlformats.org/officeDocument/2006/customXml" ds:itemID="{172DF7B6-4961-4123-92B5-206830A0EC3C}">
  <ds:schemaRefs>
    <ds:schemaRef ds:uri="ESRI.ArcGIS.Mapping.OfficeIntegration.PowerPointInfo"/>
  </ds:schemaRefs>
</ds:datastoreItem>
</file>

<file path=customXml/itemProps28.xml><?xml version="1.0" encoding="utf-8"?>
<ds:datastoreItem xmlns:ds="http://schemas.openxmlformats.org/officeDocument/2006/customXml" ds:itemID="{8B7F997B-2BFB-4C9B-8964-CD0D62EBB7E7}">
  <ds:schemaRefs>
    <ds:schemaRef ds:uri="ESRI.ArcGIS.Mapping.OfficeIntegration.PowerPointInfo"/>
  </ds:schemaRefs>
</ds:datastoreItem>
</file>

<file path=customXml/itemProps29.xml><?xml version="1.0" encoding="utf-8"?>
<ds:datastoreItem xmlns:ds="http://schemas.openxmlformats.org/officeDocument/2006/customXml" ds:itemID="{49479D64-1AA4-48F9-8241-9E980F620E0E}">
  <ds:schemaRefs>
    <ds:schemaRef ds:uri="ESRI.ArcGIS.Mapping.OfficeIntegration.PowerPointInfo"/>
  </ds:schemaRefs>
</ds:datastoreItem>
</file>

<file path=customXml/itemProps3.xml><?xml version="1.0" encoding="utf-8"?>
<ds:datastoreItem xmlns:ds="http://schemas.openxmlformats.org/officeDocument/2006/customXml" ds:itemID="{2DC125C9-BC00-4FF7-8D9E-DE142544056D}">
  <ds:schemaRefs>
    <ds:schemaRef ds:uri="ESRI.ArcGIS.Mapping.OfficeIntegration.PowerPointInfo"/>
  </ds:schemaRefs>
</ds:datastoreItem>
</file>

<file path=customXml/itemProps30.xml><?xml version="1.0" encoding="utf-8"?>
<ds:datastoreItem xmlns:ds="http://schemas.openxmlformats.org/officeDocument/2006/customXml" ds:itemID="{DFACF7B7-E18A-49D6-92E9-25828674D543}">
  <ds:schemaRefs>
    <ds:schemaRef ds:uri="ESRI.ArcGIS.Mapping.OfficeIntegration.PowerPointInfo"/>
  </ds:schemaRefs>
</ds:datastoreItem>
</file>

<file path=customXml/itemProps31.xml><?xml version="1.0" encoding="utf-8"?>
<ds:datastoreItem xmlns:ds="http://schemas.openxmlformats.org/officeDocument/2006/customXml" ds:itemID="{6097FFFF-02B5-49DE-B063-08F7B68CE4A3}">
  <ds:schemaRefs>
    <ds:schemaRef ds:uri="ESRI.ArcGIS.Mapping.OfficeIntegration.PowerPointInfo"/>
  </ds:schemaRefs>
</ds:datastoreItem>
</file>

<file path=customXml/itemProps32.xml><?xml version="1.0" encoding="utf-8"?>
<ds:datastoreItem xmlns:ds="http://schemas.openxmlformats.org/officeDocument/2006/customXml" ds:itemID="{73A20C95-3420-4C9F-8CA4-993149905D0F}">
  <ds:schemaRefs>
    <ds:schemaRef ds:uri="ESRI.ArcGIS.Mapping.OfficeIntegration.PowerPointInfo"/>
  </ds:schemaRefs>
</ds:datastoreItem>
</file>

<file path=customXml/itemProps33.xml><?xml version="1.0" encoding="utf-8"?>
<ds:datastoreItem xmlns:ds="http://schemas.openxmlformats.org/officeDocument/2006/customXml" ds:itemID="{53F8F027-6A14-4F0F-8017-92EAA300FB6D}">
  <ds:schemaRefs>
    <ds:schemaRef ds:uri="ESRI.ArcGIS.Mapping.OfficeIntegration.PowerPointInfo"/>
  </ds:schemaRefs>
</ds:datastoreItem>
</file>

<file path=customXml/itemProps34.xml><?xml version="1.0" encoding="utf-8"?>
<ds:datastoreItem xmlns:ds="http://schemas.openxmlformats.org/officeDocument/2006/customXml" ds:itemID="{EF836DF4-5D88-4D71-B855-568599EE3867}">
  <ds:schemaRefs>
    <ds:schemaRef ds:uri="ESRI.ArcGIS.Mapping.OfficeIntegration.PowerPointInfo"/>
  </ds:schemaRefs>
</ds:datastoreItem>
</file>

<file path=customXml/itemProps35.xml><?xml version="1.0" encoding="utf-8"?>
<ds:datastoreItem xmlns:ds="http://schemas.openxmlformats.org/officeDocument/2006/customXml" ds:itemID="{94B239FE-F1DE-4893-BFE6-899AB376AAB2}">
  <ds:schemaRefs>
    <ds:schemaRef ds:uri="ESRI.ArcGIS.Mapping.OfficeIntegration.PowerPointInfo"/>
  </ds:schemaRefs>
</ds:datastoreItem>
</file>

<file path=customXml/itemProps36.xml><?xml version="1.0" encoding="utf-8"?>
<ds:datastoreItem xmlns:ds="http://schemas.openxmlformats.org/officeDocument/2006/customXml" ds:itemID="{42693F81-7916-4C93-A55C-3B7177F5F7AC}">
  <ds:schemaRefs>
    <ds:schemaRef ds:uri="ESRI.ArcGIS.Mapping.OfficeIntegration.PowerPointInfo"/>
  </ds:schemaRefs>
</ds:datastoreItem>
</file>

<file path=customXml/itemProps37.xml><?xml version="1.0" encoding="utf-8"?>
<ds:datastoreItem xmlns:ds="http://schemas.openxmlformats.org/officeDocument/2006/customXml" ds:itemID="{40B4180E-CB14-439B-917F-2CE459A252D7}">
  <ds:schemaRefs>
    <ds:schemaRef ds:uri="ESRI.ArcGIS.Mapping.OfficeIntegration.PowerPointInfo"/>
  </ds:schemaRefs>
</ds:datastoreItem>
</file>

<file path=customXml/itemProps4.xml><?xml version="1.0" encoding="utf-8"?>
<ds:datastoreItem xmlns:ds="http://schemas.openxmlformats.org/officeDocument/2006/customXml" ds:itemID="{E59B2D53-C0BE-40B2-B2C8-A3F3E71087BB}">
  <ds:schemaRefs>
    <ds:schemaRef ds:uri="ESRI.ArcGIS.Mapping.OfficeIntegration.PowerPointInfo"/>
  </ds:schemaRefs>
</ds:datastoreItem>
</file>

<file path=customXml/itemProps5.xml><?xml version="1.0" encoding="utf-8"?>
<ds:datastoreItem xmlns:ds="http://schemas.openxmlformats.org/officeDocument/2006/customXml" ds:itemID="{E057A9B6-3C52-43CF-81E8-3A7BD412AFF0}">
  <ds:schemaRefs>
    <ds:schemaRef ds:uri="ESRI.ArcGIS.Mapping.OfficeIntegration.PowerPointInfo"/>
  </ds:schemaRefs>
</ds:datastoreItem>
</file>

<file path=customXml/itemProps6.xml><?xml version="1.0" encoding="utf-8"?>
<ds:datastoreItem xmlns:ds="http://schemas.openxmlformats.org/officeDocument/2006/customXml" ds:itemID="{48CD9DAA-43F5-4B09-AEDA-FCC33D5CD8AA}">
  <ds:schemaRefs>
    <ds:schemaRef ds:uri="ESRI.ArcGIS.Mapping.OfficeIntegration.PowerPointInfo"/>
  </ds:schemaRefs>
</ds:datastoreItem>
</file>

<file path=customXml/itemProps7.xml><?xml version="1.0" encoding="utf-8"?>
<ds:datastoreItem xmlns:ds="http://schemas.openxmlformats.org/officeDocument/2006/customXml" ds:itemID="{B911403D-2ADF-4A11-AE57-67189257F760}">
  <ds:schemaRefs>
    <ds:schemaRef ds:uri="ESRI.ArcGIS.Mapping.OfficeIntegration.PowerPointInfo"/>
  </ds:schemaRefs>
</ds:datastoreItem>
</file>

<file path=customXml/itemProps8.xml><?xml version="1.0" encoding="utf-8"?>
<ds:datastoreItem xmlns:ds="http://schemas.openxmlformats.org/officeDocument/2006/customXml" ds:itemID="{A29547BF-8E14-4399-9EB9-68107E0BCF42}">
  <ds:schemaRefs>
    <ds:schemaRef ds:uri="ESRI.ArcGIS.Mapping.OfficeIntegration.PowerPointInfo"/>
  </ds:schemaRefs>
</ds:datastoreItem>
</file>

<file path=customXml/itemProps9.xml><?xml version="1.0" encoding="utf-8"?>
<ds:datastoreItem xmlns:ds="http://schemas.openxmlformats.org/officeDocument/2006/customXml" ds:itemID="{31FF424B-64D2-4F5D-9DB5-493C858729A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Facet</Template>
  <TotalTime>10383</TotalTime>
  <Words>517</Words>
  <Application>Microsoft Office PowerPoint</Application>
  <PresentationFormat>On-screen Show (4:3)</PresentationFormat>
  <Paragraphs>45</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Tw Cen MT</vt:lpstr>
      <vt:lpstr>Wingdings</vt:lpstr>
      <vt:lpstr>Office Theme</vt:lpstr>
      <vt:lpstr>The Sustainable Management Of Food June 7, 2018 2018 Hospitality Food Recovery Summit   Domenic Calabro U.S. EPA, Region 10</vt:lpstr>
      <vt:lpstr>The Problem</vt:lpstr>
      <vt:lpstr>Wasted Food Impacts Our Environment</vt:lpstr>
      <vt:lpstr>Wasted Food Impacts Our Society</vt:lpstr>
      <vt:lpstr>PowerPoint Presentation</vt:lpstr>
      <vt:lpstr>Who Is Taking EPA’s Food Recovery Challenge? </vt:lpstr>
      <vt:lpstr>Thank You</vt:lpstr>
    </vt:vector>
  </TitlesOfParts>
  <Company>US-EPA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Food Management Through the Food Recover Challenge</dc:title>
  <dc:creator>dbrody</dc:creator>
  <cp:lastModifiedBy>Calabro, Domenic</cp:lastModifiedBy>
  <cp:revision>493</cp:revision>
  <cp:lastPrinted>2018-02-06T23:47:30Z</cp:lastPrinted>
  <dcterms:created xsi:type="dcterms:W3CDTF">2011-08-29T21:35:29Z</dcterms:created>
  <dcterms:modified xsi:type="dcterms:W3CDTF">2018-06-06T23:59:17Z</dcterms:modified>
</cp:coreProperties>
</file>