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5" r:id="rId3"/>
  </p:sldMasterIdLst>
  <p:notesMasterIdLst>
    <p:notesMasterId r:id="rId18"/>
  </p:notesMasterIdLst>
  <p:handoutMasterIdLst>
    <p:handoutMasterId r:id="rId19"/>
  </p:handoutMasterIdLst>
  <p:sldIdLst>
    <p:sldId id="270" r:id="rId4"/>
    <p:sldId id="257" r:id="rId5"/>
    <p:sldId id="260" r:id="rId6"/>
    <p:sldId id="261" r:id="rId7"/>
    <p:sldId id="258" r:id="rId8"/>
    <p:sldId id="259" r:id="rId9"/>
    <p:sldId id="271" r:id="rId10"/>
    <p:sldId id="262" r:id="rId11"/>
    <p:sldId id="263" r:id="rId12"/>
    <p:sldId id="264" r:id="rId13"/>
    <p:sldId id="265" r:id="rId14"/>
    <p:sldId id="267" r:id="rId15"/>
    <p:sldId id="268" r:id="rId16"/>
    <p:sldId id="269" r:id="rId1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4BF06C14-CB19-4D98-9E1F-C66B4A390A05}" type="datetimeFigureOut">
              <a:rPr lang="en-US" smtClean="0"/>
              <a:t>4/18/2012</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FFDC0F56-18E2-4D2D-A5D4-B7474EF78D6F}" type="slidenum">
              <a:rPr lang="en-US" smtClean="0"/>
              <a:t>‹#›</a:t>
            </a:fld>
            <a:endParaRPr lang="en-US"/>
          </a:p>
        </p:txBody>
      </p:sp>
    </p:spTree>
    <p:extLst>
      <p:ext uri="{BB962C8B-B14F-4D97-AF65-F5344CB8AC3E}">
        <p14:creationId xmlns:p14="http://schemas.microsoft.com/office/powerpoint/2010/main" val="17404714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25DE618-25D1-4916-B7F0-73B9BE99DE9A}" type="datetimeFigureOut">
              <a:rPr lang="en-US" smtClean="0"/>
              <a:t>4/18/2012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221E8668-CB49-45A4-B0A6-A78F87C58216}" type="slidenum">
              <a:rPr lang="en-US" smtClean="0"/>
              <a:t>‹#›</a:t>
            </a:fld>
            <a:endParaRPr lang="en-US"/>
          </a:p>
        </p:txBody>
      </p:sp>
    </p:spTree>
    <p:extLst>
      <p:ext uri="{BB962C8B-B14F-4D97-AF65-F5344CB8AC3E}">
        <p14:creationId xmlns:p14="http://schemas.microsoft.com/office/powerpoint/2010/main" val="3642345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6C07D6-D242-4819-A194-2F46CE43F434}" type="slidenum">
              <a:rPr lang="en-US">
                <a:solidFill>
                  <a:prstClr val="black"/>
                </a:solidFill>
              </a:rPr>
              <a:pPr/>
              <a:t>1</a:t>
            </a:fld>
            <a:endParaRPr lang="en-US">
              <a:solidFill>
                <a:prstClr val="black"/>
              </a:solidFill>
            </a:endParaRPr>
          </a:p>
        </p:txBody>
      </p:sp>
      <p:sp>
        <p:nvSpPr>
          <p:cNvPr id="132098" name="Rectangle 2"/>
          <p:cNvSpPr>
            <a:spLocks noGrp="1" noRot="1" noChangeAspect="1" noChangeArrowheads="1" noTextEdit="1"/>
          </p:cNvSpPr>
          <p:nvPr>
            <p:ph type="sldImg"/>
          </p:nvPr>
        </p:nvSpPr>
        <p:spPr>
          <a:xfrm>
            <a:off x="1181100" y="696913"/>
            <a:ext cx="4648200" cy="3486150"/>
          </a:xfrm>
          <a:ln/>
        </p:spPr>
      </p:sp>
      <p:sp>
        <p:nvSpPr>
          <p:cNvPr id="1320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2D22DF-225A-420A-8C91-A3D75CCA2576}" type="slidenum">
              <a:rPr lang="en-US">
                <a:solidFill>
                  <a:prstClr val="black"/>
                </a:solidFill>
              </a:rPr>
              <a:pPr/>
              <a:t>4</a:t>
            </a:fld>
            <a:endParaRPr lang="en-US">
              <a:solidFill>
                <a:prstClr val="black"/>
              </a:solidFill>
            </a:endParaRPr>
          </a:p>
        </p:txBody>
      </p:sp>
      <p:sp>
        <p:nvSpPr>
          <p:cNvPr id="450562" name="Rectangle 2"/>
          <p:cNvSpPr>
            <a:spLocks noGrp="1" noRot="1" noChangeAspect="1" noChangeArrowheads="1" noTextEdit="1"/>
          </p:cNvSpPr>
          <p:nvPr>
            <p:ph type="sldImg"/>
          </p:nvPr>
        </p:nvSpPr>
        <p:spPr>
          <a:ln/>
        </p:spPr>
      </p:sp>
      <p:sp>
        <p:nvSpPr>
          <p:cNvPr id="450563" name="Rectangle 3"/>
          <p:cNvSpPr>
            <a:spLocks noGrp="1" noChangeArrowheads="1"/>
          </p:cNvSpPr>
          <p:nvPr>
            <p:ph type="body" idx="1"/>
          </p:nvPr>
        </p:nvSpPr>
        <p:spPr/>
        <p:txBody>
          <a:bodyPr/>
          <a:lstStyle/>
          <a:p>
            <a:r>
              <a:rPr lang="en-US"/>
              <a:t>SIP</a:t>
            </a:r>
          </a:p>
          <a:p>
            <a:r>
              <a:rPr lang="en-US"/>
              <a:t>	Demonstrates our program will comply with the Clean Air Act.</a:t>
            </a:r>
          </a:p>
          <a:p>
            <a:r>
              <a:rPr lang="en-US"/>
              <a:t>Key componenets</a:t>
            </a:r>
          </a:p>
          <a:p>
            <a:r>
              <a:rPr lang="en-US"/>
              <a:t>	rules</a:t>
            </a:r>
          </a:p>
          <a:p>
            <a:r>
              <a:rPr lang="en-US"/>
              <a:t>	resources (staff)</a:t>
            </a:r>
          </a:p>
          <a:p>
            <a:r>
              <a:rPr lang="en-US"/>
              <a:t>	able to execute as designed – actively manage the program</a:t>
            </a:r>
          </a:p>
          <a:p>
            <a:endParaRPr lang="en-US"/>
          </a:p>
          <a:p>
            <a:r>
              <a:rPr lang="en-US"/>
              <a:t>SIP for Idaho give Idaho authority to run air program</a:t>
            </a:r>
          </a:p>
          <a:p>
            <a:r>
              <a:rPr lang="en-US"/>
              <a:t>Air rules are part of the SIP</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9D1B3A-77D3-47AF-A71A-45E264E25B6C}" type="slidenum">
              <a:rPr lang="en-US">
                <a:solidFill>
                  <a:prstClr val="black"/>
                </a:solidFill>
              </a:rPr>
              <a:pPr/>
              <a:t>5</a:t>
            </a:fld>
            <a:endParaRPr lang="en-US">
              <a:solidFill>
                <a:prstClr val="black"/>
              </a:solidFill>
            </a:endParaRPr>
          </a:p>
        </p:txBody>
      </p:sp>
      <p:sp>
        <p:nvSpPr>
          <p:cNvPr id="271362" name="Rectangle 2"/>
          <p:cNvSpPr>
            <a:spLocks noGrp="1" noRot="1" noChangeAspect="1" noChangeArrowheads="1" noTextEdit="1"/>
          </p:cNvSpPr>
          <p:nvPr>
            <p:ph type="sldImg"/>
          </p:nvPr>
        </p:nvSpPr>
        <p:spPr>
          <a:xfrm>
            <a:off x="1133475" y="684213"/>
            <a:ext cx="4683125" cy="3513137"/>
          </a:xfrm>
          <a:ln/>
        </p:spPr>
      </p:sp>
      <p:sp>
        <p:nvSpPr>
          <p:cNvPr id="271363" name="Rectangle 3"/>
          <p:cNvSpPr>
            <a:spLocks noGrp="1" noChangeArrowheads="1"/>
          </p:cNvSpPr>
          <p:nvPr>
            <p:ph type="body" idx="1"/>
          </p:nvPr>
        </p:nvSpPr>
        <p:spPr>
          <a:xfrm>
            <a:off x="917916" y="4426179"/>
            <a:ext cx="5195179" cy="4199398"/>
          </a:xfrm>
        </p:spPr>
        <p:txBody>
          <a:bodyPr/>
          <a:lstStyle/>
          <a:p>
            <a:r>
              <a:rPr lang="en-US"/>
              <a:t>The new CRB program is designed to be protective of public health.  To ensure the protection of public health, DEQ is prohibited from approving burns if the air quality exceeds or is expecting to exceed these standards, over the next 24-hours.</a:t>
            </a:r>
          </a:p>
          <a:p>
            <a:endParaRPr lang="en-US"/>
          </a:p>
          <a:p>
            <a:r>
              <a:rPr lang="en-US"/>
              <a:t>The NAAQS stands for the National Ambient Air Quality Standards.  The 2 pollutants that are of main concern during CRB season are fine particulate matter and ozone.</a:t>
            </a:r>
          </a:p>
          <a:p>
            <a:endParaRPr lang="en-US"/>
          </a:p>
          <a:p>
            <a:r>
              <a:rPr lang="en-US"/>
              <a:t>The action criteria is a short term level that is designed to protect the public from acute exposure to air pollutants.</a:t>
            </a:r>
          </a:p>
          <a:p>
            <a:endParaRPr lang="en-US"/>
          </a:p>
          <a:p>
            <a:r>
              <a:rPr lang="en-US"/>
              <a:t>DEQ will review air quality monitoring data to determine whether concentrations are below these levels or not.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BDE0BF-1E7C-4A3E-B994-9BD692294175}" type="slidenum">
              <a:rPr lang="en-US">
                <a:solidFill>
                  <a:prstClr val="black"/>
                </a:solidFill>
              </a:rPr>
              <a:pPr/>
              <a:t>6</a:t>
            </a:fld>
            <a:endParaRPr lang="en-US">
              <a:solidFill>
                <a:prstClr val="black"/>
              </a:solidFill>
            </a:endParaRPr>
          </a:p>
        </p:txBody>
      </p:sp>
      <p:sp>
        <p:nvSpPr>
          <p:cNvPr id="348162" name="Rectangle 2"/>
          <p:cNvSpPr>
            <a:spLocks noGrp="1" noRot="1" noChangeAspect="1" noChangeArrowheads="1" noTextEdit="1"/>
          </p:cNvSpPr>
          <p:nvPr>
            <p:ph type="sldImg"/>
          </p:nvPr>
        </p:nvSpPr>
        <p:spPr>
          <a:xfrm>
            <a:off x="1133475" y="684213"/>
            <a:ext cx="4683125" cy="3513137"/>
          </a:xfrm>
          <a:ln/>
        </p:spPr>
      </p:sp>
      <p:sp>
        <p:nvSpPr>
          <p:cNvPr id="348163" name="Rectangle 3"/>
          <p:cNvSpPr>
            <a:spLocks noGrp="1" noChangeArrowheads="1"/>
          </p:cNvSpPr>
          <p:nvPr>
            <p:ph type="body" idx="1"/>
          </p:nvPr>
        </p:nvSpPr>
        <p:spPr>
          <a:xfrm>
            <a:off x="917916" y="4426179"/>
            <a:ext cx="5195179" cy="4199398"/>
          </a:xfrm>
        </p:spPr>
        <p:txBody>
          <a:bodyPr/>
          <a:lstStyle/>
          <a:p>
            <a:r>
              <a:rPr lang="en-US"/>
              <a:t>The new CRB program is designed to be protective of public health.  To ensure the protection of public health, DEQ is prohibited from approving burns if the air quality exceeds or is expecting to exceed these standards, over the next 24-hours.</a:t>
            </a:r>
          </a:p>
          <a:p>
            <a:endParaRPr lang="en-US"/>
          </a:p>
          <a:p>
            <a:r>
              <a:rPr lang="en-US"/>
              <a:t>The NAAQS stands for the National Ambient Air Quality Standards.  The 2 pollutants that are of main concern during CRB season are fine particulate matter and ozone.</a:t>
            </a:r>
          </a:p>
          <a:p>
            <a:endParaRPr lang="en-US"/>
          </a:p>
          <a:p>
            <a:r>
              <a:rPr lang="en-US"/>
              <a:t>The action criteria is a short term level that is designed to protect the public from acute exposure to air pollutants.</a:t>
            </a:r>
          </a:p>
          <a:p>
            <a:endParaRPr lang="en-US"/>
          </a:p>
          <a:p>
            <a:r>
              <a:rPr lang="en-US"/>
              <a:t>DEQ will review air quality monitoring data to determine whether concentrations are below these levels or not.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BDE0BF-1E7C-4A3E-B994-9BD692294175}" type="slidenum">
              <a:rPr lang="en-US">
                <a:solidFill>
                  <a:prstClr val="black"/>
                </a:solidFill>
              </a:rPr>
              <a:pPr/>
              <a:t>7</a:t>
            </a:fld>
            <a:endParaRPr lang="en-US">
              <a:solidFill>
                <a:prstClr val="black"/>
              </a:solidFill>
            </a:endParaRPr>
          </a:p>
        </p:txBody>
      </p:sp>
      <p:sp>
        <p:nvSpPr>
          <p:cNvPr id="348162" name="Rectangle 2"/>
          <p:cNvSpPr>
            <a:spLocks noGrp="1" noRot="1" noChangeAspect="1" noChangeArrowheads="1" noTextEdit="1"/>
          </p:cNvSpPr>
          <p:nvPr>
            <p:ph type="sldImg"/>
          </p:nvPr>
        </p:nvSpPr>
        <p:spPr>
          <a:xfrm>
            <a:off x="1133475" y="684213"/>
            <a:ext cx="4683125" cy="3513137"/>
          </a:xfrm>
          <a:ln/>
        </p:spPr>
      </p:sp>
      <p:sp>
        <p:nvSpPr>
          <p:cNvPr id="348163" name="Rectangle 3"/>
          <p:cNvSpPr>
            <a:spLocks noGrp="1" noChangeArrowheads="1"/>
          </p:cNvSpPr>
          <p:nvPr>
            <p:ph type="body" idx="1"/>
          </p:nvPr>
        </p:nvSpPr>
        <p:spPr>
          <a:xfrm>
            <a:off x="917916" y="4426179"/>
            <a:ext cx="5195179" cy="4199398"/>
          </a:xfrm>
        </p:spPr>
        <p:txBody>
          <a:bodyPr/>
          <a:lstStyle/>
          <a:p>
            <a:r>
              <a:rPr lang="en-US"/>
              <a:t>The new CRB program is designed to be protective of public health.  To ensure the protection of public health, DEQ is prohibited from approving burns if the air quality exceeds or is expecting to exceed these standards, over the next 24-hours.</a:t>
            </a:r>
          </a:p>
          <a:p>
            <a:endParaRPr lang="en-US"/>
          </a:p>
          <a:p>
            <a:r>
              <a:rPr lang="en-US"/>
              <a:t>The NAAQS stands for the National Ambient Air Quality Standards.  The 2 pollutants that are of main concern during CRB season are fine particulate matter and ozone.</a:t>
            </a:r>
          </a:p>
          <a:p>
            <a:endParaRPr lang="en-US"/>
          </a:p>
          <a:p>
            <a:r>
              <a:rPr lang="en-US"/>
              <a:t>The action criteria is a short term level that is designed to protect the public from acute exposure to air pollutants.</a:t>
            </a:r>
          </a:p>
          <a:p>
            <a:endParaRPr lang="en-US"/>
          </a:p>
          <a:p>
            <a:r>
              <a:rPr lang="en-US"/>
              <a:t>DEQ will review air quality monitoring data to determine whether concentrations are below these levels or not.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B00A60-A75B-46E2-80D0-D1F4AFA34A67}" type="slidenum">
              <a:rPr lang="en-US">
                <a:solidFill>
                  <a:prstClr val="black"/>
                </a:solidFill>
              </a:rPr>
              <a:pPr/>
              <a:t>8</a:t>
            </a:fld>
            <a:endParaRPr lang="en-US">
              <a:solidFill>
                <a:prstClr val="black"/>
              </a:solidFill>
            </a:endParaRPr>
          </a:p>
        </p:txBody>
      </p:sp>
      <p:sp>
        <p:nvSpPr>
          <p:cNvPr id="375810" name="Rectangle 2"/>
          <p:cNvSpPr>
            <a:spLocks noGrp="1" noRot="1" noChangeAspect="1" noChangeArrowheads="1" noTextEdit="1"/>
          </p:cNvSpPr>
          <p:nvPr>
            <p:ph type="sldImg"/>
          </p:nvPr>
        </p:nvSpPr>
        <p:spPr>
          <a:xfrm>
            <a:off x="1133475" y="684213"/>
            <a:ext cx="4683125" cy="3513137"/>
          </a:xfrm>
          <a:ln/>
        </p:spPr>
      </p:sp>
      <p:sp>
        <p:nvSpPr>
          <p:cNvPr id="375811" name="Rectangle 3"/>
          <p:cNvSpPr>
            <a:spLocks noGrp="1" noChangeArrowheads="1"/>
          </p:cNvSpPr>
          <p:nvPr>
            <p:ph type="body" idx="1"/>
          </p:nvPr>
        </p:nvSpPr>
        <p:spPr>
          <a:xfrm>
            <a:off x="917916" y="4426179"/>
            <a:ext cx="5195179" cy="4199398"/>
          </a:xfrm>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584D67-9256-48DB-9E6E-AFA091510BCF}" type="slidenum">
              <a:rPr lang="en-US">
                <a:solidFill>
                  <a:prstClr val="black"/>
                </a:solidFill>
              </a:rPr>
              <a:pPr/>
              <a:t>10</a:t>
            </a:fld>
            <a:endParaRPr lang="en-US">
              <a:solidFill>
                <a:prstClr val="black"/>
              </a:solidFill>
            </a:endParaRPr>
          </a:p>
        </p:txBody>
      </p:sp>
      <p:sp>
        <p:nvSpPr>
          <p:cNvPr id="449538" name="Rectangle 2"/>
          <p:cNvSpPr>
            <a:spLocks noGrp="1" noRot="1" noChangeAspect="1" noChangeArrowheads="1" noTextEdit="1"/>
          </p:cNvSpPr>
          <p:nvPr>
            <p:ph type="sldImg"/>
          </p:nvPr>
        </p:nvSpPr>
        <p:spPr>
          <a:ln/>
        </p:spPr>
      </p:sp>
      <p:sp>
        <p:nvSpPr>
          <p:cNvPr id="449539" name="Rectangle 3"/>
          <p:cNvSpPr>
            <a:spLocks noGrp="1" noChangeArrowheads="1"/>
          </p:cNvSpPr>
          <p:nvPr>
            <p:ph type="body" idx="1"/>
          </p:nvPr>
        </p:nvSpPr>
        <p:spPr/>
        <p:txBody>
          <a:bodyPr/>
          <a:lstStyle/>
          <a:p>
            <a:r>
              <a:rPr lang="en-US"/>
              <a:t>13 BMAs, only 10 had registered fields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1186AA-D395-45F9-BC6D-67D59536FA32}" type="slidenum">
              <a:rPr lang="en-US">
                <a:solidFill>
                  <a:prstClr val="black"/>
                </a:solidFill>
              </a:rPr>
              <a:pPr/>
              <a:t>11</a:t>
            </a:fld>
            <a:endParaRPr lang="en-US">
              <a:solidFill>
                <a:prstClr val="black"/>
              </a:solidFill>
            </a:endParaRPr>
          </a:p>
        </p:txBody>
      </p:sp>
      <p:sp>
        <p:nvSpPr>
          <p:cNvPr id="451586" name="Rectangle 2"/>
          <p:cNvSpPr>
            <a:spLocks noGrp="1" noRot="1" noChangeAspect="1" noChangeArrowheads="1" noTextEdit="1"/>
          </p:cNvSpPr>
          <p:nvPr>
            <p:ph type="sldImg"/>
          </p:nvPr>
        </p:nvSpPr>
        <p:spPr>
          <a:ln/>
        </p:spPr>
      </p:sp>
      <p:sp>
        <p:nvSpPr>
          <p:cNvPr id="451587" name="Rectangle 3"/>
          <p:cNvSpPr>
            <a:spLocks noGrp="1" noChangeArrowheads="1"/>
          </p:cNvSpPr>
          <p:nvPr>
            <p:ph type="body" idx="1"/>
          </p:nvPr>
        </p:nvSpPr>
        <p:spPr/>
        <p:txBody>
          <a:bodyPr/>
          <a:lstStyle/>
          <a:p>
            <a:r>
              <a:rPr lang="en-US"/>
              <a:t>All burns includes other types of burns</a:t>
            </a:r>
          </a:p>
          <a:p>
            <a:r>
              <a:rPr lang="en-US"/>
              <a:t>	prescribed</a:t>
            </a:r>
          </a:p>
          <a:p>
            <a:r>
              <a:rPr lang="en-US"/>
              <a:t>	wildfire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367AA6-0B57-4733-8B50-E18E9A46339E}" type="slidenum">
              <a:rPr lang="en-US">
                <a:solidFill>
                  <a:prstClr val="black"/>
                </a:solidFill>
              </a:rPr>
              <a:pPr/>
              <a:t>12</a:t>
            </a:fld>
            <a:endParaRPr lang="en-US">
              <a:solidFill>
                <a:prstClr val="black"/>
              </a:solidFill>
            </a:endParaRPr>
          </a:p>
        </p:txBody>
      </p:sp>
      <p:sp>
        <p:nvSpPr>
          <p:cNvPr id="391170" name="Rectangle 2"/>
          <p:cNvSpPr>
            <a:spLocks noGrp="1" noRot="1" noChangeAspect="1" noChangeArrowheads="1" noTextEdit="1"/>
          </p:cNvSpPr>
          <p:nvPr>
            <p:ph type="sldImg"/>
          </p:nvPr>
        </p:nvSpPr>
        <p:spPr>
          <a:xfrm>
            <a:off x="1135063" y="685800"/>
            <a:ext cx="4681537" cy="3511550"/>
          </a:xfrm>
          <a:ln/>
        </p:spPr>
      </p:sp>
      <p:sp>
        <p:nvSpPr>
          <p:cNvPr id="391171" name="Rectangle 3"/>
          <p:cNvSpPr>
            <a:spLocks noGrp="1" noChangeArrowheads="1"/>
          </p:cNvSpPr>
          <p:nvPr>
            <p:ph type="body" idx="1"/>
          </p:nvPr>
        </p:nvSpPr>
        <p:spPr>
          <a:xfrm>
            <a:off x="917916" y="4426179"/>
            <a:ext cx="5195179" cy="4199398"/>
          </a:xfrm>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266" name="Rectangle 1026"/>
          <p:cNvSpPr>
            <a:spLocks noGrp="1" noChangeArrowheads="1"/>
          </p:cNvSpPr>
          <p:nvPr>
            <p:ph type="ctrTitle" sz="quarter"/>
          </p:nvPr>
        </p:nvSpPr>
        <p:spPr>
          <a:xfrm>
            <a:off x="685800" y="1676400"/>
            <a:ext cx="7772400" cy="1828800"/>
          </a:xfrm>
        </p:spPr>
        <p:txBody>
          <a:bodyPr/>
          <a:lstStyle>
            <a:lvl1pPr>
              <a:defRPr/>
            </a:lvl1pPr>
          </a:lstStyle>
          <a:p>
            <a:pPr lvl="0"/>
            <a:r>
              <a:rPr lang="en-US" noProof="0" smtClean="0"/>
              <a:t>Click to edit Master title style</a:t>
            </a:r>
          </a:p>
        </p:txBody>
      </p:sp>
      <p:sp>
        <p:nvSpPr>
          <p:cNvPr id="11267" name="Rectangle 1027"/>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11268" name="Rectangle 1028"/>
          <p:cNvSpPr>
            <a:spLocks noGrp="1" noChangeArrowheads="1"/>
          </p:cNvSpPr>
          <p:nvPr>
            <p:ph type="dt" sz="quarter" idx="2"/>
          </p:nvPr>
        </p:nvSpPr>
        <p:spPr/>
        <p:txBody>
          <a:bodyPr/>
          <a:lstStyle>
            <a:lvl1pPr>
              <a:defRPr/>
            </a:lvl1pPr>
          </a:lstStyle>
          <a:p>
            <a:endParaRPr lang="en-US">
              <a:solidFill>
                <a:srgbClr val="FFFFFF"/>
              </a:solidFill>
            </a:endParaRPr>
          </a:p>
        </p:txBody>
      </p:sp>
      <p:sp>
        <p:nvSpPr>
          <p:cNvPr id="11269" name="Rectangle 1029"/>
          <p:cNvSpPr>
            <a:spLocks noGrp="1" noChangeArrowheads="1"/>
          </p:cNvSpPr>
          <p:nvPr>
            <p:ph type="ftr" sz="quarter" idx="3"/>
          </p:nvPr>
        </p:nvSpPr>
        <p:spPr/>
        <p:txBody>
          <a:bodyPr/>
          <a:lstStyle>
            <a:lvl1pPr>
              <a:defRPr/>
            </a:lvl1pPr>
          </a:lstStyle>
          <a:p>
            <a:endParaRPr lang="en-US">
              <a:solidFill>
                <a:srgbClr val="FFFFFF"/>
              </a:solidFill>
            </a:endParaRPr>
          </a:p>
        </p:txBody>
      </p:sp>
      <p:sp>
        <p:nvSpPr>
          <p:cNvPr id="11270" name="Rectangle 1030"/>
          <p:cNvSpPr>
            <a:spLocks noGrp="1" noChangeArrowheads="1"/>
          </p:cNvSpPr>
          <p:nvPr>
            <p:ph type="sldNum" sz="quarter" idx="4"/>
          </p:nvPr>
        </p:nvSpPr>
        <p:spPr/>
        <p:txBody>
          <a:bodyPr/>
          <a:lstStyle>
            <a:lvl1pPr>
              <a:defRPr/>
            </a:lvl1pPr>
          </a:lstStyle>
          <a:p>
            <a:fld id="{65F7CD9A-BE50-4F9D-8BA7-70E5307144FD}"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271535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B085797C-F3E2-4A14-9E1A-3312898A751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965568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EA3F548B-D79D-4F5E-B31A-C5C9F3F8979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967459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266" name="Rectangle 1026"/>
          <p:cNvSpPr>
            <a:spLocks noGrp="1" noChangeArrowheads="1"/>
          </p:cNvSpPr>
          <p:nvPr>
            <p:ph type="ctrTitle" sz="quarter"/>
          </p:nvPr>
        </p:nvSpPr>
        <p:spPr>
          <a:xfrm>
            <a:off x="685800" y="1676400"/>
            <a:ext cx="7772400" cy="1828800"/>
          </a:xfrm>
        </p:spPr>
        <p:txBody>
          <a:bodyPr/>
          <a:lstStyle>
            <a:lvl1pPr>
              <a:defRPr/>
            </a:lvl1pPr>
          </a:lstStyle>
          <a:p>
            <a:pPr lvl="0"/>
            <a:r>
              <a:rPr lang="en-US" noProof="0" smtClean="0"/>
              <a:t>Click to edit Master title style</a:t>
            </a:r>
          </a:p>
        </p:txBody>
      </p:sp>
      <p:sp>
        <p:nvSpPr>
          <p:cNvPr id="11267" name="Rectangle 1027"/>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B58A009-16FA-4187-93CA-6394A5F6B73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9980878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A113C35-D49C-493D-841C-4698B71FCF6E}"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2650058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65A7CE-DE35-4654-A37A-71E453FA712A}"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131636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CC20457-A5D7-4B37-85F5-C6DF3BD37B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1990588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2A7C3CA-0286-4C55-A0E6-38AF649B4D1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2446523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CAAE5E6-EA33-40B2-8F77-2A436209022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9899073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B82AF82-5E06-42D3-A623-D9989AEC49AA}"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2620345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7DFAC32-B04B-4AB7-A307-91480C8FB13D}"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511877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1A14D195-E9CD-47AC-BC5A-AB38C58C60A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3899473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01F684C-4392-41E8-9A1B-6C0D6232774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8671494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1F58EDE-799B-41A4-A5AB-A345D33A9AE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4225547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26A9F62-F9BC-4D2F-A76D-701C58C5C3CE}"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7331121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981200"/>
            <a:ext cx="8229600" cy="4114800"/>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AF0D48A-5E6E-4CD4-A51A-027251B6DB2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5439225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266" name="Rectangle 1026"/>
          <p:cNvSpPr>
            <a:spLocks noGrp="1" noChangeArrowheads="1"/>
          </p:cNvSpPr>
          <p:nvPr>
            <p:ph type="ctrTitle" sz="quarter"/>
          </p:nvPr>
        </p:nvSpPr>
        <p:spPr>
          <a:xfrm>
            <a:off x="685800" y="1676400"/>
            <a:ext cx="7772400" cy="1828800"/>
          </a:xfrm>
        </p:spPr>
        <p:txBody>
          <a:bodyPr/>
          <a:lstStyle>
            <a:lvl1pPr>
              <a:defRPr/>
            </a:lvl1pPr>
          </a:lstStyle>
          <a:p>
            <a:pPr lvl="0"/>
            <a:r>
              <a:rPr lang="en-US" noProof="0" smtClean="0"/>
              <a:t>Click to edit Master title style</a:t>
            </a:r>
          </a:p>
        </p:txBody>
      </p:sp>
      <p:sp>
        <p:nvSpPr>
          <p:cNvPr id="11267" name="Rectangle 1027"/>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11268" name="Rectangle 1028"/>
          <p:cNvSpPr>
            <a:spLocks noGrp="1" noChangeArrowheads="1"/>
          </p:cNvSpPr>
          <p:nvPr>
            <p:ph type="dt" sz="quarter" idx="2"/>
          </p:nvPr>
        </p:nvSpPr>
        <p:spPr/>
        <p:txBody>
          <a:bodyPr/>
          <a:lstStyle>
            <a:lvl1pPr>
              <a:defRPr/>
            </a:lvl1pPr>
          </a:lstStyle>
          <a:p>
            <a:endParaRPr lang="en-US">
              <a:solidFill>
                <a:srgbClr val="FFFFFF"/>
              </a:solidFill>
            </a:endParaRPr>
          </a:p>
        </p:txBody>
      </p:sp>
      <p:sp>
        <p:nvSpPr>
          <p:cNvPr id="11269" name="Rectangle 1029"/>
          <p:cNvSpPr>
            <a:spLocks noGrp="1" noChangeArrowheads="1"/>
          </p:cNvSpPr>
          <p:nvPr>
            <p:ph type="ftr" sz="quarter" idx="3"/>
          </p:nvPr>
        </p:nvSpPr>
        <p:spPr/>
        <p:txBody>
          <a:bodyPr/>
          <a:lstStyle>
            <a:lvl1pPr>
              <a:defRPr/>
            </a:lvl1pPr>
          </a:lstStyle>
          <a:p>
            <a:endParaRPr lang="en-US">
              <a:solidFill>
                <a:srgbClr val="FFFFFF"/>
              </a:solidFill>
            </a:endParaRPr>
          </a:p>
        </p:txBody>
      </p:sp>
      <p:sp>
        <p:nvSpPr>
          <p:cNvPr id="11270" name="Rectangle 1030"/>
          <p:cNvSpPr>
            <a:spLocks noGrp="1" noChangeArrowheads="1"/>
          </p:cNvSpPr>
          <p:nvPr>
            <p:ph type="sldNum" sz="quarter" idx="4"/>
          </p:nvPr>
        </p:nvSpPr>
        <p:spPr/>
        <p:txBody>
          <a:bodyPr/>
          <a:lstStyle>
            <a:lvl1pPr>
              <a:defRPr/>
            </a:lvl1pPr>
          </a:lstStyle>
          <a:p>
            <a:fld id="{C2A2CB64-8275-4A8A-885C-226ACCA09020}"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4741603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502D069A-7EE4-4CA5-BA6F-79CBC1598AD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9299277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BAF38765-3DA0-4136-B287-4537FF284ADB}"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2153700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68A818D4-A1CB-4D38-823E-D6842B29737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9693083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4D9A2102-D558-4008-A59B-0A42FDEC4761}"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8833531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6AC12E06-B3D4-44E3-B57C-0C30DC0FAC99}"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051165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406A1F30-3596-4DDC-AD31-3F180980FC09}"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2205746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173D4D9C-DE87-492D-AFD3-BFBC55B7245E}"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0940226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D7994BCB-B007-4613-ACFB-5D7B5843F9AC}"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3664599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CCD428AB-876B-42DB-9820-89567607D6B7}"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1639552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02731223-CE0F-49C7-B1D7-233006DDAA32}"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1617280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1C5DB108-39AE-4A89-BC91-DCE4FC240586}"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5492566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981200"/>
            <a:ext cx="8229600" cy="4114800"/>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7F0A6D2D-971A-4F97-9667-12A2BC50D10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202421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1C87FADE-D67F-479A-B27C-1F0E8FB81A5C}"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671968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A8173636-C4CB-4325-AA16-2FB3569956C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265583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5B9582D1-E673-4E24-BC79-7EDA2E7D5030}"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1009166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6036A9B9-1D42-4561-902D-C18B5D1E1FE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7232171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14B8CBCB-8650-4453-90F4-605ECEF90AC1}"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673256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3132D58D-FC29-4F5D-A494-871D75FBFFF7}"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018248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457200" y="3810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43" name="Rectangle 3"/>
          <p:cNvSpPr>
            <a:spLocks noGrp="1" noChangeArrowheads="1"/>
          </p:cNvSpPr>
          <p:nvPr>
            <p:ph type="body" idx="1"/>
          </p:nvPr>
        </p:nvSpPr>
        <p:spPr bwMode="auto">
          <a:xfrm>
            <a:off x="457200" y="19812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4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defRPr>
            </a:lvl1pPr>
          </a:lstStyle>
          <a:p>
            <a:pPr fontAlgn="base">
              <a:spcBef>
                <a:spcPct val="0"/>
              </a:spcBef>
              <a:spcAft>
                <a:spcPct val="0"/>
              </a:spcAft>
            </a:pPr>
            <a:endParaRPr lang="en-US">
              <a:solidFill>
                <a:srgbClr val="FFFFFF"/>
              </a:solidFill>
            </a:endParaRPr>
          </a:p>
        </p:txBody>
      </p:sp>
      <p:sp>
        <p:nvSpPr>
          <p:cNvPr id="1024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defRPr>
            </a:lvl1pPr>
          </a:lstStyle>
          <a:p>
            <a:pPr fontAlgn="base">
              <a:spcBef>
                <a:spcPct val="0"/>
              </a:spcBef>
              <a:spcAft>
                <a:spcPct val="0"/>
              </a:spcAft>
            </a:pPr>
            <a:endParaRPr lang="en-US">
              <a:solidFill>
                <a:srgbClr val="FFFFFF"/>
              </a:solidFill>
            </a:endParaRPr>
          </a:p>
        </p:txBody>
      </p:sp>
      <p:sp>
        <p:nvSpPr>
          <p:cNvPr id="1024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charset="0"/>
              </a:defRPr>
            </a:lvl1pPr>
          </a:lstStyle>
          <a:p>
            <a:pPr fontAlgn="base">
              <a:spcBef>
                <a:spcPct val="0"/>
              </a:spcBef>
              <a:spcAft>
                <a:spcPct val="0"/>
              </a:spcAft>
            </a:pPr>
            <a:fld id="{BD2A6178-6B47-4582-A6FA-5E3CE7F200C5}" type="slidenum">
              <a:rPr lang="en-US">
                <a:solidFill>
                  <a:srgbClr val="FFFFFF"/>
                </a:solidFill>
              </a:rPr>
              <a:pPr fontAlgn="base">
                <a:spcBef>
                  <a:spcPct val="0"/>
                </a:spcBef>
                <a:spcAft>
                  <a:spcPct val="0"/>
                </a:spcAft>
              </a:pPr>
              <a:t>‹#›</a:t>
            </a:fld>
            <a:endParaRPr lang="en-US">
              <a:solidFill>
                <a:srgbClr val="FFFFFF"/>
              </a:solidFill>
            </a:endParaRPr>
          </a:p>
        </p:txBody>
      </p:sp>
    </p:spTree>
    <p:extLst>
      <p:ext uri="{BB962C8B-B14F-4D97-AF65-F5344CB8AC3E}">
        <p14:creationId xmlns:p14="http://schemas.microsoft.com/office/powerpoint/2010/main" val="1388171774"/>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fontAlgn="base">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457200" y="3810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43" name="Rectangle 3"/>
          <p:cNvSpPr>
            <a:spLocks noGrp="1" noChangeArrowheads="1"/>
          </p:cNvSpPr>
          <p:nvPr>
            <p:ph type="body" idx="1"/>
          </p:nvPr>
        </p:nvSpPr>
        <p:spPr bwMode="auto">
          <a:xfrm>
            <a:off x="457200" y="19812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4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defRPr>
            </a:lvl1pPr>
          </a:lstStyle>
          <a:p>
            <a:pPr fontAlgn="base">
              <a:spcBef>
                <a:spcPct val="0"/>
              </a:spcBef>
              <a:spcAft>
                <a:spcPct val="0"/>
              </a:spcAft>
              <a:defRPr/>
            </a:pPr>
            <a:endParaRPr lang="en-US">
              <a:solidFill>
                <a:srgbClr val="FFFFFF"/>
              </a:solidFill>
            </a:endParaRPr>
          </a:p>
        </p:txBody>
      </p:sp>
      <p:sp>
        <p:nvSpPr>
          <p:cNvPr id="1024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defRPr>
            </a:lvl1pPr>
          </a:lstStyle>
          <a:p>
            <a:pPr fontAlgn="base">
              <a:spcBef>
                <a:spcPct val="0"/>
              </a:spcBef>
              <a:spcAft>
                <a:spcPct val="0"/>
              </a:spcAft>
              <a:defRPr/>
            </a:pPr>
            <a:endParaRPr lang="en-US">
              <a:solidFill>
                <a:srgbClr val="FFFFFF"/>
              </a:solidFill>
            </a:endParaRPr>
          </a:p>
        </p:txBody>
      </p:sp>
      <p:sp>
        <p:nvSpPr>
          <p:cNvPr id="1024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charset="0"/>
              </a:defRPr>
            </a:lvl1pPr>
          </a:lstStyle>
          <a:p>
            <a:pPr fontAlgn="base">
              <a:spcBef>
                <a:spcPct val="0"/>
              </a:spcBef>
              <a:spcAft>
                <a:spcPct val="0"/>
              </a:spcAft>
              <a:defRPr/>
            </a:pPr>
            <a:fld id="{DBEE2FA9-D86E-446C-A5C2-361447EF0984}"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534098127"/>
      </p:ext>
    </p:extLst>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457200" y="3810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43" name="Rectangle 3"/>
          <p:cNvSpPr>
            <a:spLocks noGrp="1" noChangeArrowheads="1"/>
          </p:cNvSpPr>
          <p:nvPr>
            <p:ph type="body" idx="1"/>
          </p:nvPr>
        </p:nvSpPr>
        <p:spPr bwMode="auto">
          <a:xfrm>
            <a:off x="457200" y="19812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4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defRPr>
            </a:lvl1pPr>
          </a:lstStyle>
          <a:p>
            <a:pPr fontAlgn="base">
              <a:spcBef>
                <a:spcPct val="0"/>
              </a:spcBef>
              <a:spcAft>
                <a:spcPct val="0"/>
              </a:spcAft>
            </a:pPr>
            <a:endParaRPr lang="en-US">
              <a:solidFill>
                <a:srgbClr val="FFFFFF"/>
              </a:solidFill>
            </a:endParaRPr>
          </a:p>
        </p:txBody>
      </p:sp>
      <p:sp>
        <p:nvSpPr>
          <p:cNvPr id="1024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defRPr>
            </a:lvl1pPr>
          </a:lstStyle>
          <a:p>
            <a:pPr fontAlgn="base">
              <a:spcBef>
                <a:spcPct val="0"/>
              </a:spcBef>
              <a:spcAft>
                <a:spcPct val="0"/>
              </a:spcAft>
            </a:pPr>
            <a:endParaRPr lang="en-US">
              <a:solidFill>
                <a:srgbClr val="FFFFFF"/>
              </a:solidFill>
            </a:endParaRPr>
          </a:p>
        </p:txBody>
      </p:sp>
      <p:sp>
        <p:nvSpPr>
          <p:cNvPr id="1024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charset="0"/>
              </a:defRPr>
            </a:lvl1pPr>
          </a:lstStyle>
          <a:p>
            <a:pPr fontAlgn="base">
              <a:spcBef>
                <a:spcPct val="0"/>
              </a:spcBef>
              <a:spcAft>
                <a:spcPct val="0"/>
              </a:spcAft>
            </a:pPr>
            <a:fld id="{08E51D77-5470-46BA-B513-34BB4828FE6A}" type="slidenum">
              <a:rPr lang="en-US">
                <a:solidFill>
                  <a:srgbClr val="FFFFFF"/>
                </a:solidFill>
              </a:rPr>
              <a:pPr fontAlgn="base">
                <a:spcBef>
                  <a:spcPct val="0"/>
                </a:spcBef>
                <a:spcAft>
                  <a:spcPct val="0"/>
                </a:spcAft>
              </a:pPr>
              <a:t>‹#›</a:t>
            </a:fld>
            <a:endParaRPr lang="en-US">
              <a:solidFill>
                <a:srgbClr val="FFFFFF"/>
              </a:solidFill>
            </a:endParaRPr>
          </a:p>
        </p:txBody>
      </p:sp>
    </p:spTree>
    <p:extLst>
      <p:ext uri="{BB962C8B-B14F-4D97-AF65-F5344CB8AC3E}">
        <p14:creationId xmlns:p14="http://schemas.microsoft.com/office/powerpoint/2010/main" val="3982580810"/>
      </p:ext>
    </p:extLst>
  </p:cSld>
  <p:clrMap bg1="dk2" tx1="lt1" bg2="dk1"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fontAlgn="base">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0"/>
            <a:ext cx="9144000" cy="6858000"/>
          </a:xfrm>
        </p:spPr>
        <p:txBody>
          <a:bodyPr/>
          <a:lstStyle/>
          <a:p>
            <a:r>
              <a:rPr lang="en-US" sz="4000" dirty="0" smtClean="0">
                <a:solidFill>
                  <a:srgbClr val="FFFF00"/>
                </a:solidFill>
              </a:rPr>
              <a:t>Idaho </a:t>
            </a:r>
            <a:br>
              <a:rPr lang="en-US" sz="4000" dirty="0" smtClean="0">
                <a:solidFill>
                  <a:srgbClr val="FFFF00"/>
                </a:solidFill>
              </a:rPr>
            </a:br>
            <a:r>
              <a:rPr lang="en-US" sz="4000" dirty="0" smtClean="0">
                <a:solidFill>
                  <a:srgbClr val="FFFF00"/>
                </a:solidFill>
              </a:rPr>
              <a:t>Crop </a:t>
            </a:r>
            <a:r>
              <a:rPr lang="en-US" sz="4000" dirty="0">
                <a:solidFill>
                  <a:srgbClr val="FFFF00"/>
                </a:solidFill>
              </a:rPr>
              <a:t>Residue Burning</a:t>
            </a:r>
            <a:br>
              <a:rPr lang="en-US" sz="4000" dirty="0">
                <a:solidFill>
                  <a:srgbClr val="FFFF00"/>
                </a:solidFill>
              </a:rPr>
            </a:br>
            <a:r>
              <a:rPr lang="en-US" sz="4000" dirty="0">
                <a:solidFill>
                  <a:srgbClr val="FFFF00"/>
                </a:solidFill>
              </a:rPr>
              <a:t>(CRB)</a:t>
            </a:r>
            <a:r>
              <a:rPr lang="en-US" sz="2000" dirty="0">
                <a:solidFill>
                  <a:srgbClr val="FFFF00"/>
                </a:solidFill>
              </a:rPr>
              <a:t/>
            </a:r>
            <a:br>
              <a:rPr lang="en-US" sz="2000" dirty="0">
                <a:solidFill>
                  <a:srgbClr val="FFFF00"/>
                </a:solidFill>
              </a:rPr>
            </a:br>
            <a:r>
              <a:rPr lang="en-US" sz="2000" dirty="0">
                <a:solidFill>
                  <a:srgbClr val="FFFF00"/>
                </a:solidFill>
              </a:rPr>
              <a:t/>
            </a:r>
            <a:br>
              <a:rPr lang="en-US" sz="2000" dirty="0">
                <a:solidFill>
                  <a:srgbClr val="FFFF00"/>
                </a:solidFill>
              </a:rPr>
            </a:br>
            <a:r>
              <a:rPr lang="en-US" sz="4000">
                <a:solidFill>
                  <a:srgbClr val="FFFF00"/>
                </a:solidFill>
              </a:rPr>
              <a:t/>
            </a:r>
            <a:br>
              <a:rPr lang="en-US" sz="4000">
                <a:solidFill>
                  <a:srgbClr val="FFFF00"/>
                </a:solidFill>
              </a:rPr>
            </a:br>
            <a:r>
              <a:rPr lang="en-US" sz="4000" smtClean="0"/>
              <a:t>April </a:t>
            </a:r>
            <a:r>
              <a:rPr lang="en-US" sz="4000" dirty="0" smtClean="0"/>
              <a:t>18, 2012</a:t>
            </a:r>
            <a:r>
              <a:rPr lang="en-US" sz="4000"/>
              <a:t/>
            </a:r>
            <a:br>
              <a:rPr lang="en-US" sz="4000"/>
            </a:br>
            <a:r>
              <a:rPr lang="en-US" sz="4000" smtClean="0"/>
              <a:t/>
            </a:r>
            <a:br>
              <a:rPr lang="en-US" sz="4000" smtClean="0"/>
            </a:br>
            <a:r>
              <a:rPr lang="en-US" sz="4000" smtClean="0"/>
              <a:t>Mary </a:t>
            </a:r>
            <a:r>
              <a:rPr lang="en-US" sz="4000" dirty="0" smtClean="0"/>
              <a:t>Anderson</a:t>
            </a:r>
            <a:r>
              <a:rPr lang="en-US" sz="4000"/>
              <a:t/>
            </a:r>
            <a:br>
              <a:rPr lang="en-US" sz="4000"/>
            </a:br>
            <a:r>
              <a:rPr lang="en-US" sz="3200" smtClean="0"/>
              <a:t>2012 </a:t>
            </a:r>
            <a:r>
              <a:rPr lang="en-US" sz="3200" dirty="0" smtClean="0"/>
              <a:t>Smoke Management in the Northwest</a:t>
            </a:r>
            <a:endParaRPr lang="en-US" sz="3200" dirty="0"/>
          </a:p>
        </p:txBody>
      </p:sp>
    </p:spTree>
    <p:extLst>
      <p:ext uri="{BB962C8B-B14F-4D97-AF65-F5344CB8AC3E}">
        <p14:creationId xmlns:p14="http://schemas.microsoft.com/office/powerpoint/2010/main" val="14385758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22318" y="0"/>
            <a:ext cx="5299364" cy="6858000"/>
          </a:xfrm>
          <a:prstGeom prst="rect">
            <a:avLst/>
          </a:prstGeom>
        </p:spPr>
      </p:pic>
    </p:spTree>
    <p:extLst>
      <p:ext uri="{BB962C8B-B14F-4D97-AF65-F5344CB8AC3E}">
        <p14:creationId xmlns:p14="http://schemas.microsoft.com/office/powerpoint/2010/main" val="29793213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2"/>
          <p:cNvSpPr>
            <a:spLocks noGrp="1" noChangeArrowheads="1"/>
          </p:cNvSpPr>
          <p:nvPr>
            <p:ph type="ctrTitle"/>
          </p:nvPr>
        </p:nvSpPr>
        <p:spPr>
          <a:xfrm>
            <a:off x="0" y="0"/>
            <a:ext cx="9144000" cy="1219200"/>
          </a:xfrm>
        </p:spPr>
        <p:txBody>
          <a:bodyPr/>
          <a:lstStyle/>
          <a:p>
            <a:r>
              <a:rPr lang="en-US" sz="3600">
                <a:solidFill>
                  <a:srgbClr val="FFFF00"/>
                </a:solidFill>
              </a:rPr>
              <a:t>Burn Approval Criteria </a:t>
            </a:r>
            <a:br>
              <a:rPr lang="en-US" sz="3600">
                <a:solidFill>
                  <a:srgbClr val="FFFF00"/>
                </a:solidFill>
              </a:rPr>
            </a:br>
            <a:r>
              <a:rPr lang="en-US" sz="3600">
                <a:solidFill>
                  <a:srgbClr val="FFFF00"/>
                </a:solidFill>
              </a:rPr>
              <a:t>(DEQ’s requirements for approving burn)</a:t>
            </a:r>
          </a:p>
        </p:txBody>
      </p:sp>
      <p:sp>
        <p:nvSpPr>
          <p:cNvPr id="354307" name="Rectangle 3"/>
          <p:cNvSpPr>
            <a:spLocks noGrp="1" noChangeArrowheads="1"/>
          </p:cNvSpPr>
          <p:nvPr>
            <p:ph type="subTitle" idx="1"/>
          </p:nvPr>
        </p:nvSpPr>
        <p:spPr>
          <a:xfrm>
            <a:off x="762000" y="1371600"/>
            <a:ext cx="7467600" cy="4953000"/>
          </a:xfrm>
        </p:spPr>
        <p:txBody>
          <a:bodyPr/>
          <a:lstStyle/>
          <a:p>
            <a:pPr marL="347663" indent="-347663" algn="l">
              <a:lnSpc>
                <a:spcPct val="80000"/>
              </a:lnSpc>
              <a:buFont typeface="Wingdings" pitchFamily="2" charset="2"/>
              <a:buChar char="n"/>
            </a:pPr>
            <a:r>
              <a:rPr lang="en-US" sz="2400" b="1"/>
              <a:t>Expected emissions from all burns that day</a:t>
            </a:r>
          </a:p>
          <a:p>
            <a:pPr marL="1828800" lvl="3" indent="-231775">
              <a:lnSpc>
                <a:spcPct val="80000"/>
              </a:lnSpc>
            </a:pPr>
            <a:endParaRPr lang="en-US" sz="1600" b="1"/>
          </a:p>
          <a:p>
            <a:pPr marL="347663" indent="-347663" algn="l">
              <a:lnSpc>
                <a:spcPct val="80000"/>
              </a:lnSpc>
              <a:buFont typeface="Wingdings" pitchFamily="2" charset="2"/>
              <a:buChar char="n"/>
            </a:pPr>
            <a:r>
              <a:rPr lang="en-US" sz="2400" b="1"/>
              <a:t>Moisture content of crop residue</a:t>
            </a:r>
          </a:p>
          <a:p>
            <a:pPr marL="1828800" lvl="3" indent="-231775">
              <a:lnSpc>
                <a:spcPct val="80000"/>
              </a:lnSpc>
            </a:pPr>
            <a:endParaRPr lang="en-US" sz="1600" b="1"/>
          </a:p>
          <a:p>
            <a:pPr marL="347663" indent="-347663" algn="l">
              <a:lnSpc>
                <a:spcPct val="80000"/>
              </a:lnSpc>
              <a:buFont typeface="Wingdings" pitchFamily="2" charset="2"/>
              <a:buChar char="n"/>
            </a:pPr>
            <a:r>
              <a:rPr lang="en-US" sz="2400" b="1"/>
              <a:t>Acreage, crop type, and fuel characteristics</a:t>
            </a:r>
          </a:p>
          <a:p>
            <a:pPr marL="1828800" lvl="3" indent="-231775">
              <a:lnSpc>
                <a:spcPct val="80000"/>
              </a:lnSpc>
            </a:pPr>
            <a:endParaRPr lang="en-US" sz="1600" b="1"/>
          </a:p>
          <a:p>
            <a:pPr marL="347663" indent="-347663" algn="l">
              <a:lnSpc>
                <a:spcPct val="80000"/>
              </a:lnSpc>
              <a:buFont typeface="Wingdings" pitchFamily="2" charset="2"/>
              <a:buChar char="n"/>
            </a:pPr>
            <a:r>
              <a:rPr lang="en-US" sz="2400" b="1"/>
              <a:t>Meteorological Conditions</a:t>
            </a:r>
          </a:p>
          <a:p>
            <a:pPr marL="1828800" lvl="3" indent="-231775">
              <a:lnSpc>
                <a:spcPct val="80000"/>
              </a:lnSpc>
            </a:pPr>
            <a:endParaRPr lang="en-US" sz="1600" b="1"/>
          </a:p>
          <a:p>
            <a:pPr marL="347663" indent="-347663" algn="l">
              <a:lnSpc>
                <a:spcPct val="80000"/>
              </a:lnSpc>
              <a:buFont typeface="Wingdings" pitchFamily="2" charset="2"/>
              <a:buChar char="n"/>
            </a:pPr>
            <a:r>
              <a:rPr lang="en-US" sz="2400" b="1"/>
              <a:t>Proximity to:</a:t>
            </a:r>
          </a:p>
          <a:p>
            <a:pPr marL="914400" lvl="1" indent="-350838">
              <a:lnSpc>
                <a:spcPct val="80000"/>
              </a:lnSpc>
            </a:pPr>
            <a:r>
              <a:rPr lang="en-US" sz="2000"/>
              <a:t> Institutions with sensitive populations</a:t>
            </a:r>
          </a:p>
          <a:p>
            <a:pPr marL="914400" lvl="1" indent="-350838">
              <a:lnSpc>
                <a:spcPct val="80000"/>
              </a:lnSpc>
            </a:pPr>
            <a:r>
              <a:rPr lang="en-US" sz="2000"/>
              <a:t> Other burns</a:t>
            </a:r>
          </a:p>
          <a:p>
            <a:pPr marL="914400" lvl="1" indent="-350838">
              <a:lnSpc>
                <a:spcPct val="80000"/>
              </a:lnSpc>
            </a:pPr>
            <a:r>
              <a:rPr lang="en-US" sz="2000"/>
              <a:t> Public roadways</a:t>
            </a:r>
          </a:p>
          <a:p>
            <a:pPr marL="914400" lvl="1" indent="-350838">
              <a:lnSpc>
                <a:spcPct val="80000"/>
              </a:lnSpc>
            </a:pPr>
            <a:r>
              <a:rPr lang="en-US" sz="2000"/>
              <a:t> Airports</a:t>
            </a:r>
          </a:p>
          <a:p>
            <a:pPr marL="1828800" lvl="3" indent="-231775">
              <a:lnSpc>
                <a:spcPct val="80000"/>
              </a:lnSpc>
            </a:pPr>
            <a:endParaRPr lang="en-US" sz="1600"/>
          </a:p>
          <a:p>
            <a:pPr marL="347663" indent="-347663" algn="l">
              <a:lnSpc>
                <a:spcPct val="80000"/>
              </a:lnSpc>
              <a:buFont typeface="Wingdings" pitchFamily="2" charset="2"/>
              <a:buChar char="n"/>
            </a:pPr>
            <a:r>
              <a:rPr lang="en-US" sz="2400" b="1"/>
              <a:t>Other relevant factors</a:t>
            </a:r>
          </a:p>
          <a:p>
            <a:pPr marL="347663" indent="-347663" algn="l">
              <a:lnSpc>
                <a:spcPct val="80000"/>
              </a:lnSpc>
            </a:pPr>
            <a:endParaRPr lang="en-US" sz="2400" b="1"/>
          </a:p>
        </p:txBody>
      </p:sp>
    </p:spTree>
    <p:extLst>
      <p:ext uri="{BB962C8B-B14F-4D97-AF65-F5344CB8AC3E}">
        <p14:creationId xmlns:p14="http://schemas.microsoft.com/office/powerpoint/2010/main" val="3885333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Rectangle 2"/>
          <p:cNvSpPr>
            <a:spLocks noGrp="1" noChangeArrowheads="1"/>
          </p:cNvSpPr>
          <p:nvPr>
            <p:ph type="title"/>
          </p:nvPr>
        </p:nvSpPr>
        <p:spPr/>
        <p:txBody>
          <a:bodyPr/>
          <a:lstStyle/>
          <a:p>
            <a:r>
              <a:rPr lang="en-US">
                <a:solidFill>
                  <a:srgbClr val="FFFF00"/>
                </a:solidFill>
              </a:rPr>
              <a:t>Weather Parameters</a:t>
            </a:r>
          </a:p>
        </p:txBody>
      </p:sp>
      <p:sp>
        <p:nvSpPr>
          <p:cNvPr id="390147" name="Rectangle 3"/>
          <p:cNvSpPr>
            <a:spLocks noGrp="1" noChangeArrowheads="1"/>
          </p:cNvSpPr>
          <p:nvPr>
            <p:ph type="body" idx="1"/>
          </p:nvPr>
        </p:nvSpPr>
        <p:spPr>
          <a:xfrm>
            <a:off x="838200" y="1905000"/>
            <a:ext cx="6172200" cy="4495800"/>
          </a:xfrm>
        </p:spPr>
        <p:txBody>
          <a:bodyPr/>
          <a:lstStyle/>
          <a:p>
            <a:r>
              <a:rPr lang="en-US" sz="2800"/>
              <a:t>Ventilation index</a:t>
            </a:r>
          </a:p>
          <a:p>
            <a:r>
              <a:rPr lang="en-US" sz="2800"/>
              <a:t>Cloud cover</a:t>
            </a:r>
          </a:p>
          <a:p>
            <a:r>
              <a:rPr lang="en-US" sz="2800"/>
              <a:t>Surface wind speed and direction</a:t>
            </a:r>
          </a:p>
          <a:p>
            <a:r>
              <a:rPr lang="en-US" sz="2800"/>
              <a:t>Transport wind speed and direction</a:t>
            </a:r>
          </a:p>
          <a:p>
            <a:r>
              <a:rPr lang="en-US" sz="2800"/>
              <a:t>Mixing height</a:t>
            </a:r>
          </a:p>
          <a:p>
            <a:r>
              <a:rPr lang="en-US" sz="2800"/>
              <a:t>Relative humidity</a:t>
            </a:r>
          </a:p>
          <a:p>
            <a:r>
              <a:rPr lang="en-US" sz="2800"/>
              <a:t>Inversion conditions</a:t>
            </a:r>
          </a:p>
        </p:txBody>
      </p:sp>
    </p:spTree>
    <p:extLst>
      <p:ext uri="{BB962C8B-B14F-4D97-AF65-F5344CB8AC3E}">
        <p14:creationId xmlns:p14="http://schemas.microsoft.com/office/powerpoint/2010/main" val="3714508621"/>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Rectangle 2"/>
          <p:cNvSpPr>
            <a:spLocks noGrp="1" noChangeArrowheads="1"/>
          </p:cNvSpPr>
          <p:nvPr>
            <p:ph type="ctrTitle"/>
          </p:nvPr>
        </p:nvSpPr>
        <p:spPr>
          <a:xfrm>
            <a:off x="0" y="0"/>
            <a:ext cx="9144000" cy="1219200"/>
          </a:xfrm>
        </p:spPr>
        <p:txBody>
          <a:bodyPr/>
          <a:lstStyle/>
          <a:p>
            <a:r>
              <a:rPr lang="en-US" sz="4000">
                <a:solidFill>
                  <a:srgbClr val="FFFF00"/>
                </a:solidFill>
              </a:rPr>
              <a:t>Notification of Approval </a:t>
            </a:r>
            <a:br>
              <a:rPr lang="en-US" sz="4000">
                <a:solidFill>
                  <a:srgbClr val="FFFF00"/>
                </a:solidFill>
              </a:rPr>
            </a:br>
            <a:r>
              <a:rPr lang="en-US" sz="4000">
                <a:solidFill>
                  <a:srgbClr val="FFFF00"/>
                </a:solidFill>
              </a:rPr>
              <a:t>(Grower’s requirements for burn)</a:t>
            </a:r>
          </a:p>
        </p:txBody>
      </p:sp>
      <p:sp>
        <p:nvSpPr>
          <p:cNvPr id="328707" name="Rectangle 3"/>
          <p:cNvSpPr>
            <a:spLocks noGrp="1" noChangeArrowheads="1"/>
          </p:cNvSpPr>
          <p:nvPr>
            <p:ph type="subTitle" idx="1"/>
          </p:nvPr>
        </p:nvSpPr>
        <p:spPr>
          <a:xfrm>
            <a:off x="762000" y="1371600"/>
            <a:ext cx="7467600" cy="4953000"/>
          </a:xfrm>
        </p:spPr>
        <p:txBody>
          <a:bodyPr/>
          <a:lstStyle/>
          <a:p>
            <a:pPr marL="347663" indent="-347663" algn="l">
              <a:lnSpc>
                <a:spcPct val="90000"/>
              </a:lnSpc>
              <a:buFont typeface="Wingdings" pitchFamily="2" charset="2"/>
              <a:buChar char="n"/>
            </a:pPr>
            <a:r>
              <a:rPr lang="en-US" sz="2400" b="1" dirty="0"/>
              <a:t>Burn location</a:t>
            </a:r>
          </a:p>
          <a:p>
            <a:pPr marL="1828800" lvl="4" indent="0">
              <a:lnSpc>
                <a:spcPct val="90000"/>
              </a:lnSpc>
            </a:pPr>
            <a:endParaRPr lang="en-US" sz="1600" b="1" dirty="0"/>
          </a:p>
          <a:p>
            <a:pPr marL="347663" indent="-347663" algn="l">
              <a:lnSpc>
                <a:spcPct val="90000"/>
              </a:lnSpc>
              <a:buFont typeface="Wingdings" pitchFamily="2" charset="2"/>
              <a:buChar char="n"/>
            </a:pPr>
            <a:r>
              <a:rPr lang="en-US" sz="2400" b="1" dirty="0"/>
              <a:t>Burn window</a:t>
            </a:r>
          </a:p>
          <a:p>
            <a:pPr marL="1828800" lvl="4" indent="0">
              <a:lnSpc>
                <a:spcPct val="90000"/>
              </a:lnSpc>
            </a:pPr>
            <a:endParaRPr lang="en-US" sz="1600" b="1" dirty="0"/>
          </a:p>
          <a:p>
            <a:pPr marL="347663" indent="-347663" algn="l">
              <a:lnSpc>
                <a:spcPct val="90000"/>
              </a:lnSpc>
              <a:buFont typeface="Wingdings" pitchFamily="2" charset="2"/>
              <a:buChar char="n"/>
            </a:pPr>
            <a:r>
              <a:rPr lang="en-US" sz="2400" b="1" dirty="0"/>
              <a:t>Conditions for burns near institutions with sensitive populations</a:t>
            </a:r>
          </a:p>
          <a:p>
            <a:pPr marL="798513" lvl="1" indent="-333375">
              <a:lnSpc>
                <a:spcPct val="90000"/>
              </a:lnSpc>
            </a:pPr>
            <a:r>
              <a:rPr lang="en-US" sz="2000" dirty="0"/>
              <a:t>No burn if field is within 3 miles of such institution, sustained wind speed &lt;12 mph</a:t>
            </a:r>
          </a:p>
          <a:p>
            <a:pPr marL="798513" lvl="1" indent="-333375">
              <a:lnSpc>
                <a:spcPct val="90000"/>
              </a:lnSpc>
            </a:pPr>
            <a:r>
              <a:rPr lang="en-US" sz="2000" dirty="0"/>
              <a:t>Specific wind </a:t>
            </a:r>
            <a:r>
              <a:rPr lang="en-US" sz="2000" dirty="0" smtClean="0"/>
              <a:t>direction if required </a:t>
            </a:r>
            <a:endParaRPr lang="en-US" sz="2000" dirty="0"/>
          </a:p>
          <a:p>
            <a:pPr marL="1828800" lvl="4" indent="0">
              <a:lnSpc>
                <a:spcPct val="90000"/>
              </a:lnSpc>
            </a:pPr>
            <a:endParaRPr lang="en-US" sz="1600" dirty="0"/>
          </a:p>
          <a:p>
            <a:pPr marL="347663" indent="-347663" algn="l">
              <a:lnSpc>
                <a:spcPct val="90000"/>
              </a:lnSpc>
              <a:buFont typeface="Wingdings" pitchFamily="2" charset="2"/>
              <a:buChar char="n"/>
            </a:pPr>
            <a:r>
              <a:rPr lang="en-US" sz="2400" b="1" dirty="0"/>
              <a:t>Protection of public roadways</a:t>
            </a:r>
          </a:p>
          <a:p>
            <a:pPr marL="1828800" lvl="4" indent="0">
              <a:lnSpc>
                <a:spcPct val="90000"/>
              </a:lnSpc>
            </a:pPr>
            <a:endParaRPr lang="en-US" sz="1600" b="1" dirty="0"/>
          </a:p>
          <a:p>
            <a:pPr marL="347663" indent="-347663" algn="l">
              <a:lnSpc>
                <a:spcPct val="90000"/>
              </a:lnSpc>
              <a:buFont typeface="Wingdings" pitchFamily="2" charset="2"/>
              <a:buChar char="n"/>
            </a:pPr>
            <a:r>
              <a:rPr lang="en-US" sz="2400" b="1" dirty="0"/>
              <a:t>Requirement to withhold fuel if air quality reaches program concentration limits</a:t>
            </a:r>
          </a:p>
        </p:txBody>
      </p:sp>
    </p:spTree>
    <p:extLst>
      <p:ext uri="{BB962C8B-B14F-4D97-AF65-F5344CB8AC3E}">
        <p14:creationId xmlns:p14="http://schemas.microsoft.com/office/powerpoint/2010/main" val="34969179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1266"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4938" y="0"/>
            <a:ext cx="88741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31453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2"/>
          <p:cNvSpPr>
            <a:spLocks noGrp="1" noChangeArrowheads="1"/>
          </p:cNvSpPr>
          <p:nvPr>
            <p:ph type="title"/>
          </p:nvPr>
        </p:nvSpPr>
        <p:spPr>
          <a:xfrm>
            <a:off x="457200" y="152400"/>
            <a:ext cx="8229600" cy="1371600"/>
          </a:xfrm>
        </p:spPr>
        <p:txBody>
          <a:bodyPr/>
          <a:lstStyle/>
          <a:p>
            <a:r>
              <a:rPr lang="en-US" dirty="0" smtClean="0">
                <a:solidFill>
                  <a:srgbClr val="FFFF00"/>
                </a:solidFill>
              </a:rPr>
              <a:t>History of Ag Burning in Idaho</a:t>
            </a:r>
            <a:endParaRPr lang="en-US" dirty="0">
              <a:solidFill>
                <a:srgbClr val="FFFF00"/>
              </a:solidFill>
            </a:endParaRPr>
          </a:p>
        </p:txBody>
      </p:sp>
      <p:sp>
        <p:nvSpPr>
          <p:cNvPr id="382979" name="Rectangle 3"/>
          <p:cNvSpPr>
            <a:spLocks noGrp="1" noChangeArrowheads="1"/>
          </p:cNvSpPr>
          <p:nvPr>
            <p:ph type="body" idx="1"/>
          </p:nvPr>
        </p:nvSpPr>
        <p:spPr>
          <a:xfrm>
            <a:off x="457200" y="1524000"/>
            <a:ext cx="8229600" cy="4572000"/>
          </a:xfrm>
        </p:spPr>
        <p:txBody>
          <a:bodyPr/>
          <a:lstStyle/>
          <a:p>
            <a:pPr>
              <a:lnSpc>
                <a:spcPct val="80000"/>
              </a:lnSpc>
            </a:pPr>
            <a:r>
              <a:rPr lang="en-US" b="1" dirty="0">
                <a:effectLst/>
              </a:rPr>
              <a:t>2007 Ninth Circuit </a:t>
            </a:r>
            <a:r>
              <a:rPr lang="en-US" b="1" dirty="0" smtClean="0">
                <a:effectLst/>
              </a:rPr>
              <a:t>Decision - January</a:t>
            </a:r>
            <a:endParaRPr lang="en-US" b="1" dirty="0">
              <a:effectLst/>
            </a:endParaRPr>
          </a:p>
          <a:p>
            <a:pPr lvl="1">
              <a:lnSpc>
                <a:spcPct val="80000"/>
              </a:lnSpc>
            </a:pPr>
            <a:r>
              <a:rPr lang="en-US" sz="2600" dirty="0" smtClean="0"/>
              <a:t>SIP </a:t>
            </a:r>
            <a:r>
              <a:rPr lang="en-US" sz="2600" dirty="0"/>
              <a:t>did not have adequate </a:t>
            </a:r>
            <a:r>
              <a:rPr lang="en-US" sz="2600" dirty="0" smtClean="0"/>
              <a:t>demonstration</a:t>
            </a:r>
          </a:p>
          <a:p>
            <a:pPr lvl="1">
              <a:lnSpc>
                <a:spcPct val="80000"/>
              </a:lnSpc>
            </a:pPr>
            <a:r>
              <a:rPr lang="en-US" sz="2600" dirty="0" smtClean="0"/>
              <a:t>Idaho stopped crop residue burning in Idaho outside Reservation boundaries</a:t>
            </a:r>
            <a:endParaRPr lang="en-US" sz="2600" dirty="0"/>
          </a:p>
          <a:p>
            <a:pPr lvl="3">
              <a:lnSpc>
                <a:spcPct val="80000"/>
              </a:lnSpc>
            </a:pPr>
            <a:endParaRPr lang="en-US" dirty="0">
              <a:effectLst/>
            </a:endParaRPr>
          </a:p>
          <a:p>
            <a:pPr>
              <a:lnSpc>
                <a:spcPct val="80000"/>
              </a:lnSpc>
            </a:pPr>
            <a:r>
              <a:rPr lang="en-US" b="1" dirty="0">
                <a:effectLst/>
              </a:rPr>
              <a:t>Negotiations</a:t>
            </a:r>
          </a:p>
          <a:p>
            <a:pPr lvl="1">
              <a:lnSpc>
                <a:spcPct val="80000"/>
              </a:lnSpc>
            </a:pPr>
            <a:r>
              <a:rPr lang="en-US" sz="2600" dirty="0"/>
              <a:t>SAFE, DEQ, ISDA, EPA, farm organizations and farmers who burn crop residue</a:t>
            </a:r>
          </a:p>
          <a:p>
            <a:pPr lvl="1">
              <a:lnSpc>
                <a:spcPct val="80000"/>
              </a:lnSpc>
            </a:pPr>
            <a:r>
              <a:rPr lang="en-US" sz="2600" dirty="0"/>
              <a:t>Agreement reached December 19, 2007</a:t>
            </a:r>
          </a:p>
          <a:p>
            <a:pPr lvl="1">
              <a:lnSpc>
                <a:spcPct val="80000"/>
              </a:lnSpc>
            </a:pPr>
            <a:r>
              <a:rPr lang="en-US" sz="2600" dirty="0"/>
              <a:t>Designed basic requirements of revised CRB program</a:t>
            </a:r>
          </a:p>
          <a:p>
            <a:pPr lvl="1">
              <a:lnSpc>
                <a:spcPct val="80000"/>
              </a:lnSpc>
            </a:pPr>
            <a:r>
              <a:rPr lang="en-US" sz="2600" dirty="0"/>
              <a:t>More restrictive on both DEQ and growers</a:t>
            </a:r>
          </a:p>
        </p:txBody>
      </p:sp>
    </p:spTree>
    <p:extLst>
      <p:ext uri="{BB962C8B-B14F-4D97-AF65-F5344CB8AC3E}">
        <p14:creationId xmlns:p14="http://schemas.microsoft.com/office/powerpoint/2010/main" val="30445472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Rectangle 2"/>
          <p:cNvSpPr>
            <a:spLocks noGrp="1" noChangeArrowheads="1"/>
          </p:cNvSpPr>
          <p:nvPr>
            <p:ph type="title"/>
          </p:nvPr>
        </p:nvSpPr>
        <p:spPr>
          <a:xfrm>
            <a:off x="457200" y="11545"/>
            <a:ext cx="8229600" cy="1371600"/>
          </a:xfrm>
        </p:spPr>
        <p:txBody>
          <a:bodyPr/>
          <a:lstStyle/>
          <a:p>
            <a:r>
              <a:rPr lang="en-US" dirty="0">
                <a:solidFill>
                  <a:srgbClr val="FFFF00"/>
                </a:solidFill>
              </a:rPr>
              <a:t>History (2)</a:t>
            </a:r>
          </a:p>
        </p:txBody>
      </p:sp>
      <p:sp>
        <p:nvSpPr>
          <p:cNvPr id="384003" name="Rectangle 3"/>
          <p:cNvSpPr>
            <a:spLocks noGrp="1" noChangeArrowheads="1"/>
          </p:cNvSpPr>
          <p:nvPr>
            <p:ph type="body" idx="1"/>
          </p:nvPr>
        </p:nvSpPr>
        <p:spPr>
          <a:xfrm>
            <a:off x="457200" y="1447800"/>
            <a:ext cx="8229600" cy="4648200"/>
          </a:xfrm>
        </p:spPr>
        <p:txBody>
          <a:bodyPr/>
          <a:lstStyle/>
          <a:p>
            <a:pPr>
              <a:lnSpc>
                <a:spcPct val="80000"/>
              </a:lnSpc>
            </a:pPr>
            <a:r>
              <a:rPr lang="en-US" sz="2800" b="1" dirty="0"/>
              <a:t>Legislation</a:t>
            </a:r>
          </a:p>
          <a:p>
            <a:pPr lvl="1">
              <a:lnSpc>
                <a:spcPct val="80000"/>
              </a:lnSpc>
            </a:pPr>
            <a:r>
              <a:rPr lang="en-US" sz="2200" dirty="0"/>
              <a:t>House Bill 557</a:t>
            </a:r>
          </a:p>
          <a:p>
            <a:pPr lvl="1">
              <a:lnSpc>
                <a:spcPct val="80000"/>
              </a:lnSpc>
            </a:pPr>
            <a:r>
              <a:rPr lang="en-US" sz="2200" dirty="0"/>
              <a:t>Signed and effective March 7, 2008</a:t>
            </a:r>
          </a:p>
          <a:p>
            <a:pPr lvl="1">
              <a:lnSpc>
                <a:spcPct val="80000"/>
              </a:lnSpc>
            </a:pPr>
            <a:r>
              <a:rPr lang="en-US" sz="2200" dirty="0"/>
              <a:t>Transferred program from ISDA to IDEQ</a:t>
            </a:r>
          </a:p>
          <a:p>
            <a:pPr lvl="1">
              <a:lnSpc>
                <a:spcPct val="80000"/>
              </a:lnSpc>
            </a:pPr>
            <a:r>
              <a:rPr lang="en-US" sz="2200" dirty="0"/>
              <a:t>Field location and burn information will be available to public</a:t>
            </a:r>
          </a:p>
          <a:p>
            <a:pPr lvl="1">
              <a:lnSpc>
                <a:spcPct val="80000"/>
              </a:lnSpc>
            </a:pPr>
            <a:r>
              <a:rPr lang="en-US" sz="2200" dirty="0"/>
              <a:t>Set registration fee</a:t>
            </a:r>
          </a:p>
          <a:p>
            <a:pPr lvl="1">
              <a:lnSpc>
                <a:spcPct val="80000"/>
              </a:lnSpc>
            </a:pPr>
            <a:r>
              <a:rPr lang="en-US" sz="2200" dirty="0" smtClean="0"/>
              <a:t>Prohibits DEQ from approving burns if air quality has reached or is forecasted to reach 75% of any NAAQS or 80% of the 1-hour action level for PM2.5</a:t>
            </a:r>
            <a:endParaRPr lang="en-US" sz="2000" dirty="0"/>
          </a:p>
          <a:p>
            <a:pPr>
              <a:lnSpc>
                <a:spcPct val="80000"/>
              </a:lnSpc>
              <a:spcBef>
                <a:spcPts val="2400"/>
              </a:spcBef>
            </a:pPr>
            <a:r>
              <a:rPr lang="en-US" sz="2800" b="1" dirty="0"/>
              <a:t>Air Quality Rules</a:t>
            </a:r>
          </a:p>
          <a:p>
            <a:pPr lvl="1">
              <a:lnSpc>
                <a:spcPct val="80000"/>
              </a:lnSpc>
            </a:pPr>
            <a:r>
              <a:rPr lang="en-US" sz="2200" dirty="0"/>
              <a:t>Board approved temporary rules, effective April 2, 2008</a:t>
            </a:r>
          </a:p>
          <a:p>
            <a:pPr lvl="1">
              <a:lnSpc>
                <a:spcPct val="80000"/>
              </a:lnSpc>
            </a:pPr>
            <a:r>
              <a:rPr lang="en-US" sz="2200" dirty="0"/>
              <a:t>Rules final at end of this session</a:t>
            </a:r>
          </a:p>
        </p:txBody>
      </p:sp>
    </p:spTree>
    <p:extLst>
      <p:ext uri="{BB962C8B-B14F-4D97-AF65-F5344CB8AC3E}">
        <p14:creationId xmlns:p14="http://schemas.microsoft.com/office/powerpoint/2010/main" val="25087066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2"/>
          <p:cNvSpPr>
            <a:spLocks noGrp="1" noChangeArrowheads="1"/>
          </p:cNvSpPr>
          <p:nvPr>
            <p:ph type="title"/>
          </p:nvPr>
        </p:nvSpPr>
        <p:spPr/>
        <p:txBody>
          <a:bodyPr/>
          <a:lstStyle/>
          <a:p>
            <a:r>
              <a:rPr lang="en-US">
                <a:solidFill>
                  <a:srgbClr val="FFFF00"/>
                </a:solidFill>
              </a:rPr>
              <a:t>History (3)</a:t>
            </a:r>
          </a:p>
        </p:txBody>
      </p:sp>
      <p:sp>
        <p:nvSpPr>
          <p:cNvPr id="385027" name="Rectangle 3"/>
          <p:cNvSpPr>
            <a:spLocks noGrp="1" noChangeArrowheads="1"/>
          </p:cNvSpPr>
          <p:nvPr>
            <p:ph type="body" idx="1"/>
          </p:nvPr>
        </p:nvSpPr>
        <p:spPr>
          <a:xfrm>
            <a:off x="457200" y="1600200"/>
            <a:ext cx="8229600" cy="4724400"/>
          </a:xfrm>
        </p:spPr>
        <p:txBody>
          <a:bodyPr/>
          <a:lstStyle/>
          <a:p>
            <a:r>
              <a:rPr lang="en-US" sz="2800" b="1"/>
              <a:t>State Implementation Plan (SIP)</a:t>
            </a:r>
          </a:p>
          <a:p>
            <a:pPr lvl="1"/>
            <a:r>
              <a:rPr lang="en-US" sz="2400"/>
              <a:t>Public comment April 2 – May 2, 2009</a:t>
            </a:r>
          </a:p>
          <a:p>
            <a:pPr lvl="1"/>
            <a:r>
              <a:rPr lang="en-US" sz="2400"/>
              <a:t>Final submitted to EPA May 28, 2008</a:t>
            </a:r>
          </a:p>
          <a:p>
            <a:pPr lvl="1"/>
            <a:r>
              <a:rPr lang="en-US" sz="2400"/>
              <a:t>EPA approved August 1, 2008</a:t>
            </a:r>
          </a:p>
          <a:p>
            <a:pPr lvl="1"/>
            <a:r>
              <a:rPr lang="en-US" sz="2400"/>
              <a:t>Approval was effective September 1, 2008</a:t>
            </a:r>
          </a:p>
          <a:p>
            <a:r>
              <a:rPr lang="en-US" sz="2800" b="1"/>
              <a:t>Draft Operating Guide</a:t>
            </a:r>
            <a:r>
              <a:rPr lang="en-US" sz="2800"/>
              <a:t> – </a:t>
            </a:r>
            <a:r>
              <a:rPr lang="en-US" sz="2400"/>
              <a:t>July 31, 2008</a:t>
            </a:r>
          </a:p>
          <a:p>
            <a:r>
              <a:rPr lang="en-US" sz="2800" b="1"/>
              <a:t>Registration</a:t>
            </a:r>
          </a:p>
          <a:p>
            <a:pPr lvl="1"/>
            <a:r>
              <a:rPr lang="en-US" sz="2400"/>
              <a:t>On-line registration starts August 1, 2008</a:t>
            </a:r>
          </a:p>
          <a:p>
            <a:pPr lvl="1"/>
            <a:r>
              <a:rPr lang="en-US" sz="2400"/>
              <a:t>Would allow burns for September 2, 2008</a:t>
            </a:r>
          </a:p>
          <a:p>
            <a:r>
              <a:rPr lang="en-US" sz="2800" b="1"/>
              <a:t>Start of 2008 burn season</a:t>
            </a:r>
            <a:r>
              <a:rPr lang="en-US" sz="2800"/>
              <a:t> – </a:t>
            </a:r>
            <a:r>
              <a:rPr lang="en-US" sz="2400"/>
              <a:t>September 2, 2008</a:t>
            </a:r>
          </a:p>
        </p:txBody>
      </p:sp>
    </p:spTree>
    <p:extLst>
      <p:ext uri="{BB962C8B-B14F-4D97-AF65-F5344CB8AC3E}">
        <p14:creationId xmlns:p14="http://schemas.microsoft.com/office/powerpoint/2010/main" val="1232531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p:cNvSpPr>
            <a:spLocks noGrp="1" noChangeArrowheads="1"/>
          </p:cNvSpPr>
          <p:nvPr>
            <p:ph type="title"/>
          </p:nvPr>
        </p:nvSpPr>
        <p:spPr>
          <a:xfrm>
            <a:off x="0" y="0"/>
            <a:ext cx="9144000" cy="1066800"/>
          </a:xfrm>
        </p:spPr>
        <p:txBody>
          <a:bodyPr/>
          <a:lstStyle/>
          <a:p>
            <a:r>
              <a:rPr lang="en-US" sz="4000" dirty="0">
                <a:solidFill>
                  <a:srgbClr val="FFFF00"/>
                </a:solidFill>
              </a:rPr>
              <a:t>Key Points from Agreement</a:t>
            </a:r>
          </a:p>
        </p:txBody>
      </p:sp>
      <p:sp>
        <p:nvSpPr>
          <p:cNvPr id="270339" name="Rectangle 3"/>
          <p:cNvSpPr>
            <a:spLocks noGrp="1" noChangeArrowheads="1"/>
          </p:cNvSpPr>
          <p:nvPr>
            <p:ph type="body" idx="1"/>
          </p:nvPr>
        </p:nvSpPr>
        <p:spPr>
          <a:xfrm>
            <a:off x="304800" y="990600"/>
            <a:ext cx="8458200" cy="5410200"/>
          </a:xfrm>
        </p:spPr>
        <p:txBody>
          <a:bodyPr/>
          <a:lstStyle/>
          <a:p>
            <a:pPr>
              <a:lnSpc>
                <a:spcPct val="80000"/>
              </a:lnSpc>
              <a:spcBef>
                <a:spcPts val="300"/>
              </a:spcBef>
            </a:pPr>
            <a:r>
              <a:rPr lang="en-US" sz="2800" b="1" dirty="0" smtClean="0">
                <a:effectLst/>
              </a:rPr>
              <a:t>Enforceability of program</a:t>
            </a:r>
          </a:p>
          <a:p>
            <a:pPr>
              <a:lnSpc>
                <a:spcPct val="150000"/>
              </a:lnSpc>
              <a:spcBef>
                <a:spcPts val="900"/>
              </a:spcBef>
            </a:pPr>
            <a:r>
              <a:rPr lang="en-US" sz="2800" b="1" dirty="0" smtClean="0">
                <a:effectLst/>
              </a:rPr>
              <a:t>DEQ run program</a:t>
            </a:r>
          </a:p>
          <a:p>
            <a:pPr lvl="1">
              <a:lnSpc>
                <a:spcPct val="80000"/>
              </a:lnSpc>
            </a:pPr>
            <a:r>
              <a:rPr lang="en-US" sz="2400" dirty="0" smtClean="0">
                <a:effectLst>
                  <a:outerShdw blurRad="38100" dist="38100" dir="2700000" algn="tl">
                    <a:srgbClr val="000000">
                      <a:alpha val="43137"/>
                    </a:srgbClr>
                  </a:outerShdw>
                </a:effectLst>
              </a:rPr>
              <a:t>Switch authorities from ISDA to DEQ</a:t>
            </a:r>
          </a:p>
          <a:p>
            <a:pPr lvl="1">
              <a:lnSpc>
                <a:spcPct val="80000"/>
              </a:lnSpc>
            </a:pPr>
            <a:r>
              <a:rPr lang="en-US" sz="2400" dirty="0" smtClean="0">
                <a:effectLst>
                  <a:outerShdw blurRad="38100" dist="38100" dir="2700000" algn="tl">
                    <a:srgbClr val="000000">
                      <a:alpha val="43137"/>
                    </a:srgbClr>
                  </a:outerShdw>
                </a:effectLst>
              </a:rPr>
              <a:t>Statewide program</a:t>
            </a:r>
          </a:p>
          <a:p>
            <a:pPr>
              <a:spcBef>
                <a:spcPts val="2400"/>
              </a:spcBef>
            </a:pPr>
            <a:r>
              <a:rPr lang="en-US" sz="2800" b="1" dirty="0" smtClean="0">
                <a:effectLst/>
              </a:rPr>
              <a:t>Model program after Nez Perce Program</a:t>
            </a:r>
          </a:p>
          <a:p>
            <a:pPr lvl="1">
              <a:lnSpc>
                <a:spcPct val="80000"/>
              </a:lnSpc>
            </a:pPr>
            <a:r>
              <a:rPr lang="en-US" sz="2400" dirty="0" smtClean="0">
                <a:effectLst>
                  <a:outerShdw blurRad="38100" dist="38100" dir="2700000" algn="tl">
                    <a:srgbClr val="000000">
                      <a:alpha val="43137"/>
                    </a:srgbClr>
                  </a:outerShdw>
                </a:effectLst>
              </a:rPr>
              <a:t>Protect </a:t>
            </a:r>
            <a:r>
              <a:rPr lang="en-US" sz="2400" dirty="0">
                <a:effectLst>
                  <a:outerShdw blurRad="38100" dist="38100" dir="2700000" algn="tl">
                    <a:srgbClr val="000000">
                      <a:alpha val="43137"/>
                    </a:srgbClr>
                  </a:outerShdw>
                </a:effectLst>
              </a:rPr>
              <a:t>air quality to 75% of NAAQS</a:t>
            </a:r>
          </a:p>
          <a:p>
            <a:pPr lvl="2">
              <a:lnSpc>
                <a:spcPct val="80000"/>
              </a:lnSpc>
            </a:pPr>
            <a:r>
              <a:rPr lang="en-US" sz="2000" dirty="0" smtClean="0">
                <a:effectLst>
                  <a:outerShdw blurRad="38100" dist="38100" dir="2700000" algn="tl">
                    <a:srgbClr val="000000">
                      <a:alpha val="43137"/>
                    </a:srgbClr>
                  </a:outerShdw>
                </a:effectLst>
              </a:rPr>
              <a:t>PM</a:t>
            </a:r>
            <a:r>
              <a:rPr lang="en-US" sz="2000" baseline="-25000" dirty="0" smtClean="0">
                <a:effectLst>
                  <a:outerShdw blurRad="38100" dist="38100" dir="2700000" algn="tl">
                    <a:srgbClr val="000000">
                      <a:alpha val="43137"/>
                    </a:srgbClr>
                  </a:outerShdw>
                </a:effectLst>
              </a:rPr>
              <a:t>2.5</a:t>
            </a:r>
            <a:r>
              <a:rPr lang="en-US" sz="2000" dirty="0" smtClean="0">
                <a:effectLst>
                  <a:outerShdw blurRad="38100" dist="38100" dir="2700000" algn="tl">
                    <a:srgbClr val="000000">
                      <a:alpha val="43137"/>
                    </a:srgbClr>
                  </a:outerShdw>
                </a:effectLst>
              </a:rPr>
              <a:t> not to exceed 26 µg/m</a:t>
            </a:r>
            <a:r>
              <a:rPr lang="en-US" sz="2000" baseline="30000" dirty="0" smtClean="0">
                <a:effectLst>
                  <a:outerShdw blurRad="38100" dist="38100" dir="2700000" algn="tl">
                    <a:srgbClr val="000000">
                      <a:alpha val="43137"/>
                    </a:srgbClr>
                  </a:outerShdw>
                </a:effectLst>
              </a:rPr>
              <a:t>3</a:t>
            </a:r>
            <a:r>
              <a:rPr lang="en-US" sz="2000" dirty="0" smtClean="0">
                <a:effectLst>
                  <a:outerShdw blurRad="38100" dist="38100" dir="2700000" algn="tl">
                    <a:srgbClr val="000000">
                      <a:alpha val="43137"/>
                    </a:srgbClr>
                  </a:outerShdw>
                </a:effectLst>
              </a:rPr>
              <a:t> for 24-hr period</a:t>
            </a:r>
          </a:p>
          <a:p>
            <a:pPr lvl="1">
              <a:lnSpc>
                <a:spcPct val="80000"/>
              </a:lnSpc>
            </a:pPr>
            <a:r>
              <a:rPr lang="en-US" sz="2400" dirty="0" smtClean="0">
                <a:effectLst>
                  <a:outerShdw blurRad="38100" dist="38100" dir="2700000" algn="tl">
                    <a:srgbClr val="000000">
                      <a:alpha val="43137"/>
                    </a:srgbClr>
                  </a:outerShdw>
                </a:effectLst>
              </a:rPr>
              <a:t>Daily dispersion forecast by professional meteorologist</a:t>
            </a:r>
          </a:p>
          <a:p>
            <a:pPr lvl="1">
              <a:lnSpc>
                <a:spcPct val="80000"/>
              </a:lnSpc>
            </a:pPr>
            <a:r>
              <a:rPr lang="en-US" sz="2400" dirty="0" smtClean="0">
                <a:effectLst>
                  <a:outerShdw blurRad="38100" dist="38100" dir="2700000" algn="tl">
                    <a:srgbClr val="000000">
                      <a:alpha val="43137"/>
                    </a:srgbClr>
                  </a:outerShdw>
                </a:effectLst>
              </a:rPr>
              <a:t>Use operating guide as starting point</a:t>
            </a:r>
          </a:p>
          <a:p>
            <a:pPr lvl="1">
              <a:lnSpc>
                <a:spcPct val="80000"/>
              </a:lnSpc>
            </a:pPr>
            <a:r>
              <a:rPr lang="en-US" sz="2400" dirty="0" smtClean="0">
                <a:effectLst>
                  <a:outerShdw blurRad="38100" dist="38100" dir="2700000" algn="tl">
                    <a:srgbClr val="000000">
                      <a:alpha val="43137"/>
                    </a:srgbClr>
                  </a:outerShdw>
                </a:effectLst>
              </a:rPr>
              <a:t>Need consistency between programs – states and tribes</a:t>
            </a:r>
          </a:p>
          <a:p>
            <a:pPr lvl="1">
              <a:lnSpc>
                <a:spcPct val="80000"/>
              </a:lnSpc>
            </a:pPr>
            <a:r>
              <a:rPr lang="en-US" sz="2400" dirty="0" smtClean="0">
                <a:effectLst>
                  <a:outerShdw blurRad="38100" dist="38100" dir="2700000" algn="tl">
                    <a:srgbClr val="000000">
                      <a:alpha val="43137"/>
                    </a:srgbClr>
                  </a:outerShdw>
                </a:effectLst>
              </a:rPr>
              <a:t>Short-term impacts (1 </a:t>
            </a:r>
            <a:r>
              <a:rPr lang="en-US" sz="2400" dirty="0" err="1" smtClean="0">
                <a:effectLst>
                  <a:outerShdw blurRad="38100" dist="38100" dir="2700000" algn="tl">
                    <a:srgbClr val="000000">
                      <a:alpha val="43137"/>
                    </a:srgbClr>
                  </a:outerShdw>
                </a:effectLst>
              </a:rPr>
              <a:t>hr</a:t>
            </a:r>
            <a:r>
              <a:rPr lang="en-US" sz="2400" dirty="0" smtClean="0">
                <a:effectLst>
                  <a:outerShdw blurRad="38100" dist="38100" dir="2700000" algn="tl">
                    <a:srgbClr val="000000">
                      <a:alpha val="43137"/>
                    </a:srgbClr>
                  </a:outerShdw>
                </a:effectLst>
              </a:rPr>
              <a:t>) need to review based on EPA’s new AQI</a:t>
            </a:r>
          </a:p>
        </p:txBody>
      </p:sp>
    </p:spTree>
    <p:extLst>
      <p:ext uri="{BB962C8B-B14F-4D97-AF65-F5344CB8AC3E}">
        <p14:creationId xmlns:p14="http://schemas.microsoft.com/office/powerpoint/2010/main" val="406414456"/>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2"/>
          <p:cNvSpPr>
            <a:spLocks noGrp="1" noChangeArrowheads="1"/>
          </p:cNvSpPr>
          <p:nvPr>
            <p:ph type="title"/>
          </p:nvPr>
        </p:nvSpPr>
        <p:spPr>
          <a:xfrm>
            <a:off x="0" y="0"/>
            <a:ext cx="9144000" cy="1371600"/>
          </a:xfrm>
        </p:spPr>
        <p:txBody>
          <a:bodyPr/>
          <a:lstStyle/>
          <a:p>
            <a:r>
              <a:rPr lang="en-US" sz="4000">
                <a:solidFill>
                  <a:srgbClr val="FFFF00"/>
                </a:solidFill>
              </a:rPr>
              <a:t>Key Points from Agreement (2)</a:t>
            </a:r>
          </a:p>
        </p:txBody>
      </p:sp>
      <p:sp>
        <p:nvSpPr>
          <p:cNvPr id="347139" name="Rectangle 3"/>
          <p:cNvSpPr>
            <a:spLocks noGrp="1" noChangeArrowheads="1"/>
          </p:cNvSpPr>
          <p:nvPr>
            <p:ph type="body" idx="1"/>
          </p:nvPr>
        </p:nvSpPr>
        <p:spPr>
          <a:xfrm>
            <a:off x="457200" y="1447800"/>
            <a:ext cx="8305800" cy="4953000"/>
          </a:xfrm>
        </p:spPr>
        <p:txBody>
          <a:bodyPr/>
          <a:lstStyle/>
          <a:p>
            <a:pPr>
              <a:lnSpc>
                <a:spcPct val="80000"/>
              </a:lnSpc>
            </a:pPr>
            <a:r>
              <a:rPr lang="en-US" sz="2800" b="1" dirty="0">
                <a:effectLst/>
              </a:rPr>
              <a:t>Totally transparent program</a:t>
            </a:r>
          </a:p>
          <a:p>
            <a:pPr lvl="1">
              <a:lnSpc>
                <a:spcPct val="80000"/>
              </a:lnSpc>
            </a:pPr>
            <a:r>
              <a:rPr lang="en-US" sz="2400" dirty="0">
                <a:effectLst>
                  <a:outerShdw blurRad="38100" dist="38100" dir="2700000" algn="tl">
                    <a:srgbClr val="000000">
                      <a:alpha val="43137"/>
                    </a:srgbClr>
                  </a:outerShdw>
                </a:effectLst>
              </a:rPr>
              <a:t>Incorporate key aspects of transparency from Washington </a:t>
            </a:r>
            <a:r>
              <a:rPr lang="en-US" sz="2400" dirty="0" smtClean="0">
                <a:effectLst>
                  <a:outerShdw blurRad="38100" dist="38100" dir="2700000" algn="tl">
                    <a:srgbClr val="000000">
                      <a:alpha val="43137"/>
                    </a:srgbClr>
                  </a:outerShdw>
                </a:effectLst>
              </a:rPr>
              <a:t>Program</a:t>
            </a:r>
          </a:p>
          <a:p>
            <a:pPr lvl="1">
              <a:lnSpc>
                <a:spcPct val="80000"/>
              </a:lnSpc>
            </a:pPr>
            <a:r>
              <a:rPr lang="en-US" sz="2400" dirty="0" smtClean="0">
                <a:effectLst>
                  <a:outerShdw blurRad="38100" dist="38100" dir="2700000" algn="tl">
                    <a:srgbClr val="000000">
                      <a:alpha val="43137"/>
                    </a:srgbClr>
                  </a:outerShdw>
                </a:effectLst>
              </a:rPr>
              <a:t>Incorporate enforceability of transparency into SIP</a:t>
            </a:r>
          </a:p>
          <a:p>
            <a:pPr lvl="1">
              <a:lnSpc>
                <a:spcPct val="80000"/>
              </a:lnSpc>
            </a:pPr>
            <a:r>
              <a:rPr lang="en-US" sz="2400" dirty="0" smtClean="0">
                <a:effectLst>
                  <a:outerShdw blurRad="38100" dist="38100" dir="2700000" algn="tl">
                    <a:srgbClr val="000000">
                      <a:alpha val="43137"/>
                    </a:srgbClr>
                  </a:outerShdw>
                </a:effectLst>
              </a:rPr>
              <a:t>Enhanced documentation process </a:t>
            </a:r>
          </a:p>
          <a:p>
            <a:pPr lvl="1">
              <a:lnSpc>
                <a:spcPct val="80000"/>
              </a:lnSpc>
            </a:pPr>
            <a:r>
              <a:rPr lang="en-US" sz="2400" dirty="0" smtClean="0">
                <a:effectLst>
                  <a:outerShdw blurRad="38100" dist="38100" dir="2700000" algn="tl">
                    <a:srgbClr val="000000">
                      <a:alpha val="43137"/>
                    </a:srgbClr>
                  </a:outerShdw>
                </a:effectLst>
              </a:rPr>
              <a:t>Develop real-time GIS display of data</a:t>
            </a:r>
          </a:p>
          <a:p>
            <a:pPr lvl="1">
              <a:lnSpc>
                <a:spcPct val="80000"/>
              </a:lnSpc>
            </a:pPr>
            <a:r>
              <a:rPr lang="en-US" sz="2400" dirty="0" smtClean="0">
                <a:effectLst>
                  <a:outerShdw blurRad="38100" dist="38100" dir="2700000" algn="tl">
                    <a:srgbClr val="000000">
                      <a:alpha val="43137"/>
                    </a:srgbClr>
                  </a:outerShdw>
                </a:effectLst>
              </a:rPr>
              <a:t>Implement enhanced information dissemination system</a:t>
            </a:r>
          </a:p>
          <a:p>
            <a:pPr>
              <a:lnSpc>
                <a:spcPct val="80000"/>
              </a:lnSpc>
              <a:spcBef>
                <a:spcPts val="1800"/>
              </a:spcBef>
            </a:pPr>
            <a:r>
              <a:rPr lang="en-US" sz="2800" b="1" dirty="0" smtClean="0">
                <a:effectLst/>
              </a:rPr>
              <a:t>Legislation introduced by growers</a:t>
            </a:r>
          </a:p>
          <a:p>
            <a:pPr lvl="1">
              <a:lnSpc>
                <a:spcPct val="80000"/>
              </a:lnSpc>
            </a:pPr>
            <a:r>
              <a:rPr lang="en-US" sz="2400" dirty="0" smtClean="0">
                <a:effectLst>
                  <a:outerShdw blurRad="38100" dist="38100" dir="2700000" algn="tl">
                    <a:srgbClr val="000000">
                      <a:alpha val="43137"/>
                    </a:srgbClr>
                  </a:outerShdw>
                </a:effectLst>
              </a:rPr>
              <a:t>Supported by DEQ, ISDA, and SAFE</a:t>
            </a:r>
          </a:p>
          <a:p>
            <a:pPr>
              <a:lnSpc>
                <a:spcPct val="80000"/>
              </a:lnSpc>
              <a:spcBef>
                <a:spcPts val="1800"/>
              </a:spcBef>
            </a:pPr>
            <a:r>
              <a:rPr lang="en-US" sz="2800" b="1" dirty="0" smtClean="0">
                <a:effectLst/>
              </a:rPr>
              <a:t>Examine adequacy of existing monitoring network</a:t>
            </a:r>
          </a:p>
          <a:p>
            <a:pPr lvl="3">
              <a:lnSpc>
                <a:spcPct val="80000"/>
              </a:lnSpc>
            </a:pPr>
            <a:endParaRPr lang="en-US" sz="2800" dirty="0"/>
          </a:p>
        </p:txBody>
      </p:sp>
    </p:spTree>
    <p:extLst>
      <p:ext uri="{BB962C8B-B14F-4D97-AF65-F5344CB8AC3E}">
        <p14:creationId xmlns:p14="http://schemas.microsoft.com/office/powerpoint/2010/main" val="3287003787"/>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2"/>
          <p:cNvSpPr>
            <a:spLocks noGrp="1" noChangeArrowheads="1"/>
          </p:cNvSpPr>
          <p:nvPr>
            <p:ph type="title"/>
          </p:nvPr>
        </p:nvSpPr>
        <p:spPr>
          <a:xfrm>
            <a:off x="0" y="0"/>
            <a:ext cx="9144000" cy="1066800"/>
          </a:xfrm>
        </p:spPr>
        <p:txBody>
          <a:bodyPr/>
          <a:lstStyle/>
          <a:p>
            <a:r>
              <a:rPr lang="en-US" sz="4000" dirty="0">
                <a:solidFill>
                  <a:srgbClr val="FFFF00"/>
                </a:solidFill>
              </a:rPr>
              <a:t>Key Points from Agreement (2)</a:t>
            </a:r>
          </a:p>
        </p:txBody>
      </p:sp>
      <p:sp>
        <p:nvSpPr>
          <p:cNvPr id="347139" name="Rectangle 3"/>
          <p:cNvSpPr>
            <a:spLocks noGrp="1" noChangeArrowheads="1"/>
          </p:cNvSpPr>
          <p:nvPr>
            <p:ph type="body" idx="1"/>
          </p:nvPr>
        </p:nvSpPr>
        <p:spPr>
          <a:xfrm>
            <a:off x="533400" y="1066800"/>
            <a:ext cx="8077200" cy="5334000"/>
          </a:xfrm>
        </p:spPr>
        <p:txBody>
          <a:bodyPr/>
          <a:lstStyle/>
          <a:p>
            <a:pPr>
              <a:lnSpc>
                <a:spcPct val="80000"/>
              </a:lnSpc>
              <a:spcBef>
                <a:spcPts val="1800"/>
              </a:spcBef>
            </a:pPr>
            <a:r>
              <a:rPr lang="en-US" sz="2800" b="1" dirty="0">
                <a:effectLst/>
              </a:rPr>
              <a:t>Build in cooperation with other smoke management regulators</a:t>
            </a:r>
          </a:p>
          <a:p>
            <a:pPr>
              <a:lnSpc>
                <a:spcPct val="80000"/>
              </a:lnSpc>
              <a:spcBef>
                <a:spcPts val="1800"/>
              </a:spcBef>
            </a:pPr>
            <a:r>
              <a:rPr lang="en-US" sz="2800" b="1" dirty="0">
                <a:effectLst/>
              </a:rPr>
              <a:t>Annual and on-going review </a:t>
            </a:r>
            <a:r>
              <a:rPr lang="en-US" sz="2800" b="1" dirty="0" smtClean="0">
                <a:effectLst/>
              </a:rPr>
              <a:t>process</a:t>
            </a:r>
            <a:endParaRPr lang="en-US" sz="2800" b="1" dirty="0"/>
          </a:p>
          <a:p>
            <a:pPr>
              <a:lnSpc>
                <a:spcPct val="80000"/>
              </a:lnSpc>
              <a:spcBef>
                <a:spcPts val="1800"/>
              </a:spcBef>
            </a:pPr>
            <a:r>
              <a:rPr lang="en-US" sz="2800" b="1" dirty="0" smtClean="0">
                <a:effectLst/>
              </a:rPr>
              <a:t>Monitoring/exposure studies – if grant money, need can be identified</a:t>
            </a:r>
          </a:p>
          <a:p>
            <a:pPr>
              <a:lnSpc>
                <a:spcPct val="80000"/>
              </a:lnSpc>
              <a:spcBef>
                <a:spcPts val="1800"/>
              </a:spcBef>
            </a:pPr>
            <a:r>
              <a:rPr lang="en-US" sz="2800" b="1" dirty="0" smtClean="0">
                <a:effectLst/>
              </a:rPr>
              <a:t>&gt;20,000 acres of blue grass burned triggers SIP evaluation</a:t>
            </a:r>
          </a:p>
          <a:p>
            <a:pPr>
              <a:lnSpc>
                <a:spcPct val="80000"/>
              </a:lnSpc>
              <a:spcBef>
                <a:spcPts val="1800"/>
              </a:spcBef>
            </a:pPr>
            <a:r>
              <a:rPr lang="en-US" sz="2800" b="1" dirty="0" smtClean="0">
                <a:effectLst/>
              </a:rPr>
              <a:t>Develop concurrent timeline</a:t>
            </a:r>
          </a:p>
          <a:p>
            <a:pPr lvl="1">
              <a:lnSpc>
                <a:spcPct val="80000"/>
              </a:lnSpc>
            </a:pPr>
            <a:r>
              <a:rPr lang="en-US" sz="2400" dirty="0" smtClean="0"/>
              <a:t>Legislation</a:t>
            </a:r>
          </a:p>
          <a:p>
            <a:pPr lvl="1">
              <a:lnSpc>
                <a:spcPct val="80000"/>
              </a:lnSpc>
            </a:pPr>
            <a:r>
              <a:rPr lang="en-US" sz="2400" dirty="0" smtClean="0"/>
              <a:t>SMP</a:t>
            </a:r>
          </a:p>
          <a:p>
            <a:pPr lvl="1">
              <a:lnSpc>
                <a:spcPct val="80000"/>
              </a:lnSpc>
            </a:pPr>
            <a:r>
              <a:rPr lang="en-US" sz="2400" dirty="0" smtClean="0"/>
              <a:t>SIP</a:t>
            </a:r>
          </a:p>
          <a:p>
            <a:pPr>
              <a:lnSpc>
                <a:spcPct val="80000"/>
              </a:lnSpc>
              <a:spcBef>
                <a:spcPts val="1800"/>
              </a:spcBef>
            </a:pPr>
            <a:r>
              <a:rPr lang="en-US" sz="2800" b="1" dirty="0" smtClean="0">
                <a:effectLst/>
              </a:rPr>
              <a:t>Assemble implementation committee</a:t>
            </a:r>
          </a:p>
          <a:p>
            <a:pPr lvl="1">
              <a:lnSpc>
                <a:spcPct val="80000"/>
              </a:lnSpc>
            </a:pPr>
            <a:endParaRPr lang="en-US" b="1" dirty="0"/>
          </a:p>
          <a:p>
            <a:pPr lvl="3">
              <a:lnSpc>
                <a:spcPct val="80000"/>
              </a:lnSpc>
            </a:pPr>
            <a:endParaRPr lang="en-US" sz="1400" dirty="0"/>
          </a:p>
        </p:txBody>
      </p:sp>
    </p:spTree>
    <p:extLst>
      <p:ext uri="{BB962C8B-B14F-4D97-AF65-F5344CB8AC3E}">
        <p14:creationId xmlns:p14="http://schemas.microsoft.com/office/powerpoint/2010/main" val="1953721131"/>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Rectangle 2"/>
          <p:cNvSpPr>
            <a:spLocks noGrp="1" noChangeArrowheads="1"/>
          </p:cNvSpPr>
          <p:nvPr>
            <p:ph type="ctrTitle"/>
          </p:nvPr>
        </p:nvSpPr>
        <p:spPr>
          <a:xfrm>
            <a:off x="914400" y="1752600"/>
            <a:ext cx="4648200" cy="3048000"/>
          </a:xfrm>
          <a:noFill/>
          <a:ln/>
        </p:spPr>
        <p:txBody>
          <a:bodyPr/>
          <a:lstStyle/>
          <a:p>
            <a:r>
              <a:rPr lang="en-US" dirty="0">
                <a:solidFill>
                  <a:srgbClr val="FFFF00"/>
                </a:solidFill>
              </a:rPr>
              <a:t>Program Design </a:t>
            </a:r>
            <a:br>
              <a:rPr lang="en-US" dirty="0">
                <a:solidFill>
                  <a:srgbClr val="FFFF00"/>
                </a:solidFill>
              </a:rPr>
            </a:br>
            <a:endParaRPr lang="en-US" dirty="0">
              <a:solidFill>
                <a:srgbClr val="FFFF00"/>
              </a:solidFill>
            </a:endParaRPr>
          </a:p>
        </p:txBody>
      </p:sp>
      <p:pic>
        <p:nvPicPr>
          <p:cNvPr id="37478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3600" y="1828800"/>
            <a:ext cx="2514600"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8126814"/>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Rectangle 2"/>
          <p:cNvSpPr>
            <a:spLocks noGrp="1" noChangeArrowheads="1"/>
          </p:cNvSpPr>
          <p:nvPr>
            <p:ph type="title"/>
          </p:nvPr>
        </p:nvSpPr>
        <p:spPr/>
        <p:txBody>
          <a:bodyPr/>
          <a:lstStyle/>
          <a:p>
            <a:r>
              <a:rPr lang="en-US">
                <a:solidFill>
                  <a:srgbClr val="FFFF00"/>
                </a:solidFill>
              </a:rPr>
              <a:t>DEQ CRB Staff</a:t>
            </a:r>
          </a:p>
        </p:txBody>
      </p:sp>
      <p:sp>
        <p:nvSpPr>
          <p:cNvPr id="376835" name="Rectangle 3"/>
          <p:cNvSpPr>
            <a:spLocks noGrp="1" noChangeArrowheads="1"/>
          </p:cNvSpPr>
          <p:nvPr>
            <p:ph type="body" idx="1"/>
          </p:nvPr>
        </p:nvSpPr>
        <p:spPr>
          <a:xfrm>
            <a:off x="457200" y="1676400"/>
            <a:ext cx="8229600" cy="4876800"/>
          </a:xfrm>
        </p:spPr>
        <p:txBody>
          <a:bodyPr/>
          <a:lstStyle/>
          <a:p>
            <a:pPr>
              <a:lnSpc>
                <a:spcPct val="80000"/>
              </a:lnSpc>
            </a:pPr>
            <a:r>
              <a:rPr lang="en-US" sz="2400" b="1" dirty="0"/>
              <a:t>Smoke Analysts – 2</a:t>
            </a:r>
            <a:r>
              <a:rPr lang="en-US" sz="2000" dirty="0"/>
              <a:t> </a:t>
            </a:r>
          </a:p>
          <a:p>
            <a:pPr lvl="1">
              <a:lnSpc>
                <a:spcPct val="80000"/>
              </a:lnSpc>
            </a:pPr>
            <a:r>
              <a:rPr lang="en-US" sz="2000" dirty="0"/>
              <a:t>North Idaho – </a:t>
            </a:r>
            <a:r>
              <a:rPr lang="en-US" sz="2000" dirty="0" smtClean="0"/>
              <a:t>Lewiston Regional Office</a:t>
            </a:r>
          </a:p>
          <a:p>
            <a:pPr lvl="1">
              <a:lnSpc>
                <a:spcPct val="80000"/>
              </a:lnSpc>
            </a:pPr>
            <a:r>
              <a:rPr lang="en-US" sz="2000" dirty="0" smtClean="0"/>
              <a:t>South </a:t>
            </a:r>
            <a:r>
              <a:rPr lang="en-US" sz="2000" dirty="0"/>
              <a:t>Idaho – </a:t>
            </a:r>
            <a:r>
              <a:rPr lang="en-US" sz="2000" dirty="0" smtClean="0"/>
              <a:t>State Office in Boise</a:t>
            </a:r>
            <a:endParaRPr lang="en-US" sz="2000" dirty="0"/>
          </a:p>
          <a:p>
            <a:pPr lvl="1">
              <a:lnSpc>
                <a:spcPct val="80000"/>
              </a:lnSpc>
            </a:pPr>
            <a:r>
              <a:rPr lang="en-US" sz="2000" dirty="0"/>
              <a:t>Make burn decision</a:t>
            </a:r>
          </a:p>
          <a:p>
            <a:pPr lvl="1">
              <a:lnSpc>
                <a:spcPct val="80000"/>
              </a:lnSpc>
            </a:pPr>
            <a:endParaRPr lang="en-US" sz="1800" dirty="0"/>
          </a:p>
          <a:p>
            <a:pPr>
              <a:lnSpc>
                <a:spcPct val="80000"/>
              </a:lnSpc>
            </a:pPr>
            <a:r>
              <a:rPr lang="en-US" sz="2400" b="1" dirty="0"/>
              <a:t>Seasonal Field Staff – 9</a:t>
            </a:r>
            <a:r>
              <a:rPr lang="en-US" sz="2000" dirty="0"/>
              <a:t> </a:t>
            </a:r>
          </a:p>
          <a:p>
            <a:pPr lvl="1">
              <a:lnSpc>
                <a:spcPct val="80000"/>
              </a:lnSpc>
            </a:pPr>
            <a:r>
              <a:rPr lang="en-US" sz="2000" dirty="0"/>
              <a:t>North Idaho – </a:t>
            </a:r>
            <a:r>
              <a:rPr lang="en-US" sz="2000" dirty="0" smtClean="0"/>
              <a:t>3</a:t>
            </a:r>
            <a:endParaRPr lang="en-US" sz="2000" dirty="0"/>
          </a:p>
          <a:p>
            <a:pPr lvl="1">
              <a:lnSpc>
                <a:spcPct val="80000"/>
              </a:lnSpc>
            </a:pPr>
            <a:r>
              <a:rPr lang="en-US" sz="2000" dirty="0"/>
              <a:t>South Idaho – </a:t>
            </a:r>
            <a:r>
              <a:rPr lang="en-US" sz="2000" dirty="0" smtClean="0"/>
              <a:t>6</a:t>
            </a:r>
            <a:endParaRPr lang="en-US" sz="2000" dirty="0"/>
          </a:p>
          <a:p>
            <a:pPr lvl="1">
              <a:lnSpc>
                <a:spcPct val="80000"/>
              </a:lnSpc>
            </a:pPr>
            <a:r>
              <a:rPr lang="en-US" sz="2000" dirty="0" smtClean="0"/>
              <a:t>Issues burn approvals, contact growers, </a:t>
            </a:r>
            <a:r>
              <a:rPr lang="en-US" sz="2000" dirty="0"/>
              <a:t>observe and document burns, and outreach</a:t>
            </a:r>
          </a:p>
          <a:p>
            <a:pPr lvl="1">
              <a:lnSpc>
                <a:spcPct val="80000"/>
              </a:lnSpc>
            </a:pPr>
            <a:endParaRPr lang="en-US" sz="1800" dirty="0"/>
          </a:p>
          <a:p>
            <a:pPr>
              <a:lnSpc>
                <a:spcPct val="80000"/>
              </a:lnSpc>
            </a:pPr>
            <a:r>
              <a:rPr lang="en-US" sz="2400" b="1" dirty="0"/>
              <a:t>Regional Office Staff</a:t>
            </a:r>
          </a:p>
          <a:p>
            <a:pPr lvl="1">
              <a:lnSpc>
                <a:spcPct val="80000"/>
              </a:lnSpc>
            </a:pPr>
            <a:r>
              <a:rPr lang="en-US" sz="2200" dirty="0" smtClean="0"/>
              <a:t>Ambient monitoring</a:t>
            </a:r>
            <a:endParaRPr lang="en-US" sz="2200" dirty="0"/>
          </a:p>
          <a:p>
            <a:pPr lvl="1">
              <a:lnSpc>
                <a:spcPct val="80000"/>
              </a:lnSpc>
            </a:pPr>
            <a:r>
              <a:rPr lang="en-US" sz="2200" dirty="0"/>
              <a:t>Supervision</a:t>
            </a:r>
          </a:p>
          <a:p>
            <a:pPr lvl="1">
              <a:lnSpc>
                <a:spcPct val="80000"/>
              </a:lnSpc>
            </a:pPr>
            <a:r>
              <a:rPr lang="en-US" sz="2200" dirty="0"/>
              <a:t>Burn decisions</a:t>
            </a:r>
          </a:p>
        </p:txBody>
      </p:sp>
    </p:spTree>
    <p:extLst>
      <p:ext uri="{BB962C8B-B14F-4D97-AF65-F5344CB8AC3E}">
        <p14:creationId xmlns:p14="http://schemas.microsoft.com/office/powerpoint/2010/main" val="57796573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265</TotalTime>
  <Words>951</Words>
  <Application>Microsoft Office PowerPoint</Application>
  <PresentationFormat>On-screen Show (4:3)</PresentationFormat>
  <Paragraphs>160</Paragraphs>
  <Slides>14</Slides>
  <Notes>9</Notes>
  <HiddenSlides>0</HiddenSlides>
  <MMClips>0</MMClips>
  <ScaleCrop>false</ScaleCrop>
  <HeadingPairs>
    <vt:vector size="4" baseType="variant">
      <vt:variant>
        <vt:lpstr>Theme</vt:lpstr>
      </vt:variant>
      <vt:variant>
        <vt:i4>3</vt:i4>
      </vt:variant>
      <vt:variant>
        <vt:lpstr>Slide Titles</vt:lpstr>
      </vt:variant>
      <vt:variant>
        <vt:i4>14</vt:i4>
      </vt:variant>
    </vt:vector>
  </HeadingPairs>
  <TitlesOfParts>
    <vt:vector size="17" baseType="lpstr">
      <vt:lpstr>Textured</vt:lpstr>
      <vt:lpstr>1_Textured</vt:lpstr>
      <vt:lpstr>2_Textured</vt:lpstr>
      <vt:lpstr>Idaho  Crop Residue Burning (CRB)   April 18, 2012  Mary Anderson 2012 Smoke Management in the Northwest</vt:lpstr>
      <vt:lpstr>History of Ag Burning in Idaho</vt:lpstr>
      <vt:lpstr>History (2)</vt:lpstr>
      <vt:lpstr>History (3)</vt:lpstr>
      <vt:lpstr>Key Points from Agreement</vt:lpstr>
      <vt:lpstr>Key Points from Agreement (2)</vt:lpstr>
      <vt:lpstr>Key Points from Agreement (2)</vt:lpstr>
      <vt:lpstr>Program Design  </vt:lpstr>
      <vt:lpstr>DEQ CRB Staff</vt:lpstr>
      <vt:lpstr>PowerPoint Presentation</vt:lpstr>
      <vt:lpstr>Burn Approval Criteria  (DEQ’s requirements for approving burn)</vt:lpstr>
      <vt:lpstr>Weather Parameters</vt:lpstr>
      <vt:lpstr>Notification of Approval  (Grower’s requirements for burn)</vt:lpstr>
      <vt:lpstr>PowerPoint Presentation</vt:lpstr>
    </vt:vector>
  </TitlesOfParts>
  <Company>Idaho DEQ</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Idaho  Crop Residue Burning (CRB)    April 18, 2012  2012 Smoke Management in the Northwest</dc:title>
  <dc:creator>Mary Anderson</dc:creator>
  <cp:lastModifiedBy>Mary Anderson</cp:lastModifiedBy>
  <cp:revision>15</cp:revision>
  <cp:lastPrinted>2012-04-18T18:43:04Z</cp:lastPrinted>
  <dcterms:created xsi:type="dcterms:W3CDTF">2012-04-16T21:31:16Z</dcterms:created>
  <dcterms:modified xsi:type="dcterms:W3CDTF">2012-04-18T18:45:39Z</dcterms:modified>
</cp:coreProperties>
</file>