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327" r:id="rId2"/>
    <p:sldId id="328" r:id="rId3"/>
    <p:sldId id="329" r:id="rId4"/>
    <p:sldId id="311" r:id="rId5"/>
    <p:sldId id="257" r:id="rId6"/>
    <p:sldId id="318" r:id="rId7"/>
    <p:sldId id="317" r:id="rId8"/>
    <p:sldId id="319" r:id="rId9"/>
    <p:sldId id="320" r:id="rId10"/>
    <p:sldId id="321" r:id="rId11"/>
    <p:sldId id="305" r:id="rId12"/>
    <p:sldId id="324" r:id="rId13"/>
    <p:sldId id="323" r:id="rId14"/>
    <p:sldId id="326" r:id="rId15"/>
    <p:sldId id="325" r:id="rId16"/>
    <p:sldId id="309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4" autoAdjust="0"/>
    <p:restoredTop sz="63905" autoAdjust="0"/>
  </p:normalViewPr>
  <p:slideViewPr>
    <p:cSldViewPr>
      <p:cViewPr varScale="1">
        <p:scale>
          <a:sx n="69" d="100"/>
          <a:sy n="6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132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A4ECD047-7BCC-4088-8B23-CAE34275C226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94E2B2DB-8656-401B-AD3B-656732839F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528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Try not to make this painful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B2DB-8656-401B-AD3B-656732839FC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358697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B2DB-8656-401B-AD3B-656732839FC0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B2DB-8656-401B-AD3B-656732839FC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B2DB-8656-401B-AD3B-656732839FC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64974">
              <a:spcBef>
                <a:spcPct val="0"/>
              </a:spcBef>
            </a:pPr>
            <a:endParaRPr lang="en-US" sz="1900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9E82FB-BEBA-463D-B128-8577F854725B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B2DB-8656-401B-AD3B-656732839FC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B2DB-8656-401B-AD3B-656732839FC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B2DB-8656-401B-AD3B-656732839FC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633761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B2DB-8656-401B-AD3B-656732839FC0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B2DB-8656-401B-AD3B-656732839FC0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EECA92F-073F-4ED6-AAA1-13E2B1755EB2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84D8C11-3E70-4DE3-BC70-D91A546C8A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Meeting objectives and Introductions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77240"/>
          </a:xfrm>
        </p:spPr>
        <p:txBody>
          <a:bodyPr/>
          <a:lstStyle/>
          <a:p>
            <a:r>
              <a:rPr lang="en-US" dirty="0" smtClean="0"/>
              <a:t>Steps - Today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60" y="1447800"/>
            <a:ext cx="7520940" cy="3232677"/>
          </a:xfrm>
        </p:spPr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Decide which topic most interesting to you.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Sign up for topic (see flipchart). Max. 9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Small group discussion Friday to follow-up.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Friday – groups will discuss recommendations and preliminary next steps in 2012/2013.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MCEN00513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657600"/>
            <a:ext cx="1752600" cy="166211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77724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825997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Taking the next steps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Smoke management in the northwest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77240"/>
          </a:xfrm>
        </p:spPr>
        <p:txBody>
          <a:bodyPr/>
          <a:lstStyle/>
          <a:p>
            <a:r>
              <a:rPr lang="en-US" dirty="0" smtClean="0"/>
              <a:t>Steps - Today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066800"/>
            <a:ext cx="7810500" cy="5257800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3300" dirty="0" smtClean="0"/>
              <a:t>Form workgroups.</a:t>
            </a:r>
          </a:p>
          <a:p>
            <a:pPr>
              <a:buFont typeface="Arial" pitchFamily="34" charset="0"/>
              <a:buChar char="•"/>
            </a:pPr>
            <a:r>
              <a:rPr lang="en-US" sz="3300" dirty="0" smtClean="0"/>
              <a:t>Each workgroup has a leader. </a:t>
            </a:r>
          </a:p>
          <a:p>
            <a:pPr>
              <a:buFont typeface="Arial" pitchFamily="34" charset="0"/>
              <a:buChar char="•"/>
            </a:pPr>
            <a:r>
              <a:rPr lang="en-US" sz="3300" dirty="0" smtClean="0"/>
              <a:t>Review 2011 recommendations.</a:t>
            </a:r>
          </a:p>
          <a:p>
            <a:pPr>
              <a:buFont typeface="Arial" pitchFamily="34" charset="0"/>
              <a:buChar char="•"/>
            </a:pPr>
            <a:r>
              <a:rPr lang="en-US" sz="3300" dirty="0" smtClean="0"/>
              <a:t>Are there additional recommendations?</a:t>
            </a:r>
          </a:p>
          <a:p>
            <a:pPr>
              <a:buFont typeface="Arial" pitchFamily="34" charset="0"/>
              <a:buChar char="•"/>
            </a:pPr>
            <a:r>
              <a:rPr lang="en-US" sz="3300" dirty="0" smtClean="0"/>
              <a:t>What are some preliminary steps to take action on some of these recommendations?</a:t>
            </a:r>
          </a:p>
          <a:p>
            <a:pPr lvl="3">
              <a:buFont typeface="Arial" pitchFamily="34" charset="0"/>
              <a:buChar char="•"/>
            </a:pPr>
            <a:r>
              <a:rPr lang="en-US" sz="3300" dirty="0" smtClean="0"/>
              <a:t>SMART targets</a:t>
            </a:r>
          </a:p>
          <a:p>
            <a:pPr lvl="3">
              <a:buFont typeface="Arial" pitchFamily="34" charset="0"/>
              <a:buChar char="•"/>
            </a:pPr>
            <a:r>
              <a:rPr lang="en-US" sz="3300" dirty="0" smtClean="0"/>
              <a:t>Action steps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228600"/>
            <a:ext cx="7520940" cy="1295400"/>
          </a:xfrm>
        </p:spPr>
        <p:txBody>
          <a:bodyPr/>
          <a:lstStyle/>
          <a:p>
            <a:r>
              <a:rPr lang="en-US" dirty="0" smtClean="0"/>
              <a:t>SMART Targets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60" y="1447800"/>
            <a:ext cx="8016240" cy="5029200"/>
          </a:xfrm>
        </p:spPr>
        <p:txBody>
          <a:bodyPr>
            <a:noAutofit/>
          </a:bodyPr>
          <a:lstStyle/>
          <a:p>
            <a:pPr marL="457200" indent="-334963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110" charset="2"/>
              <a:buChar char=""/>
            </a:pPr>
            <a:r>
              <a:rPr lang="en-US" sz="3600" u="sng" dirty="0" smtClean="0"/>
              <a:t>S</a:t>
            </a: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pecific</a:t>
            </a:r>
            <a:endParaRPr lang="en-US" sz="3200" dirty="0" smtClean="0"/>
          </a:p>
          <a:p>
            <a:pPr marL="457200" indent="-334963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110" charset="2"/>
              <a:buChar char=""/>
            </a:pPr>
            <a:r>
              <a:rPr lang="en-US" sz="3600" u="sng" dirty="0" smtClean="0"/>
              <a:t>M</a:t>
            </a: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easurable</a:t>
            </a:r>
            <a:endParaRPr lang="en-US" sz="3200" dirty="0" smtClean="0"/>
          </a:p>
          <a:p>
            <a:pPr marL="457200" indent="-334963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110" charset="2"/>
              <a:buChar char=""/>
            </a:pPr>
            <a:r>
              <a:rPr lang="en-US" sz="3600" u="sng" dirty="0" smtClean="0"/>
              <a:t>A</a:t>
            </a: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ttainable</a:t>
            </a:r>
            <a:endParaRPr lang="en-US" sz="3200" dirty="0" smtClean="0"/>
          </a:p>
          <a:p>
            <a:pPr marL="457200" indent="-334963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110" charset="2"/>
              <a:buChar char=""/>
            </a:pPr>
            <a:r>
              <a:rPr lang="en-US" sz="3600" u="sng" dirty="0" smtClean="0"/>
              <a:t>R</a:t>
            </a: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elevant</a:t>
            </a:r>
          </a:p>
          <a:p>
            <a:pPr marL="457200" indent="-334963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110" charset="2"/>
              <a:buChar char=""/>
            </a:pPr>
            <a:r>
              <a:rPr lang="en-US" sz="3600" u="sng" dirty="0" err="1" smtClean="0"/>
              <a:t>T</a:t>
            </a:r>
            <a:r>
              <a:rPr lang="en-US" sz="3200" dirty="0" err="1" smtClean="0">
                <a:solidFill>
                  <a:schemeClr val="bg2">
                    <a:lumMod val="75000"/>
                  </a:schemeClr>
                </a:solidFill>
              </a:rPr>
              <a:t>imebound</a:t>
            </a:r>
            <a:endParaRPr lang="en-US" sz="3200" dirty="0" smtClean="0"/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Picture 7" descr="MH9004352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4038600"/>
            <a:ext cx="2514600" cy="2514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257800" y="35052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2012-2013</a:t>
            </a: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228600"/>
            <a:ext cx="7520940" cy="1295400"/>
          </a:xfrm>
        </p:spPr>
        <p:txBody>
          <a:bodyPr/>
          <a:lstStyle/>
          <a:p>
            <a:r>
              <a:rPr lang="en-US" dirty="0" smtClean="0"/>
              <a:t>Preliminary action Steps - Write it down!</a:t>
            </a:r>
            <a:r>
              <a:rPr lang="en-US" sz="2400" dirty="0" smtClean="0">
                <a:solidFill>
                  <a:srgbClr val="1F4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-110" charset="-18"/>
              </a:rPr>
              <a:t/>
            </a:r>
            <a:br>
              <a:rPr lang="en-US" sz="2400" dirty="0" smtClean="0">
                <a:solidFill>
                  <a:srgbClr val="1F4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-110" charset="-18"/>
              </a:rPr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60" y="1447800"/>
            <a:ext cx="7520940" cy="5410200"/>
          </a:xfrm>
        </p:spPr>
        <p:txBody>
          <a:bodyPr>
            <a:normAutofit/>
          </a:bodyPr>
          <a:lstStyle/>
          <a:p>
            <a:pPr marL="457200" indent="-334963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110" charset="2"/>
              <a:buChar char=""/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</a:rPr>
              <a:t>What </a:t>
            </a:r>
            <a:r>
              <a:rPr lang="en-US" sz="2800" dirty="0" smtClean="0"/>
              <a:t>to do to reach the target?</a:t>
            </a:r>
          </a:p>
          <a:p>
            <a:pPr marL="457200" indent="-334963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110" charset="2"/>
              <a:buChar char=""/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</a:rPr>
              <a:t>Who</a:t>
            </a:r>
            <a:r>
              <a:rPr lang="en-US" sz="2800" dirty="0" smtClean="0"/>
              <a:t> will do it?</a:t>
            </a:r>
          </a:p>
          <a:p>
            <a:pPr marL="457200" indent="-334963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110" charset="2"/>
              <a:buChar char=""/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</a:rPr>
              <a:t>When</a:t>
            </a:r>
            <a:r>
              <a:rPr lang="en-US" sz="2800" dirty="0" smtClean="0"/>
              <a:t> to do it by?</a:t>
            </a:r>
          </a:p>
          <a:p>
            <a:pPr marL="457200" indent="-334963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110" charset="2"/>
              <a:buChar char=""/>
            </a:pP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</a:rPr>
              <a:t>What resources </a:t>
            </a:r>
            <a:r>
              <a:rPr lang="en-US" sz="2800" dirty="0" smtClean="0"/>
              <a:t>or level of effort are needed?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3" descr="road to successiStock_000002623747Lar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4114800"/>
            <a:ext cx="2799955" cy="2459093"/>
          </a:xfrm>
          <a:prstGeom prst="round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familyca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6638" y="1981200"/>
            <a:ext cx="8107362" cy="340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899" name="Text Box 4"/>
          <p:cNvSpPr txBox="1">
            <a:spLocks noChangeArrowheads="1"/>
          </p:cNvSpPr>
          <p:nvPr/>
        </p:nvSpPr>
        <p:spPr bwMode="auto">
          <a:xfrm>
            <a:off x="4181475" y="4221163"/>
            <a:ext cx="1112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chemeClr val="bg1"/>
                </a:solidFill>
              </a:rPr>
              <a:t>Plan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0900" name="Text Box 5"/>
          <p:cNvSpPr txBox="1">
            <a:spLocks noChangeArrowheads="1"/>
          </p:cNvSpPr>
          <p:nvPr/>
        </p:nvSpPr>
        <p:spPr bwMode="auto">
          <a:xfrm>
            <a:off x="2133600" y="3659188"/>
            <a:ext cx="88265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Info</a:t>
            </a:r>
          </a:p>
          <a:p>
            <a:pPr eaLnBrk="0" hangingPunct="0">
              <a:spcBef>
                <a:spcPct val="50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0901" name="Text Box 6"/>
          <p:cNvSpPr txBox="1">
            <a:spLocks noChangeArrowheads="1"/>
          </p:cNvSpPr>
          <p:nvPr/>
        </p:nvSpPr>
        <p:spPr bwMode="auto">
          <a:xfrm>
            <a:off x="1749425" y="4294188"/>
            <a:ext cx="1265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chemeClr val="bg1"/>
                </a:solidFill>
              </a:rPr>
              <a:t>Resources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80902" name="Text Box 7"/>
          <p:cNvSpPr txBox="1">
            <a:spLocks noChangeArrowheads="1"/>
          </p:cNvSpPr>
          <p:nvPr/>
        </p:nvSpPr>
        <p:spPr bwMode="auto">
          <a:xfrm rot="-5439697">
            <a:off x="1370806" y="3646279"/>
            <a:ext cx="8874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b="1" dirty="0" err="1" smtClean="0">
                <a:solidFill>
                  <a:schemeClr val="bg1"/>
                </a:solidFill>
              </a:rPr>
              <a:t>Comm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80903" name="AutoShape 8"/>
          <p:cNvSpPr>
            <a:spLocks noChangeArrowheads="1"/>
          </p:cNvSpPr>
          <p:nvPr/>
        </p:nvSpPr>
        <p:spPr bwMode="auto">
          <a:xfrm>
            <a:off x="7285038" y="1450975"/>
            <a:ext cx="1554162" cy="1789926"/>
          </a:xfrm>
          <a:prstGeom prst="wedgeRoundRectCallout">
            <a:avLst>
              <a:gd name="adj1" fmla="val -52759"/>
              <a:gd name="adj2" fmla="val 60449"/>
              <a:gd name="adj3" fmla="val 16667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000" b="1" dirty="0">
              <a:latin typeface="Times New Roman" pitchFamily="-110" charset="0"/>
            </a:endParaRPr>
          </a:p>
          <a:p>
            <a:pPr algn="l" eaLnBrk="0" hangingPunct="0">
              <a:spcBef>
                <a:spcPct val="50000"/>
              </a:spcBef>
            </a:pPr>
            <a:r>
              <a:rPr lang="en-US" sz="1800" dirty="0" smtClean="0">
                <a:solidFill>
                  <a:srgbClr val="3366FF"/>
                </a:solidFill>
                <a:latin typeface="Arial Black" pitchFamily="-110" charset="0"/>
              </a:rPr>
              <a:t>Develop 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dirty="0" smtClean="0">
                <a:solidFill>
                  <a:srgbClr val="3366FF"/>
                </a:solidFill>
                <a:latin typeface="Arial Black" pitchFamily="-110" charset="0"/>
              </a:rPr>
              <a:t>SOP by</a:t>
            </a:r>
          </a:p>
          <a:p>
            <a:pPr algn="l" eaLnBrk="0" hangingPunct="0">
              <a:spcBef>
                <a:spcPct val="50000"/>
              </a:spcBef>
            </a:pPr>
            <a:r>
              <a:rPr lang="en-US" sz="1800" dirty="0" smtClean="0">
                <a:solidFill>
                  <a:srgbClr val="3366FF"/>
                </a:solidFill>
                <a:latin typeface="Arial Black" pitchFamily="-110" charset="0"/>
              </a:rPr>
              <a:t>Oct. 2012</a:t>
            </a:r>
            <a:endParaRPr lang="en-US" sz="1800" dirty="0">
              <a:solidFill>
                <a:srgbClr val="3366FF"/>
              </a:solidFill>
              <a:latin typeface="Arial Black" pitchFamily="-110" charset="0"/>
            </a:endParaRPr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>
            <a:off x="5029200" y="1524001"/>
            <a:ext cx="2133600" cy="1752600"/>
          </a:xfrm>
          <a:prstGeom prst="wedgeRoundRectCallout">
            <a:avLst>
              <a:gd name="adj1" fmla="val -22509"/>
              <a:gd name="adj2" fmla="val 62324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000" i="1" dirty="0">
                <a:solidFill>
                  <a:srgbClr val="3366FF"/>
                </a:solidFill>
                <a:latin typeface="Arial Black" pitchFamily="-110" charset="0"/>
              </a:rPr>
              <a:t>We’ll make it </a:t>
            </a:r>
          </a:p>
          <a:p>
            <a:pPr eaLnBrk="0" hangingPunct="0"/>
            <a:r>
              <a:rPr lang="en-US" sz="2000" i="1" dirty="0">
                <a:solidFill>
                  <a:srgbClr val="3366FF"/>
                </a:solidFill>
                <a:latin typeface="Arial Black" pitchFamily="-110" charset="0"/>
              </a:rPr>
              <a:t>by </a:t>
            </a:r>
            <a:r>
              <a:rPr lang="en-US" sz="2000" i="1" dirty="0" smtClean="0">
                <a:solidFill>
                  <a:srgbClr val="3366FF"/>
                </a:solidFill>
                <a:latin typeface="Arial Black" pitchFamily="-110" charset="0"/>
              </a:rPr>
              <a:t>APRIL </a:t>
            </a:r>
          </a:p>
          <a:p>
            <a:pPr eaLnBrk="0" hangingPunct="0"/>
            <a:r>
              <a:rPr lang="en-US" sz="2000" i="1" dirty="0" smtClean="0">
                <a:solidFill>
                  <a:srgbClr val="3366FF"/>
                </a:solidFill>
                <a:latin typeface="Arial Black" pitchFamily="-110" charset="0"/>
              </a:rPr>
              <a:t>2013</a:t>
            </a:r>
            <a:endParaRPr lang="en-US" sz="2000" dirty="0">
              <a:solidFill>
                <a:srgbClr val="3366FF"/>
              </a:solidFill>
              <a:latin typeface="Arial Black" pitchFamily="-110" charset="0"/>
            </a:endParaRPr>
          </a:p>
        </p:txBody>
      </p:sp>
      <p:sp>
        <p:nvSpPr>
          <p:cNvPr id="80905" name="AutoShape 10"/>
          <p:cNvSpPr>
            <a:spLocks noChangeArrowheads="1"/>
          </p:cNvSpPr>
          <p:nvPr/>
        </p:nvSpPr>
        <p:spPr bwMode="auto">
          <a:xfrm>
            <a:off x="1905000" y="1752600"/>
            <a:ext cx="2057400" cy="1676400"/>
          </a:xfrm>
          <a:prstGeom prst="wedgeRoundRectCallout">
            <a:avLst>
              <a:gd name="adj1" fmla="val 41477"/>
              <a:gd name="adj2" fmla="val 62995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400" i="1" dirty="0">
                <a:solidFill>
                  <a:srgbClr val="3366FF"/>
                </a:solidFill>
                <a:latin typeface="Arial Black" pitchFamily="-110" charset="0"/>
              </a:rPr>
              <a:t>When will</a:t>
            </a:r>
          </a:p>
          <a:p>
            <a:pPr eaLnBrk="0" hangingPunct="0"/>
            <a:r>
              <a:rPr lang="en-US" sz="2400" i="1" dirty="0">
                <a:solidFill>
                  <a:srgbClr val="3366FF"/>
                </a:solidFill>
                <a:latin typeface="Arial Black" pitchFamily="-110" charset="0"/>
              </a:rPr>
              <a:t>we get </a:t>
            </a:r>
          </a:p>
          <a:p>
            <a:pPr eaLnBrk="0" hangingPunct="0"/>
            <a:r>
              <a:rPr lang="en-US" sz="2400" i="1" dirty="0">
                <a:solidFill>
                  <a:srgbClr val="3366FF"/>
                </a:solidFill>
                <a:latin typeface="Arial Black" pitchFamily="-110" charset="0"/>
              </a:rPr>
              <a:t>there?</a:t>
            </a:r>
            <a:endParaRPr lang="en-US" sz="2400" dirty="0">
              <a:solidFill>
                <a:srgbClr val="3366FF"/>
              </a:solidFill>
              <a:latin typeface="Arial Black" pitchFamily="-110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100" dirty="0">
                <a:solidFill>
                  <a:srgbClr val="1F4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-110" charset="-18"/>
              </a:rPr>
              <a:t>An </a:t>
            </a:r>
            <a:r>
              <a:rPr lang="en-US" sz="3100" dirty="0" smtClean="0">
                <a:solidFill>
                  <a:srgbClr val="1F4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-110" charset="-18"/>
              </a:rPr>
              <a:t>Action Plan </a:t>
            </a:r>
            <a:r>
              <a:rPr lang="en-US" sz="3100" dirty="0">
                <a:solidFill>
                  <a:srgbClr val="1F4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-110" charset="-18"/>
              </a:rPr>
              <a:t>is the Vehicle to Reach Your Objectives and Targets</a:t>
            </a:r>
          </a:p>
          <a:p>
            <a:pPr algn="l"/>
            <a:endParaRPr lang="en-US" sz="3100" dirty="0">
              <a:solidFill>
                <a:srgbClr val="1F46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-110" charset="-18"/>
            </a:endParaRPr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7526338" y="1608138"/>
            <a:ext cx="1123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3366FF"/>
                </a:solidFill>
              </a:rPr>
              <a:t>TARGET</a:t>
            </a: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2257425" y="4575175"/>
            <a:ext cx="885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/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1831975" y="5729288"/>
            <a:ext cx="754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/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 rot="-5400000">
            <a:off x="878682" y="3593306"/>
            <a:ext cx="928688" cy="3968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SOPs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Bring Burners, Regulators and Interested Parties Together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Further Communication, Cooperation, and Collaboration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Break Down Real and Imagined Barriers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Share Information, Insight and Tools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Share and Build on the Executive Team’s Mission and Vision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Protect Public Health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Protect the Use of Fire As a Tool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Meet Land Management Objectives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Boldly Go Where No One Has Gone Before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Burn Call Decision</a:t>
            </a:r>
            <a:endParaRPr lang="en-US" dirty="0"/>
          </a:p>
        </p:txBody>
      </p:sp>
      <p:pic>
        <p:nvPicPr>
          <p:cNvPr id="1026" name="Picture 2" descr="C:\Users\MMcgown\Desktop\damned if you do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919841"/>
            <a:ext cx="6096000" cy="405661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Taking the next steps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Smoke management in the northwest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4582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7749174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77240"/>
          </a:xfrm>
        </p:spPr>
        <p:txBody>
          <a:bodyPr/>
          <a:lstStyle/>
          <a:p>
            <a:r>
              <a:rPr lang="en-US" dirty="0" smtClean="0"/>
              <a:t>2011 Recommendation topics</a:t>
            </a:r>
            <a:br>
              <a:rPr lang="en-US" dirty="0" smtClean="0"/>
            </a:br>
            <a:r>
              <a:rPr lang="en-US" dirty="0" smtClean="0"/>
              <a:t>How do we….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60" y="1447800"/>
            <a:ext cx="7520940" cy="4267200"/>
          </a:xfrm>
        </p:spPr>
        <p:txBody>
          <a:bodyPr>
            <a:norm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Share the </a:t>
            </a:r>
            <a:r>
              <a:rPr lang="en-US" sz="2800" dirty="0" err="1" smtClean="0"/>
              <a:t>airshed</a:t>
            </a:r>
            <a:r>
              <a:rPr lang="en-US" sz="2800" dirty="0" smtClean="0"/>
              <a:t>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Educate each other?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Communicate our mission and vision?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Improve trust among each other?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Improve compliance?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j0299723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810000"/>
            <a:ext cx="1814513" cy="17557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77240"/>
          </a:xfrm>
        </p:spPr>
        <p:txBody>
          <a:bodyPr/>
          <a:lstStyle/>
          <a:p>
            <a:r>
              <a:rPr lang="en-US" dirty="0" smtClean="0"/>
              <a:t>2011 Recommendation topics</a:t>
            </a:r>
            <a:br>
              <a:rPr lang="en-US" dirty="0" smtClean="0"/>
            </a:b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60" y="1447800"/>
            <a:ext cx="7520940" cy="60960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What could the Executive Team do to help?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What tools and information are needed to make “go/no go” decision?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How do you and your agency ensure that the tribal authorities and rules under the CAA/FARR are considered?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magara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59163" y="1704975"/>
            <a:ext cx="5287962" cy="4010025"/>
          </a:xfrm>
          <a:prstGeom prst="rect">
            <a:avLst/>
          </a:prstGeom>
          <a:noFill/>
          <a:ln w="4445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3556" name="Content Placeholder 5"/>
          <p:cNvSpPr>
            <a:spLocks noGrp="1"/>
          </p:cNvSpPr>
          <p:nvPr>
            <p:ph idx="1"/>
          </p:nvPr>
        </p:nvSpPr>
        <p:spPr>
          <a:xfrm>
            <a:off x="1023938" y="0"/>
            <a:ext cx="2527300" cy="6858000"/>
          </a:xfrm>
        </p:spPr>
        <p:txBody>
          <a:bodyPr>
            <a:normAutofit/>
          </a:bodyPr>
          <a:lstStyle/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Taking the </a:t>
            </a:r>
          </a:p>
          <a:p>
            <a:pPr eaLnBrk="1" hangingPunct="1"/>
            <a:r>
              <a:rPr lang="en-US" sz="2400" dirty="0" smtClean="0"/>
              <a:t>Next Steps –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Following up </a:t>
            </a:r>
          </a:p>
          <a:p>
            <a:pPr eaLnBrk="1" hangingPunct="1"/>
            <a:r>
              <a:rPr lang="en-US" sz="2400" dirty="0" smtClean="0"/>
              <a:t>on our </a:t>
            </a:r>
          </a:p>
          <a:p>
            <a:pPr eaLnBrk="1" hangingPunct="1"/>
            <a:r>
              <a:rPr lang="en-US" sz="2400" dirty="0" smtClean="0"/>
              <a:t>2011 work</a:t>
            </a:r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3810000" y="838200"/>
            <a:ext cx="449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dirty="0"/>
              <a:t>Is there a better way?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77240"/>
          </a:xfrm>
        </p:spPr>
        <p:txBody>
          <a:bodyPr/>
          <a:lstStyle/>
          <a:p>
            <a:r>
              <a:rPr lang="en-US" dirty="0" smtClean="0"/>
              <a:t>4 Focus Topics - 2012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60" y="1066800"/>
            <a:ext cx="7520940" cy="5791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Sharing the </a:t>
            </a:r>
            <a:r>
              <a:rPr lang="en-US" sz="2800" dirty="0" err="1" smtClean="0"/>
              <a:t>Airshed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Education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Improving Trust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Tribal Authorities and Rule Considerations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14" descr="bd07028_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124200"/>
            <a:ext cx="2159000" cy="2683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12804</TotalTime>
  <Words>371</Words>
  <Application>Microsoft Office PowerPoint</Application>
  <PresentationFormat>On-screen Show (4:3)</PresentationFormat>
  <Paragraphs>120</Paragraphs>
  <Slides>16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Angles</vt:lpstr>
      <vt:lpstr>Meeting objectives and Introductions</vt:lpstr>
      <vt:lpstr>Objectives</vt:lpstr>
      <vt:lpstr>Another Burn Call Decision</vt:lpstr>
      <vt:lpstr>Taking the next steps</vt:lpstr>
      <vt:lpstr>Slide 5</vt:lpstr>
      <vt:lpstr>2011 Recommendation topics How do we….</vt:lpstr>
      <vt:lpstr>2011 Recommendation topics (cont.)</vt:lpstr>
      <vt:lpstr>Slide 8</vt:lpstr>
      <vt:lpstr>4 Focus Topics - 2012</vt:lpstr>
      <vt:lpstr>Steps - Today</vt:lpstr>
      <vt:lpstr>Questions? </vt:lpstr>
      <vt:lpstr>Taking the next steps</vt:lpstr>
      <vt:lpstr>Steps - Today</vt:lpstr>
      <vt:lpstr>SMART Targets</vt:lpstr>
      <vt:lpstr>Preliminary action Steps - Write it down! </vt:lpstr>
      <vt:lpstr>Slide 16</vt:lpstr>
    </vt:vector>
  </TitlesOfParts>
  <Company>Boise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 Eberle</dc:creator>
  <cp:lastModifiedBy>McGowan, Michael</cp:lastModifiedBy>
  <cp:revision>77</cp:revision>
  <cp:lastPrinted>2011-03-30T19:29:56Z</cp:lastPrinted>
  <dcterms:created xsi:type="dcterms:W3CDTF">2011-03-15T19:12:36Z</dcterms:created>
  <dcterms:modified xsi:type="dcterms:W3CDTF">2012-04-17T20:54:19Z</dcterms:modified>
</cp:coreProperties>
</file>