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58" r:id="rId6"/>
    <p:sldId id="259" r:id="rId7"/>
    <p:sldId id="280" r:id="rId8"/>
    <p:sldId id="282" r:id="rId9"/>
    <p:sldId id="279" r:id="rId10"/>
    <p:sldId id="283" r:id="rId11"/>
    <p:sldId id="271" r:id="rId12"/>
    <p:sldId id="272" r:id="rId13"/>
    <p:sldId id="267" r:id="rId14"/>
    <p:sldId id="273" r:id="rId15"/>
    <p:sldId id="274" r:id="rId16"/>
    <p:sldId id="276" r:id="rId17"/>
    <p:sldId id="277" r:id="rId18"/>
    <p:sldId id="281" r:id="rId19"/>
    <p:sldId id="263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103" d="100"/>
          <a:sy n="103" d="100"/>
        </p:scale>
        <p:origin x="-204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B817C4-ED1C-434E-9777-14B5CF82B1C4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AD15F-0610-4DE4-877E-DFC5050B91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07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CAD15F-0610-4DE4-877E-DFC5050B91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421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1066800" cy="365125"/>
          </a:xfrm>
        </p:spPr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828800" y="6324600"/>
            <a:ext cx="45720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2DB73-3F15-4088-A066-09EF1E46EFC0}" type="datetimeFigureOut">
              <a:rPr lang="en-US" smtClean="0"/>
              <a:pPr/>
              <a:t>4/17/2012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F9E40-245F-43BE-B016-9BC607FBE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PP-Dark-No-Text-Logo-R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3909"/>
            <a:ext cx="9144000" cy="706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FF99"/>
                </a:solidFill>
                <a:latin typeface="Verdana" pitchFamily="34" charset="0"/>
              </a:rPr>
              <a:t>Geographic Extent -</a:t>
            </a:r>
            <a:br>
              <a:rPr lang="en-US" sz="4000" b="1" dirty="0" smtClean="0">
                <a:solidFill>
                  <a:srgbClr val="FFFF99"/>
                </a:solidFill>
                <a:latin typeface="Verdana" pitchFamily="34" charset="0"/>
              </a:rPr>
            </a:br>
            <a:r>
              <a:rPr lang="en-US" sz="4000" b="1" dirty="0" smtClean="0">
                <a:solidFill>
                  <a:srgbClr val="FFFF99"/>
                </a:solidFill>
                <a:latin typeface="Verdana" pitchFamily="34" charset="0"/>
              </a:rPr>
              <a:t>Forest Land Statewide</a:t>
            </a:r>
            <a:endParaRPr lang="en-US" sz="4000" b="1" dirty="0">
              <a:solidFill>
                <a:srgbClr val="FFFF99"/>
              </a:solidFill>
              <a:latin typeface="Verdana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776" y="1676400"/>
            <a:ext cx="5423647" cy="419099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Permitting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Permit all burning on forest land.</a:t>
            </a:r>
          </a:p>
          <a:p>
            <a:pPr lvl="1"/>
            <a:r>
              <a:rPr lang="en-US" dirty="0" smtClean="0">
                <a:solidFill>
                  <a:srgbClr val="FFFF99"/>
                </a:solidFill>
              </a:rPr>
              <a:t>Written permits for all burns &gt;10’ in diameter.</a:t>
            </a:r>
          </a:p>
          <a:p>
            <a:pPr lvl="1"/>
            <a:r>
              <a:rPr lang="en-US" dirty="0" smtClean="0">
                <a:solidFill>
                  <a:srgbClr val="FFFF99"/>
                </a:solidFill>
              </a:rPr>
              <a:t>Permit “by rule” burns &lt;10’ in diameter.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Issue smoke management approval for all burning on federal forest land.</a:t>
            </a:r>
          </a:p>
          <a:p>
            <a:endParaRPr lang="en-US" dirty="0" smtClean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Decision Making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All burns over 100 tons of fuel are approved by the smoke management specialist in Olympia.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Decisions regarding permitting and regulating burning are made by the</a:t>
            </a:r>
          </a:p>
          <a:p>
            <a:pPr lvl="1"/>
            <a:r>
              <a:rPr lang="en-US" dirty="0" smtClean="0">
                <a:solidFill>
                  <a:srgbClr val="FFFF99"/>
                </a:solidFill>
              </a:rPr>
              <a:t>DNR Regional Manager, or</a:t>
            </a:r>
          </a:p>
          <a:p>
            <a:pPr lvl="1"/>
            <a:r>
              <a:rPr lang="en-US" dirty="0" smtClean="0">
                <a:solidFill>
                  <a:srgbClr val="FFFF99"/>
                </a:solidFill>
              </a:rPr>
              <a:t>Federal  Agency Administrator on federal land.</a:t>
            </a:r>
          </a:p>
          <a:p>
            <a:endParaRPr lang="en-US" dirty="0" smtClean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Indian Country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DNR has no authority to regulate burning on tribal land.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We presume DNR has authority to regulate burning on non-Indian owned forest land within reservations </a:t>
            </a:r>
          </a:p>
          <a:p>
            <a:endParaRPr lang="en-US" dirty="0" smtClean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Federal Land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DNR not authorized to permit or regulate burning on federal land, </a:t>
            </a:r>
            <a:r>
              <a:rPr lang="en-US" u="sng" dirty="0" smtClean="0">
                <a:solidFill>
                  <a:srgbClr val="FFFF99"/>
                </a:solidFill>
              </a:rPr>
              <a:t>but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Federal agencies must particpate in the smoke management plan.</a:t>
            </a:r>
          </a:p>
          <a:p>
            <a:endParaRPr lang="en-US" dirty="0" smtClean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Burning Regulation and Liability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99"/>
                </a:solidFill>
              </a:rPr>
              <a:t>Landowner Contingency Account</a:t>
            </a:r>
          </a:p>
          <a:p>
            <a:pPr lvl="1"/>
            <a:r>
              <a:rPr lang="en-US" dirty="0">
                <a:solidFill>
                  <a:srgbClr val="FFFF99"/>
                </a:solidFill>
              </a:rPr>
              <a:t>All forest landowners pay into the account.</a:t>
            </a:r>
          </a:p>
          <a:p>
            <a:pPr lvl="1"/>
            <a:r>
              <a:rPr lang="en-US" dirty="0">
                <a:solidFill>
                  <a:srgbClr val="FFFF99"/>
                </a:solidFill>
              </a:rPr>
              <a:t>If a landowner operation causes a fire</a:t>
            </a:r>
          </a:p>
          <a:p>
            <a:pPr lvl="2"/>
            <a:r>
              <a:rPr lang="en-US" dirty="0">
                <a:solidFill>
                  <a:srgbClr val="FFFF99"/>
                </a:solidFill>
              </a:rPr>
              <a:t>Then the Account pays for suppression</a:t>
            </a:r>
          </a:p>
          <a:p>
            <a:pPr lvl="3"/>
            <a:r>
              <a:rPr lang="en-US" dirty="0">
                <a:solidFill>
                  <a:srgbClr val="FFFF99"/>
                </a:solidFill>
              </a:rPr>
              <a:t>If not negligent, and</a:t>
            </a:r>
          </a:p>
          <a:p>
            <a:pPr lvl="3"/>
            <a:r>
              <a:rPr lang="en-US" dirty="0">
                <a:solidFill>
                  <a:srgbClr val="FFFF99"/>
                </a:solidFill>
              </a:rPr>
              <a:t>After a deductible</a:t>
            </a:r>
          </a:p>
          <a:p>
            <a:r>
              <a:rPr lang="en-US" dirty="0">
                <a:solidFill>
                  <a:srgbClr val="FFFF99"/>
                </a:solidFill>
              </a:rPr>
              <a:t>If your prescribed fire escapes, all landowners pay.</a:t>
            </a:r>
          </a:p>
          <a:p>
            <a:endParaRPr lang="en-US" dirty="0" smtClean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58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PP-Dark-No-Text-Logo-R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103909"/>
            <a:ext cx="9144000" cy="706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38862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66"/>
                </a:solidFill>
              </a:rPr>
              <a:t>Mark Gray, Assistant Division Manager, Resource Protection Division</a:t>
            </a:r>
            <a:br>
              <a:rPr lang="en-US" sz="2800" dirty="0" smtClean="0">
                <a:solidFill>
                  <a:srgbClr val="FFFF66"/>
                </a:solidFill>
              </a:rPr>
            </a:br>
            <a:r>
              <a:rPr lang="en-US" sz="2800" dirty="0" smtClean="0">
                <a:solidFill>
                  <a:srgbClr val="FFFF66"/>
                </a:solidFill>
              </a:rPr>
              <a:t>April 19, 2012</a:t>
            </a:r>
            <a:endParaRPr lang="en-US" sz="2800" dirty="0">
              <a:solidFill>
                <a:srgbClr val="FFFF66"/>
              </a:solidFill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609600" y="838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Washington DNR </a:t>
            </a:r>
            <a:r>
              <a:rPr lang="en-US" sz="4400" b="1" dirty="0" smtClean="0">
                <a:solidFill>
                  <a:srgbClr val="FFFF99"/>
                </a:solidFill>
                <a:latin typeface="Verdana" pitchFamily="34" charset="0"/>
                <a:ea typeface="+mj-ea"/>
                <a:cs typeface="+mj-cs"/>
              </a:rPr>
              <a:t>Regulating Prescribed Burning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DNR’s regulatory responsibilities</a:t>
            </a:r>
          </a:p>
          <a:p>
            <a:pPr lvl="1"/>
            <a:r>
              <a:rPr lang="en-US" dirty="0" smtClean="0">
                <a:solidFill>
                  <a:srgbClr val="FFFF99"/>
                </a:solidFill>
              </a:rPr>
              <a:t>Smoke management</a:t>
            </a:r>
          </a:p>
          <a:p>
            <a:pPr lvl="1"/>
            <a:r>
              <a:rPr lang="en-US" dirty="0">
                <a:solidFill>
                  <a:srgbClr val="FFFF99"/>
                </a:solidFill>
              </a:rPr>
              <a:t>Fire prevention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Scope of the burning regulation program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Burning permits and liability</a:t>
            </a:r>
            <a:endParaRPr lang="en-US" dirty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Our Smoke Management Responsibility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Assure that burning is in compliance with the Washington Clean Air Act. [RCW 76.04.205].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Regulate burning permits to protect life, property and/or for the public health, safety, and welfare. [RCW 70.94.6534].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Administer a program to reduce statewide emissions from silvicultural forest burning. [RCW 70.94.6536].</a:t>
            </a:r>
            <a:endParaRPr lang="en-US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37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Our Smoke Management Responsibility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Smoke Management Plan since 1970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SMP mandatory since 1991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SMP is part of the state air quality implementation </a:t>
            </a:r>
            <a:r>
              <a:rPr lang="en-US" dirty="0" smtClean="0">
                <a:solidFill>
                  <a:srgbClr val="FFFF99"/>
                </a:solidFill>
              </a:rPr>
              <a:t>plan</a:t>
            </a:r>
            <a:endParaRPr lang="en-US" dirty="0" smtClean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37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Our Fire Prevention Responsibility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>
                <a:solidFill>
                  <a:srgbClr val="FFFF99"/>
                </a:solidFill>
              </a:rPr>
              <a:t>Require permits for most fires on DNR protected land.</a:t>
            </a:r>
            <a:r>
              <a:rPr lang="en-US" sz="2400" dirty="0">
                <a:solidFill>
                  <a:srgbClr val="FFFF99"/>
                </a:solidFill>
              </a:rPr>
              <a:t> </a:t>
            </a:r>
            <a:r>
              <a:rPr lang="en-US" sz="2400" dirty="0" smtClean="0">
                <a:solidFill>
                  <a:srgbClr val="FFFF99"/>
                </a:solidFill>
              </a:rPr>
              <a:t>DNR may </a:t>
            </a:r>
            <a:r>
              <a:rPr lang="en-US" sz="2400" dirty="0">
                <a:solidFill>
                  <a:srgbClr val="FFFF99"/>
                </a:solidFill>
              </a:rPr>
              <a:t>issue a burning permit if:</a:t>
            </a:r>
          </a:p>
          <a:p>
            <a:pPr lvl="1"/>
            <a:r>
              <a:rPr lang="en-US" sz="2400" dirty="0" smtClean="0">
                <a:solidFill>
                  <a:srgbClr val="FFFF99"/>
                </a:solidFill>
              </a:rPr>
              <a:t>All </a:t>
            </a:r>
            <a:r>
              <a:rPr lang="en-US" sz="2400" dirty="0">
                <a:solidFill>
                  <a:srgbClr val="FFFF99"/>
                </a:solidFill>
              </a:rPr>
              <a:t>requirements relating to firefighting equipment, the work to be done, and precautions to be taken before commencing the burning have been met;</a:t>
            </a:r>
          </a:p>
          <a:p>
            <a:pPr lvl="1"/>
            <a:r>
              <a:rPr lang="en-US" sz="2400" dirty="0" smtClean="0">
                <a:solidFill>
                  <a:srgbClr val="FFFF99"/>
                </a:solidFill>
              </a:rPr>
              <a:t>No </a:t>
            </a:r>
            <a:r>
              <a:rPr lang="en-US" sz="2400" dirty="0">
                <a:solidFill>
                  <a:srgbClr val="FFFF99"/>
                </a:solidFill>
              </a:rPr>
              <a:t>unreasonable danger will </a:t>
            </a:r>
            <a:r>
              <a:rPr lang="en-US" sz="2400" dirty="0" smtClean="0">
                <a:solidFill>
                  <a:srgbClr val="FFFF99"/>
                </a:solidFill>
              </a:rPr>
              <a:t>result</a:t>
            </a:r>
            <a:r>
              <a:rPr lang="en-US" sz="2400" dirty="0">
                <a:solidFill>
                  <a:srgbClr val="FFFF99"/>
                </a:solidFill>
              </a:rPr>
              <a:t>;</a:t>
            </a:r>
          </a:p>
          <a:p>
            <a:endParaRPr lang="en-US" sz="2400" dirty="0" smtClean="0">
              <a:solidFill>
                <a:srgbClr val="FFFF99"/>
              </a:solidFill>
            </a:endParaRPr>
          </a:p>
          <a:p>
            <a:r>
              <a:rPr lang="en-US" sz="2400" dirty="0" smtClean="0">
                <a:solidFill>
                  <a:srgbClr val="FFFF99"/>
                </a:solidFill>
              </a:rPr>
              <a:t>DNR may </a:t>
            </a:r>
            <a:r>
              <a:rPr lang="en-US" sz="2400" dirty="0">
                <a:solidFill>
                  <a:srgbClr val="FFFF99"/>
                </a:solidFill>
              </a:rPr>
              <a:t>refuse, revoke, or postpone </a:t>
            </a:r>
            <a:r>
              <a:rPr lang="en-US" sz="2400" dirty="0" smtClean="0">
                <a:solidFill>
                  <a:srgbClr val="FFFF99"/>
                </a:solidFill>
              </a:rPr>
              <a:t>permits when </a:t>
            </a:r>
            <a:r>
              <a:rPr lang="en-US" sz="2400" dirty="0">
                <a:solidFill>
                  <a:srgbClr val="FFFF99"/>
                </a:solidFill>
              </a:rPr>
              <a:t>necessary for the safety of adjacent property or when necessary in their judgment to prevent air </a:t>
            </a:r>
            <a:r>
              <a:rPr lang="en-US" sz="2400" dirty="0" smtClean="0">
                <a:solidFill>
                  <a:srgbClr val="FFFF99"/>
                </a:solidFill>
              </a:rPr>
              <a:t>pollution</a:t>
            </a:r>
            <a:r>
              <a:rPr lang="en-US" sz="2000" dirty="0" smtClean="0">
                <a:solidFill>
                  <a:srgbClr val="FFFF99"/>
                </a:solidFill>
              </a:rPr>
              <a:t>.</a:t>
            </a:r>
            <a:endParaRPr lang="en-US" sz="2000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11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Our Fire Prevention Responsibility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rgbClr val="FFFF99"/>
                </a:solidFill>
              </a:rPr>
              <a:t>Any fire on or threatening any forest land burning uncontrolled and without proper action being taken to prevent its spread, notwithstanding the origin of the fire, is a public nuisance by reason of its menace to life and property.</a:t>
            </a:r>
            <a:endParaRPr lang="en-US" sz="2000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51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What Our Program Covers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Permitting and regulating burning on land protected by DNR. [RCW 76.04.205].</a:t>
            </a:r>
          </a:p>
          <a:p>
            <a:r>
              <a:rPr lang="en-US" dirty="0" smtClean="0">
                <a:solidFill>
                  <a:srgbClr val="FFFF99"/>
                </a:solidFill>
              </a:rPr>
              <a:t>Assure that the federal government participates in the smoke management plan. [RCW 70.94.6536].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What Our Program Does </a:t>
            </a:r>
            <a:r>
              <a:rPr lang="en-US" b="1" u="sng" dirty="0" smtClean="0">
                <a:solidFill>
                  <a:srgbClr val="FFFF99"/>
                </a:solidFill>
                <a:latin typeface="Verdana" pitchFamily="34" charset="0"/>
              </a:rPr>
              <a:t>Not</a:t>
            </a:r>
            <a:r>
              <a:rPr lang="en-US" b="1" dirty="0" smtClean="0">
                <a:solidFill>
                  <a:srgbClr val="FFFF99"/>
                </a:solidFill>
                <a:latin typeface="Verdana" pitchFamily="34" charset="0"/>
              </a:rPr>
              <a:t> Cover</a:t>
            </a:r>
            <a:endParaRPr lang="en-US" sz="1400" dirty="0">
              <a:solidFill>
                <a:srgbClr val="FFFF99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19599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99"/>
                </a:solidFill>
              </a:rPr>
              <a:t>Permitting and regulating outdoor burning on lands where the DNR does not have fire protection responsibility. [RCW 70.94.6534].</a:t>
            </a:r>
          </a:p>
          <a:p>
            <a:endParaRPr lang="en-US" dirty="0" smtClean="0">
              <a:solidFill>
                <a:srgbClr val="FFFF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NR Dark Green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NR Dark Gre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0791D65D608C46ADDF34A7ED61A44E" ma:contentTypeVersion="0" ma:contentTypeDescription="Create a new document." ma:contentTypeScope="" ma:versionID="05a6a668833ba8887d3239cdb3c3fd54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D969DE1-133A-4398-9ABD-9748665F2C45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51CB8138-7A6D-430B-8EF3-DDC4476FEF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2B4583-C335-44B0-83BF-009D9A79EF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637</TotalTime>
  <Words>491</Words>
  <Application>Microsoft Office PowerPoint</Application>
  <PresentationFormat>On-screen Show (4:3)</PresentationFormat>
  <Paragraphs>54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Mark Gray, Assistant Division Manager, Resource Protection Division April 19, 2012</vt:lpstr>
      <vt:lpstr>PowerPoint Presentation</vt:lpstr>
      <vt:lpstr>Our Smoke Management Responsibility</vt:lpstr>
      <vt:lpstr>Our Smoke Management Responsibility</vt:lpstr>
      <vt:lpstr>Our Fire Prevention Responsibility</vt:lpstr>
      <vt:lpstr>Our Fire Prevention Responsibility</vt:lpstr>
      <vt:lpstr>What Our Program Covers</vt:lpstr>
      <vt:lpstr>What Our Program Does Not Cover</vt:lpstr>
      <vt:lpstr>Geographic Extent - Forest Land Statewide</vt:lpstr>
      <vt:lpstr>Permitting</vt:lpstr>
      <vt:lpstr>Decision Making</vt:lpstr>
      <vt:lpstr>Indian Country</vt:lpstr>
      <vt:lpstr>Federal Land</vt:lpstr>
      <vt:lpstr>Burning Regulation and Liability</vt:lpstr>
      <vt:lpstr>PowerPoint Presentation</vt:lpstr>
    </vt:vector>
  </TitlesOfParts>
  <Company>DNR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PowerPoint-Template-DNR-dark green</dc:title>
  <dc:creator>bred490</dc:creator>
  <cp:lastModifiedBy>Mark Gray</cp:lastModifiedBy>
  <cp:revision>56</cp:revision>
  <dcterms:created xsi:type="dcterms:W3CDTF">2009-11-19T00:15:43Z</dcterms:created>
  <dcterms:modified xsi:type="dcterms:W3CDTF">2012-04-17T20:47:38Z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0x010100220791D65D608C46ADDF34A7ED61A44E</vt:lpwstr>
  </property>
</Properties>
</file>