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8" r:id="rId6"/>
    <p:sldId id="280" r:id="rId7"/>
    <p:sldId id="285" r:id="rId8"/>
    <p:sldId id="286" r:id="rId9"/>
    <p:sldId id="287" r:id="rId10"/>
    <p:sldId id="288" r:id="rId11"/>
    <p:sldId id="263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jam490\Desktop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6147856517935258"/>
                  <c:y val="0.21625321508490131"/>
                </c:manualLayout>
              </c:layout>
              <c:tx>
                <c:rich>
                  <a:bodyPr/>
                  <a:lstStyle/>
                  <a:p>
                    <a:r>
                      <a:rPr lang="en-US" sz="1100" b="1" baseline="0">
                        <a:solidFill>
                          <a:srgbClr val="FFFF99"/>
                        </a:solidFill>
                      </a:rPr>
                      <a:t>21% (.8MM BDT)</a:t>
                    </a:r>
                  </a:p>
                  <a:p>
                    <a:r>
                      <a:rPr lang="en-US" sz="1100" b="1" baseline="0">
                        <a:solidFill>
                          <a:srgbClr val="FFFF99"/>
                        </a:solidFill>
                      </a:rPr>
                      <a:t>Biomass Available to Market (not used in 2010)</a:t>
                    </a:r>
                    <a:endParaRPr lang="en-US" sz="1100" b="1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0290232818119958"/>
                  <c:y val="-2.0641785882389872E-2"/>
                </c:manualLayout>
              </c:layout>
              <c:tx>
                <c:rich>
                  <a:bodyPr/>
                  <a:lstStyle/>
                  <a:p>
                    <a:r>
                      <a:rPr lang="en-US" b="1" baseline="0" dirty="0">
                        <a:solidFill>
                          <a:srgbClr val="FFFF99"/>
                        </a:solidFill>
                      </a:rPr>
                      <a:t>11% (.6MM BDT)</a:t>
                    </a:r>
                  </a:p>
                  <a:p>
                    <a:r>
                      <a:rPr lang="en-US" b="1" baseline="0" dirty="0">
                        <a:solidFill>
                          <a:srgbClr val="FFFF99"/>
                        </a:solidFill>
                      </a:rPr>
                      <a:t>Biomass Available to Market (utilized in 2010)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7384076990376202E-2"/>
                  <c:y val="-0.14953568997360342"/>
                </c:manualLayout>
              </c:layout>
              <c:tx>
                <c:rich>
                  <a:bodyPr/>
                  <a:lstStyle/>
                  <a:p>
                    <a:r>
                      <a:rPr lang="en-US" sz="1100" b="1" baseline="0">
                        <a:solidFill>
                          <a:srgbClr val="FFFF99"/>
                        </a:solidFill>
                      </a:rPr>
                      <a:t>32% (1.4MM BDT)</a:t>
                    </a:r>
                  </a:p>
                  <a:p>
                    <a:r>
                      <a:rPr lang="en-US" sz="1100" b="1" baseline="0">
                        <a:solidFill>
                          <a:srgbClr val="FFFF99"/>
                        </a:solidFill>
                      </a:rPr>
                      <a:t>Biomass Left Scattered on Site After Timber Harvest</a:t>
                    </a:r>
                    <a:endParaRPr lang="en-US" sz="1100" b="1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8193119957227569"/>
                  <c:y val="0.13378058989876851"/>
                </c:manualLayout>
              </c:layout>
              <c:tx>
                <c:rich>
                  <a:bodyPr/>
                  <a:lstStyle/>
                  <a:p>
                    <a:r>
                      <a:rPr lang="en-US" sz="1200" b="1" baseline="0">
                        <a:solidFill>
                          <a:srgbClr val="FFFF99"/>
                        </a:solidFill>
                      </a:rPr>
                      <a:t>36% (1.6MM BDT) </a:t>
                    </a:r>
                  </a:p>
                  <a:p>
                    <a:r>
                      <a:rPr lang="en-US" sz="1200" b="1" baseline="0">
                        <a:solidFill>
                          <a:srgbClr val="FFFF99"/>
                        </a:solidFill>
                      </a:rPr>
                      <a:t>Biomass at Roadsides &amp; Landings, Not available to Market</a:t>
                    </a:r>
                    <a:endParaRPr lang="en-US" sz="1200" b="1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aseline="0">
                    <a:solidFill>
                      <a:srgbClr val="FFFF99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val>
            <c:numRef>
              <c:f>Sheet2!$B$4:$B$7</c:f>
              <c:numCache>
                <c:formatCode>General</c:formatCode>
                <c:ptCount val="4"/>
                <c:pt idx="0">
                  <c:v>0.21</c:v>
                </c:pt>
                <c:pt idx="1">
                  <c:v>0.11</c:v>
                </c:pt>
                <c:pt idx="2">
                  <c:v>0.32</c:v>
                </c:pt>
                <c:pt idx="3">
                  <c:v>0.36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817C4-ED1C-434E-9777-14B5CF82B1C4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AD15F-0610-4DE4-877E-DFC5050B91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7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D15F-0610-4DE4-877E-DFC5050B91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421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066800" cy="365125"/>
          </a:xfrm>
        </p:spPr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45720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nr.wa.gov/Publications/em_fs12_004_1_biomass.pdf" TargetMode="External"/><Relationship Id="rId2" Type="http://schemas.openxmlformats.org/officeDocument/2006/relationships/hyperlink" Target="http://www.dnr.wa.gov/Publications/em_finalreport_wash_forest_biomass_supply_assess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nr.wa.gov/ResearchScience/Topics/OtherConservationInformation/Pages/em_forest_biomass_initiative.aspx" TargetMode="External"/><Relationship Id="rId5" Type="http://schemas.openxmlformats.org/officeDocument/2006/relationships/hyperlink" Target="http://www.dnr.wa.gov/ResearchScience/Topics/OtherConservationInformation/Pages/em_forest_practices_biomass_work_group.aspx" TargetMode="External"/><Relationship Id="rId4" Type="http://schemas.openxmlformats.org/officeDocument/2006/relationships/hyperlink" Target="http://www.dnr.wa.gov/Publications/em_executive_summary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PP-Dark-No-Text-Logo-R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3909"/>
            <a:ext cx="9144000" cy="706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3886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FF66"/>
                </a:solidFill>
              </a:rPr>
              <a:t>Mark Gray, Assistant Division Manager, Resource Protection Division</a:t>
            </a:r>
            <a:br>
              <a:rPr lang="en-US" sz="2800" dirty="0" smtClean="0">
                <a:solidFill>
                  <a:srgbClr val="FFFF66"/>
                </a:solidFill>
              </a:rPr>
            </a:br>
            <a:r>
              <a:rPr lang="en-US" sz="2800" dirty="0" smtClean="0">
                <a:solidFill>
                  <a:srgbClr val="FFFF66"/>
                </a:solidFill>
              </a:rPr>
              <a:t>April 19, </a:t>
            </a:r>
            <a:r>
              <a:rPr lang="en-US" sz="2800" dirty="0" smtClean="0">
                <a:solidFill>
                  <a:srgbClr val="FFFF66"/>
                </a:solidFill>
              </a:rPr>
              <a:t>2012</a:t>
            </a:r>
            <a:endParaRPr lang="en-US" sz="2800" dirty="0">
              <a:solidFill>
                <a:srgbClr val="FFFF66"/>
              </a:solidFill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609600" y="838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Washington </a:t>
            </a:r>
            <a:r>
              <a:rPr lang="en-US" sz="4400" b="1" dirty="0" smtClean="0">
                <a:solidFill>
                  <a:srgbClr val="FFFF99"/>
                </a:solidFill>
                <a:latin typeface="Verdana" pitchFamily="34" charset="0"/>
                <a:ea typeface="+mj-ea"/>
                <a:cs typeface="+mj-cs"/>
              </a:rPr>
              <a:t>Biomass Study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Purpose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FF99"/>
                </a:solidFill>
              </a:rPr>
              <a:t>Seek sustainable uses for the supply of woody biomass from Washington forests.</a:t>
            </a:r>
            <a:endParaRPr lang="en-US" dirty="0" smtClean="0">
              <a:solidFill>
                <a:srgbClr val="FFFF99"/>
              </a:solidFill>
            </a:endParaRPr>
          </a:p>
          <a:p>
            <a:r>
              <a:rPr lang="en-US" dirty="0" smtClean="0">
                <a:solidFill>
                  <a:srgbClr val="FFFF99"/>
                </a:solidFill>
              </a:rPr>
              <a:t>Encourage the emerging green economy and help address climate change.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Provide income for forest landowners while improving forest health, creating rural jobs, and reducing wildfire risk.</a:t>
            </a:r>
            <a:endParaRPr lang="en-US" dirty="0" smtClean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37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Key Finding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FF99"/>
                </a:solidFill>
              </a:rPr>
              <a:t>Market use of biomass could more than double without any impacts to forest sustainability</a:t>
            </a:r>
            <a:endParaRPr lang="en-US" dirty="0" smtClean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49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Methodology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FFFF99"/>
                </a:solidFill>
              </a:rPr>
              <a:t>The study determined the total volume of forest biomass produced by logging operations in the state. </a:t>
            </a:r>
            <a:endParaRPr lang="en-US" dirty="0" smtClean="0">
              <a:solidFill>
                <a:srgbClr val="FFFF99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99"/>
                </a:solidFill>
              </a:rPr>
              <a:t>This amount was then reduced by:</a:t>
            </a:r>
          </a:p>
          <a:p>
            <a:pPr lvl="1"/>
            <a:r>
              <a:rPr lang="en-US" dirty="0" smtClean="0">
                <a:solidFill>
                  <a:srgbClr val="FFFF99"/>
                </a:solidFill>
              </a:rPr>
              <a:t>The </a:t>
            </a:r>
            <a:r>
              <a:rPr lang="en-US" dirty="0">
                <a:solidFill>
                  <a:srgbClr val="FFFF99"/>
                </a:solidFill>
              </a:rPr>
              <a:t>volume that would not be brought to the roadside due to operational factors and would remain on the site, contributing to ecological </a:t>
            </a:r>
            <a:r>
              <a:rPr lang="en-US" dirty="0" smtClean="0">
                <a:solidFill>
                  <a:srgbClr val="FFFF99"/>
                </a:solidFill>
              </a:rPr>
              <a:t>functions.</a:t>
            </a:r>
          </a:p>
          <a:p>
            <a:pPr lvl="1"/>
            <a:r>
              <a:rPr lang="en-US" dirty="0" smtClean="0">
                <a:solidFill>
                  <a:srgbClr val="FFFF99"/>
                </a:solidFill>
              </a:rPr>
              <a:t>The </a:t>
            </a:r>
            <a:r>
              <a:rPr lang="en-US" dirty="0">
                <a:solidFill>
                  <a:srgbClr val="FFFF99"/>
                </a:solidFill>
              </a:rPr>
              <a:t>volume that, due to unfavorable site and road conditions, would not be </a:t>
            </a:r>
            <a:r>
              <a:rPr lang="en-US" dirty="0" smtClean="0">
                <a:solidFill>
                  <a:srgbClr val="FFFF99"/>
                </a:solidFill>
              </a:rPr>
              <a:t>collected.</a:t>
            </a:r>
          </a:p>
          <a:p>
            <a:pPr lvl="1"/>
            <a:r>
              <a:rPr lang="en-US" dirty="0" smtClean="0">
                <a:solidFill>
                  <a:srgbClr val="FFFF99"/>
                </a:solidFill>
              </a:rPr>
              <a:t>The </a:t>
            </a:r>
            <a:r>
              <a:rPr lang="en-US" dirty="0">
                <a:solidFill>
                  <a:srgbClr val="FFFF99"/>
                </a:solidFill>
              </a:rPr>
              <a:t>volume that would remain in slash piles and landings due to lack of demand for the product currently.</a:t>
            </a:r>
            <a:endParaRPr lang="en-US" dirty="0" smtClean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49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What the Report Says</a:t>
            </a:r>
            <a:endParaRPr lang="en-US" sz="1400" dirty="0">
              <a:solidFill>
                <a:srgbClr val="FFFF99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4536432"/>
              </p:ext>
            </p:extLst>
          </p:nvPr>
        </p:nvGraphicFramePr>
        <p:xfrm>
          <a:off x="457200" y="838200"/>
          <a:ext cx="8229600" cy="5287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649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More Information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 fontScale="25000" lnSpcReduction="20000"/>
          </a:bodyPr>
          <a:lstStyle/>
          <a:p>
            <a:r>
              <a:rPr lang="en-US" sz="5500" dirty="0">
                <a:solidFill>
                  <a:srgbClr val="FFFF99"/>
                </a:solidFill>
              </a:rPr>
              <a:t>Washington State Forest Biomass Supply Assessment</a:t>
            </a:r>
          </a:p>
          <a:p>
            <a:r>
              <a:rPr lang="en-US" sz="5500" u="sng" dirty="0" smtClean="0">
                <a:hlinkClick r:id="rId2"/>
              </a:rPr>
              <a:t>http</a:t>
            </a:r>
            <a:r>
              <a:rPr lang="en-US" sz="5500" u="sng" dirty="0">
                <a:hlinkClick r:id="rId2"/>
              </a:rPr>
              <a:t>://www.dnr.wa.gov/Publications/em_finalreport_wash_forest_biomass_supply_assess.pdf</a:t>
            </a:r>
            <a:endParaRPr lang="en-US" sz="5500" dirty="0"/>
          </a:p>
          <a:p>
            <a:endParaRPr lang="en-US" sz="5500" dirty="0"/>
          </a:p>
          <a:p>
            <a:r>
              <a:rPr lang="en-US" sz="5500" dirty="0">
                <a:solidFill>
                  <a:srgbClr val="FFFF99"/>
                </a:solidFill>
              </a:rPr>
              <a:t>Supply Assessment Fact Sheet: </a:t>
            </a:r>
          </a:p>
          <a:p>
            <a:r>
              <a:rPr lang="en-US" sz="5500" u="sng" dirty="0">
                <a:hlinkClick r:id="rId3"/>
              </a:rPr>
              <a:t>http://www.dnr.wa.gov/Publications/em_fs12_004_1_biomass.pdf</a:t>
            </a:r>
            <a:endParaRPr lang="en-US" sz="5500" dirty="0"/>
          </a:p>
          <a:p>
            <a:endParaRPr lang="en-US" sz="5500" dirty="0"/>
          </a:p>
          <a:p>
            <a:r>
              <a:rPr lang="en-US" sz="5500" dirty="0">
                <a:solidFill>
                  <a:srgbClr val="FFFF99"/>
                </a:solidFill>
              </a:rPr>
              <a:t>Supply Assessment Executive Summary:</a:t>
            </a:r>
          </a:p>
          <a:p>
            <a:r>
              <a:rPr lang="en-US" sz="5500" u="sng" dirty="0">
                <a:hlinkClick r:id="rId4"/>
              </a:rPr>
              <a:t>http://www.dnr.wa.gov/Publications/em_executive_summary.pdf</a:t>
            </a:r>
            <a:endParaRPr lang="en-US" sz="5500" dirty="0"/>
          </a:p>
          <a:p>
            <a:endParaRPr lang="en-US" sz="5500" dirty="0"/>
          </a:p>
          <a:p>
            <a:r>
              <a:rPr lang="en-US" sz="5500" dirty="0">
                <a:solidFill>
                  <a:srgbClr val="FFFF99"/>
                </a:solidFill>
              </a:rPr>
              <a:t>Forest Practices Biomass Work-group:</a:t>
            </a:r>
          </a:p>
          <a:p>
            <a:r>
              <a:rPr lang="en-US" sz="5500" u="sng" dirty="0">
                <a:hlinkClick r:id="rId5"/>
              </a:rPr>
              <a:t>http://www.dnr.wa.gov/ResearchScience/Topics/OtherConservationInformation/Pages/em_forest_practices_biomass_work_group.aspx</a:t>
            </a:r>
            <a:endParaRPr lang="en-US" sz="5500" dirty="0"/>
          </a:p>
          <a:p>
            <a:pPr marL="0" indent="0">
              <a:buNone/>
            </a:pPr>
            <a:r>
              <a:rPr lang="en-US" sz="5500" dirty="0"/>
              <a:t> </a:t>
            </a:r>
          </a:p>
          <a:p>
            <a:r>
              <a:rPr lang="en-US" sz="5500" dirty="0">
                <a:solidFill>
                  <a:srgbClr val="FFFF99"/>
                </a:solidFill>
              </a:rPr>
              <a:t>Pilot Projects:</a:t>
            </a:r>
          </a:p>
          <a:p>
            <a:r>
              <a:rPr lang="en-US" sz="5500" u="sng" dirty="0">
                <a:hlinkClick r:id="rId6"/>
              </a:rPr>
              <a:t>http://www.dnr.wa.gov/ResearchScience/Topics/OtherConservationInformation/Pages/em_forest_biomass_initiative.aspx</a:t>
            </a:r>
            <a:endParaRPr lang="en-US" sz="5500" dirty="0"/>
          </a:p>
          <a:p>
            <a:endParaRPr lang="en-US" dirty="0"/>
          </a:p>
          <a:p>
            <a:endParaRPr lang="en-US" dirty="0" smtClean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18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PP-Dark-No-Text-Logo-R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3909"/>
            <a:ext cx="9144000" cy="706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DNR Dark Green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NR Dark Gre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0791D65D608C46ADDF34A7ED61A44E" ma:contentTypeVersion="0" ma:contentTypeDescription="Create a new document." ma:contentTypeScope="" ma:versionID="05a6a668833ba8887d3239cdb3c3fd54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D969DE1-133A-4398-9ABD-9748665F2C45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1CB8138-7A6D-430B-8EF3-DDC4476FEF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2B4583-C335-44B0-83BF-009D9A79EF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Words>262</Words>
  <Application>Microsoft Office PowerPoint</Application>
  <PresentationFormat>On-screen Show (4:3)</PresentationFormat>
  <Paragraphs>39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Mark Gray, Assistant Division Manager, Resource Protection Division April 19, 2012</vt:lpstr>
      <vt:lpstr>Purpose</vt:lpstr>
      <vt:lpstr>Key Finding</vt:lpstr>
      <vt:lpstr>Methodology</vt:lpstr>
      <vt:lpstr>What the Report Says</vt:lpstr>
      <vt:lpstr>More Information</vt:lpstr>
      <vt:lpstr>PowerPoint Presentation</vt:lpstr>
    </vt:vector>
  </TitlesOfParts>
  <Company>DNR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PowerPoint-Template-DNR-dark green</dc:title>
  <dc:creator>bred490</dc:creator>
  <cp:lastModifiedBy>Mark Gray</cp:lastModifiedBy>
  <cp:revision>58</cp:revision>
  <dcterms:created xsi:type="dcterms:W3CDTF">2009-11-19T00:15:43Z</dcterms:created>
  <dcterms:modified xsi:type="dcterms:W3CDTF">2012-04-17T19:05:52Z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0x010100220791D65D608C46ADDF34A7ED61A44E</vt:lpwstr>
  </property>
</Properties>
</file>