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avi" ContentType="video/avi"/>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434" r:id="rId2"/>
    <p:sldId id="592" r:id="rId3"/>
    <p:sldId id="635" r:id="rId4"/>
    <p:sldId id="636" r:id="rId5"/>
    <p:sldId id="637" r:id="rId6"/>
    <p:sldId id="638" r:id="rId7"/>
    <p:sldId id="639" r:id="rId8"/>
    <p:sldId id="640" r:id="rId9"/>
    <p:sldId id="641" r:id="rId10"/>
    <p:sldId id="642" r:id="rId11"/>
    <p:sldId id="643" r:id="rId12"/>
    <p:sldId id="644" r:id="rId13"/>
    <p:sldId id="645" r:id="rId14"/>
    <p:sldId id="646" r:id="rId15"/>
    <p:sldId id="591" r:id="rId16"/>
    <p:sldId id="594" r:id="rId17"/>
    <p:sldId id="595" r:id="rId18"/>
    <p:sldId id="596" r:id="rId19"/>
    <p:sldId id="597" r:id="rId20"/>
    <p:sldId id="598" r:id="rId21"/>
    <p:sldId id="599" r:id="rId22"/>
    <p:sldId id="600" r:id="rId23"/>
    <p:sldId id="601" r:id="rId24"/>
    <p:sldId id="593" r:id="rId25"/>
    <p:sldId id="618" r:id="rId26"/>
    <p:sldId id="619" r:id="rId27"/>
    <p:sldId id="620" r:id="rId28"/>
    <p:sldId id="621" r:id="rId29"/>
    <p:sldId id="622" r:id="rId30"/>
    <p:sldId id="623" r:id="rId31"/>
    <p:sldId id="624" r:id="rId32"/>
    <p:sldId id="625" r:id="rId33"/>
    <p:sldId id="626" r:id="rId34"/>
    <p:sldId id="627" r:id="rId35"/>
    <p:sldId id="628" r:id="rId36"/>
    <p:sldId id="629" r:id="rId37"/>
    <p:sldId id="630" r:id="rId38"/>
    <p:sldId id="631" r:id="rId39"/>
    <p:sldId id="632" r:id="rId40"/>
    <p:sldId id="633" r:id="rId41"/>
  </p:sldIdLst>
  <p:sldSz cx="9144000" cy="6858000" type="screen4x3"/>
  <p:notesSz cx="7010400" cy="9296400"/>
  <p:defaultTextStyle>
    <a:defPPr>
      <a:defRPr lang="en-US"/>
    </a:defPPr>
    <a:lvl1pPr algn="l" rtl="0" fontAlgn="base">
      <a:spcBef>
        <a:spcPct val="0"/>
      </a:spcBef>
      <a:spcAft>
        <a:spcPct val="0"/>
      </a:spcAft>
      <a:defRPr sz="2400" b="1" kern="1200">
        <a:solidFill>
          <a:schemeClr val="tx1"/>
        </a:solidFill>
        <a:latin typeface="Times New Roman" pitchFamily="18" charset="0"/>
        <a:ea typeface="+mn-ea"/>
        <a:cs typeface="+mn-cs"/>
      </a:defRPr>
    </a:lvl1pPr>
    <a:lvl2pPr marL="457200" algn="l" rtl="0" fontAlgn="base">
      <a:spcBef>
        <a:spcPct val="0"/>
      </a:spcBef>
      <a:spcAft>
        <a:spcPct val="0"/>
      </a:spcAft>
      <a:defRPr sz="2400" b="1" kern="1200">
        <a:solidFill>
          <a:schemeClr val="tx1"/>
        </a:solidFill>
        <a:latin typeface="Times New Roman" pitchFamily="18" charset="0"/>
        <a:ea typeface="+mn-ea"/>
        <a:cs typeface="+mn-cs"/>
      </a:defRPr>
    </a:lvl2pPr>
    <a:lvl3pPr marL="914400" algn="l" rtl="0" fontAlgn="base">
      <a:spcBef>
        <a:spcPct val="0"/>
      </a:spcBef>
      <a:spcAft>
        <a:spcPct val="0"/>
      </a:spcAft>
      <a:defRPr sz="2400" b="1" kern="1200">
        <a:solidFill>
          <a:schemeClr val="tx1"/>
        </a:solidFill>
        <a:latin typeface="Times New Roman" pitchFamily="18" charset="0"/>
        <a:ea typeface="+mn-ea"/>
        <a:cs typeface="+mn-cs"/>
      </a:defRPr>
    </a:lvl3pPr>
    <a:lvl4pPr marL="1371600" algn="l" rtl="0" fontAlgn="base">
      <a:spcBef>
        <a:spcPct val="0"/>
      </a:spcBef>
      <a:spcAft>
        <a:spcPct val="0"/>
      </a:spcAft>
      <a:defRPr sz="2400" b="1" kern="1200">
        <a:solidFill>
          <a:schemeClr val="tx1"/>
        </a:solidFill>
        <a:latin typeface="Times New Roman" pitchFamily="18" charset="0"/>
        <a:ea typeface="+mn-ea"/>
        <a:cs typeface="+mn-cs"/>
      </a:defRPr>
    </a:lvl4pPr>
    <a:lvl5pPr marL="1828800" algn="l" rtl="0" fontAlgn="base">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Rg st="1" end="35"/>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FFFF"/>
    <a:srgbClr val="0000FF"/>
    <a:srgbClr val="006600"/>
    <a:srgbClr val="008000"/>
    <a:srgbClr val="00CC66"/>
    <a:srgbClr val="FFFFCC"/>
    <a:srgbClr val="99FFCC"/>
    <a:srgbClr val="00FF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9442" autoAdjust="0"/>
  </p:normalViewPr>
  <p:slideViewPr>
    <p:cSldViewPr>
      <p:cViewPr varScale="1">
        <p:scale>
          <a:sx n="91" d="100"/>
          <a:sy n="91" d="100"/>
        </p:scale>
        <p:origin x="-562"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0"/>
    </p:cViewPr>
  </p:sorterViewPr>
  <p:notesViewPr>
    <p:cSldViewPr>
      <p:cViewPr varScale="1">
        <p:scale>
          <a:sx n="55" d="100"/>
          <a:sy n="55" d="100"/>
        </p:scale>
        <p:origin x="-1806"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3036888" cy="465138"/>
          </a:xfrm>
          <a:prstGeom prst="rect">
            <a:avLst/>
          </a:prstGeom>
          <a:noFill/>
          <a:ln w="9525">
            <a:noFill/>
            <a:miter lim="800000"/>
            <a:headEnd/>
            <a:tailEnd/>
          </a:ln>
          <a:effectLst/>
        </p:spPr>
        <p:txBody>
          <a:bodyPr vert="horz" wrap="square" lIns="93173" tIns="46586" rIns="93173" bIns="46586" numCol="1" anchor="t" anchorCtr="0" compatLnSpc="1">
            <a:prstTxWarp prst="textNoShape">
              <a:avLst/>
            </a:prstTxWarp>
          </a:bodyPr>
          <a:lstStyle>
            <a:lvl1pPr defTabSz="931863">
              <a:defRPr sz="1200" b="0"/>
            </a:lvl1pPr>
          </a:lstStyle>
          <a:p>
            <a:endParaRPr lang="en-US"/>
          </a:p>
        </p:txBody>
      </p:sp>
      <p:sp>
        <p:nvSpPr>
          <p:cNvPr id="45059" name="Rectangle 3"/>
          <p:cNvSpPr>
            <a:spLocks noGrp="1" noChangeArrowheads="1"/>
          </p:cNvSpPr>
          <p:nvPr>
            <p:ph type="dt" sz="quarter" idx="1"/>
          </p:nvPr>
        </p:nvSpPr>
        <p:spPr bwMode="auto">
          <a:xfrm>
            <a:off x="3973513" y="0"/>
            <a:ext cx="3036887" cy="465138"/>
          </a:xfrm>
          <a:prstGeom prst="rect">
            <a:avLst/>
          </a:prstGeom>
          <a:noFill/>
          <a:ln w="9525">
            <a:noFill/>
            <a:miter lim="800000"/>
            <a:headEnd/>
            <a:tailEnd/>
          </a:ln>
          <a:effectLst/>
        </p:spPr>
        <p:txBody>
          <a:bodyPr vert="horz" wrap="square" lIns="93173" tIns="46586" rIns="93173" bIns="46586" numCol="1" anchor="t" anchorCtr="0" compatLnSpc="1">
            <a:prstTxWarp prst="textNoShape">
              <a:avLst/>
            </a:prstTxWarp>
          </a:bodyPr>
          <a:lstStyle>
            <a:lvl1pPr algn="r" defTabSz="931863">
              <a:defRPr sz="1200" b="0"/>
            </a:lvl1pPr>
          </a:lstStyle>
          <a:p>
            <a:endParaRPr lang="en-US"/>
          </a:p>
        </p:txBody>
      </p:sp>
      <p:sp>
        <p:nvSpPr>
          <p:cNvPr id="45060" name="Rectangle 4"/>
          <p:cNvSpPr>
            <a:spLocks noGrp="1" noChangeArrowheads="1"/>
          </p:cNvSpPr>
          <p:nvPr>
            <p:ph type="ftr" sz="quarter" idx="2"/>
          </p:nvPr>
        </p:nvSpPr>
        <p:spPr bwMode="auto">
          <a:xfrm>
            <a:off x="0" y="8831263"/>
            <a:ext cx="3036888" cy="465137"/>
          </a:xfrm>
          <a:prstGeom prst="rect">
            <a:avLst/>
          </a:prstGeom>
          <a:noFill/>
          <a:ln w="9525">
            <a:noFill/>
            <a:miter lim="800000"/>
            <a:headEnd/>
            <a:tailEnd/>
          </a:ln>
          <a:effectLst/>
        </p:spPr>
        <p:txBody>
          <a:bodyPr vert="horz" wrap="square" lIns="93173" tIns="46586" rIns="93173" bIns="46586" numCol="1" anchor="b" anchorCtr="0" compatLnSpc="1">
            <a:prstTxWarp prst="textNoShape">
              <a:avLst/>
            </a:prstTxWarp>
          </a:bodyPr>
          <a:lstStyle>
            <a:lvl1pPr defTabSz="931863">
              <a:defRPr sz="1200" b="0"/>
            </a:lvl1pPr>
          </a:lstStyle>
          <a:p>
            <a:endParaRPr lang="en-US"/>
          </a:p>
        </p:txBody>
      </p:sp>
      <p:sp>
        <p:nvSpPr>
          <p:cNvPr id="45061" name="Rectangle 5"/>
          <p:cNvSpPr>
            <a:spLocks noGrp="1" noChangeArrowheads="1"/>
          </p:cNvSpPr>
          <p:nvPr>
            <p:ph type="sldNum" sz="quarter" idx="3"/>
          </p:nvPr>
        </p:nvSpPr>
        <p:spPr bwMode="auto">
          <a:xfrm>
            <a:off x="3973513" y="8831263"/>
            <a:ext cx="3036887" cy="465137"/>
          </a:xfrm>
          <a:prstGeom prst="rect">
            <a:avLst/>
          </a:prstGeom>
          <a:noFill/>
          <a:ln w="9525">
            <a:noFill/>
            <a:miter lim="800000"/>
            <a:headEnd/>
            <a:tailEnd/>
          </a:ln>
          <a:effectLst/>
        </p:spPr>
        <p:txBody>
          <a:bodyPr vert="horz" wrap="square" lIns="93173" tIns="46586" rIns="93173" bIns="46586" numCol="1" anchor="b" anchorCtr="0" compatLnSpc="1">
            <a:prstTxWarp prst="textNoShape">
              <a:avLst/>
            </a:prstTxWarp>
          </a:bodyPr>
          <a:lstStyle>
            <a:lvl1pPr algn="r" defTabSz="931863">
              <a:defRPr sz="1200" b="0"/>
            </a:lvl1pPr>
          </a:lstStyle>
          <a:p>
            <a:fld id="{F80D235E-CE68-483F-90FC-6EB72AE1B964}" type="slidenum">
              <a:rPr lang="en-US"/>
              <a:pPr/>
              <a:t>‹#›</a:t>
            </a:fld>
            <a:endParaRPr lang="en-US"/>
          </a:p>
        </p:txBody>
      </p:sp>
    </p:spTree>
    <p:extLst>
      <p:ext uri="{BB962C8B-B14F-4D97-AF65-F5344CB8AC3E}">
        <p14:creationId xmlns:p14="http://schemas.microsoft.com/office/powerpoint/2010/main" val="4269801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5154" name="Rectangle 2"/>
          <p:cNvSpPr>
            <a:spLocks noGrp="1" noChangeArrowheads="1"/>
          </p:cNvSpPr>
          <p:nvPr>
            <p:ph type="hdr" sz="quarter"/>
          </p:nvPr>
        </p:nvSpPr>
        <p:spPr bwMode="auto">
          <a:xfrm>
            <a:off x="0" y="0"/>
            <a:ext cx="3036888" cy="463550"/>
          </a:xfrm>
          <a:prstGeom prst="rect">
            <a:avLst/>
          </a:prstGeom>
          <a:noFill/>
          <a:ln w="9525">
            <a:noFill/>
            <a:miter lim="800000"/>
            <a:headEnd/>
            <a:tailEnd/>
          </a:ln>
          <a:effectLst/>
        </p:spPr>
        <p:txBody>
          <a:bodyPr vert="horz" wrap="square" lIns="91577" tIns="45789" rIns="91577" bIns="45789" numCol="1" anchor="t" anchorCtr="0" compatLnSpc="1">
            <a:prstTxWarp prst="textNoShape">
              <a:avLst/>
            </a:prstTxWarp>
          </a:bodyPr>
          <a:lstStyle>
            <a:lvl1pPr defTabSz="915988">
              <a:defRPr sz="1200" b="0"/>
            </a:lvl1pPr>
          </a:lstStyle>
          <a:p>
            <a:endParaRPr lang="en-US"/>
          </a:p>
        </p:txBody>
      </p:sp>
      <p:sp>
        <p:nvSpPr>
          <p:cNvPr id="305155" name="Rectangle 3"/>
          <p:cNvSpPr>
            <a:spLocks noGrp="1" noChangeArrowheads="1"/>
          </p:cNvSpPr>
          <p:nvPr>
            <p:ph type="dt" idx="1"/>
          </p:nvPr>
        </p:nvSpPr>
        <p:spPr bwMode="auto">
          <a:xfrm>
            <a:off x="3971925" y="0"/>
            <a:ext cx="3036888" cy="463550"/>
          </a:xfrm>
          <a:prstGeom prst="rect">
            <a:avLst/>
          </a:prstGeom>
          <a:noFill/>
          <a:ln w="9525">
            <a:noFill/>
            <a:miter lim="800000"/>
            <a:headEnd/>
            <a:tailEnd/>
          </a:ln>
          <a:effectLst/>
        </p:spPr>
        <p:txBody>
          <a:bodyPr vert="horz" wrap="square" lIns="91577" tIns="45789" rIns="91577" bIns="45789" numCol="1" anchor="t" anchorCtr="0" compatLnSpc="1">
            <a:prstTxWarp prst="textNoShape">
              <a:avLst/>
            </a:prstTxWarp>
          </a:bodyPr>
          <a:lstStyle>
            <a:lvl1pPr algn="r" defTabSz="915988">
              <a:defRPr sz="1200" b="0"/>
            </a:lvl1pPr>
          </a:lstStyle>
          <a:p>
            <a:endParaRPr lang="en-US"/>
          </a:p>
        </p:txBody>
      </p:sp>
      <p:sp>
        <p:nvSpPr>
          <p:cNvPr id="305156"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a:effectLst/>
        </p:spPr>
      </p:sp>
      <p:sp>
        <p:nvSpPr>
          <p:cNvPr id="305157" name="Rectangle 5"/>
          <p:cNvSpPr>
            <a:spLocks noGrp="1" noChangeArrowheads="1"/>
          </p:cNvSpPr>
          <p:nvPr>
            <p:ph type="body" sz="quarter" idx="3"/>
          </p:nvPr>
        </p:nvSpPr>
        <p:spPr bwMode="auto">
          <a:xfrm>
            <a:off x="701675" y="4416425"/>
            <a:ext cx="5607050" cy="4181475"/>
          </a:xfrm>
          <a:prstGeom prst="rect">
            <a:avLst/>
          </a:prstGeom>
          <a:noFill/>
          <a:ln w="9525">
            <a:noFill/>
            <a:miter lim="800000"/>
            <a:headEnd/>
            <a:tailEnd/>
          </a:ln>
          <a:effectLst/>
        </p:spPr>
        <p:txBody>
          <a:bodyPr vert="horz" wrap="square" lIns="91577" tIns="45789" rIns="91577" bIns="4578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5158" name="Rectangle 6"/>
          <p:cNvSpPr>
            <a:spLocks noGrp="1" noChangeArrowheads="1"/>
          </p:cNvSpPr>
          <p:nvPr>
            <p:ph type="ftr" sz="quarter" idx="4"/>
          </p:nvPr>
        </p:nvSpPr>
        <p:spPr bwMode="auto">
          <a:xfrm>
            <a:off x="0" y="8831263"/>
            <a:ext cx="3036888" cy="463550"/>
          </a:xfrm>
          <a:prstGeom prst="rect">
            <a:avLst/>
          </a:prstGeom>
          <a:noFill/>
          <a:ln w="9525">
            <a:noFill/>
            <a:miter lim="800000"/>
            <a:headEnd/>
            <a:tailEnd/>
          </a:ln>
          <a:effectLst/>
        </p:spPr>
        <p:txBody>
          <a:bodyPr vert="horz" wrap="square" lIns="91577" tIns="45789" rIns="91577" bIns="45789" numCol="1" anchor="b" anchorCtr="0" compatLnSpc="1">
            <a:prstTxWarp prst="textNoShape">
              <a:avLst/>
            </a:prstTxWarp>
          </a:bodyPr>
          <a:lstStyle>
            <a:lvl1pPr defTabSz="915988">
              <a:defRPr sz="1200" b="0"/>
            </a:lvl1pPr>
          </a:lstStyle>
          <a:p>
            <a:endParaRPr lang="en-US"/>
          </a:p>
        </p:txBody>
      </p:sp>
      <p:sp>
        <p:nvSpPr>
          <p:cNvPr id="305159" name="Rectangle 7"/>
          <p:cNvSpPr>
            <a:spLocks noGrp="1" noChangeArrowheads="1"/>
          </p:cNvSpPr>
          <p:nvPr>
            <p:ph type="sldNum" sz="quarter" idx="5"/>
          </p:nvPr>
        </p:nvSpPr>
        <p:spPr bwMode="auto">
          <a:xfrm>
            <a:off x="3971925" y="8831263"/>
            <a:ext cx="3036888" cy="463550"/>
          </a:xfrm>
          <a:prstGeom prst="rect">
            <a:avLst/>
          </a:prstGeom>
          <a:noFill/>
          <a:ln w="9525">
            <a:noFill/>
            <a:miter lim="800000"/>
            <a:headEnd/>
            <a:tailEnd/>
          </a:ln>
          <a:effectLst/>
        </p:spPr>
        <p:txBody>
          <a:bodyPr vert="horz" wrap="square" lIns="91577" tIns="45789" rIns="91577" bIns="45789" numCol="1" anchor="b" anchorCtr="0" compatLnSpc="1">
            <a:prstTxWarp prst="textNoShape">
              <a:avLst/>
            </a:prstTxWarp>
          </a:bodyPr>
          <a:lstStyle>
            <a:lvl1pPr algn="r" defTabSz="915988">
              <a:defRPr sz="1200" b="0"/>
            </a:lvl1pPr>
          </a:lstStyle>
          <a:p>
            <a:fld id="{555EB686-BE4F-4E0D-ACCF-1CB63308299A}" type="slidenum">
              <a:rPr lang="en-US"/>
              <a:pPr/>
              <a:t>‹#›</a:t>
            </a:fld>
            <a:endParaRPr lang="en-US"/>
          </a:p>
        </p:txBody>
      </p:sp>
    </p:spTree>
    <p:extLst>
      <p:ext uri="{BB962C8B-B14F-4D97-AF65-F5344CB8AC3E}">
        <p14:creationId xmlns:p14="http://schemas.microsoft.com/office/powerpoint/2010/main" val="33511443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atmos.washington.edu/mm5rt/descript/definitions/isobars.htm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536690-B9CF-417A-B687-8BAE1FDA536B}" type="slidenum">
              <a:rPr lang="en-US"/>
              <a:pPr/>
              <a:t>1</a:t>
            </a:fld>
            <a:endParaRPr lang="en-US"/>
          </a:p>
        </p:txBody>
      </p:sp>
      <p:sp>
        <p:nvSpPr>
          <p:cNvPr id="355330" name="Rectangle 2"/>
          <p:cNvSpPr>
            <a:spLocks noGrp="1" noRot="1" noChangeAspect="1" noChangeArrowheads="1" noTextEdit="1"/>
          </p:cNvSpPr>
          <p:nvPr>
            <p:ph type="sldImg"/>
          </p:nvPr>
        </p:nvSpPr>
        <p:spPr>
          <a:ln/>
        </p:spPr>
      </p:sp>
      <p:sp>
        <p:nvSpPr>
          <p:cNvPr id="355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Can geek out with 500 </a:t>
            </a:r>
            <a:r>
              <a:rPr lang="en-US" dirty="0" err="1" smtClean="0"/>
              <a:t>mb</a:t>
            </a:r>
            <a:r>
              <a:rPr lang="en-US" dirty="0" smtClean="0"/>
              <a:t> heights, precipitation,</a:t>
            </a:r>
            <a:r>
              <a:rPr lang="en-US" baseline="0" dirty="0" smtClean="0"/>
              <a:t> etc. if you want.</a:t>
            </a:r>
            <a:endParaRPr lang="en-US" dirty="0"/>
          </a:p>
        </p:txBody>
      </p:sp>
      <p:sp>
        <p:nvSpPr>
          <p:cNvPr id="4" name="Slide Number Placeholder 3"/>
          <p:cNvSpPr>
            <a:spLocks noGrp="1"/>
          </p:cNvSpPr>
          <p:nvPr>
            <p:ph type="sldNum" sz="quarter" idx="10"/>
          </p:nvPr>
        </p:nvSpPr>
        <p:spPr/>
        <p:txBody>
          <a:bodyPr/>
          <a:lstStyle/>
          <a:p>
            <a:fld id="{555EB686-BE4F-4E0D-ACCF-1CB63308299A}"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global model starts at 4 AM/PM but takes a few hours to run and transmit to UW. Once UW gets the global model at around 7:30 AM/PM, they run the WRF regional model. The 36/12 km model is done by 9AM, the 4km is done soon after. The 1.3 km domain takes considerably longer because it needs to wait until the 4 km is done before it starts and because it is resource-intensive. If you need to look at the 1.3 km model between 8AM and 2PM, your best bet is to look at the run from the afternoon before, which would have completed by 2:30 AM. </a:t>
            </a:r>
          </a:p>
        </p:txBody>
      </p:sp>
      <p:sp>
        <p:nvSpPr>
          <p:cNvPr id="4" name="Slide Number Placeholder 3"/>
          <p:cNvSpPr>
            <a:spLocks noGrp="1"/>
          </p:cNvSpPr>
          <p:nvPr>
            <p:ph type="sldNum" sz="quarter" idx="10"/>
          </p:nvPr>
        </p:nvSpPr>
        <p:spPr/>
        <p:txBody>
          <a:bodyPr/>
          <a:lstStyle/>
          <a:p>
            <a:fld id="{555EB686-BE4F-4E0D-ACCF-1CB63308299A}"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4 km ventilation index.</a:t>
            </a:r>
            <a:r>
              <a:rPr lang="en-US" baseline="0" dirty="0" smtClean="0"/>
              <a:t> Can get this for every three forecast hours. This is actually a loop on the website:</a:t>
            </a:r>
          </a:p>
          <a:p>
            <a:endParaRPr lang="en-US" dirty="0"/>
          </a:p>
        </p:txBody>
      </p:sp>
      <p:sp>
        <p:nvSpPr>
          <p:cNvPr id="4" name="Slide Number Placeholder 3"/>
          <p:cNvSpPr>
            <a:spLocks noGrp="1"/>
          </p:cNvSpPr>
          <p:nvPr>
            <p:ph type="sldNum" sz="quarter" idx="10"/>
          </p:nvPr>
        </p:nvSpPr>
        <p:spPr/>
        <p:txBody>
          <a:bodyPr/>
          <a:lstStyle/>
          <a:p>
            <a:fld id="{555EB686-BE4F-4E0D-ACCF-1CB63308299A}"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Ventilation Index and “B-V” ventilation</a:t>
            </a:r>
            <a:r>
              <a:rPr lang="en-US" baseline="0" dirty="0" smtClean="0"/>
              <a:t> index are not that different. Plus, there are two options for the B-V index. My advice is to choose one and get comfortable with it. If you need a suggestion on which to choose, start with the 24-hour averaged BV index (500 m depth). Over a short period of time you will get a mental calibration for what the colors mean for your </a:t>
            </a:r>
            <a:r>
              <a:rPr lang="en-US" baseline="0" dirty="0" err="1" smtClean="0"/>
              <a:t>airshed</a:t>
            </a:r>
            <a:r>
              <a:rPr lang="en-US" baseline="0" dirty="0" smtClean="0"/>
              <a:t> and application.</a:t>
            </a:r>
            <a:endParaRPr lang="en-US" dirty="0"/>
          </a:p>
        </p:txBody>
      </p:sp>
      <p:sp>
        <p:nvSpPr>
          <p:cNvPr id="4" name="Slide Number Placeholder 3"/>
          <p:cNvSpPr>
            <a:spLocks noGrp="1"/>
          </p:cNvSpPr>
          <p:nvPr>
            <p:ph type="sldNum" sz="quarter" idx="10"/>
          </p:nvPr>
        </p:nvSpPr>
        <p:spPr/>
        <p:txBody>
          <a:bodyPr/>
          <a:lstStyle/>
          <a:p>
            <a:fld id="{555EB686-BE4F-4E0D-ACCF-1CB63308299A}"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5EB686-BE4F-4E0D-ACCF-1CB63308299A}" type="slidenum">
              <a:rPr lang="en-US" smtClean="0"/>
              <a:pPr/>
              <a:t>14</a:t>
            </a:fld>
            <a:endParaRPr lang="en-US"/>
          </a:p>
        </p:txBody>
      </p:sp>
    </p:spTree>
    <p:extLst>
      <p:ext uri="{BB962C8B-B14F-4D97-AF65-F5344CB8AC3E}">
        <p14:creationId xmlns:p14="http://schemas.microsoft.com/office/powerpoint/2010/main" val="1289789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536690-B9CF-417A-B687-8BAE1FDA536B}" type="slidenum">
              <a:rPr lang="en-US"/>
              <a:pPr/>
              <a:t>15</a:t>
            </a:fld>
            <a:endParaRPr lang="en-US"/>
          </a:p>
        </p:txBody>
      </p:sp>
      <p:sp>
        <p:nvSpPr>
          <p:cNvPr id="355330" name="Rectangle 2"/>
          <p:cNvSpPr>
            <a:spLocks noGrp="1" noRot="1" noChangeAspect="1" noChangeArrowheads="1" noTextEdit="1"/>
          </p:cNvSpPr>
          <p:nvPr>
            <p:ph type="sldImg"/>
          </p:nvPr>
        </p:nvSpPr>
        <p:spPr>
          <a:ln/>
        </p:spPr>
      </p:sp>
      <p:sp>
        <p:nvSpPr>
          <p:cNvPr id="355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ln/>
        </p:spPr>
      </p:sp>
      <p:sp>
        <p:nvSpPr>
          <p:cNvPr id="17410" name="Notes Placeholder 2"/>
          <p:cNvSpPr>
            <a:spLocks noGrp="1"/>
          </p:cNvSpPr>
          <p:nvPr>
            <p:ph type="body" idx="1"/>
          </p:nvPr>
        </p:nvSpPr>
        <p:spPr>
          <a:noFill/>
          <a:ln/>
        </p:spPr>
        <p:txBody>
          <a:bodyPr/>
          <a:lstStyle/>
          <a:p>
            <a:pPr eaLnBrk="1" hangingPunct="1"/>
            <a:endParaRPr lang="en-US" smtClean="0"/>
          </a:p>
        </p:txBody>
      </p:sp>
      <p:sp>
        <p:nvSpPr>
          <p:cNvPr id="17411" name="Slide Number Placeholder 3"/>
          <p:cNvSpPr>
            <a:spLocks noGrp="1"/>
          </p:cNvSpPr>
          <p:nvPr>
            <p:ph type="sldNum" sz="quarter" idx="5"/>
          </p:nvPr>
        </p:nvSpPr>
        <p:spPr>
          <a:noFill/>
        </p:spPr>
        <p:txBody>
          <a:bodyPr/>
          <a:lstStyle/>
          <a:p>
            <a:fld id="{15481CC3-03BF-4837-8A95-DC19488E475C}" type="slidenum">
              <a:rPr lang="en-US" smtClean="0"/>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p:spPr>
        <p:txBody>
          <a:bodyPr/>
          <a:lstStyle/>
          <a:p>
            <a:pPr eaLnBrk="1" hangingPunct="1"/>
            <a:r>
              <a:rPr lang="en-US" smtClean="0"/>
              <a:t>4 km ventilation index. Can get this for every three forecast hours. This is actually a loop on the website:</a:t>
            </a:r>
          </a:p>
          <a:p>
            <a:pPr eaLnBrk="1" hangingPunct="1"/>
            <a:endParaRPr lang="en-US" smtClean="0"/>
          </a:p>
          <a:p>
            <a:pPr eaLnBrk="1" hangingPunct="1"/>
            <a:r>
              <a:rPr lang="en-US" smtClean="0"/>
              <a:t>The ventilation index is the product of the models output of the PBL height and the 20m wind speed.  Forecasters use these values to determine the potential of the atmosphere to disperse contaminants such as smoke.  </a:t>
            </a:r>
          </a:p>
          <a:p>
            <a:pPr eaLnBrk="1" hangingPunct="1"/>
            <a:endParaRPr lang="en-US" smtClean="0"/>
          </a:p>
          <a:p>
            <a:pPr eaLnBrk="1" hangingPunct="1"/>
            <a:r>
              <a:rPr lang="en-US" smtClean="0"/>
              <a:t>Low ventilation values (below ~2400 m/s) usually indicate that stagnant conditions are expected.</a:t>
            </a:r>
          </a:p>
          <a:p>
            <a:pPr eaLnBrk="1" hangingPunct="1"/>
            <a:endParaRPr lang="en-US" smtClean="0"/>
          </a:p>
          <a:p>
            <a:pPr eaLnBrk="1" hangingPunct="1"/>
            <a:r>
              <a:rPr lang="en-US" smtClean="0"/>
              <a:t>When forecasting must look at both current and projected values.</a:t>
            </a:r>
          </a:p>
          <a:p>
            <a:pPr eaLnBrk="1" hangingPunct="1"/>
            <a:endParaRPr lang="en-US" smtClean="0"/>
          </a:p>
        </p:txBody>
      </p:sp>
      <p:sp>
        <p:nvSpPr>
          <p:cNvPr id="19459" name="Slide Number Placeholder 3"/>
          <p:cNvSpPr>
            <a:spLocks noGrp="1"/>
          </p:cNvSpPr>
          <p:nvPr>
            <p:ph type="sldNum" sz="quarter" idx="5"/>
          </p:nvPr>
        </p:nvSpPr>
        <p:spPr>
          <a:noFill/>
        </p:spPr>
        <p:txBody>
          <a:bodyPr/>
          <a:lstStyle/>
          <a:p>
            <a:fld id="{07E36D48-A42A-46D7-9D96-3C2909EFCD92}" type="slidenum">
              <a:rPr lang="en-US" smtClean="0"/>
              <a:pPr/>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a:ln/>
        </p:spPr>
      </p:sp>
      <p:sp>
        <p:nvSpPr>
          <p:cNvPr id="21506" name="Notes Placeholder 2"/>
          <p:cNvSpPr>
            <a:spLocks noGrp="1"/>
          </p:cNvSpPr>
          <p:nvPr>
            <p:ph type="body" idx="1"/>
          </p:nvPr>
        </p:nvSpPr>
        <p:spPr>
          <a:noFill/>
          <a:ln/>
        </p:spPr>
        <p:txBody>
          <a:bodyPr/>
          <a:lstStyle/>
          <a:p>
            <a:pPr eaLnBrk="1" hangingPunct="1"/>
            <a:r>
              <a:rPr lang="en-US" smtClean="0"/>
              <a:t>B-V Ventilation Index uses the Brunt-Vaisala Frequency (rather than the PBL output) to determine stability within the PBL and to calculate the index.  Both versions use the 20m winds.  </a:t>
            </a:r>
          </a:p>
          <a:p>
            <a:pPr eaLnBrk="1" hangingPunct="1"/>
            <a:endParaRPr lang="en-US" smtClean="0"/>
          </a:p>
          <a:p>
            <a:pPr eaLnBrk="1" hangingPunct="1"/>
            <a:r>
              <a:rPr lang="en-US" smtClean="0"/>
              <a:t>Ventilation Index and “B-V” ventilation index are not that different. Plus, there are two options for the B-V index. My advice is to choose one and get comfortable with it. If you need a suggestion on which to choose, start with the 24-hour averaged BV index (500 m depth). Over a short period of time you will get a mental calibration for what the colors mean for your airshed and application.</a:t>
            </a:r>
          </a:p>
          <a:p>
            <a:pPr eaLnBrk="1" hangingPunct="1"/>
            <a:endParaRPr lang="en-US" smtClean="0"/>
          </a:p>
          <a:p>
            <a:pPr eaLnBrk="1" hangingPunct="1"/>
            <a:endParaRPr lang="en-US" smtClean="0"/>
          </a:p>
        </p:txBody>
      </p:sp>
      <p:sp>
        <p:nvSpPr>
          <p:cNvPr id="21507" name="Slide Number Placeholder 3"/>
          <p:cNvSpPr>
            <a:spLocks noGrp="1"/>
          </p:cNvSpPr>
          <p:nvPr>
            <p:ph type="sldNum" sz="quarter" idx="5"/>
          </p:nvPr>
        </p:nvSpPr>
        <p:spPr>
          <a:noFill/>
        </p:spPr>
        <p:txBody>
          <a:bodyPr/>
          <a:lstStyle/>
          <a:p>
            <a:fld id="{0689BB15-80C5-4CB8-80CB-04DB024063ED}" type="slidenum">
              <a:rPr lang="en-US" smtClean="0"/>
              <a:pPr/>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ln/>
        </p:spPr>
      </p:sp>
      <p:sp>
        <p:nvSpPr>
          <p:cNvPr id="23554" name="Rectangle 3"/>
          <p:cNvSpPr>
            <a:spLocks noGrp="1" noChangeArrowheads="1"/>
          </p:cNvSpPr>
          <p:nvPr>
            <p:ph type="body" idx="1"/>
          </p:nvPr>
        </p:nvSpPr>
        <p:spPr>
          <a:noFill/>
          <a:ln/>
        </p:spPr>
        <p:txBody>
          <a:bodyPr/>
          <a:lstStyle/>
          <a:p>
            <a:r>
              <a:rPr lang="en-US" smtClean="0"/>
              <a:t>Model calculated height in meters.</a:t>
            </a:r>
          </a:p>
          <a:p>
            <a:endParaRPr lang="en-US" smtClean="0"/>
          </a:p>
          <a:p>
            <a:r>
              <a:rPr lang="en-US" smtClean="0"/>
              <a:t>The PBL shows the depth of potential mixing for the lowest part of the atmosphere.  Forecasters can get an idea of regions under the influence of inversions as inversions squeeze the height of the PBL.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536690-B9CF-417A-B687-8BAE1FDA536B}" type="slidenum">
              <a:rPr lang="en-US"/>
              <a:pPr/>
              <a:t>2</a:t>
            </a:fld>
            <a:endParaRPr lang="en-US"/>
          </a:p>
        </p:txBody>
      </p:sp>
      <p:sp>
        <p:nvSpPr>
          <p:cNvPr id="355330" name="Rectangle 2"/>
          <p:cNvSpPr>
            <a:spLocks noGrp="1" noRot="1" noChangeAspect="1" noChangeArrowheads="1" noTextEdit="1"/>
          </p:cNvSpPr>
          <p:nvPr>
            <p:ph type="sldImg"/>
          </p:nvPr>
        </p:nvSpPr>
        <p:spPr>
          <a:ln/>
        </p:spPr>
      </p:sp>
      <p:sp>
        <p:nvSpPr>
          <p:cNvPr id="355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noTextEdit="1"/>
          </p:cNvSpPr>
          <p:nvPr>
            <p:ph type="sldImg"/>
          </p:nvPr>
        </p:nvSpPr>
        <p:spPr>
          <a:ln/>
        </p:spPr>
      </p:sp>
      <p:sp>
        <p:nvSpPr>
          <p:cNvPr id="25602" name="Rectangle 3"/>
          <p:cNvSpPr>
            <a:spLocks noGrp="1" noChangeArrowheads="1"/>
          </p:cNvSpPr>
          <p:nvPr>
            <p:ph type="body" idx="1"/>
          </p:nvPr>
        </p:nvSpPr>
        <p:spPr>
          <a:noFill/>
          <a:ln/>
        </p:spPr>
        <p:txBody>
          <a:bodyPr/>
          <a:lstStyle/>
          <a:p>
            <a:r>
              <a:rPr lang="en-US" smtClean="0"/>
              <a:t>Solid black lines are isohypses, or lines that connect regions that are the same distance from sea level to the pressure surface that is being examined.  Line labeled 1550 = 850 mb pressure surface at that point resides 1550 meters above sea level. </a:t>
            </a:r>
          </a:p>
          <a:p>
            <a:endParaRPr lang="en-US" smtClean="0"/>
          </a:p>
          <a:p>
            <a:r>
              <a:rPr lang="en-US" smtClean="0"/>
              <a:t>Background color represents the air T at 850 mb in Celsius.  The scale separates regions of different temperature every 4 degrees.  </a:t>
            </a:r>
          </a:p>
          <a:p>
            <a:endParaRPr lang="en-US" smtClean="0"/>
          </a:p>
          <a:p>
            <a:r>
              <a:rPr lang="en-US" smtClean="0"/>
              <a:t>The wind barbs represent the strength and direction of the wind at the 850 mb atmospheric pressure level.  </a:t>
            </a:r>
          </a:p>
          <a:p>
            <a:endParaRPr lang="en-US" smtClean="0"/>
          </a:p>
          <a:p>
            <a:r>
              <a:rPr lang="en-US" smtClean="0"/>
              <a:t>Depicts the horizontal transport of warm and cold air masses.  Gives forecasters a good idea of the conditions in the lower atmoshere and how the surface air temperature will changes during the daylight hours.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ChangeArrowheads="1" noTextEdit="1"/>
          </p:cNvSpPr>
          <p:nvPr>
            <p:ph type="sldImg"/>
          </p:nvPr>
        </p:nvSpPr>
        <p:spPr>
          <a:ln/>
        </p:spPr>
      </p:sp>
      <p:sp>
        <p:nvSpPr>
          <p:cNvPr id="27650" name="Rectangle 3"/>
          <p:cNvSpPr>
            <a:spLocks noGrp="1" noChangeArrowheads="1"/>
          </p:cNvSpPr>
          <p:nvPr>
            <p:ph type="body" idx="1"/>
          </p:nvPr>
        </p:nvSpPr>
        <p:spPr>
          <a:noFill/>
          <a:ln/>
        </p:spPr>
        <p:txBody>
          <a:bodyPr/>
          <a:lstStyle/>
          <a:p>
            <a:r>
              <a:rPr lang="en-US" smtClean="0"/>
              <a:t>Background color represents the amount of forecasted precipitation in 1/100 inches over the chosen time period. For example, a value of 50 (blue) would be 50/100 inches or equivalent to .5 inches of rain.</a:t>
            </a:r>
          </a:p>
          <a:p>
            <a:endParaRPr lang="en-US" smtClean="0"/>
          </a:p>
          <a:p>
            <a:r>
              <a:rPr lang="en-US" smtClean="0"/>
              <a:t>The color-bar located at the bottom identifies the amount of precipitation for each shading of color. Total precipitation graphics are available for 1, 3, and 24 hour periods and different regions depending on the resolution selected (36, 12 and 4 km resolutions). </a:t>
            </a:r>
          </a:p>
          <a:p>
            <a:endParaRPr lang="en-US" smtClean="0"/>
          </a:p>
          <a:p>
            <a:r>
              <a:rPr lang="en-US" smtClean="0"/>
              <a:t>Thin grey lines represent </a:t>
            </a:r>
            <a:r>
              <a:rPr lang="en-US" smtClean="0">
                <a:hlinkClick r:id="rId3" tooltip="lines of constant pressure"/>
              </a:rPr>
              <a:t>isobars </a:t>
            </a:r>
            <a:r>
              <a:rPr lang="en-US" smtClean="0"/>
              <a:t>which are defined as lines of constant pressure.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a:ln/>
        </p:spPr>
      </p:sp>
      <p:sp>
        <p:nvSpPr>
          <p:cNvPr id="29698" name="Rectangle 3"/>
          <p:cNvSpPr>
            <a:spLocks noGrp="1" noChangeArrowheads="1"/>
          </p:cNvSpPr>
          <p:nvPr>
            <p:ph type="body" idx="1"/>
          </p:nvPr>
        </p:nvSpPr>
        <p:spPr>
          <a:noFill/>
          <a:ln/>
        </p:spPr>
        <p:txBody>
          <a:bodyPr/>
          <a:lstStyle/>
          <a:p>
            <a:r>
              <a:rPr lang="en-US" smtClean="0"/>
              <a:t>Good for indicating the height of the PBL and the location and strength of the inversion.  </a:t>
            </a:r>
          </a:p>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ln/>
        </p:spPr>
      </p:sp>
      <p:sp>
        <p:nvSpPr>
          <p:cNvPr id="31746" name="Rectangle 3"/>
          <p:cNvSpPr>
            <a:spLocks noGrp="1" noChangeArrowheads="1"/>
          </p:cNvSpPr>
          <p:nvPr>
            <p:ph type="body" idx="1"/>
          </p:nvPr>
        </p:nvSpPr>
        <p:spPr>
          <a:noFill/>
          <a:ln/>
        </p:spPr>
        <p:txBody>
          <a:bodyPr/>
          <a:lstStyle/>
          <a:p>
            <a:r>
              <a:rPr lang="en-US" smtClean="0"/>
              <a:t>Haines Index is a weather index that measures for potential for rapid forest fire growth.  The index provides forecasters the ability to recognize which fires have the right conditions to expand rapidly and cause potential risks for firefighters and the surrounding land.  The index is derived from the stability and moisture content of the lower atmosphere.  The WRF model calculates the index at the mid-elevation range (850-700mb) and high elevation range (700-500mb).</a:t>
            </a:r>
          </a:p>
          <a:p>
            <a:endParaRPr lang="en-US" smtClean="0"/>
          </a:p>
          <a:p>
            <a:r>
              <a:rPr lang="en-US" smtClean="0"/>
              <a:t>A Haines Index of 6 means a high potential for large fire growth, 5 is medium, 4 is low.  Anything less than 4 = very low potential.</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536690-B9CF-417A-B687-8BAE1FDA536B}" type="slidenum">
              <a:rPr lang="en-US"/>
              <a:pPr/>
              <a:t>24</a:t>
            </a:fld>
            <a:endParaRPr lang="en-US"/>
          </a:p>
        </p:txBody>
      </p:sp>
      <p:sp>
        <p:nvSpPr>
          <p:cNvPr id="355330" name="Rectangle 2"/>
          <p:cNvSpPr>
            <a:spLocks noGrp="1" noRot="1" noChangeAspect="1" noChangeArrowheads="1" noTextEdit="1"/>
          </p:cNvSpPr>
          <p:nvPr>
            <p:ph type="sldImg"/>
          </p:nvPr>
        </p:nvSpPr>
        <p:spPr>
          <a:ln/>
        </p:spPr>
      </p:sp>
      <p:sp>
        <p:nvSpPr>
          <p:cNvPr id="355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Tools leverage other work </a:t>
            </a:r>
            <a:endParaRPr lang="en-US" dirty="0"/>
          </a:p>
        </p:txBody>
      </p:sp>
      <p:sp>
        <p:nvSpPr>
          <p:cNvPr id="4" name="Slide Number Placeholder 3"/>
          <p:cNvSpPr>
            <a:spLocks noGrp="1"/>
          </p:cNvSpPr>
          <p:nvPr>
            <p:ph type="sldNum" sz="quarter" idx="10"/>
          </p:nvPr>
        </p:nvSpPr>
        <p:spPr/>
        <p:txBody>
          <a:bodyPr/>
          <a:lstStyle/>
          <a:p>
            <a:fld id="{555EB686-BE4F-4E0D-ACCF-1CB63308299A}" type="slidenum">
              <a:rPr lang="en-US" smtClean="0"/>
              <a:pPr/>
              <a:t>25</a:t>
            </a:fld>
            <a:endParaRPr lang="en-US"/>
          </a:p>
        </p:txBody>
      </p:sp>
    </p:spTree>
    <p:extLst>
      <p:ext uri="{BB962C8B-B14F-4D97-AF65-F5344CB8AC3E}">
        <p14:creationId xmlns:p14="http://schemas.microsoft.com/office/powerpoint/2010/main" val="21759342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5EB686-BE4F-4E0D-ACCF-1CB63308299A}" type="slidenum">
              <a:rPr lang="en-US" smtClean="0"/>
              <a:pPr/>
              <a:t>26</a:t>
            </a:fld>
            <a:endParaRPr lang="en-US"/>
          </a:p>
        </p:txBody>
      </p:sp>
    </p:spTree>
    <p:extLst>
      <p:ext uri="{BB962C8B-B14F-4D97-AF65-F5344CB8AC3E}">
        <p14:creationId xmlns:p14="http://schemas.microsoft.com/office/powerpoint/2010/main" val="19333771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5EB686-BE4F-4E0D-ACCF-1CB63308299A}" type="slidenum">
              <a:rPr lang="en-US" smtClean="0"/>
              <a:pPr/>
              <a:t>27</a:t>
            </a:fld>
            <a:endParaRPr lang="en-US"/>
          </a:p>
        </p:txBody>
      </p:sp>
    </p:spTree>
    <p:extLst>
      <p:ext uri="{BB962C8B-B14F-4D97-AF65-F5344CB8AC3E}">
        <p14:creationId xmlns:p14="http://schemas.microsoft.com/office/powerpoint/2010/main" val="32334510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5EB686-BE4F-4E0D-ACCF-1CB63308299A}" type="slidenum">
              <a:rPr lang="en-US" smtClean="0"/>
              <a:pPr/>
              <a:t>28</a:t>
            </a:fld>
            <a:endParaRPr lang="en-US"/>
          </a:p>
        </p:txBody>
      </p:sp>
    </p:spTree>
    <p:extLst>
      <p:ext uri="{BB962C8B-B14F-4D97-AF65-F5344CB8AC3E}">
        <p14:creationId xmlns:p14="http://schemas.microsoft.com/office/powerpoint/2010/main" val="23645068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5EB686-BE4F-4E0D-ACCF-1CB63308299A}" type="slidenum">
              <a:rPr lang="en-US" smtClean="0"/>
              <a:pPr/>
              <a:t>29</a:t>
            </a:fld>
            <a:endParaRPr lang="en-US"/>
          </a:p>
        </p:txBody>
      </p:sp>
    </p:spTree>
    <p:extLst>
      <p:ext uri="{BB962C8B-B14F-4D97-AF65-F5344CB8AC3E}">
        <p14:creationId xmlns:p14="http://schemas.microsoft.com/office/powerpoint/2010/main" val="3345981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Not </a:t>
            </a:r>
            <a:r>
              <a:rPr lang="en-US" dirty="0" err="1" smtClean="0"/>
              <a:t>BlueSky</a:t>
            </a:r>
            <a:r>
              <a:rPr lang="en-US" dirty="0" smtClean="0"/>
              <a:t> and other tools funded by FLMs, though we give passing reference</a:t>
            </a:r>
          </a:p>
          <a:p>
            <a:endParaRPr lang="en-US" dirty="0"/>
          </a:p>
        </p:txBody>
      </p:sp>
      <p:sp>
        <p:nvSpPr>
          <p:cNvPr id="4" name="Slide Number Placeholder 3"/>
          <p:cNvSpPr>
            <a:spLocks noGrp="1"/>
          </p:cNvSpPr>
          <p:nvPr>
            <p:ph type="sldNum" sz="quarter" idx="10"/>
          </p:nvPr>
        </p:nvSpPr>
        <p:spPr/>
        <p:txBody>
          <a:bodyPr/>
          <a:lstStyle/>
          <a:p>
            <a:fld id="{555EB686-BE4F-4E0D-ACCF-1CB63308299A}"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5EB686-BE4F-4E0D-ACCF-1CB63308299A}" type="slidenum">
              <a:rPr lang="en-US" smtClean="0"/>
              <a:pPr/>
              <a:t>30</a:t>
            </a:fld>
            <a:endParaRPr lang="en-US"/>
          </a:p>
        </p:txBody>
      </p:sp>
    </p:spTree>
    <p:extLst>
      <p:ext uri="{BB962C8B-B14F-4D97-AF65-F5344CB8AC3E}">
        <p14:creationId xmlns:p14="http://schemas.microsoft.com/office/powerpoint/2010/main" val="4876896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 based on user input from NW-</a:t>
            </a:r>
            <a:r>
              <a:rPr lang="en-US" dirty="0" err="1" smtClean="0"/>
              <a:t>Airquest</a:t>
            </a:r>
            <a:r>
              <a:rPr lang="en-US" dirty="0" smtClean="0"/>
              <a:t> members</a:t>
            </a:r>
            <a:endParaRPr lang="en-US" dirty="0"/>
          </a:p>
        </p:txBody>
      </p:sp>
      <p:sp>
        <p:nvSpPr>
          <p:cNvPr id="4" name="Slide Number Placeholder 3"/>
          <p:cNvSpPr>
            <a:spLocks noGrp="1"/>
          </p:cNvSpPr>
          <p:nvPr>
            <p:ph type="sldNum" sz="quarter" idx="10"/>
          </p:nvPr>
        </p:nvSpPr>
        <p:spPr/>
        <p:txBody>
          <a:bodyPr/>
          <a:lstStyle/>
          <a:p>
            <a:fld id="{555EB686-BE4F-4E0D-ACCF-1CB63308299A}" type="slidenum">
              <a:rPr lang="en-US" smtClean="0"/>
              <a:pPr/>
              <a:t>31</a:t>
            </a:fld>
            <a:endParaRPr lang="en-US"/>
          </a:p>
        </p:txBody>
      </p:sp>
    </p:spTree>
    <p:extLst>
      <p:ext uri="{BB962C8B-B14F-4D97-AF65-F5344CB8AC3E}">
        <p14:creationId xmlns:p14="http://schemas.microsoft.com/office/powerpoint/2010/main" val="42223884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5EB686-BE4F-4E0D-ACCF-1CB63308299A}" type="slidenum">
              <a:rPr lang="en-US" smtClean="0"/>
              <a:pPr/>
              <a:t>32</a:t>
            </a:fld>
            <a:endParaRPr lang="en-US"/>
          </a:p>
        </p:txBody>
      </p:sp>
    </p:spTree>
    <p:extLst>
      <p:ext uri="{BB962C8B-B14F-4D97-AF65-F5344CB8AC3E}">
        <p14:creationId xmlns:p14="http://schemas.microsoft.com/office/powerpoint/2010/main" val="16093519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5EB686-BE4F-4E0D-ACCF-1CB63308299A}" type="slidenum">
              <a:rPr lang="en-US" smtClean="0"/>
              <a:pPr/>
              <a:t>33</a:t>
            </a:fld>
            <a:endParaRPr lang="en-US"/>
          </a:p>
        </p:txBody>
      </p:sp>
    </p:spTree>
    <p:extLst>
      <p:ext uri="{BB962C8B-B14F-4D97-AF65-F5344CB8AC3E}">
        <p14:creationId xmlns:p14="http://schemas.microsoft.com/office/powerpoint/2010/main" val="12307239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5EB686-BE4F-4E0D-ACCF-1CB63308299A}" type="slidenum">
              <a:rPr lang="en-US" smtClean="0"/>
              <a:pPr/>
              <a:t>34</a:t>
            </a:fld>
            <a:endParaRPr lang="en-US"/>
          </a:p>
        </p:txBody>
      </p:sp>
    </p:spTree>
    <p:extLst>
      <p:ext uri="{BB962C8B-B14F-4D97-AF65-F5344CB8AC3E}">
        <p14:creationId xmlns:p14="http://schemas.microsoft.com/office/powerpoint/2010/main" val="33995909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5EB686-BE4F-4E0D-ACCF-1CB63308299A}" type="slidenum">
              <a:rPr lang="en-US" smtClean="0"/>
              <a:pPr/>
              <a:t>35</a:t>
            </a:fld>
            <a:endParaRPr lang="en-US"/>
          </a:p>
        </p:txBody>
      </p:sp>
    </p:spTree>
    <p:extLst>
      <p:ext uri="{BB962C8B-B14F-4D97-AF65-F5344CB8AC3E}">
        <p14:creationId xmlns:p14="http://schemas.microsoft.com/office/powerpoint/2010/main" val="10067753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5EB686-BE4F-4E0D-ACCF-1CB63308299A}" type="slidenum">
              <a:rPr lang="en-US" smtClean="0"/>
              <a:pPr/>
              <a:t>36</a:t>
            </a:fld>
            <a:endParaRPr lang="en-US"/>
          </a:p>
        </p:txBody>
      </p:sp>
    </p:spTree>
    <p:extLst>
      <p:ext uri="{BB962C8B-B14F-4D97-AF65-F5344CB8AC3E}">
        <p14:creationId xmlns:p14="http://schemas.microsoft.com/office/powerpoint/2010/main" val="18238400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5EB686-BE4F-4E0D-ACCF-1CB63308299A}" type="slidenum">
              <a:rPr lang="en-US" smtClean="0"/>
              <a:pPr/>
              <a:t>37</a:t>
            </a:fld>
            <a:endParaRPr lang="en-US"/>
          </a:p>
        </p:txBody>
      </p:sp>
    </p:spTree>
    <p:extLst>
      <p:ext uri="{BB962C8B-B14F-4D97-AF65-F5344CB8AC3E}">
        <p14:creationId xmlns:p14="http://schemas.microsoft.com/office/powerpoint/2010/main" val="16966507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5EB686-BE4F-4E0D-ACCF-1CB63308299A}" type="slidenum">
              <a:rPr lang="en-US" smtClean="0"/>
              <a:pPr/>
              <a:t>38</a:t>
            </a:fld>
            <a:endParaRPr lang="en-US"/>
          </a:p>
        </p:txBody>
      </p:sp>
    </p:spTree>
    <p:extLst>
      <p:ext uri="{BB962C8B-B14F-4D97-AF65-F5344CB8AC3E}">
        <p14:creationId xmlns:p14="http://schemas.microsoft.com/office/powerpoint/2010/main" val="3761185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5EB686-BE4F-4E0D-ACCF-1CB63308299A}" type="slidenum">
              <a:rPr lang="en-US" smtClean="0"/>
              <a:pPr/>
              <a:t>39</a:t>
            </a:fld>
            <a:endParaRPr lang="en-US"/>
          </a:p>
        </p:txBody>
      </p:sp>
    </p:spTree>
    <p:extLst>
      <p:ext uri="{BB962C8B-B14F-4D97-AF65-F5344CB8AC3E}">
        <p14:creationId xmlns:p14="http://schemas.microsoft.com/office/powerpoint/2010/main" val="2137405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Could note</a:t>
            </a:r>
            <a:r>
              <a:rPr lang="en-US" baseline="0" dirty="0" smtClean="0"/>
              <a:t> recent participation  by </a:t>
            </a:r>
            <a:r>
              <a:rPr lang="en-US" baseline="0" dirty="0" err="1" smtClean="0"/>
              <a:t>Iberdrola</a:t>
            </a:r>
            <a:r>
              <a:rPr lang="en-US" baseline="0" dirty="0" smtClean="0"/>
              <a:t> and anticipated participation by King 5 TV in Seattle.</a:t>
            </a:r>
          </a:p>
          <a:p>
            <a:endParaRPr lang="en-US" baseline="0" dirty="0" smtClean="0"/>
          </a:p>
          <a:p>
            <a:r>
              <a:rPr lang="en-US" baseline="0" dirty="0" smtClean="0"/>
              <a:t>Could also note budget issues and need to for all users to become contributing members. We are constantly trying to find the right balance in terms of funding model, flexibility, accountability, etc. It is a constant battle, but that is what keeps us evolving and finding new applications for the products. </a:t>
            </a:r>
          </a:p>
          <a:p>
            <a:endParaRPr lang="en-US" baseline="0" dirty="0" smtClean="0"/>
          </a:p>
          <a:p>
            <a:r>
              <a:rPr lang="en-US" baseline="0" dirty="0" smtClean="0"/>
              <a:t>NRMC has sustaining members and associate members. The associate members are Environment Canada, Pacific and Yukon Region, BC Ministry of Environment, and National Park Service.</a:t>
            </a:r>
          </a:p>
          <a:p>
            <a:endParaRPr lang="en-US" baseline="0" dirty="0" smtClean="0"/>
          </a:p>
          <a:p>
            <a:endParaRPr lang="en-US" baseline="0" dirty="0" smtClean="0"/>
          </a:p>
          <a:p>
            <a:r>
              <a:rPr lang="en-US" baseline="0" dirty="0" smtClean="0"/>
              <a:t>NW-AIRQUEST is an air quality consortium. Much of the work is focused around WSU’s modeling, but we also have activities that are collaborations among agencies. NW-</a:t>
            </a:r>
            <a:r>
              <a:rPr lang="en-US" baseline="0" dirty="0" err="1" smtClean="0"/>
              <a:t>Airquest</a:t>
            </a:r>
            <a:r>
              <a:rPr lang="en-US" baseline="0" dirty="0" smtClean="0"/>
              <a:t> collaborative members are: </a:t>
            </a:r>
          </a:p>
          <a:p>
            <a:r>
              <a:rPr lang="en-US" sz="1200" kern="1200" dirty="0" smtClean="0">
                <a:solidFill>
                  <a:schemeClr val="tx1"/>
                </a:solidFill>
                <a:latin typeface="Times New Roman" pitchFamily="18" charset="0"/>
                <a:ea typeface="+mn-ea"/>
                <a:cs typeface="+mn-cs"/>
              </a:rPr>
              <a:t>International</a:t>
            </a:r>
          </a:p>
          <a:p>
            <a:r>
              <a:rPr lang="en-US" sz="1200" kern="1200" dirty="0" smtClean="0">
                <a:solidFill>
                  <a:schemeClr val="tx1"/>
                </a:solidFill>
                <a:latin typeface="Times New Roman" pitchFamily="18" charset="0"/>
                <a:ea typeface="+mn-ea"/>
                <a:cs typeface="+mn-cs"/>
              </a:rPr>
              <a:t>Environment Canada</a:t>
            </a:r>
            <a:br>
              <a:rPr lang="en-US" sz="1200" kern="1200" dirty="0" smtClean="0">
                <a:solidFill>
                  <a:schemeClr val="tx1"/>
                </a:solidFill>
                <a:latin typeface="Times New Roman" pitchFamily="18" charset="0"/>
                <a:ea typeface="+mn-ea"/>
                <a:cs typeface="+mn-cs"/>
              </a:rPr>
            </a:br>
            <a:r>
              <a:rPr lang="en-US" sz="1200" kern="1200" dirty="0" smtClean="0">
                <a:solidFill>
                  <a:schemeClr val="tx1"/>
                </a:solidFill>
                <a:latin typeface="Times New Roman" pitchFamily="18" charset="0"/>
                <a:ea typeface="+mn-ea"/>
                <a:cs typeface="+mn-cs"/>
              </a:rPr>
              <a:t>BC Ministry of Environment</a:t>
            </a:r>
            <a:br>
              <a:rPr lang="en-US" sz="1200" kern="1200" dirty="0" smtClean="0">
                <a:solidFill>
                  <a:schemeClr val="tx1"/>
                </a:solidFill>
                <a:latin typeface="Times New Roman" pitchFamily="18" charset="0"/>
                <a:ea typeface="+mn-ea"/>
                <a:cs typeface="+mn-cs"/>
              </a:rPr>
            </a:br>
            <a:r>
              <a:rPr lang="en-US" sz="1200" kern="1200" dirty="0" smtClean="0">
                <a:solidFill>
                  <a:schemeClr val="tx1"/>
                </a:solidFill>
                <a:latin typeface="Times New Roman" pitchFamily="18" charset="0"/>
                <a:ea typeface="+mn-ea"/>
                <a:cs typeface="+mn-cs"/>
              </a:rPr>
              <a:t>Metro Vancouver</a:t>
            </a:r>
          </a:p>
          <a:p>
            <a:r>
              <a:rPr lang="en-US" sz="1200" kern="1200" dirty="0" smtClean="0">
                <a:solidFill>
                  <a:schemeClr val="tx1"/>
                </a:solidFill>
                <a:latin typeface="Times New Roman" pitchFamily="18" charset="0"/>
                <a:ea typeface="+mn-ea"/>
                <a:cs typeface="+mn-cs"/>
              </a:rPr>
              <a:t> </a:t>
            </a:r>
          </a:p>
          <a:p>
            <a:r>
              <a:rPr lang="en-US" sz="1200" kern="1200" dirty="0" smtClean="0">
                <a:solidFill>
                  <a:schemeClr val="tx1"/>
                </a:solidFill>
                <a:latin typeface="Times New Roman" pitchFamily="18" charset="0"/>
                <a:ea typeface="+mn-ea"/>
                <a:cs typeface="+mn-cs"/>
              </a:rPr>
              <a:t>Federal</a:t>
            </a:r>
          </a:p>
          <a:p>
            <a:r>
              <a:rPr lang="en-US" sz="1200" kern="1200" dirty="0" smtClean="0">
                <a:solidFill>
                  <a:schemeClr val="tx1"/>
                </a:solidFill>
                <a:latin typeface="Times New Roman" pitchFamily="18" charset="0"/>
                <a:ea typeface="+mn-ea"/>
                <a:cs typeface="+mn-cs"/>
              </a:rPr>
              <a:t>USDA Forest Service, Region 6</a:t>
            </a:r>
          </a:p>
          <a:p>
            <a:r>
              <a:rPr lang="en-US" sz="1200" kern="1200" dirty="0" smtClean="0">
                <a:solidFill>
                  <a:schemeClr val="tx1"/>
                </a:solidFill>
                <a:latin typeface="Times New Roman" pitchFamily="18" charset="0"/>
                <a:ea typeface="+mn-ea"/>
                <a:cs typeface="+mn-cs"/>
              </a:rPr>
              <a:t>USDA Forest Service, Pacific Northwest Research Station</a:t>
            </a:r>
            <a:br>
              <a:rPr lang="en-US" sz="1200" kern="1200" dirty="0" smtClean="0">
                <a:solidFill>
                  <a:schemeClr val="tx1"/>
                </a:solidFill>
                <a:latin typeface="Times New Roman" pitchFamily="18" charset="0"/>
                <a:ea typeface="+mn-ea"/>
                <a:cs typeface="+mn-cs"/>
              </a:rPr>
            </a:br>
            <a:r>
              <a:rPr lang="en-US" sz="1200" kern="1200" dirty="0" smtClean="0">
                <a:solidFill>
                  <a:schemeClr val="tx1"/>
                </a:solidFill>
                <a:latin typeface="Times New Roman" pitchFamily="18" charset="0"/>
                <a:ea typeface="+mn-ea"/>
                <a:cs typeface="+mn-cs"/>
              </a:rPr>
              <a:t>National Park Service, Pacific West Region</a:t>
            </a:r>
          </a:p>
          <a:p>
            <a:r>
              <a:rPr lang="en-US" sz="1200" kern="1200" dirty="0" smtClean="0">
                <a:solidFill>
                  <a:schemeClr val="tx1"/>
                </a:solidFill>
                <a:latin typeface="Times New Roman" pitchFamily="18" charset="0"/>
                <a:ea typeface="+mn-ea"/>
                <a:cs typeface="+mn-cs"/>
              </a:rPr>
              <a:t> </a:t>
            </a:r>
          </a:p>
          <a:p>
            <a:r>
              <a:rPr lang="en-US" sz="1200" kern="1200" dirty="0" smtClean="0">
                <a:solidFill>
                  <a:schemeClr val="tx1"/>
                </a:solidFill>
                <a:latin typeface="Times New Roman" pitchFamily="18" charset="0"/>
                <a:ea typeface="+mn-ea"/>
                <a:cs typeface="+mn-cs"/>
              </a:rPr>
              <a:t>State</a:t>
            </a:r>
          </a:p>
          <a:p>
            <a:r>
              <a:rPr lang="en-US" sz="1200" kern="1200" dirty="0" smtClean="0">
                <a:solidFill>
                  <a:schemeClr val="tx1"/>
                </a:solidFill>
                <a:latin typeface="Times New Roman" pitchFamily="18" charset="0"/>
                <a:ea typeface="+mn-ea"/>
                <a:cs typeface="+mn-cs"/>
              </a:rPr>
              <a:t>Washington Department of Natural Resources</a:t>
            </a:r>
          </a:p>
          <a:p>
            <a:endParaRPr lang="en-US" dirty="0"/>
          </a:p>
        </p:txBody>
      </p:sp>
      <p:sp>
        <p:nvSpPr>
          <p:cNvPr id="4" name="Slide Number Placeholder 3"/>
          <p:cNvSpPr>
            <a:spLocks noGrp="1"/>
          </p:cNvSpPr>
          <p:nvPr>
            <p:ph type="sldNum" sz="quarter" idx="10"/>
          </p:nvPr>
        </p:nvSpPr>
        <p:spPr/>
        <p:txBody>
          <a:bodyPr/>
          <a:lstStyle/>
          <a:p>
            <a:fld id="{555EB686-BE4F-4E0D-ACCF-1CB63308299A}"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5EB686-BE4F-4E0D-ACCF-1CB63308299A}" type="slidenum">
              <a:rPr lang="en-US" smtClean="0"/>
              <a:pPr/>
              <a:t>40</a:t>
            </a:fld>
            <a:endParaRPr lang="en-US"/>
          </a:p>
        </p:txBody>
      </p:sp>
    </p:spTree>
    <p:extLst>
      <p:ext uri="{BB962C8B-B14F-4D97-AF65-F5344CB8AC3E}">
        <p14:creationId xmlns:p14="http://schemas.microsoft.com/office/powerpoint/2010/main" val="3838848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Model is run by Cliff</a:t>
            </a:r>
            <a:r>
              <a:rPr lang="en-US" baseline="0" dirty="0" smtClean="0"/>
              <a:t> Mass at the University of Washington and his team of 3-5 scientists. The group has been doing this for 20 years and are national experts on regional weather modeling and its application to government/corporate needs. The system is constantly evolving and improving, staying at the forefront of the science. A recent example is the addition of a 1.3km domain, made possible by advances in computer processors, memory, and hard drives.</a:t>
            </a:r>
          </a:p>
          <a:p>
            <a:endParaRPr lang="en-US" baseline="0" dirty="0" smtClean="0"/>
          </a:p>
          <a:p>
            <a:r>
              <a:rPr lang="en-US" baseline="0" dirty="0" smtClean="0"/>
              <a:t>The outputs have been designed by NRMC (“Consortium”) members. More on that in a minute.</a:t>
            </a:r>
            <a:endParaRPr lang="en-US" dirty="0"/>
          </a:p>
        </p:txBody>
      </p:sp>
      <p:sp>
        <p:nvSpPr>
          <p:cNvPr id="4" name="Slide Number Placeholder 3"/>
          <p:cNvSpPr>
            <a:spLocks noGrp="1"/>
          </p:cNvSpPr>
          <p:nvPr>
            <p:ph type="sldNum" sz="quarter" idx="10"/>
          </p:nvPr>
        </p:nvSpPr>
        <p:spPr/>
        <p:txBody>
          <a:bodyPr/>
          <a:lstStyle/>
          <a:p>
            <a:fld id="{555EB686-BE4F-4E0D-ACCF-1CB63308299A}"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Effective resolution is about 4x</a:t>
            </a:r>
            <a:r>
              <a:rPr lang="en-US" baseline="0" dirty="0" smtClean="0"/>
              <a:t> the resolution, so ~15km for the 4 km domain and ~6 km for the 1.3 km domain. Notice that the Puget Sound does not really show up until the 1.3km domain. Which one do you think has a better representation of the sea breeze? Same goes for mountain and valley flow. </a:t>
            </a:r>
          </a:p>
          <a:p>
            <a:endParaRPr lang="en-US" baseline="0" dirty="0" smtClean="0"/>
          </a:p>
          <a:p>
            <a:r>
              <a:rPr lang="en-US" baseline="0" dirty="0" smtClean="0"/>
              <a:t>The 1.3 km domain was initially just the Puget Sound region for testing purposes. It was expanded to include the state of Washington because WA Ecology is a major supporter of the weather modeling consortium. Idaho DEQ and Nez Perce (and the EPA tribal program) paid for the domain to be extended eastward specifically for smoke management purposes. </a:t>
            </a:r>
            <a:r>
              <a:rPr lang="en-US" baseline="0" dirty="0" err="1" smtClean="0"/>
              <a:t>Iberdrola</a:t>
            </a:r>
            <a:r>
              <a:rPr lang="en-US" baseline="0" dirty="0" smtClean="0"/>
              <a:t> </a:t>
            </a:r>
            <a:r>
              <a:rPr lang="en-US" baseline="0" dirty="0" err="1" smtClean="0"/>
              <a:t>Renewables</a:t>
            </a:r>
            <a:r>
              <a:rPr lang="en-US" baseline="0" dirty="0" smtClean="0"/>
              <a:t> paid for an extension southward from Mount Hood previously to Salem currently. Though </a:t>
            </a:r>
            <a:r>
              <a:rPr lang="en-US" baseline="0" dirty="0" err="1" smtClean="0"/>
              <a:t>Iberdrola</a:t>
            </a:r>
            <a:r>
              <a:rPr lang="en-US" baseline="0" dirty="0" smtClean="0"/>
              <a:t> is no longer a member. </a:t>
            </a:r>
          </a:p>
        </p:txBody>
      </p:sp>
      <p:sp>
        <p:nvSpPr>
          <p:cNvPr id="4" name="Slide Number Placeholder 3"/>
          <p:cNvSpPr>
            <a:spLocks noGrp="1"/>
          </p:cNvSpPr>
          <p:nvPr>
            <p:ph type="sldNum" sz="quarter" idx="10"/>
          </p:nvPr>
        </p:nvSpPr>
        <p:spPr/>
        <p:txBody>
          <a:bodyPr/>
          <a:lstStyle/>
          <a:p>
            <a:fld id="{555EB686-BE4F-4E0D-ACCF-1CB63308299A}"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Blowing up the 1.3 km domain gives you a better feel for the topographical features it can and cannot pick up.</a:t>
            </a:r>
          </a:p>
        </p:txBody>
      </p:sp>
      <p:sp>
        <p:nvSpPr>
          <p:cNvPr id="4" name="Slide Number Placeholder 3"/>
          <p:cNvSpPr>
            <a:spLocks noGrp="1"/>
          </p:cNvSpPr>
          <p:nvPr>
            <p:ph type="sldNum" sz="quarter" idx="10"/>
          </p:nvPr>
        </p:nvSpPr>
        <p:spPr/>
        <p:txBody>
          <a:bodyPr/>
          <a:lstStyle/>
          <a:p>
            <a:fld id="{555EB686-BE4F-4E0D-ACCF-1CB63308299A}"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36/12/4 km domains forecast 84 hours (3.5 days). Since they finish around 9 AM/PM, or 5 hours into their forecast, there are more like 79 hours that are true forecasts. Once the three domains finish, the 36/12 km domains continue on to quickly add on another four days of forecast. For the 1.3 km domain, it finishes at 2:30 AM/PM, resulting in about 37 hours of true forecast that hasn’t happened yet.</a:t>
            </a:r>
          </a:p>
        </p:txBody>
      </p:sp>
      <p:sp>
        <p:nvSpPr>
          <p:cNvPr id="4" name="Slide Number Placeholder 3"/>
          <p:cNvSpPr>
            <a:spLocks noGrp="1"/>
          </p:cNvSpPr>
          <p:nvPr>
            <p:ph type="sldNum" sz="quarter" idx="10"/>
          </p:nvPr>
        </p:nvSpPr>
        <p:spPr/>
        <p:txBody>
          <a:bodyPr/>
          <a:lstStyle/>
          <a:p>
            <a:fld id="{555EB686-BE4F-4E0D-ACCF-1CB63308299A}"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5EB686-BE4F-4E0D-ACCF-1CB63308299A}" type="slidenum">
              <a:rPr lang="en-US" smtClean="0"/>
              <a:pPr/>
              <a:t>9</a:t>
            </a:fld>
            <a:endParaRPr lang="en-US"/>
          </a:p>
        </p:txBody>
      </p:sp>
    </p:spTree>
    <p:extLst>
      <p:ext uri="{BB962C8B-B14F-4D97-AF65-F5344CB8AC3E}">
        <p14:creationId xmlns:p14="http://schemas.microsoft.com/office/powerpoint/2010/main" val="870304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6B266C3-FA1E-4ACD-91E8-9114D821BB39}"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4FBEEBE-B831-489F-99A4-F58003FD5DA9}"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4F2AFBD-3400-4910-986A-E9F10C07B12B}"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E76C599-A94B-4A48-BE20-A91A99AD227D}"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A27413A-B2A9-4050-8476-C62E1E907EC2}"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3FA63FF-1C11-492B-9915-ECB093096C26}"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DDB26B87-9DD5-4A4E-8CD0-0EBCC1714EF2}"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FD07C25-D590-451A-BDF9-97F625261426}"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20EEE52-AD22-4FC4-94FC-20CABAE1E258}"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82C8F2B-FBB3-4683-9197-9A66942C12CA}"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7EA2264-084D-434C-AAB9-EFAF515AAB31}"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fld id="{DD17ACB7-EA48-4BA4-A305-A19841476A4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b="1">
          <a:solidFill>
            <a:srgbClr val="008000"/>
          </a:solidFill>
          <a:latin typeface="+mj-lt"/>
          <a:ea typeface="+mj-ea"/>
          <a:cs typeface="+mj-cs"/>
        </a:defRPr>
      </a:lvl1pPr>
      <a:lvl2pPr algn="ctr" rtl="0" fontAlgn="base">
        <a:spcBef>
          <a:spcPct val="0"/>
        </a:spcBef>
        <a:spcAft>
          <a:spcPct val="0"/>
        </a:spcAft>
        <a:defRPr sz="4400" b="1">
          <a:solidFill>
            <a:srgbClr val="008000"/>
          </a:solidFill>
          <a:latin typeface="Times New Roman" pitchFamily="18" charset="0"/>
        </a:defRPr>
      </a:lvl2pPr>
      <a:lvl3pPr algn="ctr" rtl="0" fontAlgn="base">
        <a:spcBef>
          <a:spcPct val="0"/>
        </a:spcBef>
        <a:spcAft>
          <a:spcPct val="0"/>
        </a:spcAft>
        <a:defRPr sz="4400" b="1">
          <a:solidFill>
            <a:srgbClr val="008000"/>
          </a:solidFill>
          <a:latin typeface="Times New Roman" pitchFamily="18" charset="0"/>
        </a:defRPr>
      </a:lvl3pPr>
      <a:lvl4pPr algn="ctr" rtl="0" fontAlgn="base">
        <a:spcBef>
          <a:spcPct val="0"/>
        </a:spcBef>
        <a:spcAft>
          <a:spcPct val="0"/>
        </a:spcAft>
        <a:defRPr sz="4400" b="1">
          <a:solidFill>
            <a:srgbClr val="008000"/>
          </a:solidFill>
          <a:latin typeface="Times New Roman" pitchFamily="18" charset="0"/>
        </a:defRPr>
      </a:lvl4pPr>
      <a:lvl5pPr algn="ctr" rtl="0" fontAlgn="base">
        <a:spcBef>
          <a:spcPct val="0"/>
        </a:spcBef>
        <a:spcAft>
          <a:spcPct val="0"/>
        </a:spcAft>
        <a:defRPr sz="4400" b="1">
          <a:solidFill>
            <a:srgbClr val="008000"/>
          </a:solidFill>
          <a:latin typeface="Times New Roman" pitchFamily="18" charset="0"/>
        </a:defRPr>
      </a:lvl5pPr>
      <a:lvl6pPr marL="457200" algn="ctr" rtl="0" fontAlgn="base">
        <a:spcBef>
          <a:spcPct val="0"/>
        </a:spcBef>
        <a:spcAft>
          <a:spcPct val="0"/>
        </a:spcAft>
        <a:defRPr sz="4400" b="1">
          <a:solidFill>
            <a:srgbClr val="008000"/>
          </a:solidFill>
          <a:latin typeface="Times New Roman" pitchFamily="18" charset="0"/>
        </a:defRPr>
      </a:lvl6pPr>
      <a:lvl7pPr marL="914400" algn="ctr" rtl="0" fontAlgn="base">
        <a:spcBef>
          <a:spcPct val="0"/>
        </a:spcBef>
        <a:spcAft>
          <a:spcPct val="0"/>
        </a:spcAft>
        <a:defRPr sz="4400" b="1">
          <a:solidFill>
            <a:srgbClr val="008000"/>
          </a:solidFill>
          <a:latin typeface="Times New Roman" pitchFamily="18" charset="0"/>
        </a:defRPr>
      </a:lvl7pPr>
      <a:lvl8pPr marL="1371600" algn="ctr" rtl="0" fontAlgn="base">
        <a:spcBef>
          <a:spcPct val="0"/>
        </a:spcBef>
        <a:spcAft>
          <a:spcPct val="0"/>
        </a:spcAft>
        <a:defRPr sz="4400" b="1">
          <a:solidFill>
            <a:srgbClr val="008000"/>
          </a:solidFill>
          <a:latin typeface="Times New Roman" pitchFamily="18" charset="0"/>
        </a:defRPr>
      </a:lvl8pPr>
      <a:lvl9pPr marL="1828800" algn="ctr" rtl="0" fontAlgn="base">
        <a:spcBef>
          <a:spcPct val="0"/>
        </a:spcBef>
        <a:spcAft>
          <a:spcPct val="0"/>
        </a:spcAft>
        <a:defRPr sz="4400" b="1">
          <a:solidFill>
            <a:srgbClr val="008000"/>
          </a:solidFill>
          <a:latin typeface="Times New Roman" pitchFamily="18"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b="1">
          <a:solidFill>
            <a:schemeClr val="hlink"/>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atmos.uw.edu/mm5rt/gfsinit.html"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image" Target="../media/image14.gif"/><Relationship Id="rId7" Type="http://schemas.openxmlformats.org/officeDocument/2006/relationships/image" Target="../media/image18.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15.gif"/><Relationship Id="rId9" Type="http://schemas.openxmlformats.org/officeDocument/2006/relationships/image" Target="../media/image20.gif"/></Relationships>
</file>

<file path=ppt/slides/_rels/slide1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atmos.uw.edu/mm5rt/gfsinit.html"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16.xml.rels><?xml version="1.0" encoding="UTF-8" standalone="yes"?>
<Relationships xmlns="http://schemas.openxmlformats.org/package/2006/relationships"><Relationship Id="rId3" Type="http://schemas.openxmlformats.org/officeDocument/2006/relationships/hyperlink" Target="http://www.atmos.washington.edu/mm5rt/"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atmos.uw.edu/mm5rt/gfsinit.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atmos.uw.edu/mm5rt/gfsinit.html"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28.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29.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avi"/><Relationship Id="rId1" Type="http://schemas.microsoft.com/office/2007/relationships/media" Target="../media/media3.avi"/><Relationship Id="rId5" Type="http://schemas.openxmlformats.org/officeDocument/2006/relationships/image" Target="../media/image3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avi"/><Relationship Id="rId1" Type="http://schemas.microsoft.com/office/2007/relationships/media" Target="../media/media4.avi"/><Relationship Id="rId5" Type="http://schemas.openxmlformats.org/officeDocument/2006/relationships/image" Target="../media/image35.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gif"/></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0.gif"/><Relationship Id="rId4" Type="http://schemas.openxmlformats.org/officeDocument/2006/relationships/image" Target="../media/image9.gif"/></Relationships>
</file>

<file path=ppt/slides/_rels/slide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22" name="Picture 10" descr="http://www.atmos.uw.edu/mm5rt/images/rh.gif">
            <a:hlinkClick r:id="rId3"/>
          </p:cNvPr>
          <p:cNvPicPr>
            <a:picLocks noChangeAspect="1" noChangeArrowheads="1"/>
          </p:cNvPicPr>
          <p:nvPr/>
        </p:nvPicPr>
        <p:blipFill>
          <a:blip r:embed="rId4" cstate="print"/>
          <a:srcRect/>
          <a:stretch>
            <a:fillRect/>
          </a:stretch>
        </p:blipFill>
        <p:spPr bwMode="auto">
          <a:xfrm>
            <a:off x="-1" y="0"/>
            <a:ext cx="9144001" cy="6858000"/>
          </a:xfrm>
          <a:prstGeom prst="rect">
            <a:avLst/>
          </a:prstGeom>
          <a:noFill/>
        </p:spPr>
      </p:pic>
      <p:sp>
        <p:nvSpPr>
          <p:cNvPr id="243715" name="Rectangle 3"/>
          <p:cNvSpPr>
            <a:spLocks noGrp="1" noChangeArrowheads="1"/>
          </p:cNvSpPr>
          <p:nvPr>
            <p:ph type="title"/>
          </p:nvPr>
        </p:nvSpPr>
        <p:spPr>
          <a:xfrm>
            <a:off x="228600" y="1219200"/>
            <a:ext cx="5181600" cy="1676400"/>
          </a:xfrm>
          <a:solidFill>
            <a:schemeClr val="bg1"/>
          </a:solidFill>
          <a:ln w="28575">
            <a:solidFill>
              <a:schemeClr val="accent1"/>
            </a:solidFill>
          </a:ln>
        </p:spPr>
        <p:txBody>
          <a:bodyPr/>
          <a:lstStyle/>
          <a:p>
            <a:r>
              <a:rPr lang="en-US" sz="4000" dirty="0" smtClean="0"/>
              <a:t>Modeling Tools for Smoke Management</a:t>
            </a:r>
            <a:endParaRPr lang="en-US" sz="2000" i="1" dirty="0"/>
          </a:p>
        </p:txBody>
      </p:sp>
      <p:sp>
        <p:nvSpPr>
          <p:cNvPr id="243716" name="Rectangle 4"/>
          <p:cNvSpPr>
            <a:spLocks noGrp="1" noChangeArrowheads="1"/>
          </p:cNvSpPr>
          <p:nvPr>
            <p:ph type="body" idx="1"/>
          </p:nvPr>
        </p:nvSpPr>
        <p:spPr>
          <a:xfrm>
            <a:off x="304800" y="3657600"/>
            <a:ext cx="5105400" cy="2895600"/>
          </a:xfrm>
          <a:solidFill>
            <a:srgbClr val="FFFFB3"/>
          </a:solidFill>
          <a:ln w="28575">
            <a:solidFill>
              <a:schemeClr val="tx1"/>
            </a:solidFill>
          </a:ln>
        </p:spPr>
        <p:txBody>
          <a:bodyPr/>
          <a:lstStyle/>
          <a:p>
            <a:pPr algn="ctr">
              <a:spcBef>
                <a:spcPct val="0"/>
              </a:spcBef>
              <a:buFontTx/>
              <a:buNone/>
            </a:pPr>
            <a:r>
              <a:rPr lang="en-US" sz="3600" dirty="0" smtClean="0">
                <a:solidFill>
                  <a:schemeClr val="hlink"/>
                </a:solidFill>
              </a:rPr>
              <a:t>Robert Elleman</a:t>
            </a:r>
            <a:r>
              <a:rPr lang="en-US" sz="3600" dirty="0" smtClean="0"/>
              <a:t/>
            </a:r>
            <a:br>
              <a:rPr lang="en-US" sz="3600" dirty="0" smtClean="0"/>
            </a:br>
            <a:r>
              <a:rPr lang="en-US" sz="2400" dirty="0" smtClean="0"/>
              <a:t>EPA Region 10</a:t>
            </a:r>
          </a:p>
          <a:p>
            <a:pPr algn="ctr">
              <a:spcBef>
                <a:spcPct val="0"/>
              </a:spcBef>
              <a:buNone/>
            </a:pPr>
            <a:r>
              <a:rPr lang="en-US" sz="3600" dirty="0" smtClean="0">
                <a:solidFill>
                  <a:schemeClr val="hlink"/>
                </a:solidFill>
              </a:rPr>
              <a:t>Andrea Boyer</a:t>
            </a:r>
            <a:r>
              <a:rPr lang="en-US" sz="3600" dirty="0" smtClean="0"/>
              <a:t/>
            </a:r>
            <a:br>
              <a:rPr lang="en-US" sz="3600" dirty="0" smtClean="0"/>
            </a:br>
            <a:r>
              <a:rPr lang="en-US" sz="2400" dirty="0" smtClean="0"/>
              <a:t>Nez Perce Tribe</a:t>
            </a:r>
          </a:p>
          <a:p>
            <a:pPr algn="ctr">
              <a:spcBef>
                <a:spcPct val="0"/>
              </a:spcBef>
              <a:buNone/>
            </a:pPr>
            <a:r>
              <a:rPr lang="en-US" sz="3600" dirty="0" smtClean="0">
                <a:solidFill>
                  <a:schemeClr val="hlink"/>
                </a:solidFill>
              </a:rPr>
              <a:t>Rick Hardy</a:t>
            </a:r>
            <a:r>
              <a:rPr lang="en-US" sz="2400" dirty="0" smtClean="0"/>
              <a:t/>
            </a:r>
            <a:br>
              <a:rPr lang="en-US" sz="2400" dirty="0" smtClean="0"/>
            </a:br>
            <a:r>
              <a:rPr lang="en-US" sz="2400" dirty="0" smtClean="0"/>
              <a:t>Idaho DEQ</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29(900x800) images (2,302,662 bytes)"/>
          <p:cNvPicPr>
            <a:picLocks noChangeAspect="1" noChangeArrowheads="1"/>
          </p:cNvPicPr>
          <p:nvPr/>
        </p:nvPicPr>
        <p:blipFill>
          <a:blip r:embed="rId3" cstate="print"/>
          <a:srcRect/>
          <a:stretch>
            <a:fillRect/>
          </a:stretch>
        </p:blipFill>
        <p:spPr bwMode="auto">
          <a:xfrm>
            <a:off x="4343400" y="1143000"/>
            <a:ext cx="4714875" cy="4191000"/>
          </a:xfrm>
          <a:prstGeom prst="rect">
            <a:avLst/>
          </a:prstGeom>
          <a:noFill/>
        </p:spPr>
      </p:pic>
      <p:pic>
        <p:nvPicPr>
          <p:cNvPr id="10244" name="Picture 4" descr="6(900x800) images (210,806 bytes)"/>
          <p:cNvPicPr>
            <a:picLocks noChangeAspect="1" noChangeArrowheads="1"/>
          </p:cNvPicPr>
          <p:nvPr/>
        </p:nvPicPr>
        <p:blipFill>
          <a:blip r:embed="rId4" cstate="print"/>
          <a:srcRect/>
          <a:stretch>
            <a:fillRect/>
          </a:stretch>
        </p:blipFill>
        <p:spPr bwMode="auto">
          <a:xfrm>
            <a:off x="4343400" y="1143000"/>
            <a:ext cx="4714875" cy="4191000"/>
          </a:xfrm>
          <a:prstGeom prst="rect">
            <a:avLst/>
          </a:prstGeom>
          <a:noFill/>
        </p:spPr>
      </p:pic>
      <p:pic>
        <p:nvPicPr>
          <p:cNvPr id="10246" name="Picture 6" descr="http://www.atmos.uw.edu/mm5rt/data/current_gfs/images_d3/kboi.12.0000.snd.gif"/>
          <p:cNvPicPr>
            <a:picLocks noChangeAspect="1" noChangeArrowheads="1"/>
          </p:cNvPicPr>
          <p:nvPr/>
        </p:nvPicPr>
        <p:blipFill>
          <a:blip r:embed="rId5" cstate="print"/>
          <a:srcRect/>
          <a:stretch>
            <a:fillRect/>
          </a:stretch>
        </p:blipFill>
        <p:spPr bwMode="auto">
          <a:xfrm>
            <a:off x="4352925" y="1143000"/>
            <a:ext cx="4714875" cy="4191000"/>
          </a:xfrm>
          <a:prstGeom prst="rect">
            <a:avLst/>
          </a:prstGeom>
          <a:noFill/>
        </p:spPr>
      </p:pic>
      <p:pic>
        <p:nvPicPr>
          <p:cNvPr id="4" name="Picture 2" descr="http://www.atmos.uw.edu/mm5rt/data/current_gfs/images_d3/topen.mg.gif"/>
          <p:cNvPicPr>
            <a:picLocks noChangeAspect="1" noChangeArrowheads="1"/>
          </p:cNvPicPr>
          <p:nvPr/>
        </p:nvPicPr>
        <p:blipFill>
          <a:blip r:embed="rId6" cstate="print"/>
          <a:srcRect b="-15925"/>
          <a:stretch>
            <a:fillRect/>
          </a:stretch>
        </p:blipFill>
        <p:spPr bwMode="auto">
          <a:xfrm>
            <a:off x="4343400" y="1142999"/>
            <a:ext cx="4648200" cy="4191001"/>
          </a:xfrm>
          <a:prstGeom prst="rect">
            <a:avLst/>
          </a:prstGeom>
          <a:solidFill>
            <a:srgbClr val="FFFFFF"/>
          </a:solidFill>
        </p:spPr>
      </p:pic>
      <p:pic>
        <p:nvPicPr>
          <p:cNvPr id="5" name="Picture 4" descr="http://www.atmos.uw.edu/mm5rt/data/current_gfs/images_d3/topen.th.gif"/>
          <p:cNvPicPr>
            <a:picLocks noChangeAspect="1" noChangeArrowheads="1"/>
          </p:cNvPicPr>
          <p:nvPr/>
        </p:nvPicPr>
        <p:blipFill>
          <a:blip r:embed="rId7" cstate="print"/>
          <a:srcRect b="-15364"/>
          <a:stretch>
            <a:fillRect/>
          </a:stretch>
        </p:blipFill>
        <p:spPr bwMode="auto">
          <a:xfrm>
            <a:off x="4365172" y="1165325"/>
            <a:ext cx="4645932" cy="4168675"/>
          </a:xfrm>
          <a:prstGeom prst="rect">
            <a:avLst/>
          </a:prstGeom>
          <a:solidFill>
            <a:srgbClr val="FFFFFF"/>
          </a:solidFill>
        </p:spPr>
      </p:pic>
      <p:sp>
        <p:nvSpPr>
          <p:cNvPr id="2" name="Title 1"/>
          <p:cNvSpPr>
            <a:spLocks noGrp="1"/>
          </p:cNvSpPr>
          <p:nvPr>
            <p:ph type="title"/>
          </p:nvPr>
        </p:nvSpPr>
        <p:spPr>
          <a:xfrm>
            <a:off x="685800" y="0"/>
            <a:ext cx="7772400" cy="762000"/>
          </a:xfrm>
        </p:spPr>
        <p:txBody>
          <a:bodyPr/>
          <a:lstStyle/>
          <a:p>
            <a:r>
              <a:rPr lang="en-US" dirty="0" smtClean="0"/>
              <a:t>WRF products</a:t>
            </a:r>
            <a:endParaRPr lang="en-US" dirty="0"/>
          </a:p>
        </p:txBody>
      </p:sp>
      <p:sp>
        <p:nvSpPr>
          <p:cNvPr id="3" name="Content Placeholder 2"/>
          <p:cNvSpPr>
            <a:spLocks noGrp="1"/>
          </p:cNvSpPr>
          <p:nvPr>
            <p:ph idx="1"/>
          </p:nvPr>
        </p:nvSpPr>
        <p:spPr>
          <a:xfrm>
            <a:off x="152400" y="914400"/>
            <a:ext cx="4419600" cy="5943600"/>
          </a:xfrm>
        </p:spPr>
        <p:txBody>
          <a:bodyPr/>
          <a:lstStyle/>
          <a:p>
            <a:r>
              <a:rPr lang="en-US" dirty="0" smtClean="0"/>
              <a:t>Standard weather products</a:t>
            </a:r>
          </a:p>
          <a:p>
            <a:pPr lvl="1"/>
            <a:r>
              <a:rPr lang="en-US" dirty="0" smtClean="0"/>
              <a:t>500 </a:t>
            </a:r>
            <a:r>
              <a:rPr lang="en-US" dirty="0" err="1" smtClean="0"/>
              <a:t>mb</a:t>
            </a:r>
            <a:r>
              <a:rPr lang="en-US" dirty="0" smtClean="0"/>
              <a:t>, fronts, winds, </a:t>
            </a:r>
            <a:r>
              <a:rPr lang="en-US" dirty="0" err="1" smtClean="0"/>
              <a:t>precip</a:t>
            </a:r>
            <a:endParaRPr lang="en-US" dirty="0" smtClean="0"/>
          </a:p>
          <a:p>
            <a:r>
              <a:rPr lang="en-US" dirty="0" smtClean="0"/>
              <a:t>Air quality products</a:t>
            </a:r>
          </a:p>
          <a:p>
            <a:pPr lvl="1"/>
            <a:r>
              <a:rPr lang="en-US" dirty="0" smtClean="0"/>
              <a:t>Ventilation index</a:t>
            </a:r>
          </a:p>
          <a:p>
            <a:pPr lvl="1"/>
            <a:r>
              <a:rPr lang="en-US" dirty="0" smtClean="0"/>
              <a:t>Haines index</a:t>
            </a:r>
          </a:p>
          <a:p>
            <a:r>
              <a:rPr lang="en-US" dirty="0" smtClean="0"/>
              <a:t>More detailed products</a:t>
            </a:r>
          </a:p>
          <a:p>
            <a:pPr lvl="1"/>
            <a:r>
              <a:rPr lang="en-US" dirty="0" smtClean="0"/>
              <a:t>Soundings</a:t>
            </a:r>
          </a:p>
          <a:p>
            <a:pPr lvl="1"/>
            <a:r>
              <a:rPr lang="en-US" dirty="0" err="1" smtClean="0"/>
              <a:t>Meteograms</a:t>
            </a:r>
            <a:endParaRPr lang="en-US" dirty="0" smtClean="0"/>
          </a:p>
          <a:p>
            <a:pPr lvl="1"/>
            <a:r>
              <a:rPr lang="en-US" dirty="0" smtClean="0"/>
              <a:t>Time-height cross sections</a:t>
            </a:r>
          </a:p>
          <a:p>
            <a:r>
              <a:rPr lang="en-US" dirty="0" smtClean="0"/>
              <a:t>All at 4 resolutions</a:t>
            </a:r>
          </a:p>
          <a:p>
            <a:pPr lvl="1"/>
            <a:r>
              <a:rPr lang="en-US" dirty="0" smtClean="0"/>
              <a:t>36/12/4/1.3 km</a:t>
            </a:r>
          </a:p>
        </p:txBody>
      </p:sp>
      <p:pic>
        <p:nvPicPr>
          <p:cNvPr id="10248" name="Picture 8" descr="29(900x800) images (2,376,000 bytes)"/>
          <p:cNvPicPr>
            <a:picLocks noChangeAspect="1" noChangeArrowheads="1"/>
          </p:cNvPicPr>
          <p:nvPr/>
        </p:nvPicPr>
        <p:blipFill>
          <a:blip r:embed="rId8" cstate="print"/>
          <a:srcRect/>
          <a:stretch>
            <a:fillRect/>
          </a:stretch>
        </p:blipFill>
        <p:spPr bwMode="auto">
          <a:xfrm>
            <a:off x="4953000" y="973666"/>
            <a:ext cx="3276600" cy="2912534"/>
          </a:xfrm>
          <a:prstGeom prst="rect">
            <a:avLst/>
          </a:prstGeom>
          <a:noFill/>
        </p:spPr>
      </p:pic>
      <p:pic>
        <p:nvPicPr>
          <p:cNvPr id="10250" name="Picture 10" descr="17(900x800) images (1,175,649 bytes)"/>
          <p:cNvPicPr>
            <a:picLocks noChangeAspect="1" noChangeArrowheads="1"/>
          </p:cNvPicPr>
          <p:nvPr/>
        </p:nvPicPr>
        <p:blipFill>
          <a:blip r:embed="rId9" cstate="print"/>
          <a:srcRect/>
          <a:stretch>
            <a:fillRect/>
          </a:stretch>
        </p:blipFill>
        <p:spPr bwMode="auto">
          <a:xfrm>
            <a:off x="4953000" y="3886199"/>
            <a:ext cx="3276600" cy="2912533"/>
          </a:xfrm>
          <a:prstGeom prst="rect">
            <a:avLst/>
          </a:prstGeom>
          <a:noFill/>
        </p:spPr>
      </p:pic>
      <p:sp>
        <p:nvSpPr>
          <p:cNvPr id="11" name="TextBox 10"/>
          <p:cNvSpPr txBox="1"/>
          <p:nvPr/>
        </p:nvSpPr>
        <p:spPr>
          <a:xfrm>
            <a:off x="2209800" y="576432"/>
            <a:ext cx="4607030" cy="461665"/>
          </a:xfrm>
          <a:prstGeom prst="rect">
            <a:avLst/>
          </a:prstGeom>
          <a:noFill/>
        </p:spPr>
        <p:txBody>
          <a:bodyPr wrap="none" rtlCol="0">
            <a:spAutoFit/>
          </a:bodyPr>
          <a:lstStyle/>
          <a:p>
            <a:r>
              <a:rPr lang="en-US" dirty="0" smtClean="0">
                <a:solidFill>
                  <a:srgbClr val="008000"/>
                </a:solidFill>
              </a:rPr>
              <a:t>http://www.atmos.uw.edu/mm5rt/</a:t>
            </a:r>
            <a:endParaRPr lang="en-US" dirty="0">
              <a:solidFill>
                <a:srgbClr val="008000"/>
              </a:solidFill>
            </a:endParaRPr>
          </a:p>
        </p:txBody>
      </p:sp>
    </p:spTree>
    <p:extLst>
      <p:ext uri="{BB962C8B-B14F-4D97-AF65-F5344CB8AC3E}">
        <p14:creationId xmlns:p14="http://schemas.microsoft.com/office/powerpoint/2010/main" val="108418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10246"/>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0244"/>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0242"/>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4"/>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5"/>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1024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066800"/>
          </a:xfrm>
        </p:spPr>
        <p:txBody>
          <a:bodyPr/>
          <a:lstStyle/>
          <a:p>
            <a:r>
              <a:rPr lang="en-US" dirty="0" smtClean="0"/>
              <a:t>WRF Daily Timing</a:t>
            </a:r>
            <a:endParaRPr lang="en-US" dirty="0"/>
          </a:p>
        </p:txBody>
      </p:sp>
      <p:sp>
        <p:nvSpPr>
          <p:cNvPr id="3" name="Content Placeholder 2"/>
          <p:cNvSpPr>
            <a:spLocks noGrp="1"/>
          </p:cNvSpPr>
          <p:nvPr>
            <p:ph idx="1"/>
          </p:nvPr>
        </p:nvSpPr>
        <p:spPr>
          <a:xfrm>
            <a:off x="685800" y="1143000"/>
            <a:ext cx="7772400" cy="1828800"/>
          </a:xfrm>
        </p:spPr>
        <p:txBody>
          <a:bodyPr/>
          <a:lstStyle/>
          <a:p>
            <a:r>
              <a:rPr lang="en-US" dirty="0" smtClean="0"/>
              <a:t>WRF is run twice a day based on 0Z and 12Z global forecast model</a:t>
            </a:r>
          </a:p>
          <a:p>
            <a:pPr lvl="1"/>
            <a:r>
              <a:rPr lang="en-US" dirty="0" smtClean="0"/>
              <a:t>Results for 4PM into the future for the 0Z run</a:t>
            </a:r>
          </a:p>
          <a:p>
            <a:pPr lvl="1"/>
            <a:r>
              <a:rPr lang="en-US" dirty="0" smtClean="0"/>
              <a:t>Results for 4AM into the future for the 12Z run</a:t>
            </a:r>
          </a:p>
        </p:txBody>
      </p:sp>
      <p:pic>
        <p:nvPicPr>
          <p:cNvPr id="36866" name="Picture 2" descr="http://www.printfree.com/Kids/ClockFace.gif"/>
          <p:cNvPicPr>
            <a:picLocks noChangeAspect="1" noChangeArrowheads="1"/>
          </p:cNvPicPr>
          <p:nvPr/>
        </p:nvPicPr>
        <p:blipFill>
          <a:blip r:embed="rId3" cstate="print"/>
          <a:srcRect/>
          <a:stretch>
            <a:fillRect/>
          </a:stretch>
        </p:blipFill>
        <p:spPr bwMode="auto">
          <a:xfrm>
            <a:off x="2971800" y="3200400"/>
            <a:ext cx="2941601" cy="3429000"/>
          </a:xfrm>
          <a:prstGeom prst="rect">
            <a:avLst/>
          </a:prstGeom>
          <a:noFill/>
        </p:spPr>
      </p:pic>
      <p:sp>
        <p:nvSpPr>
          <p:cNvPr id="9" name="TextBox 8"/>
          <p:cNvSpPr txBox="1"/>
          <p:nvPr/>
        </p:nvSpPr>
        <p:spPr>
          <a:xfrm>
            <a:off x="0" y="4419600"/>
            <a:ext cx="2645276" cy="461665"/>
          </a:xfrm>
          <a:prstGeom prst="rect">
            <a:avLst/>
          </a:prstGeom>
          <a:noFill/>
        </p:spPr>
        <p:txBody>
          <a:bodyPr wrap="none" rtlCol="0">
            <a:spAutoFit/>
          </a:bodyPr>
          <a:lstStyle/>
          <a:p>
            <a:r>
              <a:rPr lang="en-US" dirty="0" smtClean="0">
                <a:solidFill>
                  <a:srgbClr val="0000FF"/>
                </a:solidFill>
              </a:rPr>
              <a:t>36/12 km complete</a:t>
            </a:r>
            <a:endParaRPr lang="en-US" dirty="0">
              <a:solidFill>
                <a:srgbClr val="0000FF"/>
              </a:solidFill>
            </a:endParaRPr>
          </a:p>
        </p:txBody>
      </p:sp>
      <p:cxnSp>
        <p:nvCxnSpPr>
          <p:cNvPr id="11" name="Straight Arrow Connector 10"/>
          <p:cNvCxnSpPr/>
          <p:nvPr/>
        </p:nvCxnSpPr>
        <p:spPr bwMode="auto">
          <a:xfrm flipV="1">
            <a:off x="2590800" y="4648201"/>
            <a:ext cx="587874" cy="2232"/>
          </a:xfrm>
          <a:prstGeom prst="straightConnector1">
            <a:avLst/>
          </a:prstGeom>
          <a:ln>
            <a:solidFill>
              <a:srgbClr val="0000FF"/>
            </a:solidFill>
            <a:headEnd type="none" w="med" len="med"/>
            <a:tailEnd type="arrow"/>
          </a:ln>
        </p:spPr>
        <p:style>
          <a:lnRef idx="3">
            <a:schemeClr val="dk1"/>
          </a:lnRef>
          <a:fillRef idx="0">
            <a:schemeClr val="dk1"/>
          </a:fillRef>
          <a:effectRef idx="2">
            <a:schemeClr val="dk1"/>
          </a:effectRef>
          <a:fontRef idx="minor">
            <a:schemeClr val="tx1"/>
          </a:fontRef>
        </p:style>
      </p:cxnSp>
      <p:sp>
        <p:nvSpPr>
          <p:cNvPr id="13" name="TextBox 12"/>
          <p:cNvSpPr txBox="1"/>
          <p:nvPr/>
        </p:nvSpPr>
        <p:spPr>
          <a:xfrm>
            <a:off x="152400" y="3881735"/>
            <a:ext cx="2098651" cy="461665"/>
          </a:xfrm>
          <a:prstGeom prst="rect">
            <a:avLst/>
          </a:prstGeom>
          <a:noFill/>
        </p:spPr>
        <p:txBody>
          <a:bodyPr wrap="none" rtlCol="0">
            <a:spAutoFit/>
          </a:bodyPr>
          <a:lstStyle/>
          <a:p>
            <a:r>
              <a:rPr lang="en-US" dirty="0" smtClean="0">
                <a:solidFill>
                  <a:srgbClr val="0000FF"/>
                </a:solidFill>
              </a:rPr>
              <a:t>4 km complete</a:t>
            </a:r>
            <a:endParaRPr lang="en-US" dirty="0">
              <a:solidFill>
                <a:srgbClr val="0000FF"/>
              </a:solidFill>
            </a:endParaRPr>
          </a:p>
        </p:txBody>
      </p:sp>
      <p:cxnSp>
        <p:nvCxnSpPr>
          <p:cNvPr id="14" name="Straight Arrow Connector 13"/>
          <p:cNvCxnSpPr/>
          <p:nvPr/>
        </p:nvCxnSpPr>
        <p:spPr bwMode="auto">
          <a:xfrm>
            <a:off x="2133600" y="4193232"/>
            <a:ext cx="1143000" cy="302568"/>
          </a:xfrm>
          <a:prstGeom prst="straightConnector1">
            <a:avLst/>
          </a:prstGeom>
          <a:ln>
            <a:solidFill>
              <a:srgbClr val="0000FF"/>
            </a:solidFill>
            <a:headEnd type="none" w="med" len="med"/>
            <a:tailEnd type="arrow"/>
          </a:ln>
        </p:spPr>
        <p:style>
          <a:lnRef idx="3">
            <a:schemeClr val="dk1"/>
          </a:lnRef>
          <a:fillRef idx="0">
            <a:schemeClr val="dk1"/>
          </a:fillRef>
          <a:effectRef idx="2">
            <a:schemeClr val="dk1"/>
          </a:effectRef>
          <a:fontRef idx="minor">
            <a:schemeClr val="tx1"/>
          </a:fontRef>
        </p:style>
      </p:cxnSp>
      <p:sp>
        <p:nvSpPr>
          <p:cNvPr id="16" name="TextBox 15"/>
          <p:cNvSpPr txBox="1"/>
          <p:nvPr/>
        </p:nvSpPr>
        <p:spPr>
          <a:xfrm>
            <a:off x="6019800" y="3886200"/>
            <a:ext cx="2329484" cy="461665"/>
          </a:xfrm>
          <a:prstGeom prst="rect">
            <a:avLst/>
          </a:prstGeom>
          <a:noFill/>
        </p:spPr>
        <p:txBody>
          <a:bodyPr wrap="none" rtlCol="0">
            <a:spAutoFit/>
          </a:bodyPr>
          <a:lstStyle/>
          <a:p>
            <a:r>
              <a:rPr lang="en-US" dirty="0" smtClean="0">
                <a:solidFill>
                  <a:srgbClr val="0000FF"/>
                </a:solidFill>
              </a:rPr>
              <a:t>1.3 km complete</a:t>
            </a:r>
            <a:endParaRPr lang="en-US" dirty="0">
              <a:solidFill>
                <a:srgbClr val="0000FF"/>
              </a:solidFill>
            </a:endParaRPr>
          </a:p>
        </p:txBody>
      </p:sp>
      <p:cxnSp>
        <p:nvCxnSpPr>
          <p:cNvPr id="17" name="Straight Arrow Connector 16"/>
          <p:cNvCxnSpPr>
            <a:stCxn id="16" idx="1"/>
          </p:cNvCxnSpPr>
          <p:nvPr/>
        </p:nvCxnSpPr>
        <p:spPr bwMode="auto">
          <a:xfrm rot="10800000" flipV="1">
            <a:off x="5562600" y="4117033"/>
            <a:ext cx="457200" cy="302566"/>
          </a:xfrm>
          <a:prstGeom prst="straightConnector1">
            <a:avLst/>
          </a:prstGeom>
          <a:ln>
            <a:solidFill>
              <a:srgbClr val="0000FF"/>
            </a:solidFill>
            <a:headEnd type="none" w="med" len="med"/>
            <a:tailEnd type="arrow"/>
          </a:ln>
        </p:spPr>
        <p:style>
          <a:lnRef idx="3">
            <a:schemeClr val="dk1"/>
          </a:lnRef>
          <a:fillRef idx="0">
            <a:schemeClr val="dk1"/>
          </a:fillRef>
          <a:effectRef idx="2">
            <a:schemeClr val="dk1"/>
          </a:effectRef>
          <a:fontRef idx="minor">
            <a:schemeClr val="tx1"/>
          </a:fontRef>
        </p:style>
      </p:cxnSp>
      <p:sp>
        <p:nvSpPr>
          <p:cNvPr id="20" name="TextBox 19"/>
          <p:cNvSpPr txBox="1"/>
          <p:nvPr/>
        </p:nvSpPr>
        <p:spPr>
          <a:xfrm>
            <a:off x="228600" y="5562600"/>
            <a:ext cx="3098925" cy="830997"/>
          </a:xfrm>
          <a:prstGeom prst="rect">
            <a:avLst/>
          </a:prstGeom>
          <a:noFill/>
        </p:spPr>
        <p:txBody>
          <a:bodyPr wrap="none" rtlCol="0">
            <a:spAutoFit/>
          </a:bodyPr>
          <a:lstStyle/>
          <a:p>
            <a:pPr algn="ctr"/>
            <a:r>
              <a:rPr lang="en-US" dirty="0" smtClean="0">
                <a:solidFill>
                  <a:srgbClr val="0000FF"/>
                </a:solidFill>
              </a:rPr>
              <a:t>Global Model Results </a:t>
            </a:r>
            <a:br>
              <a:rPr lang="en-US" dirty="0" smtClean="0">
                <a:solidFill>
                  <a:srgbClr val="0000FF"/>
                </a:solidFill>
              </a:rPr>
            </a:br>
            <a:r>
              <a:rPr lang="en-US" dirty="0" smtClean="0">
                <a:solidFill>
                  <a:srgbClr val="0000FF"/>
                </a:solidFill>
              </a:rPr>
              <a:t>Arrive at UW</a:t>
            </a:r>
            <a:endParaRPr lang="en-US" dirty="0">
              <a:solidFill>
                <a:srgbClr val="0000FF"/>
              </a:solidFill>
            </a:endParaRPr>
          </a:p>
        </p:txBody>
      </p:sp>
      <p:cxnSp>
        <p:nvCxnSpPr>
          <p:cNvPr id="21" name="Straight Arrow Connector 20"/>
          <p:cNvCxnSpPr/>
          <p:nvPr/>
        </p:nvCxnSpPr>
        <p:spPr bwMode="auto">
          <a:xfrm flipV="1">
            <a:off x="3124200" y="5562600"/>
            <a:ext cx="438676" cy="381000"/>
          </a:xfrm>
          <a:prstGeom prst="straightConnector1">
            <a:avLst/>
          </a:prstGeom>
          <a:ln>
            <a:solidFill>
              <a:srgbClr val="0000FF"/>
            </a:solidFill>
            <a:headEnd type="none" w="med" len="med"/>
            <a:tailEnd type="arrow"/>
          </a:ln>
        </p:spPr>
        <p:style>
          <a:lnRef idx="3">
            <a:schemeClr val="dk1"/>
          </a:lnRef>
          <a:fillRef idx="0">
            <a:schemeClr val="dk1"/>
          </a:fillRef>
          <a:effectRef idx="2">
            <a:schemeClr val="dk1"/>
          </a:effectRef>
          <a:fontRef idx="minor">
            <a:schemeClr val="tx1"/>
          </a:fontRef>
        </p:style>
      </p:cxnSp>
      <p:cxnSp>
        <p:nvCxnSpPr>
          <p:cNvPr id="24" name="Straight Connector 23"/>
          <p:cNvCxnSpPr/>
          <p:nvPr/>
        </p:nvCxnSpPr>
        <p:spPr bwMode="auto">
          <a:xfrm>
            <a:off x="4495800" y="4724400"/>
            <a:ext cx="990600" cy="533400"/>
          </a:xfrm>
          <a:prstGeom prst="line">
            <a:avLst/>
          </a:prstGeom>
          <a:ln>
            <a:solidFill>
              <a:srgbClr val="008000"/>
            </a:solidFill>
            <a:headEnd type="none" w="med" len="med"/>
            <a:tailEnd type="none" w="med" len="med"/>
          </a:ln>
        </p:spPr>
        <p:style>
          <a:lnRef idx="3">
            <a:schemeClr val="accent5"/>
          </a:lnRef>
          <a:fillRef idx="0">
            <a:schemeClr val="accent5"/>
          </a:fillRef>
          <a:effectRef idx="2">
            <a:schemeClr val="accent5"/>
          </a:effectRef>
          <a:fontRef idx="minor">
            <a:schemeClr val="tx1"/>
          </a:fontRef>
        </p:style>
      </p:cxnSp>
      <p:sp>
        <p:nvSpPr>
          <p:cNvPr id="26" name="Curved Up Arrow 25"/>
          <p:cNvSpPr/>
          <p:nvPr/>
        </p:nvSpPr>
        <p:spPr bwMode="auto">
          <a:xfrm flipH="1">
            <a:off x="3657600" y="4953000"/>
            <a:ext cx="1295400" cy="533400"/>
          </a:xfrm>
          <a:prstGeom prst="curved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1"/>
              </a:solidFill>
              <a:effectLst/>
              <a:latin typeface="Times New Roman" pitchFamily="18" charset="0"/>
            </a:endParaRPr>
          </a:p>
        </p:txBody>
      </p:sp>
      <p:sp>
        <p:nvSpPr>
          <p:cNvPr id="28" name="TextBox 27"/>
          <p:cNvSpPr txBox="1"/>
          <p:nvPr/>
        </p:nvSpPr>
        <p:spPr>
          <a:xfrm>
            <a:off x="4051677" y="4267200"/>
            <a:ext cx="748923" cy="461665"/>
          </a:xfrm>
          <a:prstGeom prst="rect">
            <a:avLst/>
          </a:prstGeom>
          <a:noFill/>
        </p:spPr>
        <p:txBody>
          <a:bodyPr wrap="none" rtlCol="0">
            <a:spAutoFit/>
          </a:bodyPr>
          <a:lstStyle/>
          <a:p>
            <a:r>
              <a:rPr lang="en-US" dirty="0" smtClean="0">
                <a:solidFill>
                  <a:schemeClr val="accent4"/>
                </a:solidFill>
              </a:rPr>
              <a:t>PST</a:t>
            </a:r>
            <a:endParaRPr lang="en-US" dirty="0">
              <a:solidFill>
                <a:schemeClr val="accent4"/>
              </a:solidFill>
            </a:endParaRPr>
          </a:p>
        </p:txBody>
      </p:sp>
      <p:sp>
        <p:nvSpPr>
          <p:cNvPr id="29" name="TextBox 28"/>
          <p:cNvSpPr txBox="1"/>
          <p:nvPr/>
        </p:nvSpPr>
        <p:spPr>
          <a:xfrm>
            <a:off x="0" y="3124200"/>
            <a:ext cx="2792752" cy="830997"/>
          </a:xfrm>
          <a:prstGeom prst="rect">
            <a:avLst/>
          </a:prstGeom>
          <a:noFill/>
        </p:spPr>
        <p:txBody>
          <a:bodyPr wrap="none" rtlCol="0">
            <a:spAutoFit/>
          </a:bodyPr>
          <a:lstStyle/>
          <a:p>
            <a:pPr algn="ctr"/>
            <a:r>
              <a:rPr lang="en-US" dirty="0" smtClean="0">
                <a:solidFill>
                  <a:srgbClr val="0000FF"/>
                </a:solidFill>
              </a:rPr>
              <a:t>Extended 36/12 km </a:t>
            </a:r>
          </a:p>
          <a:p>
            <a:pPr algn="ctr"/>
            <a:r>
              <a:rPr lang="en-US" dirty="0" smtClean="0">
                <a:solidFill>
                  <a:srgbClr val="0000FF"/>
                </a:solidFill>
              </a:rPr>
              <a:t>complete</a:t>
            </a:r>
            <a:endParaRPr lang="en-US" dirty="0">
              <a:solidFill>
                <a:srgbClr val="0000FF"/>
              </a:solidFill>
            </a:endParaRPr>
          </a:p>
        </p:txBody>
      </p:sp>
      <p:cxnSp>
        <p:nvCxnSpPr>
          <p:cNvPr id="30" name="Straight Arrow Connector 29"/>
          <p:cNvCxnSpPr/>
          <p:nvPr/>
        </p:nvCxnSpPr>
        <p:spPr bwMode="auto">
          <a:xfrm>
            <a:off x="2133600" y="3657600"/>
            <a:ext cx="1066800" cy="302568"/>
          </a:xfrm>
          <a:prstGeom prst="straightConnector1">
            <a:avLst/>
          </a:prstGeom>
          <a:ln>
            <a:solidFill>
              <a:srgbClr val="0000FF"/>
            </a:solidFill>
            <a:headEnd type="none" w="med" len="med"/>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8600328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990600"/>
          </a:xfrm>
        </p:spPr>
        <p:txBody>
          <a:bodyPr/>
          <a:lstStyle/>
          <a:p>
            <a:r>
              <a:rPr lang="en-US" dirty="0" smtClean="0"/>
              <a:t>Ventilation Index Example</a:t>
            </a:r>
            <a:endParaRPr lang="en-US" dirty="0"/>
          </a:p>
        </p:txBody>
      </p:sp>
      <p:pic>
        <p:nvPicPr>
          <p:cNvPr id="8194" name="Picture 2" descr="29(900x800) images (1,540,074 bytes)"/>
          <p:cNvPicPr>
            <a:picLocks noChangeAspect="1" noChangeArrowheads="1"/>
          </p:cNvPicPr>
          <p:nvPr/>
        </p:nvPicPr>
        <p:blipFill>
          <a:blip r:embed="rId3" cstate="print"/>
          <a:srcRect/>
          <a:stretch>
            <a:fillRect/>
          </a:stretch>
        </p:blipFill>
        <p:spPr bwMode="auto">
          <a:xfrm>
            <a:off x="1295400" y="948267"/>
            <a:ext cx="6477000" cy="5757333"/>
          </a:xfrm>
          <a:prstGeom prst="rect">
            <a:avLst/>
          </a:prstGeom>
          <a:noFill/>
        </p:spPr>
      </p:pic>
      <p:sp>
        <p:nvSpPr>
          <p:cNvPr id="4" name="TextBox 3"/>
          <p:cNvSpPr txBox="1"/>
          <p:nvPr/>
        </p:nvSpPr>
        <p:spPr>
          <a:xfrm>
            <a:off x="1371600" y="1566446"/>
            <a:ext cx="6208494" cy="338554"/>
          </a:xfrm>
          <a:prstGeom prst="rect">
            <a:avLst/>
          </a:prstGeom>
          <a:noFill/>
          <a:ln>
            <a:solidFill>
              <a:srgbClr val="0000FF"/>
            </a:solidFill>
          </a:ln>
        </p:spPr>
        <p:txBody>
          <a:bodyPr wrap="none" rtlCol="0">
            <a:spAutoFit/>
          </a:bodyPr>
          <a:lstStyle/>
          <a:p>
            <a:r>
              <a:rPr lang="en-US" sz="1600" dirty="0" smtClean="0">
                <a:solidFill>
                  <a:srgbClr val="0000FF"/>
                </a:solidFill>
              </a:rPr>
              <a:t>http://www.atmos.uw.edu/~ovens/loops/wxloop.cgi?mm5d3_vent+///3</a:t>
            </a:r>
            <a:endParaRPr lang="en-US" sz="1600" dirty="0">
              <a:solidFill>
                <a:srgbClr val="0000FF"/>
              </a:solidFill>
            </a:endParaRPr>
          </a:p>
        </p:txBody>
      </p:sp>
    </p:spTree>
    <p:extLst>
      <p:ext uri="{BB962C8B-B14F-4D97-AF65-F5344CB8AC3E}">
        <p14:creationId xmlns:p14="http://schemas.microsoft.com/office/powerpoint/2010/main" val="56918870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dirty="0" smtClean="0"/>
              <a:t>B-V Ventilation Index, 24 hr average</a:t>
            </a:r>
            <a:endParaRPr lang="en-US" dirty="0"/>
          </a:p>
        </p:txBody>
      </p:sp>
      <p:pic>
        <p:nvPicPr>
          <p:cNvPr id="43010" name="Picture 2" descr="5(900x800) images (231,139 bytes)"/>
          <p:cNvPicPr>
            <a:picLocks noChangeAspect="1" noChangeArrowheads="1"/>
          </p:cNvPicPr>
          <p:nvPr/>
        </p:nvPicPr>
        <p:blipFill>
          <a:blip r:embed="rId3" cstate="print"/>
          <a:srcRect/>
          <a:stretch>
            <a:fillRect/>
          </a:stretch>
        </p:blipFill>
        <p:spPr bwMode="auto">
          <a:xfrm>
            <a:off x="1295400" y="914400"/>
            <a:ext cx="6553200" cy="5825067"/>
          </a:xfrm>
          <a:prstGeom prst="rect">
            <a:avLst/>
          </a:prstGeom>
          <a:noFill/>
        </p:spPr>
      </p:pic>
      <p:sp>
        <p:nvSpPr>
          <p:cNvPr id="5" name="TextBox 4"/>
          <p:cNvSpPr txBox="1"/>
          <p:nvPr/>
        </p:nvSpPr>
        <p:spPr>
          <a:xfrm>
            <a:off x="1219200" y="1447800"/>
            <a:ext cx="6630085" cy="338554"/>
          </a:xfrm>
          <a:prstGeom prst="rect">
            <a:avLst/>
          </a:prstGeom>
          <a:noFill/>
          <a:ln>
            <a:solidFill>
              <a:srgbClr val="0000FF"/>
            </a:solidFill>
          </a:ln>
        </p:spPr>
        <p:txBody>
          <a:bodyPr wrap="none" rtlCol="0">
            <a:spAutoFit/>
          </a:bodyPr>
          <a:lstStyle/>
          <a:p>
            <a:r>
              <a:rPr lang="en-US" sz="1600" dirty="0" smtClean="0">
                <a:solidFill>
                  <a:srgbClr val="0000FF"/>
                </a:solidFill>
              </a:rPr>
              <a:t>http://www.atmos.uw.edu/~ovens/loops/wxloop.cgi?mm5d3_ventbv24+///3</a:t>
            </a:r>
            <a:endParaRPr lang="en-US" sz="1600" dirty="0">
              <a:solidFill>
                <a:srgbClr val="0000FF"/>
              </a:solidFill>
            </a:endParaRPr>
          </a:p>
        </p:txBody>
      </p:sp>
    </p:spTree>
    <p:extLst>
      <p:ext uri="{BB962C8B-B14F-4D97-AF65-F5344CB8AC3E}">
        <p14:creationId xmlns:p14="http://schemas.microsoft.com/office/powerpoint/2010/main" val="2312003188"/>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90600"/>
          </a:xfrm>
        </p:spPr>
        <p:txBody>
          <a:bodyPr/>
          <a:lstStyle/>
          <a:p>
            <a:r>
              <a:rPr lang="en-US" dirty="0" smtClean="0"/>
              <a:t>Haines Index</a:t>
            </a:r>
            <a:endParaRPr lang="en-US" dirty="0"/>
          </a:p>
        </p:txBody>
      </p:sp>
      <p:pic>
        <p:nvPicPr>
          <p:cNvPr id="7170" name="Picture 2" descr="29(900x800) images (2,056,741 bytes)"/>
          <p:cNvPicPr>
            <a:picLocks noChangeAspect="1" noChangeArrowheads="1"/>
          </p:cNvPicPr>
          <p:nvPr/>
        </p:nvPicPr>
        <p:blipFill>
          <a:blip r:embed="rId3" cstate="print"/>
          <a:srcRect/>
          <a:stretch>
            <a:fillRect/>
          </a:stretch>
        </p:blipFill>
        <p:spPr bwMode="auto">
          <a:xfrm>
            <a:off x="1219200" y="872068"/>
            <a:ext cx="6629400" cy="5892800"/>
          </a:xfrm>
          <a:prstGeom prst="rect">
            <a:avLst/>
          </a:prstGeom>
          <a:noFill/>
        </p:spPr>
      </p:pic>
      <p:sp>
        <p:nvSpPr>
          <p:cNvPr id="4" name="Rectangle 3"/>
          <p:cNvSpPr/>
          <p:nvPr/>
        </p:nvSpPr>
        <p:spPr>
          <a:xfrm>
            <a:off x="914400" y="1447800"/>
            <a:ext cx="7239000" cy="369332"/>
          </a:xfrm>
          <a:prstGeom prst="rect">
            <a:avLst/>
          </a:prstGeom>
          <a:ln>
            <a:solidFill>
              <a:srgbClr val="0000FF"/>
            </a:solidFill>
          </a:ln>
        </p:spPr>
        <p:txBody>
          <a:bodyPr wrap="square">
            <a:spAutoFit/>
          </a:bodyPr>
          <a:lstStyle/>
          <a:p>
            <a:r>
              <a:rPr lang="en-US" sz="1800" dirty="0" smtClean="0">
                <a:solidFill>
                  <a:srgbClr val="0000FF"/>
                </a:solidFill>
              </a:rPr>
              <a:t>http://www.atmos.uw.edu/~ovens/loops/wxloop.cgi?mm5d3_hainm+///3</a:t>
            </a:r>
            <a:endParaRPr lang="en-US" sz="1800" dirty="0">
              <a:solidFill>
                <a:srgbClr val="0000FF"/>
              </a:solidFill>
            </a:endParaRPr>
          </a:p>
        </p:txBody>
      </p:sp>
    </p:spTree>
    <p:extLst>
      <p:ext uri="{BB962C8B-B14F-4D97-AF65-F5344CB8AC3E}">
        <p14:creationId xmlns:p14="http://schemas.microsoft.com/office/powerpoint/2010/main" val="1900891263"/>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22" name="Picture 10" descr="http://www.atmos.uw.edu/mm5rt/images/rh.gif">
            <a:hlinkClick r:id="rId3"/>
          </p:cNvPr>
          <p:cNvPicPr>
            <a:picLocks noChangeAspect="1" noChangeArrowheads="1"/>
          </p:cNvPicPr>
          <p:nvPr/>
        </p:nvPicPr>
        <p:blipFill>
          <a:blip r:embed="rId4" cstate="print"/>
          <a:srcRect/>
          <a:stretch>
            <a:fillRect/>
          </a:stretch>
        </p:blipFill>
        <p:spPr bwMode="auto">
          <a:xfrm>
            <a:off x="0" y="0"/>
            <a:ext cx="9144001" cy="6858000"/>
          </a:xfrm>
          <a:prstGeom prst="rect">
            <a:avLst/>
          </a:prstGeom>
          <a:noFill/>
        </p:spPr>
      </p:pic>
      <p:sp>
        <p:nvSpPr>
          <p:cNvPr id="243715" name="Rectangle 3"/>
          <p:cNvSpPr>
            <a:spLocks noGrp="1" noChangeArrowheads="1"/>
          </p:cNvSpPr>
          <p:nvPr>
            <p:ph type="title"/>
          </p:nvPr>
        </p:nvSpPr>
        <p:spPr>
          <a:xfrm>
            <a:off x="228600" y="1219200"/>
            <a:ext cx="5181600" cy="1676400"/>
          </a:xfrm>
          <a:solidFill>
            <a:schemeClr val="bg1"/>
          </a:solidFill>
          <a:ln w="28575">
            <a:solidFill>
              <a:schemeClr val="accent1"/>
            </a:solidFill>
          </a:ln>
        </p:spPr>
        <p:txBody>
          <a:bodyPr/>
          <a:lstStyle/>
          <a:p>
            <a:r>
              <a:rPr lang="en-US" sz="4000" dirty="0" smtClean="0"/>
              <a:t>Modeling Tools for Smoke Management</a:t>
            </a:r>
            <a:endParaRPr lang="en-US" sz="2000" i="1" dirty="0"/>
          </a:p>
        </p:txBody>
      </p:sp>
      <p:sp>
        <p:nvSpPr>
          <p:cNvPr id="243716" name="Rectangle 4"/>
          <p:cNvSpPr>
            <a:spLocks noGrp="1" noChangeArrowheads="1"/>
          </p:cNvSpPr>
          <p:nvPr>
            <p:ph type="body" idx="1"/>
          </p:nvPr>
        </p:nvSpPr>
        <p:spPr>
          <a:xfrm>
            <a:off x="304800" y="3657600"/>
            <a:ext cx="5105400" cy="2895600"/>
          </a:xfrm>
          <a:solidFill>
            <a:srgbClr val="FFFFB3"/>
          </a:solidFill>
          <a:ln w="28575">
            <a:solidFill>
              <a:schemeClr val="tx1"/>
            </a:solidFill>
          </a:ln>
        </p:spPr>
        <p:txBody>
          <a:bodyPr/>
          <a:lstStyle/>
          <a:p>
            <a:pPr algn="ctr">
              <a:spcBef>
                <a:spcPct val="0"/>
              </a:spcBef>
              <a:buFontTx/>
              <a:buNone/>
            </a:pPr>
            <a:r>
              <a:rPr lang="en-US" sz="3600" dirty="0" smtClean="0">
                <a:solidFill>
                  <a:schemeClr val="hlink"/>
                </a:solidFill>
              </a:rPr>
              <a:t>Robert Elleman</a:t>
            </a:r>
            <a:r>
              <a:rPr lang="en-US" sz="3600" dirty="0" smtClean="0"/>
              <a:t/>
            </a:r>
            <a:br>
              <a:rPr lang="en-US" sz="3600" dirty="0" smtClean="0"/>
            </a:br>
            <a:r>
              <a:rPr lang="en-US" sz="2400" dirty="0" smtClean="0"/>
              <a:t>EPA Region 10</a:t>
            </a:r>
          </a:p>
          <a:p>
            <a:pPr algn="ctr">
              <a:spcBef>
                <a:spcPct val="0"/>
              </a:spcBef>
              <a:buNone/>
            </a:pPr>
            <a:r>
              <a:rPr lang="en-US" sz="3600" dirty="0" smtClean="0">
                <a:solidFill>
                  <a:schemeClr val="hlink"/>
                </a:solidFill>
              </a:rPr>
              <a:t>Andrea Boyer</a:t>
            </a:r>
            <a:r>
              <a:rPr lang="en-US" sz="3600" dirty="0" smtClean="0"/>
              <a:t/>
            </a:r>
            <a:br>
              <a:rPr lang="en-US" sz="3600" dirty="0" smtClean="0"/>
            </a:br>
            <a:r>
              <a:rPr lang="en-US" sz="2400" dirty="0" smtClean="0"/>
              <a:t>Nez Perce Tribe</a:t>
            </a:r>
          </a:p>
          <a:p>
            <a:pPr algn="ctr">
              <a:spcBef>
                <a:spcPct val="0"/>
              </a:spcBef>
              <a:buNone/>
            </a:pPr>
            <a:r>
              <a:rPr lang="en-US" sz="3600" dirty="0" smtClean="0">
                <a:solidFill>
                  <a:schemeClr val="hlink"/>
                </a:solidFill>
              </a:rPr>
              <a:t>Rick Hardy</a:t>
            </a:r>
            <a:r>
              <a:rPr lang="en-US" sz="2400" dirty="0" smtClean="0"/>
              <a:t/>
            </a:r>
            <a:br>
              <a:rPr lang="en-US" sz="2400" dirty="0" smtClean="0"/>
            </a:br>
            <a:r>
              <a:rPr lang="en-US" sz="2400" dirty="0" smtClean="0"/>
              <a:t>Idaho DEQ</a:t>
            </a:r>
          </a:p>
        </p:txBody>
      </p:sp>
      <p:sp>
        <p:nvSpPr>
          <p:cNvPr id="4" name="Rectangle 3"/>
          <p:cNvSpPr/>
          <p:nvPr/>
        </p:nvSpPr>
        <p:spPr bwMode="auto">
          <a:xfrm>
            <a:off x="1143000" y="4648200"/>
            <a:ext cx="3505200" cy="914400"/>
          </a:xfrm>
          <a:prstGeom prst="rect">
            <a:avLst/>
          </a:prstGeom>
          <a:noFill/>
          <a:ln w="25400"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2224977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228600" y="152400"/>
            <a:ext cx="8534400" cy="1600200"/>
          </a:xfrm>
        </p:spPr>
        <p:txBody>
          <a:bodyPr/>
          <a:lstStyle/>
          <a:p>
            <a:pPr eaLnBrk="1" hangingPunct="1"/>
            <a:r>
              <a:rPr lang="en-US" sz="4000" dirty="0" smtClean="0"/>
              <a:t>WRF Products </a:t>
            </a:r>
            <a:br>
              <a:rPr lang="en-US" sz="4000" dirty="0" smtClean="0"/>
            </a:br>
            <a:r>
              <a:rPr lang="en-US" sz="4000" dirty="0" smtClean="0"/>
              <a:t>Useful in a Burn Forecast</a:t>
            </a:r>
            <a:br>
              <a:rPr lang="en-US" sz="4000" dirty="0" smtClean="0"/>
            </a:br>
            <a:r>
              <a:rPr lang="en-US" sz="2800" dirty="0" smtClean="0">
                <a:hlinkClick r:id="rId3"/>
              </a:rPr>
              <a:t>http://www.atmos.washington.edu/mm5rt/</a:t>
            </a:r>
            <a:r>
              <a:rPr lang="en-US" sz="4000" dirty="0" smtClean="0"/>
              <a:t> </a:t>
            </a:r>
          </a:p>
        </p:txBody>
      </p:sp>
      <p:sp>
        <p:nvSpPr>
          <p:cNvPr id="16386" name="Content Placeholder 2"/>
          <p:cNvSpPr>
            <a:spLocks noGrp="1"/>
          </p:cNvSpPr>
          <p:nvPr>
            <p:ph idx="1"/>
          </p:nvPr>
        </p:nvSpPr>
        <p:spPr/>
        <p:txBody>
          <a:bodyPr/>
          <a:lstStyle/>
          <a:p>
            <a:pPr eaLnBrk="1" hangingPunct="1"/>
            <a:r>
              <a:rPr lang="en-US" smtClean="0"/>
              <a:t>Ventilation Index</a:t>
            </a:r>
          </a:p>
          <a:p>
            <a:pPr eaLnBrk="1" hangingPunct="1"/>
            <a:r>
              <a:rPr lang="en-US" smtClean="0"/>
              <a:t>Planetary Boundary Layer</a:t>
            </a:r>
          </a:p>
          <a:p>
            <a:pPr eaLnBrk="1" hangingPunct="1"/>
            <a:r>
              <a:rPr lang="en-US" smtClean="0"/>
              <a:t>850 mb Temp, Winds, Heights</a:t>
            </a:r>
          </a:p>
          <a:p>
            <a:pPr eaLnBrk="1" hangingPunct="1"/>
            <a:r>
              <a:rPr lang="en-US" smtClean="0"/>
              <a:t>Precipitation</a:t>
            </a:r>
          </a:p>
          <a:p>
            <a:pPr eaLnBrk="1" hangingPunct="1"/>
            <a:r>
              <a:rPr lang="en-US" smtClean="0"/>
              <a:t>Soundings</a:t>
            </a:r>
          </a:p>
          <a:p>
            <a:pPr eaLnBrk="1" hangingPunct="1"/>
            <a:r>
              <a:rPr lang="en-US" smtClean="0"/>
              <a:t>Haines Index</a:t>
            </a:r>
          </a:p>
          <a:p>
            <a:pPr eaLnBrk="1" hangingPunct="1">
              <a:buFontTx/>
              <a:buNone/>
            </a:pPr>
            <a:endParaRPr lang="en-US" smtClean="0"/>
          </a:p>
          <a:p>
            <a:pPr eaLnBrk="1" hangingPunct="1"/>
            <a:endParaRPr lang="en-US"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685800" y="76200"/>
            <a:ext cx="7772400" cy="990600"/>
          </a:xfrm>
        </p:spPr>
        <p:txBody>
          <a:bodyPr/>
          <a:lstStyle/>
          <a:p>
            <a:pPr eaLnBrk="1" hangingPunct="1"/>
            <a:r>
              <a:rPr lang="en-US" smtClean="0"/>
              <a:t>Ventilation Index Example</a:t>
            </a:r>
          </a:p>
        </p:txBody>
      </p:sp>
      <p:pic>
        <p:nvPicPr>
          <p:cNvPr id="18434" name="Picture 2" descr="29(900x800) images (1,540,074 bytes)"/>
          <p:cNvPicPr>
            <a:picLocks noChangeAspect="1" noChangeArrowheads="1"/>
          </p:cNvPicPr>
          <p:nvPr/>
        </p:nvPicPr>
        <p:blipFill>
          <a:blip r:embed="rId3"/>
          <a:srcRect/>
          <a:stretch>
            <a:fillRect/>
          </a:stretch>
        </p:blipFill>
        <p:spPr bwMode="auto">
          <a:xfrm>
            <a:off x="1295400" y="947738"/>
            <a:ext cx="6477000" cy="57578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0" y="0"/>
            <a:ext cx="9144000" cy="838200"/>
          </a:xfrm>
        </p:spPr>
        <p:txBody>
          <a:bodyPr/>
          <a:lstStyle/>
          <a:p>
            <a:pPr eaLnBrk="1" hangingPunct="1"/>
            <a:r>
              <a:rPr lang="en-US" smtClean="0"/>
              <a:t>B-V Ventilation Index, 24 hr average</a:t>
            </a:r>
          </a:p>
        </p:txBody>
      </p:sp>
      <p:pic>
        <p:nvPicPr>
          <p:cNvPr id="20482" name="Picture 2" descr="5(900x800) images (231,139 bytes)"/>
          <p:cNvPicPr>
            <a:picLocks noChangeAspect="1" noChangeArrowheads="1"/>
          </p:cNvPicPr>
          <p:nvPr/>
        </p:nvPicPr>
        <p:blipFill>
          <a:blip r:embed="rId3"/>
          <a:srcRect/>
          <a:stretch>
            <a:fillRect/>
          </a:stretch>
        </p:blipFill>
        <p:spPr bwMode="auto">
          <a:xfrm>
            <a:off x="1295400" y="914400"/>
            <a:ext cx="6553200" cy="58245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4"/>
          <p:cNvSpPr>
            <a:spLocks noGrp="1" noChangeArrowheads="1"/>
          </p:cNvSpPr>
          <p:nvPr>
            <p:ph type="title"/>
          </p:nvPr>
        </p:nvSpPr>
        <p:spPr>
          <a:xfrm>
            <a:off x="533400" y="0"/>
            <a:ext cx="7772400" cy="1143000"/>
          </a:xfrm>
        </p:spPr>
        <p:txBody>
          <a:bodyPr/>
          <a:lstStyle/>
          <a:p>
            <a:r>
              <a:rPr lang="en-US" sz="4000" smtClean="0"/>
              <a:t>Planetary Boundary Layer (PBL)</a:t>
            </a:r>
          </a:p>
        </p:txBody>
      </p:sp>
      <p:pic>
        <p:nvPicPr>
          <p:cNvPr id="22530" name="Picture 8" descr="PBL"/>
          <p:cNvPicPr>
            <a:picLocks noGrp="1" noChangeAspect="1" noChangeArrowheads="1"/>
          </p:cNvPicPr>
          <p:nvPr>
            <p:ph idx="1"/>
          </p:nvPr>
        </p:nvPicPr>
        <p:blipFill>
          <a:blip r:embed="rId3"/>
          <a:srcRect/>
          <a:stretch>
            <a:fillRect/>
          </a:stretch>
        </p:blipFill>
        <p:spPr>
          <a:xfrm>
            <a:off x="1219200" y="990600"/>
            <a:ext cx="6400800" cy="5689600"/>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22" name="Picture 10" descr="http://www.atmos.uw.edu/mm5rt/images/rh.gif">
            <a:hlinkClick r:id="rId3"/>
          </p:cNvPr>
          <p:cNvPicPr>
            <a:picLocks noChangeAspect="1" noChangeArrowheads="1"/>
          </p:cNvPicPr>
          <p:nvPr/>
        </p:nvPicPr>
        <p:blipFill>
          <a:blip r:embed="rId4" cstate="print"/>
          <a:srcRect/>
          <a:stretch>
            <a:fillRect/>
          </a:stretch>
        </p:blipFill>
        <p:spPr bwMode="auto">
          <a:xfrm>
            <a:off x="-1" y="0"/>
            <a:ext cx="9144001" cy="6858000"/>
          </a:xfrm>
          <a:prstGeom prst="rect">
            <a:avLst/>
          </a:prstGeom>
          <a:noFill/>
        </p:spPr>
      </p:pic>
      <p:sp>
        <p:nvSpPr>
          <p:cNvPr id="243715" name="Rectangle 3"/>
          <p:cNvSpPr>
            <a:spLocks noGrp="1" noChangeArrowheads="1"/>
          </p:cNvSpPr>
          <p:nvPr>
            <p:ph type="title"/>
          </p:nvPr>
        </p:nvSpPr>
        <p:spPr>
          <a:xfrm>
            <a:off x="228600" y="1219200"/>
            <a:ext cx="5181600" cy="1676400"/>
          </a:xfrm>
          <a:solidFill>
            <a:schemeClr val="bg1"/>
          </a:solidFill>
          <a:ln w="28575">
            <a:solidFill>
              <a:schemeClr val="accent1"/>
            </a:solidFill>
          </a:ln>
        </p:spPr>
        <p:txBody>
          <a:bodyPr/>
          <a:lstStyle/>
          <a:p>
            <a:r>
              <a:rPr lang="en-US" sz="4000" dirty="0" smtClean="0"/>
              <a:t>Modeling Tools for Smoke Management</a:t>
            </a:r>
            <a:endParaRPr lang="en-US" sz="2000" i="1" dirty="0"/>
          </a:p>
        </p:txBody>
      </p:sp>
      <p:sp>
        <p:nvSpPr>
          <p:cNvPr id="243716" name="Rectangle 4"/>
          <p:cNvSpPr>
            <a:spLocks noGrp="1" noChangeArrowheads="1"/>
          </p:cNvSpPr>
          <p:nvPr>
            <p:ph type="body" idx="1"/>
          </p:nvPr>
        </p:nvSpPr>
        <p:spPr>
          <a:xfrm>
            <a:off x="304800" y="3657600"/>
            <a:ext cx="5105400" cy="2895600"/>
          </a:xfrm>
          <a:solidFill>
            <a:srgbClr val="FFFFB3"/>
          </a:solidFill>
          <a:ln w="28575">
            <a:solidFill>
              <a:schemeClr val="tx1"/>
            </a:solidFill>
          </a:ln>
        </p:spPr>
        <p:txBody>
          <a:bodyPr/>
          <a:lstStyle/>
          <a:p>
            <a:pPr algn="ctr">
              <a:spcBef>
                <a:spcPct val="0"/>
              </a:spcBef>
              <a:buFontTx/>
              <a:buNone/>
            </a:pPr>
            <a:r>
              <a:rPr lang="en-US" sz="3600" dirty="0" smtClean="0">
                <a:solidFill>
                  <a:schemeClr val="hlink"/>
                </a:solidFill>
              </a:rPr>
              <a:t>Robert Elleman</a:t>
            </a:r>
            <a:r>
              <a:rPr lang="en-US" sz="3600" dirty="0" smtClean="0"/>
              <a:t/>
            </a:r>
            <a:br>
              <a:rPr lang="en-US" sz="3600" dirty="0" smtClean="0"/>
            </a:br>
            <a:r>
              <a:rPr lang="en-US" sz="2400" dirty="0" smtClean="0"/>
              <a:t>EPA Region 10</a:t>
            </a:r>
          </a:p>
          <a:p>
            <a:pPr algn="ctr">
              <a:spcBef>
                <a:spcPct val="0"/>
              </a:spcBef>
              <a:buNone/>
            </a:pPr>
            <a:r>
              <a:rPr lang="en-US" sz="3600" dirty="0" smtClean="0">
                <a:solidFill>
                  <a:schemeClr val="hlink"/>
                </a:solidFill>
              </a:rPr>
              <a:t>Andrea Boyer</a:t>
            </a:r>
            <a:r>
              <a:rPr lang="en-US" sz="3600" dirty="0" smtClean="0"/>
              <a:t/>
            </a:r>
            <a:br>
              <a:rPr lang="en-US" sz="3600" dirty="0" smtClean="0"/>
            </a:br>
            <a:r>
              <a:rPr lang="en-US" sz="2400" dirty="0" smtClean="0"/>
              <a:t>Nez Perce Tribe</a:t>
            </a:r>
          </a:p>
          <a:p>
            <a:pPr algn="ctr">
              <a:spcBef>
                <a:spcPct val="0"/>
              </a:spcBef>
              <a:buNone/>
            </a:pPr>
            <a:r>
              <a:rPr lang="en-US" sz="3600" dirty="0" smtClean="0">
                <a:solidFill>
                  <a:schemeClr val="hlink"/>
                </a:solidFill>
              </a:rPr>
              <a:t>Rick Hardy</a:t>
            </a:r>
            <a:r>
              <a:rPr lang="en-US" sz="2400" dirty="0" smtClean="0"/>
              <a:t/>
            </a:r>
            <a:br>
              <a:rPr lang="en-US" sz="2400" dirty="0" smtClean="0"/>
            </a:br>
            <a:r>
              <a:rPr lang="en-US" sz="2400" dirty="0" smtClean="0"/>
              <a:t>Idaho DEQ</a:t>
            </a:r>
          </a:p>
        </p:txBody>
      </p:sp>
      <p:sp>
        <p:nvSpPr>
          <p:cNvPr id="5" name="Rectangle 4"/>
          <p:cNvSpPr/>
          <p:nvPr/>
        </p:nvSpPr>
        <p:spPr bwMode="auto">
          <a:xfrm>
            <a:off x="1143000" y="3759666"/>
            <a:ext cx="3505200" cy="914400"/>
          </a:xfrm>
          <a:prstGeom prst="rect">
            <a:avLst/>
          </a:prstGeom>
          <a:noFill/>
          <a:ln w="25400"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0669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685800" y="228600"/>
            <a:ext cx="7772400" cy="838200"/>
          </a:xfrm>
        </p:spPr>
        <p:txBody>
          <a:bodyPr/>
          <a:lstStyle/>
          <a:p>
            <a:r>
              <a:rPr lang="en-US" smtClean="0"/>
              <a:t>850 mb Temp, winds, heights</a:t>
            </a:r>
          </a:p>
        </p:txBody>
      </p:sp>
      <p:pic>
        <p:nvPicPr>
          <p:cNvPr id="24578" name="Picture 5" descr="850mb"/>
          <p:cNvPicPr>
            <a:picLocks noGrp="1" noChangeAspect="1" noChangeArrowheads="1"/>
          </p:cNvPicPr>
          <p:nvPr>
            <p:ph idx="1"/>
          </p:nvPr>
        </p:nvPicPr>
        <p:blipFill>
          <a:blip r:embed="rId3"/>
          <a:srcRect/>
          <a:stretch>
            <a:fillRect/>
          </a:stretch>
        </p:blipFill>
        <p:spPr>
          <a:xfrm>
            <a:off x="1600200" y="1150938"/>
            <a:ext cx="6019800" cy="5351462"/>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a:xfrm>
            <a:off x="609600" y="152400"/>
            <a:ext cx="7772400" cy="990600"/>
          </a:xfrm>
        </p:spPr>
        <p:txBody>
          <a:bodyPr/>
          <a:lstStyle/>
          <a:p>
            <a:r>
              <a:rPr lang="en-US" smtClean="0"/>
              <a:t>Precipitation, 1-hour</a:t>
            </a:r>
          </a:p>
        </p:txBody>
      </p:sp>
      <p:pic>
        <p:nvPicPr>
          <p:cNvPr id="26626" name="Picture 5" descr="precip"/>
          <p:cNvPicPr>
            <a:picLocks noGrp="1" noChangeAspect="1" noChangeArrowheads="1"/>
          </p:cNvPicPr>
          <p:nvPr>
            <p:ph idx="1"/>
          </p:nvPr>
        </p:nvPicPr>
        <p:blipFill>
          <a:blip r:embed="rId3"/>
          <a:srcRect/>
          <a:stretch>
            <a:fillRect/>
          </a:stretch>
        </p:blipFill>
        <p:spPr>
          <a:xfrm>
            <a:off x="1295400" y="1125538"/>
            <a:ext cx="6019800" cy="5351462"/>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4"/>
          <p:cNvSpPr>
            <a:spLocks noGrp="1" noChangeArrowheads="1"/>
          </p:cNvSpPr>
          <p:nvPr>
            <p:ph type="title"/>
          </p:nvPr>
        </p:nvSpPr>
        <p:spPr/>
        <p:txBody>
          <a:bodyPr/>
          <a:lstStyle/>
          <a:p>
            <a:r>
              <a:rPr lang="en-US" smtClean="0"/>
              <a:t>Soundings</a:t>
            </a:r>
          </a:p>
        </p:txBody>
      </p:sp>
      <p:pic>
        <p:nvPicPr>
          <p:cNvPr id="28674" name="Picture 7" descr="Soundings"/>
          <p:cNvPicPr>
            <a:picLocks noGrp="1" noChangeAspect="1" noChangeArrowheads="1"/>
          </p:cNvPicPr>
          <p:nvPr>
            <p:ph sz="half" idx="1"/>
          </p:nvPr>
        </p:nvPicPr>
        <p:blipFill>
          <a:blip r:embed="rId3"/>
          <a:srcRect/>
          <a:stretch>
            <a:fillRect/>
          </a:stretch>
        </p:blipFill>
        <p:spPr>
          <a:xfrm>
            <a:off x="381000" y="2097088"/>
            <a:ext cx="4114800" cy="3694112"/>
          </a:xfrm>
        </p:spPr>
      </p:pic>
      <p:pic>
        <p:nvPicPr>
          <p:cNvPr id="28675" name="Picture 8" descr="gville sounding"/>
          <p:cNvPicPr>
            <a:picLocks noGrp="1" noChangeAspect="1" noChangeArrowheads="1"/>
          </p:cNvPicPr>
          <p:nvPr>
            <p:ph sz="half" idx="2"/>
          </p:nvPr>
        </p:nvPicPr>
        <p:blipFill>
          <a:blip r:embed="rId4"/>
          <a:srcRect/>
          <a:stretch>
            <a:fillRect/>
          </a:stretch>
        </p:blipFill>
        <p:spPr>
          <a:xfrm>
            <a:off x="4572000" y="2090738"/>
            <a:ext cx="4114800" cy="3700462"/>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685800" y="0"/>
            <a:ext cx="7772400" cy="990600"/>
          </a:xfrm>
        </p:spPr>
        <p:txBody>
          <a:bodyPr/>
          <a:lstStyle/>
          <a:p>
            <a:pPr eaLnBrk="1" hangingPunct="1"/>
            <a:r>
              <a:rPr lang="en-US" smtClean="0"/>
              <a:t>Haines Index</a:t>
            </a:r>
          </a:p>
        </p:txBody>
      </p:sp>
      <p:pic>
        <p:nvPicPr>
          <p:cNvPr id="30722" name="Picture 2" descr="29(900x800) images (2,056,741 bytes)"/>
          <p:cNvPicPr>
            <a:picLocks noChangeAspect="1" noChangeArrowheads="1"/>
          </p:cNvPicPr>
          <p:nvPr/>
        </p:nvPicPr>
        <p:blipFill>
          <a:blip r:embed="rId3"/>
          <a:srcRect/>
          <a:stretch>
            <a:fillRect/>
          </a:stretch>
        </p:blipFill>
        <p:spPr bwMode="auto">
          <a:xfrm>
            <a:off x="1219200" y="871538"/>
            <a:ext cx="6629400" cy="5892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22" name="Picture 10" descr="http://www.atmos.uw.edu/mm5rt/images/rh.gif">
            <a:hlinkClick r:id="rId3"/>
          </p:cNvPr>
          <p:cNvPicPr>
            <a:picLocks noChangeAspect="1" noChangeArrowheads="1"/>
          </p:cNvPicPr>
          <p:nvPr/>
        </p:nvPicPr>
        <p:blipFill>
          <a:blip r:embed="rId4" cstate="print"/>
          <a:srcRect/>
          <a:stretch>
            <a:fillRect/>
          </a:stretch>
        </p:blipFill>
        <p:spPr bwMode="auto">
          <a:xfrm>
            <a:off x="0" y="0"/>
            <a:ext cx="9144001" cy="6858000"/>
          </a:xfrm>
          <a:prstGeom prst="rect">
            <a:avLst/>
          </a:prstGeom>
          <a:noFill/>
        </p:spPr>
      </p:pic>
      <p:sp>
        <p:nvSpPr>
          <p:cNvPr id="243715" name="Rectangle 3"/>
          <p:cNvSpPr>
            <a:spLocks noGrp="1" noChangeArrowheads="1"/>
          </p:cNvSpPr>
          <p:nvPr>
            <p:ph type="title"/>
          </p:nvPr>
        </p:nvSpPr>
        <p:spPr>
          <a:xfrm>
            <a:off x="228600" y="1219200"/>
            <a:ext cx="5181600" cy="1676400"/>
          </a:xfrm>
          <a:solidFill>
            <a:schemeClr val="bg1"/>
          </a:solidFill>
          <a:ln w="28575">
            <a:solidFill>
              <a:schemeClr val="accent1"/>
            </a:solidFill>
          </a:ln>
        </p:spPr>
        <p:txBody>
          <a:bodyPr/>
          <a:lstStyle/>
          <a:p>
            <a:r>
              <a:rPr lang="en-US" sz="4000" dirty="0" smtClean="0"/>
              <a:t>Modeling Tools for Smoke Management</a:t>
            </a:r>
            <a:endParaRPr lang="en-US" sz="2000" i="1" dirty="0"/>
          </a:p>
        </p:txBody>
      </p:sp>
      <p:sp>
        <p:nvSpPr>
          <p:cNvPr id="243716" name="Rectangle 4"/>
          <p:cNvSpPr>
            <a:spLocks noGrp="1" noChangeArrowheads="1"/>
          </p:cNvSpPr>
          <p:nvPr>
            <p:ph type="body" idx="1"/>
          </p:nvPr>
        </p:nvSpPr>
        <p:spPr>
          <a:xfrm>
            <a:off x="304800" y="3657600"/>
            <a:ext cx="5105400" cy="2895600"/>
          </a:xfrm>
          <a:solidFill>
            <a:srgbClr val="FFFFB3"/>
          </a:solidFill>
          <a:ln w="28575">
            <a:solidFill>
              <a:schemeClr val="tx1"/>
            </a:solidFill>
          </a:ln>
        </p:spPr>
        <p:txBody>
          <a:bodyPr/>
          <a:lstStyle/>
          <a:p>
            <a:pPr algn="ctr">
              <a:spcBef>
                <a:spcPct val="0"/>
              </a:spcBef>
              <a:buFontTx/>
              <a:buNone/>
            </a:pPr>
            <a:r>
              <a:rPr lang="en-US" sz="3600" dirty="0" smtClean="0">
                <a:solidFill>
                  <a:schemeClr val="hlink"/>
                </a:solidFill>
              </a:rPr>
              <a:t>Robert Elleman</a:t>
            </a:r>
            <a:r>
              <a:rPr lang="en-US" sz="3600" dirty="0" smtClean="0"/>
              <a:t/>
            </a:r>
            <a:br>
              <a:rPr lang="en-US" sz="3600" dirty="0" smtClean="0"/>
            </a:br>
            <a:r>
              <a:rPr lang="en-US" sz="2400" dirty="0" smtClean="0"/>
              <a:t>EPA Region 10</a:t>
            </a:r>
          </a:p>
          <a:p>
            <a:pPr algn="ctr">
              <a:spcBef>
                <a:spcPct val="0"/>
              </a:spcBef>
              <a:buNone/>
            </a:pPr>
            <a:r>
              <a:rPr lang="en-US" sz="3600" dirty="0" smtClean="0">
                <a:solidFill>
                  <a:schemeClr val="hlink"/>
                </a:solidFill>
              </a:rPr>
              <a:t>Andrea Boyer</a:t>
            </a:r>
            <a:r>
              <a:rPr lang="en-US" sz="3600" dirty="0" smtClean="0"/>
              <a:t/>
            </a:r>
            <a:br>
              <a:rPr lang="en-US" sz="3600" dirty="0" smtClean="0"/>
            </a:br>
            <a:r>
              <a:rPr lang="en-US" sz="2400" dirty="0" smtClean="0"/>
              <a:t>Nez Perce Tribe</a:t>
            </a:r>
          </a:p>
          <a:p>
            <a:pPr algn="ctr">
              <a:spcBef>
                <a:spcPct val="0"/>
              </a:spcBef>
              <a:buNone/>
            </a:pPr>
            <a:r>
              <a:rPr lang="en-US" sz="3600" dirty="0" smtClean="0">
                <a:solidFill>
                  <a:schemeClr val="hlink"/>
                </a:solidFill>
              </a:rPr>
              <a:t>Rick Hardy</a:t>
            </a:r>
            <a:r>
              <a:rPr lang="en-US" sz="2400" dirty="0" smtClean="0"/>
              <a:t/>
            </a:r>
            <a:br>
              <a:rPr lang="en-US" sz="2400" dirty="0" smtClean="0"/>
            </a:br>
            <a:r>
              <a:rPr lang="en-US" sz="2400" dirty="0" smtClean="0"/>
              <a:t>Idaho DEQ</a:t>
            </a:r>
          </a:p>
        </p:txBody>
      </p:sp>
      <p:sp>
        <p:nvSpPr>
          <p:cNvPr id="4" name="Rectangle 3"/>
          <p:cNvSpPr/>
          <p:nvPr/>
        </p:nvSpPr>
        <p:spPr bwMode="auto">
          <a:xfrm>
            <a:off x="1143000" y="5580077"/>
            <a:ext cx="3505200" cy="914400"/>
          </a:xfrm>
          <a:prstGeom prst="rect">
            <a:avLst/>
          </a:prstGeom>
          <a:noFill/>
          <a:ln w="25400"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5291634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838200"/>
          </a:xfrm>
        </p:spPr>
        <p:txBody>
          <a:bodyPr/>
          <a:lstStyle/>
          <a:p>
            <a:r>
              <a:rPr lang="en-US" dirty="0" smtClean="0"/>
              <a:t>NW-</a:t>
            </a:r>
            <a:r>
              <a:rPr lang="en-US" dirty="0" err="1" smtClean="0"/>
              <a:t>AirQuest</a:t>
            </a:r>
            <a:r>
              <a:rPr lang="en-US" dirty="0"/>
              <a:t> </a:t>
            </a:r>
            <a:r>
              <a:rPr lang="en-US" dirty="0" smtClean="0"/>
              <a:t>Tools</a:t>
            </a:r>
            <a:endParaRPr lang="en-US" dirty="0"/>
          </a:p>
        </p:txBody>
      </p:sp>
      <p:sp>
        <p:nvSpPr>
          <p:cNvPr id="3" name="Content Placeholder 2"/>
          <p:cNvSpPr>
            <a:spLocks noGrp="1"/>
          </p:cNvSpPr>
          <p:nvPr>
            <p:ph idx="1"/>
          </p:nvPr>
        </p:nvSpPr>
        <p:spPr>
          <a:xfrm>
            <a:off x="685800" y="1447800"/>
            <a:ext cx="8077200" cy="5105400"/>
          </a:xfrm>
        </p:spPr>
        <p:txBody>
          <a:bodyPr/>
          <a:lstStyle/>
          <a:p>
            <a:r>
              <a:rPr lang="en-US" dirty="0" smtClean="0"/>
              <a:t>Regional air-science collaboration with WSU</a:t>
            </a:r>
          </a:p>
          <a:p>
            <a:pPr lvl="1"/>
            <a:r>
              <a:rPr lang="en-US" dirty="0" smtClean="0"/>
              <a:t>Modeling tools</a:t>
            </a:r>
          </a:p>
          <a:p>
            <a:pPr lvl="1"/>
            <a:r>
              <a:rPr lang="en-US" dirty="0" smtClean="0"/>
              <a:t>Regional speciation &amp; receptor modeling analyses</a:t>
            </a:r>
          </a:p>
          <a:p>
            <a:pPr lvl="1"/>
            <a:r>
              <a:rPr lang="en-US" dirty="0" smtClean="0"/>
              <a:t>EI and mobile source modeling collaboration</a:t>
            </a:r>
          </a:p>
          <a:p>
            <a:pPr lvl="1"/>
            <a:r>
              <a:rPr lang="en-US" dirty="0" smtClean="0"/>
              <a:t>Special studies capability via mobile air laboratory</a:t>
            </a:r>
          </a:p>
          <a:p>
            <a:pPr lvl="1"/>
            <a:endParaRPr lang="en-US" dirty="0" smtClean="0"/>
          </a:p>
          <a:p>
            <a:r>
              <a:rPr lang="en-US" dirty="0" err="1" smtClean="0"/>
              <a:t>ClearSky</a:t>
            </a:r>
            <a:r>
              <a:rPr lang="en-US" dirty="0" smtClean="0"/>
              <a:t> agricultural burn model</a:t>
            </a:r>
          </a:p>
          <a:p>
            <a:r>
              <a:rPr lang="en-US" dirty="0" smtClean="0"/>
              <a:t>AIRPACT regional photochemical model</a:t>
            </a:r>
          </a:p>
          <a:p>
            <a:r>
              <a:rPr lang="en-US" dirty="0" smtClean="0"/>
              <a:t>Satellite products “toolbox” (in development)</a:t>
            </a:r>
          </a:p>
          <a:p>
            <a:pPr marL="0" indent="0">
              <a:buNone/>
            </a:pPr>
            <a:endParaRPr lang="en-US" dirty="0" smtClean="0"/>
          </a:p>
          <a:p>
            <a:endParaRPr lang="en-US" dirty="0"/>
          </a:p>
        </p:txBody>
      </p:sp>
    </p:spTree>
    <p:extLst>
      <p:ext uri="{BB962C8B-B14F-4D97-AF65-F5344CB8AC3E}">
        <p14:creationId xmlns:p14="http://schemas.microsoft.com/office/powerpoint/2010/main" val="20995242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772400" cy="1143000"/>
          </a:xfrm>
        </p:spPr>
        <p:txBody>
          <a:bodyPr/>
          <a:lstStyle/>
          <a:p>
            <a:r>
              <a:rPr lang="en-US" dirty="0" err="1" smtClean="0"/>
              <a:t>ClearSky</a:t>
            </a:r>
            <a:r>
              <a:rPr lang="en-US" dirty="0" smtClean="0"/>
              <a:t/>
            </a:r>
            <a:br>
              <a:rPr lang="en-US" dirty="0" smtClean="0"/>
            </a:br>
            <a:r>
              <a:rPr lang="en-US" sz="2400" dirty="0"/>
              <a:t>A tool for planning agricultural burns</a:t>
            </a:r>
          </a:p>
        </p:txBody>
      </p:sp>
      <p:sp>
        <p:nvSpPr>
          <p:cNvPr id="3" name="Content Placeholder 2"/>
          <p:cNvSpPr>
            <a:spLocks noGrp="1"/>
          </p:cNvSpPr>
          <p:nvPr>
            <p:ph idx="1"/>
          </p:nvPr>
        </p:nvSpPr>
        <p:spPr>
          <a:xfrm>
            <a:off x="152400" y="1447800"/>
            <a:ext cx="3581400" cy="5257800"/>
          </a:xfrm>
        </p:spPr>
        <p:txBody>
          <a:bodyPr/>
          <a:lstStyle/>
          <a:p>
            <a:r>
              <a:rPr lang="en-US" sz="2400" dirty="0" smtClean="0"/>
              <a:t>CALPUFF- based</a:t>
            </a:r>
          </a:p>
          <a:p>
            <a:endParaRPr lang="en-US" sz="2400" dirty="0" smtClean="0"/>
          </a:p>
          <a:p>
            <a:r>
              <a:rPr lang="en-US" sz="2400" dirty="0" smtClean="0"/>
              <a:t>Runs pre-set default burns or “gaming mode” </a:t>
            </a:r>
          </a:p>
          <a:p>
            <a:endParaRPr lang="en-US" sz="2400" dirty="0" smtClean="0"/>
          </a:p>
          <a:p>
            <a:r>
              <a:rPr lang="en-US" sz="2400" dirty="0" smtClean="0"/>
              <a:t>Planned phase-out in late 2012 or 2013</a:t>
            </a:r>
          </a:p>
          <a:p>
            <a:endParaRPr lang="en-US" sz="2400" dirty="0" smtClean="0"/>
          </a:p>
          <a:p>
            <a:r>
              <a:rPr lang="en-US" sz="2400" dirty="0" smtClean="0"/>
              <a:t>AIRPACT4 to add “</a:t>
            </a:r>
            <a:r>
              <a:rPr lang="en-US" sz="2400" dirty="0" err="1" smtClean="0"/>
              <a:t>Clearsky</a:t>
            </a:r>
            <a:r>
              <a:rPr lang="en-US" sz="2400" dirty="0" smtClean="0"/>
              <a:t>-type” functionality</a:t>
            </a:r>
          </a:p>
        </p:txBody>
      </p:sp>
      <p:pic>
        <p:nvPicPr>
          <p:cNvPr id="4" name="Eastern Washington Clearsky 3-2-2010.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58892" y="1371600"/>
            <a:ext cx="4523688" cy="4267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3048000" cy="1143000"/>
          </a:xfrm>
        </p:spPr>
        <p:txBody>
          <a:bodyPr/>
          <a:lstStyle/>
          <a:p>
            <a:r>
              <a:rPr lang="en-US" dirty="0" err="1" smtClean="0"/>
              <a:t>Airpact</a:t>
            </a:r>
            <a:r>
              <a:rPr lang="en-US" dirty="0" smtClean="0"/>
              <a:t> model</a:t>
            </a:r>
            <a:endParaRPr lang="en-US" dirty="0"/>
          </a:p>
        </p:txBody>
      </p:sp>
      <p:sp>
        <p:nvSpPr>
          <p:cNvPr id="5" name="TextBox 4"/>
          <p:cNvSpPr txBox="1"/>
          <p:nvPr/>
        </p:nvSpPr>
        <p:spPr>
          <a:xfrm>
            <a:off x="152400" y="1447800"/>
            <a:ext cx="3581400" cy="4524315"/>
          </a:xfrm>
          <a:prstGeom prst="rect">
            <a:avLst/>
          </a:prstGeom>
          <a:noFill/>
        </p:spPr>
        <p:txBody>
          <a:bodyPr wrap="square" rtlCol="0">
            <a:spAutoFit/>
          </a:bodyPr>
          <a:lstStyle/>
          <a:p>
            <a:pPr marL="342900" indent="-342900">
              <a:buFont typeface="Arial" pitchFamily="34" charset="0"/>
              <a:buChar char="•"/>
            </a:pPr>
            <a:r>
              <a:rPr lang="en-US" dirty="0" smtClean="0"/>
              <a:t>CMAQ “One Atmosphere” Photochemical Model</a:t>
            </a:r>
          </a:p>
          <a:p>
            <a:pPr marL="342900" indent="-342900">
              <a:buFont typeface="Arial" pitchFamily="34" charset="0"/>
              <a:buChar char="•"/>
            </a:pPr>
            <a:endParaRPr lang="en-US" dirty="0" smtClean="0"/>
          </a:p>
          <a:p>
            <a:pPr marL="342900" indent="-342900">
              <a:buFont typeface="Arial" pitchFamily="34" charset="0"/>
              <a:buChar char="•"/>
            </a:pPr>
            <a:r>
              <a:rPr lang="en-US" dirty="0" smtClean="0"/>
              <a:t>All pollutants</a:t>
            </a:r>
          </a:p>
          <a:p>
            <a:pPr marL="342900" indent="-342900">
              <a:buFont typeface="Arial" pitchFamily="34" charset="0"/>
              <a:buChar char="•"/>
            </a:pPr>
            <a:endParaRPr lang="en-US" dirty="0" smtClean="0"/>
          </a:p>
          <a:p>
            <a:pPr marL="342900" indent="-342900">
              <a:buFont typeface="Arial" pitchFamily="34" charset="0"/>
              <a:buChar char="•"/>
            </a:pPr>
            <a:r>
              <a:rPr lang="en-US" dirty="0" smtClean="0"/>
              <a:t>Met conditions from UW WRF </a:t>
            </a:r>
          </a:p>
          <a:p>
            <a:pPr marL="342900" indent="-342900">
              <a:buFont typeface="Arial" pitchFamily="34" charset="0"/>
              <a:buChar char="•"/>
            </a:pPr>
            <a:endParaRPr lang="en-US" dirty="0" smtClean="0"/>
          </a:p>
          <a:p>
            <a:pPr marL="342900" indent="-342900">
              <a:buFont typeface="Arial" pitchFamily="34" charset="0"/>
              <a:buChar char="•"/>
            </a:pPr>
            <a:r>
              <a:rPr lang="en-US" dirty="0" smtClean="0"/>
              <a:t>Available daily by ~06:30 am Pacific Time</a:t>
            </a:r>
          </a:p>
          <a:p>
            <a:endParaRPr lang="en-US" dirty="0" smtClean="0"/>
          </a:p>
        </p:txBody>
      </p:sp>
      <p:sp>
        <p:nvSpPr>
          <p:cNvPr id="6" name="TextBox 5"/>
          <p:cNvSpPr txBox="1"/>
          <p:nvPr/>
        </p:nvSpPr>
        <p:spPr>
          <a:xfrm>
            <a:off x="3200400" y="228600"/>
            <a:ext cx="5715000" cy="457200"/>
          </a:xfrm>
          <a:prstGeom prst="rect">
            <a:avLst/>
          </a:prstGeom>
          <a:noFill/>
        </p:spPr>
        <p:txBody>
          <a:bodyPr wrap="square" rtlCol="0">
            <a:spAutoFit/>
          </a:bodyPr>
          <a:lstStyle/>
          <a:p>
            <a:r>
              <a:rPr lang="en-US" dirty="0" smtClean="0"/>
              <a:t>Hourly PM</a:t>
            </a:r>
            <a:r>
              <a:rPr lang="en-US" baseline="-25000" dirty="0" smtClean="0"/>
              <a:t>2.5</a:t>
            </a:r>
            <a:r>
              <a:rPr lang="en-US" dirty="0" smtClean="0"/>
              <a:t> Concentrations (April 9)</a:t>
            </a:r>
            <a:endParaRPr lang="en-US" baseline="-25000" dirty="0"/>
          </a:p>
        </p:txBody>
      </p:sp>
      <p:pic>
        <p:nvPicPr>
          <p:cNvPr id="7" name="Airpact PM video.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11346" y="1219200"/>
            <a:ext cx="4857331" cy="454391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274"/>
            <a:ext cx="2514600" cy="819325"/>
          </a:xfrm>
        </p:spPr>
        <p:txBody>
          <a:bodyPr/>
          <a:lstStyle/>
          <a:p>
            <a:r>
              <a:rPr lang="en-US" dirty="0" smtClean="0"/>
              <a:t>Airpact3</a:t>
            </a:r>
            <a:br>
              <a:rPr lang="en-US" dirty="0" smtClean="0"/>
            </a:br>
            <a:r>
              <a:rPr lang="en-US" sz="1600" dirty="0" smtClean="0"/>
              <a:t>Current Version</a:t>
            </a:r>
            <a:endParaRPr lang="en-US" sz="1600" dirty="0"/>
          </a:p>
        </p:txBody>
      </p:sp>
      <p:sp>
        <p:nvSpPr>
          <p:cNvPr id="3" name="Content Placeholder 2"/>
          <p:cNvSpPr>
            <a:spLocks noGrp="1"/>
          </p:cNvSpPr>
          <p:nvPr>
            <p:ph idx="1"/>
          </p:nvPr>
        </p:nvSpPr>
        <p:spPr>
          <a:xfrm>
            <a:off x="152400" y="1066800"/>
            <a:ext cx="3276600" cy="5714999"/>
          </a:xfrm>
        </p:spPr>
        <p:txBody>
          <a:bodyPr/>
          <a:lstStyle/>
          <a:p>
            <a:r>
              <a:rPr lang="en-US" dirty="0" smtClean="0"/>
              <a:t>12 km grid</a:t>
            </a:r>
          </a:p>
          <a:p>
            <a:r>
              <a:rPr lang="en-US" dirty="0" smtClean="0"/>
              <a:t>Boundary Cond:</a:t>
            </a:r>
          </a:p>
          <a:p>
            <a:pPr lvl="1"/>
            <a:r>
              <a:rPr lang="en-US" dirty="0" smtClean="0"/>
              <a:t>MOZART-4 global model</a:t>
            </a:r>
          </a:p>
          <a:p>
            <a:r>
              <a:rPr lang="en-US" dirty="0" smtClean="0"/>
              <a:t>Includes all emissions:</a:t>
            </a:r>
          </a:p>
          <a:p>
            <a:pPr lvl="1"/>
            <a:r>
              <a:rPr lang="en-US" dirty="0" smtClean="0"/>
              <a:t>Industrial</a:t>
            </a:r>
          </a:p>
          <a:p>
            <a:pPr lvl="1"/>
            <a:r>
              <a:rPr lang="en-US" dirty="0" smtClean="0"/>
              <a:t>Mobile Source</a:t>
            </a:r>
          </a:p>
          <a:p>
            <a:pPr lvl="1"/>
            <a:r>
              <a:rPr lang="en-US" dirty="0" smtClean="0"/>
              <a:t>Biogenic</a:t>
            </a:r>
          </a:p>
          <a:p>
            <a:pPr lvl="1"/>
            <a:r>
              <a:rPr lang="en-US" dirty="0" smtClean="0"/>
              <a:t>Area Sources</a:t>
            </a:r>
          </a:p>
          <a:p>
            <a:pPr lvl="2"/>
            <a:r>
              <a:rPr lang="en-US" sz="1400" dirty="0" smtClean="0"/>
              <a:t>Wildfire/Rx/Ag burning currently not included.</a:t>
            </a:r>
          </a:p>
          <a:p>
            <a:pPr marL="857250" lvl="2" indent="0">
              <a:buNone/>
            </a:pPr>
            <a:endParaRPr lang="en-US" sz="1400" dirty="0" smtClean="0"/>
          </a:p>
        </p:txBody>
      </p:sp>
      <p:sp>
        <p:nvSpPr>
          <p:cNvPr id="5" name="TextBox 4"/>
          <p:cNvSpPr txBox="1"/>
          <p:nvPr/>
        </p:nvSpPr>
        <p:spPr>
          <a:xfrm>
            <a:off x="3400338" y="704675"/>
            <a:ext cx="5715000" cy="457200"/>
          </a:xfrm>
          <a:prstGeom prst="rect">
            <a:avLst/>
          </a:prstGeom>
          <a:noFill/>
        </p:spPr>
        <p:txBody>
          <a:bodyPr wrap="square" rtlCol="0">
            <a:spAutoFit/>
          </a:bodyPr>
          <a:lstStyle/>
          <a:p>
            <a:r>
              <a:rPr lang="en-US" dirty="0" smtClean="0"/>
              <a:t>24-Hour PM</a:t>
            </a:r>
            <a:r>
              <a:rPr lang="en-US" baseline="-25000" dirty="0" smtClean="0"/>
              <a:t>2.5</a:t>
            </a:r>
            <a:r>
              <a:rPr lang="en-US" dirty="0" smtClean="0"/>
              <a:t> Concentrations (April 9)</a:t>
            </a:r>
            <a:endParaRPr lang="en-US" baseline="-25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6264" y="1371598"/>
            <a:ext cx="4922520" cy="4316389"/>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381000"/>
            <a:ext cx="8270373" cy="6182443"/>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a:xfrm>
            <a:off x="685800" y="76200"/>
            <a:ext cx="7772400" cy="914400"/>
          </a:xfrm>
        </p:spPr>
        <p:txBody>
          <a:bodyPr/>
          <a:lstStyle/>
          <a:p>
            <a:r>
              <a:rPr lang="en-US" dirty="0" smtClean="0"/>
              <a:t>Which Modeling Tools</a:t>
            </a:r>
            <a:endParaRPr lang="en-US" dirty="0"/>
          </a:p>
        </p:txBody>
      </p:sp>
      <p:pic>
        <p:nvPicPr>
          <p:cNvPr id="16386" name="Picture 2" descr="29(900x800) images (2,633,177 bytes)"/>
          <p:cNvPicPr>
            <a:picLocks noChangeAspect="1" noChangeArrowheads="1"/>
          </p:cNvPicPr>
          <p:nvPr/>
        </p:nvPicPr>
        <p:blipFill>
          <a:blip r:embed="rId3" cstate="print"/>
          <a:srcRect/>
          <a:stretch>
            <a:fillRect/>
          </a:stretch>
        </p:blipFill>
        <p:spPr bwMode="auto">
          <a:xfrm>
            <a:off x="164690" y="2895600"/>
            <a:ext cx="4286250" cy="3810000"/>
          </a:xfrm>
          <a:prstGeom prst="rect">
            <a:avLst/>
          </a:prstGeom>
          <a:noFill/>
        </p:spPr>
      </p:pic>
      <p:pic>
        <p:nvPicPr>
          <p:cNvPr id="16387" name="Picture 3"/>
          <p:cNvPicPr>
            <a:picLocks noChangeAspect="1" noChangeArrowheads="1"/>
          </p:cNvPicPr>
          <p:nvPr/>
        </p:nvPicPr>
        <p:blipFill>
          <a:blip r:embed="rId4" cstate="print"/>
          <a:srcRect l="59459" t="19810" r="13514" b="9333"/>
          <a:stretch>
            <a:fillRect/>
          </a:stretch>
        </p:blipFill>
        <p:spPr bwMode="auto">
          <a:xfrm>
            <a:off x="4584290" y="2895600"/>
            <a:ext cx="4178710" cy="3886200"/>
          </a:xfrm>
          <a:prstGeom prst="rect">
            <a:avLst/>
          </a:prstGeom>
          <a:noFill/>
          <a:ln w="9525">
            <a:noFill/>
            <a:miter lim="800000"/>
            <a:headEnd/>
            <a:tailEnd/>
          </a:ln>
        </p:spPr>
      </p:pic>
      <p:sp>
        <p:nvSpPr>
          <p:cNvPr id="404483" name="Rectangle 3"/>
          <p:cNvSpPr>
            <a:spLocks noGrp="1" noChangeArrowheads="1"/>
          </p:cNvSpPr>
          <p:nvPr>
            <p:ph type="body" idx="1"/>
          </p:nvPr>
        </p:nvSpPr>
        <p:spPr>
          <a:xfrm>
            <a:off x="304800" y="914400"/>
            <a:ext cx="8610600" cy="2895600"/>
          </a:xfrm>
        </p:spPr>
        <p:txBody>
          <a:bodyPr/>
          <a:lstStyle/>
          <a:p>
            <a:r>
              <a:rPr lang="en-US" dirty="0" smtClean="0"/>
              <a:t>Meteorological model by University of Washington</a:t>
            </a:r>
          </a:p>
          <a:p>
            <a:r>
              <a:rPr lang="en-US" dirty="0" smtClean="0"/>
              <a:t>Air quality model by Washington State University</a:t>
            </a:r>
          </a:p>
          <a:p>
            <a:r>
              <a:rPr lang="en-US" dirty="0" smtClean="0"/>
              <a:t>Partly funded by the PNW (WA/OR/ID) states, tribes, and EPA through Clean Air Act 105, etc.</a:t>
            </a:r>
          </a:p>
          <a:p>
            <a:endParaRPr lang="en-US" dirty="0"/>
          </a:p>
        </p:txBody>
      </p:sp>
    </p:spTree>
    <p:extLst>
      <p:ext uri="{BB962C8B-B14F-4D97-AF65-F5344CB8AC3E}">
        <p14:creationId xmlns:p14="http://schemas.microsoft.com/office/powerpoint/2010/main" val="36152349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0" y="152400"/>
            <a:ext cx="7908638" cy="6591887"/>
          </a:xfrm>
        </p:spPr>
      </p:pic>
    </p:spTree>
    <p:extLst>
      <p:ext uri="{BB962C8B-B14F-4D97-AF65-F5344CB8AC3E}">
        <p14:creationId xmlns:p14="http://schemas.microsoft.com/office/powerpoint/2010/main" val="11256828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71600" y="43668"/>
            <a:ext cx="6531314" cy="6831809"/>
          </a:xfrm>
        </p:spPr>
      </p:pic>
    </p:spTree>
    <p:extLst>
      <p:ext uri="{BB962C8B-B14F-4D97-AF65-F5344CB8AC3E}">
        <p14:creationId xmlns:p14="http://schemas.microsoft.com/office/powerpoint/2010/main" val="6961285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610600" cy="838200"/>
          </a:xfrm>
        </p:spPr>
        <p:txBody>
          <a:bodyPr/>
          <a:lstStyle/>
          <a:p>
            <a:r>
              <a:rPr lang="en-US" dirty="0" smtClean="0"/>
              <a:t>Spokane/CDA Area, 1-hr PM</a:t>
            </a:r>
            <a:r>
              <a:rPr lang="en-US" baseline="-25000" dirty="0" smtClean="0"/>
              <a:t>2.5</a:t>
            </a:r>
            <a:endParaRPr lang="en-US" baseline="-25000" dirty="0"/>
          </a:p>
        </p:txBody>
      </p:sp>
      <p:pic>
        <p:nvPicPr>
          <p:cNvPr id="4" name="AIRPACT Spokane 1 hr video.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676400" y="1295400"/>
            <a:ext cx="6003925" cy="5082356"/>
          </a:xfrm>
        </p:spPr>
      </p:pic>
    </p:spTree>
    <p:extLst>
      <p:ext uri="{BB962C8B-B14F-4D97-AF65-F5344CB8AC3E}">
        <p14:creationId xmlns:p14="http://schemas.microsoft.com/office/powerpoint/2010/main" val="40613664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81000" y="381000"/>
            <a:ext cx="8610600" cy="838200"/>
          </a:xfrm>
        </p:spPr>
        <p:txBody>
          <a:bodyPr/>
          <a:lstStyle/>
          <a:p>
            <a:r>
              <a:rPr lang="en-US" dirty="0" smtClean="0"/>
              <a:t>Spokane/CDA Area, 24-hr PM</a:t>
            </a:r>
            <a:r>
              <a:rPr lang="en-US" baseline="-25000" dirty="0" smtClean="0"/>
              <a:t>2.5</a:t>
            </a:r>
            <a:endParaRPr lang="en-US" baseline="-25000" dirty="0"/>
          </a:p>
        </p:txBody>
      </p:sp>
      <p:pic>
        <p:nvPicPr>
          <p:cNvPr id="5" name="AIRPACT Spokane 24 hr video.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47800" y="1295400"/>
            <a:ext cx="6100233" cy="5029200"/>
          </a:xfrm>
        </p:spPr>
      </p:pic>
    </p:spTree>
    <p:extLst>
      <p:ext uri="{BB962C8B-B14F-4D97-AF65-F5344CB8AC3E}">
        <p14:creationId xmlns:p14="http://schemas.microsoft.com/office/powerpoint/2010/main" val="20027698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52600" y="-35633"/>
            <a:ext cx="5638800" cy="6893633"/>
          </a:xfrm>
        </p:spPr>
      </p:pic>
    </p:spTree>
    <p:extLst>
      <p:ext uri="{BB962C8B-B14F-4D97-AF65-F5344CB8AC3E}">
        <p14:creationId xmlns:p14="http://schemas.microsoft.com/office/powerpoint/2010/main" val="40715450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866" y="381000"/>
            <a:ext cx="8746267" cy="5791200"/>
          </a:xfrm>
        </p:spPr>
      </p:pic>
    </p:spTree>
    <p:extLst>
      <p:ext uri="{BB962C8B-B14F-4D97-AF65-F5344CB8AC3E}">
        <p14:creationId xmlns:p14="http://schemas.microsoft.com/office/powerpoint/2010/main" val="32445354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0" y="152400"/>
            <a:ext cx="7669648" cy="6518692"/>
          </a:xfrm>
        </p:spPr>
      </p:pic>
    </p:spTree>
    <p:extLst>
      <p:ext uri="{BB962C8B-B14F-4D97-AF65-F5344CB8AC3E}">
        <p14:creationId xmlns:p14="http://schemas.microsoft.com/office/powerpoint/2010/main" val="3408421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AIRPACT3 Uses and Limitations</a:t>
            </a:r>
            <a:endParaRPr lang="en-US" dirty="0"/>
          </a:p>
        </p:txBody>
      </p:sp>
      <p:sp>
        <p:nvSpPr>
          <p:cNvPr id="4" name="Text Placeholder 3"/>
          <p:cNvSpPr>
            <a:spLocks noGrp="1"/>
          </p:cNvSpPr>
          <p:nvPr>
            <p:ph type="body" idx="1"/>
          </p:nvPr>
        </p:nvSpPr>
        <p:spPr>
          <a:xfrm>
            <a:off x="457200" y="1295400"/>
            <a:ext cx="4040188" cy="639762"/>
          </a:xfrm>
        </p:spPr>
        <p:txBody>
          <a:bodyPr/>
          <a:lstStyle/>
          <a:p>
            <a:pPr algn="ctr"/>
            <a:r>
              <a:rPr lang="en-US" sz="3200" u="sng" dirty="0" smtClean="0"/>
              <a:t>Uses</a:t>
            </a:r>
            <a:endParaRPr lang="en-US" sz="3200" u="sng" dirty="0"/>
          </a:p>
        </p:txBody>
      </p:sp>
      <p:sp>
        <p:nvSpPr>
          <p:cNvPr id="5" name="Content Placeholder 4"/>
          <p:cNvSpPr>
            <a:spLocks noGrp="1"/>
          </p:cNvSpPr>
          <p:nvPr>
            <p:ph sz="half" idx="2"/>
          </p:nvPr>
        </p:nvSpPr>
        <p:spPr>
          <a:xfrm>
            <a:off x="228600" y="1905000"/>
            <a:ext cx="4191000" cy="4876800"/>
          </a:xfrm>
        </p:spPr>
        <p:txBody>
          <a:bodyPr/>
          <a:lstStyle/>
          <a:p>
            <a:r>
              <a:rPr lang="en-US" dirty="0" smtClean="0"/>
              <a:t>PM and ozone forecasts</a:t>
            </a:r>
          </a:p>
          <a:p>
            <a:pPr lvl="1"/>
            <a:r>
              <a:rPr lang="en-US" dirty="0" smtClean="0"/>
              <a:t>Accounts for photochemistry</a:t>
            </a:r>
          </a:p>
          <a:p>
            <a:endParaRPr lang="en-US" dirty="0" smtClean="0"/>
          </a:p>
          <a:p>
            <a:r>
              <a:rPr lang="en-US" dirty="0" smtClean="0"/>
              <a:t>Diagnosing unknown “haze” events</a:t>
            </a:r>
          </a:p>
          <a:p>
            <a:endParaRPr lang="en-US" dirty="0" smtClean="0"/>
          </a:p>
          <a:p>
            <a:r>
              <a:rPr lang="en-US" dirty="0" smtClean="0"/>
              <a:t>Retrospective diagnosis of Air Quality episodes</a:t>
            </a:r>
          </a:p>
          <a:p>
            <a:endParaRPr lang="en-US" dirty="0" smtClean="0"/>
          </a:p>
          <a:p>
            <a:r>
              <a:rPr lang="en-US" dirty="0" err="1" smtClean="0"/>
              <a:t>Airshed</a:t>
            </a:r>
            <a:r>
              <a:rPr lang="en-US" dirty="0" smtClean="0"/>
              <a:t> planning &amp; air regulatory issues</a:t>
            </a:r>
          </a:p>
        </p:txBody>
      </p:sp>
      <p:sp>
        <p:nvSpPr>
          <p:cNvPr id="6" name="Text Placeholder 5"/>
          <p:cNvSpPr>
            <a:spLocks noGrp="1"/>
          </p:cNvSpPr>
          <p:nvPr>
            <p:ph type="body" sz="quarter" idx="3"/>
          </p:nvPr>
        </p:nvSpPr>
        <p:spPr>
          <a:xfrm>
            <a:off x="4648200" y="1219200"/>
            <a:ext cx="4041775" cy="639762"/>
          </a:xfrm>
        </p:spPr>
        <p:txBody>
          <a:bodyPr/>
          <a:lstStyle/>
          <a:p>
            <a:pPr algn="ctr"/>
            <a:r>
              <a:rPr lang="en-US" sz="3200" u="sng" dirty="0" smtClean="0"/>
              <a:t>Limitations</a:t>
            </a:r>
            <a:endParaRPr lang="en-US" sz="3200" u="sng" dirty="0"/>
          </a:p>
        </p:txBody>
      </p:sp>
      <p:sp>
        <p:nvSpPr>
          <p:cNvPr id="7" name="Content Placeholder 6"/>
          <p:cNvSpPr>
            <a:spLocks noGrp="1"/>
          </p:cNvSpPr>
          <p:nvPr>
            <p:ph sz="quarter" idx="4"/>
          </p:nvPr>
        </p:nvSpPr>
        <p:spPr>
          <a:xfrm>
            <a:off x="4648200" y="1981200"/>
            <a:ext cx="4191000" cy="4724400"/>
          </a:xfrm>
        </p:spPr>
        <p:txBody>
          <a:bodyPr/>
          <a:lstStyle/>
          <a:p>
            <a:r>
              <a:rPr lang="en-US" dirty="0" smtClean="0"/>
              <a:t>Currently no </a:t>
            </a:r>
            <a:r>
              <a:rPr lang="en-US" dirty="0" err="1" smtClean="0"/>
              <a:t>wildland</a:t>
            </a:r>
            <a:r>
              <a:rPr lang="en-US" dirty="0" smtClean="0"/>
              <a:t> or prescribed fires, Ag Burns</a:t>
            </a:r>
          </a:p>
          <a:p>
            <a:endParaRPr lang="en-US" dirty="0" smtClean="0"/>
          </a:p>
          <a:p>
            <a:r>
              <a:rPr lang="en-US" dirty="0" smtClean="0"/>
              <a:t>PM forecasts are biased high in some areas, low in others. Check Performance for your area!</a:t>
            </a:r>
          </a:p>
          <a:p>
            <a:endParaRPr lang="en-US" dirty="0" smtClean="0"/>
          </a:p>
          <a:p>
            <a:r>
              <a:rPr lang="en-US" dirty="0" smtClean="0"/>
              <a:t>Emission assumptions may not represent all locations at all times.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76200"/>
            <a:ext cx="7772400" cy="1295400"/>
          </a:xfrm>
        </p:spPr>
        <p:txBody>
          <a:bodyPr/>
          <a:lstStyle/>
          <a:p>
            <a:r>
              <a:rPr lang="en-US" sz="4000" dirty="0"/>
              <a:t>AIRPACT4 Improvements</a:t>
            </a:r>
            <a:r>
              <a:rPr lang="en-US" dirty="0"/>
              <a:t/>
            </a:r>
            <a:br>
              <a:rPr lang="en-US" dirty="0"/>
            </a:br>
            <a:r>
              <a:rPr lang="en-US" sz="2000" dirty="0"/>
              <a:t>2012/2013 </a:t>
            </a:r>
            <a:r>
              <a:rPr lang="en-US" sz="2000" dirty="0" err="1"/>
              <a:t>Workplan</a:t>
            </a:r>
            <a:endParaRPr lang="en-US" sz="2000" dirty="0"/>
          </a:p>
        </p:txBody>
      </p:sp>
      <p:sp>
        <p:nvSpPr>
          <p:cNvPr id="4" name="Content Placeholder 3"/>
          <p:cNvSpPr>
            <a:spLocks noGrp="1"/>
          </p:cNvSpPr>
          <p:nvPr>
            <p:ph idx="1"/>
          </p:nvPr>
        </p:nvSpPr>
        <p:spPr>
          <a:xfrm>
            <a:off x="762000" y="1524000"/>
            <a:ext cx="7772400" cy="4953000"/>
          </a:xfrm>
        </p:spPr>
        <p:txBody>
          <a:bodyPr/>
          <a:lstStyle/>
          <a:p>
            <a:r>
              <a:rPr lang="en-US" sz="2400" dirty="0"/>
              <a:t>Move from 12-km grid to 4-km grid</a:t>
            </a:r>
          </a:p>
          <a:p>
            <a:endParaRPr lang="en-US" sz="2400" dirty="0"/>
          </a:p>
          <a:p>
            <a:r>
              <a:rPr lang="en-US" sz="2400" dirty="0"/>
              <a:t>Updated emission inventories</a:t>
            </a:r>
          </a:p>
          <a:p>
            <a:pPr lvl="1"/>
            <a:r>
              <a:rPr lang="en-US" sz="2000" dirty="0"/>
              <a:t>Upgrade from MOBILE6 to new MOVES model</a:t>
            </a:r>
          </a:p>
          <a:p>
            <a:pPr lvl="1"/>
            <a:r>
              <a:rPr lang="en-US" sz="2000" dirty="0"/>
              <a:t>Update from 2008 to 2012/2013 emissions inventories</a:t>
            </a:r>
          </a:p>
          <a:p>
            <a:pPr lvl="1"/>
            <a:endParaRPr lang="en-US" sz="2000" dirty="0"/>
          </a:p>
          <a:p>
            <a:r>
              <a:rPr lang="en-US" sz="2400" dirty="0"/>
              <a:t>Wildfires and approved prescribed fires</a:t>
            </a:r>
          </a:p>
          <a:p>
            <a:pPr lvl="1"/>
            <a:r>
              <a:rPr lang="en-US" sz="2000" dirty="0"/>
              <a:t> integrated using </a:t>
            </a:r>
            <a:r>
              <a:rPr lang="en-US" sz="2000" dirty="0" err="1"/>
              <a:t>BlueSky</a:t>
            </a:r>
            <a:r>
              <a:rPr lang="en-US" sz="2000" dirty="0"/>
              <a:t> Framework (</a:t>
            </a:r>
            <a:r>
              <a:rPr lang="en-US" sz="2000" dirty="0" err="1"/>
              <a:t>Smartfire</a:t>
            </a:r>
            <a:r>
              <a:rPr lang="en-US" sz="2000" dirty="0"/>
              <a:t>) </a:t>
            </a:r>
          </a:p>
          <a:p>
            <a:pPr lvl="1"/>
            <a:endParaRPr lang="en-US" sz="2000" dirty="0"/>
          </a:p>
          <a:p>
            <a:r>
              <a:rPr lang="en-US" sz="2400" dirty="0"/>
              <a:t>“</a:t>
            </a:r>
            <a:r>
              <a:rPr lang="en-US" sz="2400" dirty="0" err="1"/>
              <a:t>ClearSky</a:t>
            </a:r>
            <a:r>
              <a:rPr lang="en-US" sz="2400" dirty="0"/>
              <a:t>-type” functionality by running Ag-burn  defaults overnight resulting in PM</a:t>
            </a:r>
            <a:r>
              <a:rPr lang="en-US" sz="2400" baseline="-25000" dirty="0"/>
              <a:t>2.5</a:t>
            </a:r>
            <a:r>
              <a:rPr lang="en-US" sz="2400" dirty="0"/>
              <a:t> “tracer” for Ag fires</a:t>
            </a:r>
            <a:endParaRPr lang="en-US" dirty="0"/>
          </a:p>
        </p:txBody>
      </p:sp>
    </p:spTree>
    <p:extLst>
      <p:ext uri="{BB962C8B-B14F-4D97-AF65-F5344CB8AC3E}">
        <p14:creationId xmlns:p14="http://schemas.microsoft.com/office/powerpoint/2010/main" val="42491517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447800"/>
          </a:xfrm>
        </p:spPr>
        <p:txBody>
          <a:bodyPr/>
          <a:lstStyle/>
          <a:p>
            <a:r>
              <a:rPr lang="en-US" sz="3600" dirty="0">
                <a:solidFill>
                  <a:srgbClr val="009900"/>
                </a:solidFill>
              </a:rPr>
              <a:t>EPA/WSU GEOSS Users </a:t>
            </a:r>
            <a:r>
              <a:rPr lang="en-US" sz="3600" dirty="0" smtClean="0">
                <a:solidFill>
                  <a:srgbClr val="009900"/>
                </a:solidFill>
              </a:rPr>
              <a:t>Group</a:t>
            </a:r>
            <a:br>
              <a:rPr lang="en-US" sz="3600" dirty="0" smtClean="0">
                <a:solidFill>
                  <a:srgbClr val="009900"/>
                </a:solidFill>
              </a:rPr>
            </a:br>
            <a:r>
              <a:rPr lang="en-US" sz="1600" dirty="0" smtClean="0">
                <a:solidFill>
                  <a:srgbClr val="009900"/>
                </a:solidFill>
              </a:rPr>
              <a:t>(EPA R10, WSU, </a:t>
            </a:r>
            <a:r>
              <a:rPr lang="en-US" sz="1600" dirty="0" err="1" smtClean="0">
                <a:solidFill>
                  <a:srgbClr val="009900"/>
                </a:solidFill>
              </a:rPr>
              <a:t>Wa</a:t>
            </a:r>
            <a:r>
              <a:rPr lang="en-US" sz="1600" dirty="0">
                <a:solidFill>
                  <a:srgbClr val="009900"/>
                </a:solidFill>
              </a:rPr>
              <a:t>-</a:t>
            </a:r>
            <a:r>
              <a:rPr lang="en-US" sz="1600" dirty="0" smtClean="0">
                <a:solidFill>
                  <a:srgbClr val="009900"/>
                </a:solidFill>
              </a:rPr>
              <a:t>ECY, Id-DEQ, Or-DEQ, PSCA, Nez Perce Tribe, USDA-Portland, Metro Vancouver, USDA </a:t>
            </a:r>
            <a:r>
              <a:rPr lang="en-US" sz="1600" dirty="0" err="1" smtClean="0">
                <a:solidFill>
                  <a:srgbClr val="009900"/>
                </a:solidFill>
              </a:rPr>
              <a:t>Airfire</a:t>
            </a:r>
            <a:r>
              <a:rPr lang="en-US" sz="1600" dirty="0" smtClean="0">
                <a:solidFill>
                  <a:srgbClr val="009900"/>
                </a:solidFill>
              </a:rPr>
              <a:t> Team, Air Protection-BC, </a:t>
            </a:r>
            <a:r>
              <a:rPr lang="en-US" sz="1600" dirty="0" err="1" smtClean="0">
                <a:solidFill>
                  <a:srgbClr val="009900"/>
                </a:solidFill>
              </a:rPr>
              <a:t>Env</a:t>
            </a:r>
            <a:r>
              <a:rPr lang="en-US" sz="1600" dirty="0" smtClean="0">
                <a:solidFill>
                  <a:srgbClr val="009900"/>
                </a:solidFill>
              </a:rPr>
              <a:t>. Canada )</a:t>
            </a:r>
            <a:endParaRPr lang="en-US" sz="3600" dirty="0">
              <a:solidFill>
                <a:srgbClr val="FF0000"/>
              </a:solidFill>
            </a:endParaRPr>
          </a:p>
        </p:txBody>
      </p:sp>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81000" y="2133600"/>
            <a:ext cx="4172957" cy="3084513"/>
          </a:xfrm>
        </p:spPr>
      </p:pic>
      <p:sp>
        <p:nvSpPr>
          <p:cNvPr id="6" name="Content Placeholder 5"/>
          <p:cNvSpPr>
            <a:spLocks noGrp="1"/>
          </p:cNvSpPr>
          <p:nvPr>
            <p:ph sz="half" idx="2"/>
          </p:nvPr>
        </p:nvSpPr>
        <p:spPr>
          <a:xfrm>
            <a:off x="4648200" y="1905000"/>
            <a:ext cx="4191000" cy="4419600"/>
          </a:xfrm>
        </p:spPr>
        <p:txBody>
          <a:bodyPr/>
          <a:lstStyle/>
          <a:p>
            <a:r>
              <a:rPr lang="en-US" dirty="0" smtClean="0"/>
              <a:t>Goal:  To build a web-based toolbox of satellite AQ products in the AIRPACT4 projection to facilitate comparison and  analyses.</a:t>
            </a:r>
          </a:p>
          <a:p>
            <a:endParaRPr lang="en-US" dirty="0"/>
          </a:p>
          <a:p>
            <a:r>
              <a:rPr lang="en-US" dirty="0" smtClean="0"/>
              <a:t>Web page to be developed by 2013</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4724400" cy="1143000"/>
          </a:xfrm>
        </p:spPr>
        <p:txBody>
          <a:bodyPr/>
          <a:lstStyle/>
          <a:p>
            <a:r>
              <a:rPr lang="en-US" sz="3600" dirty="0" smtClean="0"/>
              <a:t>Northwest Regional Modeling Consortium</a:t>
            </a:r>
            <a:endParaRPr lang="en-US" sz="3600" dirty="0"/>
          </a:p>
        </p:txBody>
      </p:sp>
      <p:sp>
        <p:nvSpPr>
          <p:cNvPr id="4" name="Content Placeholder 3"/>
          <p:cNvSpPr>
            <a:spLocks noGrp="1"/>
          </p:cNvSpPr>
          <p:nvPr>
            <p:ph sz="half" idx="1"/>
          </p:nvPr>
        </p:nvSpPr>
        <p:spPr>
          <a:xfrm>
            <a:off x="0" y="1752600"/>
            <a:ext cx="4724400" cy="5105400"/>
          </a:xfrm>
        </p:spPr>
        <p:txBody>
          <a:bodyPr/>
          <a:lstStyle/>
          <a:p>
            <a:r>
              <a:rPr lang="en-US" dirty="0" smtClean="0"/>
              <a:t>Meteorological Modeling </a:t>
            </a:r>
          </a:p>
          <a:p>
            <a:pPr lvl="1"/>
            <a:r>
              <a:rPr lang="en-US" dirty="0" smtClean="0"/>
              <a:t>Mostly related to air quality</a:t>
            </a:r>
          </a:p>
          <a:p>
            <a:pPr lvl="1"/>
            <a:r>
              <a:rPr lang="en-US" dirty="0" smtClean="0"/>
              <a:t>Fund UW WRF model</a:t>
            </a:r>
          </a:p>
          <a:p>
            <a:r>
              <a:rPr lang="en-US" dirty="0" smtClean="0"/>
              <a:t>Diverse membership</a:t>
            </a:r>
          </a:p>
          <a:p>
            <a:pPr lvl="1"/>
            <a:r>
              <a:rPr lang="en-US" dirty="0" smtClean="0"/>
              <a:t>State/Local/Tribal AQ agencies and EPA</a:t>
            </a:r>
          </a:p>
          <a:p>
            <a:pPr lvl="1"/>
            <a:r>
              <a:rPr lang="en-US" dirty="0" smtClean="0"/>
              <a:t>Other smoke managers: USFS-</a:t>
            </a:r>
            <a:r>
              <a:rPr lang="en-US" dirty="0" err="1" smtClean="0"/>
              <a:t>Airfire</a:t>
            </a:r>
            <a:r>
              <a:rPr lang="en-US" dirty="0" smtClean="0"/>
              <a:t>, WA DNR</a:t>
            </a:r>
          </a:p>
          <a:p>
            <a:pPr lvl="1"/>
            <a:r>
              <a:rPr lang="en-US" dirty="0" smtClean="0"/>
              <a:t>National Weather Service-Seattle, Seattle Public Utilities, Washington DOT</a:t>
            </a:r>
          </a:p>
          <a:p>
            <a:pPr lvl="1"/>
            <a:r>
              <a:rPr lang="en-US" dirty="0" smtClean="0"/>
              <a:t>UW, WSU </a:t>
            </a:r>
          </a:p>
        </p:txBody>
      </p:sp>
      <p:sp>
        <p:nvSpPr>
          <p:cNvPr id="5" name="Content Placeholder 4"/>
          <p:cNvSpPr>
            <a:spLocks noGrp="1"/>
          </p:cNvSpPr>
          <p:nvPr>
            <p:ph sz="half" idx="2"/>
          </p:nvPr>
        </p:nvSpPr>
        <p:spPr>
          <a:xfrm>
            <a:off x="4724400" y="1752600"/>
            <a:ext cx="4343400" cy="4953000"/>
          </a:xfrm>
        </p:spPr>
        <p:txBody>
          <a:bodyPr/>
          <a:lstStyle/>
          <a:p>
            <a:r>
              <a:rPr lang="en-US" dirty="0" smtClean="0"/>
              <a:t>Air Quality Science</a:t>
            </a:r>
          </a:p>
          <a:p>
            <a:pPr lvl="1"/>
            <a:r>
              <a:rPr lang="en-US" dirty="0" smtClean="0"/>
              <a:t>Fund </a:t>
            </a:r>
            <a:r>
              <a:rPr lang="en-US" dirty="0" err="1" smtClean="0"/>
              <a:t>Airpact</a:t>
            </a:r>
            <a:r>
              <a:rPr lang="en-US" dirty="0" smtClean="0"/>
              <a:t> and </a:t>
            </a:r>
            <a:r>
              <a:rPr lang="en-US" dirty="0" err="1" smtClean="0"/>
              <a:t>ClearSky</a:t>
            </a:r>
            <a:r>
              <a:rPr lang="en-US" dirty="0" smtClean="0"/>
              <a:t> at WSU</a:t>
            </a:r>
          </a:p>
          <a:p>
            <a:pPr lvl="1"/>
            <a:r>
              <a:rPr lang="en-US" dirty="0" smtClean="0"/>
              <a:t>Receptor modeling</a:t>
            </a:r>
          </a:p>
          <a:p>
            <a:pPr lvl="1"/>
            <a:r>
              <a:rPr lang="en-US" dirty="0" smtClean="0"/>
              <a:t>Other technical needs</a:t>
            </a:r>
          </a:p>
          <a:p>
            <a:r>
              <a:rPr lang="en-US" dirty="0" smtClean="0"/>
              <a:t>Membership</a:t>
            </a:r>
          </a:p>
          <a:p>
            <a:pPr lvl="1"/>
            <a:r>
              <a:rPr lang="en-US" dirty="0" smtClean="0"/>
              <a:t>All AQ-related</a:t>
            </a:r>
          </a:p>
          <a:p>
            <a:pPr lvl="1"/>
            <a:r>
              <a:rPr lang="en-US" dirty="0" smtClean="0"/>
              <a:t>Sustaining members are State/Local/Nez Perce and EPA</a:t>
            </a:r>
            <a:endParaRPr lang="en-US" dirty="0"/>
          </a:p>
        </p:txBody>
      </p:sp>
      <p:sp>
        <p:nvSpPr>
          <p:cNvPr id="6" name="Title 1"/>
          <p:cNvSpPr txBox="1">
            <a:spLocks/>
          </p:cNvSpPr>
          <p:nvPr/>
        </p:nvSpPr>
        <p:spPr bwMode="auto">
          <a:xfrm>
            <a:off x="4343400" y="228600"/>
            <a:ext cx="4495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rgbClr val="008000"/>
                </a:solidFill>
                <a:effectLst/>
                <a:uLnTx/>
                <a:uFillTx/>
                <a:latin typeface="+mj-lt"/>
                <a:ea typeface="+mj-ea"/>
                <a:cs typeface="+mj-cs"/>
              </a:rPr>
              <a:t>NW-AIRQUEST</a:t>
            </a:r>
            <a:endParaRPr kumimoji="0" lang="en-US" sz="3600" b="1" i="0" u="none" strike="noStrike" kern="0" cap="none" spc="0" normalizeH="0" baseline="0" noProof="0" dirty="0">
              <a:ln>
                <a:noFill/>
              </a:ln>
              <a:solidFill>
                <a:srgbClr val="008000"/>
              </a:solidFill>
              <a:effectLst/>
              <a:uLnTx/>
              <a:uFillTx/>
              <a:latin typeface="+mj-lt"/>
              <a:ea typeface="+mj-ea"/>
              <a:cs typeface="+mj-cs"/>
            </a:endParaRPr>
          </a:p>
        </p:txBody>
      </p:sp>
      <p:cxnSp>
        <p:nvCxnSpPr>
          <p:cNvPr id="8" name="Straight Connector 7"/>
          <p:cNvCxnSpPr/>
          <p:nvPr/>
        </p:nvCxnSpPr>
        <p:spPr bwMode="auto">
          <a:xfrm rot="5400000">
            <a:off x="1295400" y="3429000"/>
            <a:ext cx="6858000" cy="0"/>
          </a:xfrm>
          <a:prstGeom prst="line">
            <a:avLst/>
          </a:prstGeom>
          <a:solidFill>
            <a:schemeClr val="accent1"/>
          </a:solidFill>
          <a:ln w="34925" cap="flat" cmpd="sng" algn="ctr">
            <a:solidFill>
              <a:srgbClr val="008000"/>
            </a:solidFill>
            <a:prstDash val="solid"/>
            <a:round/>
            <a:headEnd type="none" w="med" len="med"/>
            <a:tailEnd type="none" w="med" len="med"/>
          </a:ln>
          <a:effectLst/>
        </p:spPr>
      </p:cxnSp>
      <p:pic>
        <p:nvPicPr>
          <p:cNvPr id="7" name="Picture 2" descr="29(900x800) images (2,056,741 bytes)"/>
          <p:cNvPicPr>
            <a:picLocks noChangeAspect="1" noChangeArrowheads="1"/>
          </p:cNvPicPr>
          <p:nvPr/>
        </p:nvPicPr>
        <p:blipFill>
          <a:blip r:embed="rId3" cstate="print"/>
          <a:srcRect/>
          <a:stretch>
            <a:fillRect/>
          </a:stretch>
        </p:blipFill>
        <p:spPr bwMode="auto">
          <a:xfrm>
            <a:off x="4953000" y="3429000"/>
            <a:ext cx="3810000" cy="3386666"/>
          </a:xfrm>
          <a:prstGeom prst="rect">
            <a:avLst/>
          </a:prstGeom>
          <a:noFill/>
        </p:spPr>
      </p:pic>
      <p:pic>
        <p:nvPicPr>
          <p:cNvPr id="9" name="Picture 2" descr="5(900x800) images (231,139 bytes)"/>
          <p:cNvPicPr>
            <a:picLocks noChangeAspect="1" noChangeArrowheads="1"/>
          </p:cNvPicPr>
          <p:nvPr/>
        </p:nvPicPr>
        <p:blipFill>
          <a:blip r:embed="rId4" cstate="print"/>
          <a:srcRect/>
          <a:stretch>
            <a:fillRect/>
          </a:stretch>
        </p:blipFill>
        <p:spPr bwMode="auto">
          <a:xfrm>
            <a:off x="4943475" y="10887"/>
            <a:ext cx="3819525" cy="3395133"/>
          </a:xfrm>
          <a:prstGeom prst="rect">
            <a:avLst/>
          </a:prstGeom>
          <a:noFill/>
        </p:spPr>
      </p:pic>
      <p:pic>
        <p:nvPicPr>
          <p:cNvPr id="10" name="Content Placeholder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359228" y="43543"/>
            <a:ext cx="4038600" cy="3759435"/>
          </a:xfrm>
          <a:prstGeom prst="rect">
            <a:avLst/>
          </a:prstGeom>
          <a:noFill/>
          <a:ln w="9525">
            <a:noFill/>
            <a:miter lim="800000"/>
            <a:headEnd/>
            <a:tailEnd/>
          </a:ln>
          <a:effectLst/>
        </p:spPr>
      </p:pic>
      <p:pic>
        <p:nvPicPr>
          <p:cNvPr id="11" name="Content Placeholder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381000" y="3657600"/>
            <a:ext cx="4019120" cy="3004457"/>
          </a:xfrm>
          <a:prstGeom prst="rect">
            <a:avLst/>
          </a:prstGeom>
          <a:noFill/>
          <a:ln w="9525">
            <a:noFill/>
            <a:miter lim="800000"/>
            <a:headEnd/>
            <a:tailEnd/>
          </a:ln>
          <a:effectLst/>
        </p:spPr>
      </p:pic>
    </p:spTree>
    <p:extLst>
      <p:ext uri="{BB962C8B-B14F-4D97-AF65-F5344CB8AC3E}">
        <p14:creationId xmlns:p14="http://schemas.microsoft.com/office/powerpoint/2010/main" val="59356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9" presetClass="exit" presetSubtype="0" fill="hold" nodeType="withEffect">
                                  <p:stCondLst>
                                    <p:cond delay="0"/>
                                  </p:stCondLst>
                                  <p:childTnLst>
                                    <p:animEffect transition="out" filter="dissolv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par>
                                <p:cTn id="26" presetID="9" presetClass="exit" presetSubtype="0" fill="hold" nodeType="withEffect">
                                  <p:stCondLst>
                                    <p:cond delay="0"/>
                                  </p:stCondLst>
                                  <p:childTnLst>
                                    <p:animEffect transition="out" filter="dissolv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par>
                                <p:cTn id="29" presetID="9"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dissolve">
                                      <p:cBhvr>
                                        <p:cTn id="31" dur="500"/>
                                        <p:tgtEl>
                                          <p:spTgt spid="11"/>
                                        </p:tgtEl>
                                      </p:cBhvr>
                                    </p:animEffect>
                                  </p:childTnLst>
                                </p:cTn>
                              </p:par>
                              <p:par>
                                <p:cTn id="32" presetID="9"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dissolve">
                                      <p:cBhvr>
                                        <p:cTn id="34" dur="500"/>
                                        <p:tgtEl>
                                          <p:spTgt spid="10"/>
                                        </p:tgtEl>
                                      </p:cBhvr>
                                    </p:animEffect>
                                  </p:childTnLst>
                                </p:cTn>
                              </p:par>
                              <p:par>
                                <p:cTn id="35" presetID="9" presetClass="exit" presetSubtype="0" fill="hold" grpId="0" nodeType="withEffect">
                                  <p:stCondLst>
                                    <p:cond delay="0"/>
                                  </p:stCondLst>
                                  <p:childTnLst>
                                    <p:animEffect transition="out" filter="dissolve">
                                      <p:cBhvr>
                                        <p:cTn id="36" dur="500"/>
                                        <p:tgtEl>
                                          <p:spTgt spid="4">
                                            <p:txEl>
                                              <p:pRg st="0" end="0"/>
                                            </p:txEl>
                                          </p:spTgt>
                                        </p:tgtEl>
                                      </p:cBhvr>
                                    </p:animEffect>
                                    <p:set>
                                      <p:cBhvr>
                                        <p:cTn id="37" dur="1" fill="hold">
                                          <p:stCondLst>
                                            <p:cond delay="499"/>
                                          </p:stCondLst>
                                        </p:cTn>
                                        <p:tgtEl>
                                          <p:spTgt spid="4">
                                            <p:txEl>
                                              <p:pRg st="0" end="0"/>
                                            </p:txEl>
                                          </p:spTgt>
                                        </p:tgtEl>
                                        <p:attrNameLst>
                                          <p:attrName>style.visibility</p:attrName>
                                        </p:attrNameLst>
                                      </p:cBhvr>
                                      <p:to>
                                        <p:strVal val="hidden"/>
                                      </p:to>
                                    </p:set>
                                  </p:childTnLst>
                                </p:cTn>
                              </p:par>
                              <p:par>
                                <p:cTn id="38" presetID="9" presetClass="exit" presetSubtype="0" fill="hold" grpId="0" nodeType="withEffect">
                                  <p:stCondLst>
                                    <p:cond delay="0"/>
                                  </p:stCondLst>
                                  <p:childTnLst>
                                    <p:animEffect transition="out" filter="dissolve">
                                      <p:cBhvr>
                                        <p:cTn id="39" dur="500"/>
                                        <p:tgtEl>
                                          <p:spTgt spid="4">
                                            <p:txEl>
                                              <p:pRg st="1" end="1"/>
                                            </p:txEl>
                                          </p:spTgt>
                                        </p:tgtEl>
                                      </p:cBhvr>
                                    </p:animEffect>
                                    <p:set>
                                      <p:cBhvr>
                                        <p:cTn id="40" dur="1" fill="hold">
                                          <p:stCondLst>
                                            <p:cond delay="499"/>
                                          </p:stCondLst>
                                        </p:cTn>
                                        <p:tgtEl>
                                          <p:spTgt spid="4">
                                            <p:txEl>
                                              <p:pRg st="1" end="1"/>
                                            </p:txEl>
                                          </p:spTgt>
                                        </p:tgtEl>
                                        <p:attrNameLst>
                                          <p:attrName>style.visibility</p:attrName>
                                        </p:attrNameLst>
                                      </p:cBhvr>
                                      <p:to>
                                        <p:strVal val="hidden"/>
                                      </p:to>
                                    </p:set>
                                  </p:childTnLst>
                                </p:cTn>
                              </p:par>
                              <p:par>
                                <p:cTn id="41" presetID="9" presetClass="exit" presetSubtype="0" fill="hold" grpId="0" nodeType="withEffect">
                                  <p:stCondLst>
                                    <p:cond delay="0"/>
                                  </p:stCondLst>
                                  <p:childTnLst>
                                    <p:animEffect transition="out" filter="dissolve">
                                      <p:cBhvr>
                                        <p:cTn id="42" dur="500"/>
                                        <p:tgtEl>
                                          <p:spTgt spid="4">
                                            <p:txEl>
                                              <p:pRg st="2" end="2"/>
                                            </p:txEl>
                                          </p:spTgt>
                                        </p:tgtEl>
                                      </p:cBhvr>
                                    </p:animEffect>
                                    <p:set>
                                      <p:cBhvr>
                                        <p:cTn id="43" dur="1" fill="hold">
                                          <p:stCondLst>
                                            <p:cond delay="499"/>
                                          </p:stCondLst>
                                        </p:cTn>
                                        <p:tgtEl>
                                          <p:spTgt spid="4">
                                            <p:txEl>
                                              <p:pRg st="2" end="2"/>
                                            </p:txEl>
                                          </p:spTgt>
                                        </p:tgtEl>
                                        <p:attrNameLst>
                                          <p:attrName>style.visibility</p:attrName>
                                        </p:attrNameLst>
                                      </p:cBhvr>
                                      <p:to>
                                        <p:strVal val="hidden"/>
                                      </p:to>
                                    </p:set>
                                  </p:childTnLst>
                                </p:cTn>
                              </p:par>
                              <p:par>
                                <p:cTn id="44" presetID="9" presetClass="exit" presetSubtype="0" fill="hold" grpId="0" nodeType="withEffect">
                                  <p:stCondLst>
                                    <p:cond delay="0"/>
                                  </p:stCondLst>
                                  <p:childTnLst>
                                    <p:animEffect transition="out" filter="dissolve">
                                      <p:cBhvr>
                                        <p:cTn id="45" dur="500"/>
                                        <p:tgtEl>
                                          <p:spTgt spid="4">
                                            <p:txEl>
                                              <p:pRg st="3" end="3"/>
                                            </p:txEl>
                                          </p:spTgt>
                                        </p:tgtEl>
                                      </p:cBhvr>
                                    </p:animEffect>
                                    <p:set>
                                      <p:cBhvr>
                                        <p:cTn id="46" dur="1" fill="hold">
                                          <p:stCondLst>
                                            <p:cond delay="499"/>
                                          </p:stCondLst>
                                        </p:cTn>
                                        <p:tgtEl>
                                          <p:spTgt spid="4">
                                            <p:txEl>
                                              <p:pRg st="3" end="3"/>
                                            </p:txEl>
                                          </p:spTgt>
                                        </p:tgtEl>
                                        <p:attrNameLst>
                                          <p:attrName>style.visibility</p:attrName>
                                        </p:attrNameLst>
                                      </p:cBhvr>
                                      <p:to>
                                        <p:strVal val="hidden"/>
                                      </p:to>
                                    </p:set>
                                  </p:childTnLst>
                                </p:cTn>
                              </p:par>
                              <p:par>
                                <p:cTn id="47" presetID="9" presetClass="exit" presetSubtype="0" fill="hold" grpId="0" nodeType="withEffect">
                                  <p:stCondLst>
                                    <p:cond delay="0"/>
                                  </p:stCondLst>
                                  <p:childTnLst>
                                    <p:animEffect transition="out" filter="dissolve">
                                      <p:cBhvr>
                                        <p:cTn id="48" dur="500"/>
                                        <p:tgtEl>
                                          <p:spTgt spid="4">
                                            <p:txEl>
                                              <p:pRg st="4" end="4"/>
                                            </p:txEl>
                                          </p:spTgt>
                                        </p:tgtEl>
                                      </p:cBhvr>
                                    </p:animEffect>
                                    <p:set>
                                      <p:cBhvr>
                                        <p:cTn id="49" dur="1" fill="hold">
                                          <p:stCondLst>
                                            <p:cond delay="499"/>
                                          </p:stCondLst>
                                        </p:cTn>
                                        <p:tgtEl>
                                          <p:spTgt spid="4">
                                            <p:txEl>
                                              <p:pRg st="4" end="4"/>
                                            </p:txEl>
                                          </p:spTgt>
                                        </p:tgtEl>
                                        <p:attrNameLst>
                                          <p:attrName>style.visibility</p:attrName>
                                        </p:attrNameLst>
                                      </p:cBhvr>
                                      <p:to>
                                        <p:strVal val="hidden"/>
                                      </p:to>
                                    </p:set>
                                  </p:childTnLst>
                                </p:cTn>
                              </p:par>
                              <p:par>
                                <p:cTn id="50" presetID="9" presetClass="exit" presetSubtype="0" fill="hold" grpId="0" nodeType="withEffect">
                                  <p:stCondLst>
                                    <p:cond delay="0"/>
                                  </p:stCondLst>
                                  <p:childTnLst>
                                    <p:animEffect transition="out" filter="dissolve">
                                      <p:cBhvr>
                                        <p:cTn id="51" dur="500"/>
                                        <p:tgtEl>
                                          <p:spTgt spid="4">
                                            <p:txEl>
                                              <p:pRg st="5" end="5"/>
                                            </p:txEl>
                                          </p:spTgt>
                                        </p:tgtEl>
                                      </p:cBhvr>
                                    </p:animEffect>
                                    <p:set>
                                      <p:cBhvr>
                                        <p:cTn id="52" dur="1" fill="hold">
                                          <p:stCondLst>
                                            <p:cond delay="499"/>
                                          </p:stCondLst>
                                        </p:cTn>
                                        <p:tgtEl>
                                          <p:spTgt spid="4">
                                            <p:txEl>
                                              <p:pRg st="5" end="5"/>
                                            </p:txEl>
                                          </p:spTgt>
                                        </p:tgtEl>
                                        <p:attrNameLst>
                                          <p:attrName>style.visibility</p:attrName>
                                        </p:attrNameLst>
                                      </p:cBhvr>
                                      <p:to>
                                        <p:strVal val="hidden"/>
                                      </p:to>
                                    </p:set>
                                  </p:childTnLst>
                                </p:cTn>
                              </p:par>
                              <p:par>
                                <p:cTn id="53" presetID="9" presetClass="exit" presetSubtype="0" fill="hold" grpId="0" nodeType="withEffect">
                                  <p:stCondLst>
                                    <p:cond delay="0"/>
                                  </p:stCondLst>
                                  <p:childTnLst>
                                    <p:animEffect transition="out" filter="dissolve">
                                      <p:cBhvr>
                                        <p:cTn id="54" dur="500"/>
                                        <p:tgtEl>
                                          <p:spTgt spid="4">
                                            <p:txEl>
                                              <p:pRg st="6" end="6"/>
                                            </p:txEl>
                                          </p:spTgt>
                                        </p:tgtEl>
                                      </p:cBhvr>
                                    </p:animEffect>
                                    <p:set>
                                      <p:cBhvr>
                                        <p:cTn id="55" dur="1" fill="hold">
                                          <p:stCondLst>
                                            <p:cond delay="499"/>
                                          </p:stCondLst>
                                        </p:cTn>
                                        <p:tgtEl>
                                          <p:spTgt spid="4">
                                            <p:txEl>
                                              <p:pRg st="6" end="6"/>
                                            </p:txEl>
                                          </p:spTgt>
                                        </p:tgtEl>
                                        <p:attrNameLst>
                                          <p:attrName>style.visibility</p:attrName>
                                        </p:attrNameLst>
                                      </p:cBhvr>
                                      <p:to>
                                        <p:strVal val="hidden"/>
                                      </p:to>
                                    </p:set>
                                  </p:childTnLst>
                                </p:cTn>
                              </p:par>
                              <p:par>
                                <p:cTn id="56" presetID="9" presetClass="exit" presetSubtype="0" fill="hold" grpId="0" nodeType="withEffect">
                                  <p:stCondLst>
                                    <p:cond delay="0"/>
                                  </p:stCondLst>
                                  <p:childTnLst>
                                    <p:animEffect transition="out" filter="dissolve">
                                      <p:cBhvr>
                                        <p:cTn id="57" dur="500"/>
                                        <p:tgtEl>
                                          <p:spTgt spid="4">
                                            <p:txEl>
                                              <p:pRg st="7" end="7"/>
                                            </p:txEl>
                                          </p:spTgt>
                                        </p:tgtEl>
                                      </p:cBhvr>
                                    </p:animEffect>
                                    <p:set>
                                      <p:cBhvr>
                                        <p:cTn id="58" dur="1" fill="hold">
                                          <p:stCondLst>
                                            <p:cond delay="499"/>
                                          </p:stCondLst>
                                        </p:cTn>
                                        <p:tgtEl>
                                          <p:spTgt spid="4">
                                            <p:txEl>
                                              <p:pRg st="7" end="7"/>
                                            </p:txEl>
                                          </p:spTgt>
                                        </p:tgtEl>
                                        <p:attrNameLst>
                                          <p:attrName>style.visibility</p:attrName>
                                        </p:attrNameLst>
                                      </p:cBhvr>
                                      <p:to>
                                        <p:strVal val="hidden"/>
                                      </p:to>
                                    </p:set>
                                  </p:childTnLst>
                                </p:cTn>
                              </p:par>
                              <p:par>
                                <p:cTn id="59" presetID="9" presetClass="exit" presetSubtype="0" fill="hold" grpId="0" nodeType="withEffect">
                                  <p:stCondLst>
                                    <p:cond delay="0"/>
                                  </p:stCondLst>
                                  <p:childTnLst>
                                    <p:animEffect transition="out" filter="dissolve">
                                      <p:cBhvr>
                                        <p:cTn id="60" dur="500"/>
                                        <p:tgtEl>
                                          <p:spTgt spid="2"/>
                                        </p:tgtEl>
                                      </p:cBhvr>
                                    </p:animEffect>
                                    <p:set>
                                      <p:cBhvr>
                                        <p:cTn id="61" dur="1" fill="hold">
                                          <p:stCondLst>
                                            <p:cond delay="499"/>
                                          </p:stCondLst>
                                        </p:cTn>
                                        <p:tgtEl>
                                          <p:spTgt spid="2"/>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9" presetClass="exit" presetSubtype="0" fill="hold" nodeType="clickEffect">
                                  <p:stCondLst>
                                    <p:cond delay="0"/>
                                  </p:stCondLst>
                                  <p:childTnLst>
                                    <p:animEffect transition="out" filter="dissolve">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par>
                                <p:cTn id="67" presetID="9" presetClass="exit" presetSubtype="0" fill="hold" nodeType="withEffect">
                                  <p:stCondLst>
                                    <p:cond delay="0"/>
                                  </p:stCondLst>
                                  <p:childTnLst>
                                    <p:animEffect transition="out" filter="dissolve">
                                      <p:cBhvr>
                                        <p:cTn id="68" dur="500"/>
                                        <p:tgtEl>
                                          <p:spTgt spid="11"/>
                                        </p:tgtEl>
                                      </p:cBhvr>
                                    </p:animEffect>
                                    <p:set>
                                      <p:cBhvr>
                                        <p:cTn id="69" dur="1" fill="hold">
                                          <p:stCondLst>
                                            <p:cond delay="499"/>
                                          </p:stCondLst>
                                        </p:cTn>
                                        <p:tgtEl>
                                          <p:spTgt spid="11"/>
                                        </p:tgtEl>
                                        <p:attrNameLst>
                                          <p:attrName>style.visibility</p:attrName>
                                        </p:attrNameLst>
                                      </p:cBhvr>
                                      <p:to>
                                        <p:strVal val="hidden"/>
                                      </p:to>
                                    </p:set>
                                  </p:childTnLst>
                                </p:cTn>
                              </p:par>
                              <p:par>
                                <p:cTn id="70" presetID="1" presetClass="entr" presetSubtype="0" fill="hold" grpId="1" nodeType="withEffect">
                                  <p:stCondLst>
                                    <p:cond delay="0"/>
                                  </p:stCondLst>
                                  <p:childTnLst>
                                    <p:set>
                                      <p:cBhvr>
                                        <p:cTn id="71" dur="1" fill="hold">
                                          <p:stCondLst>
                                            <p:cond delay="0"/>
                                          </p:stCondLst>
                                        </p:cTn>
                                        <p:tgtEl>
                                          <p:spTgt spid="4">
                                            <p:txEl>
                                              <p:pRg st="0" end="0"/>
                                            </p:txEl>
                                          </p:spTgt>
                                        </p:tgtEl>
                                        <p:attrNameLst>
                                          <p:attrName>style.visibility</p:attrName>
                                        </p:attrNameLst>
                                      </p:cBhvr>
                                      <p:to>
                                        <p:strVal val="visible"/>
                                      </p:to>
                                    </p:set>
                                  </p:childTnLst>
                                </p:cTn>
                              </p:par>
                              <p:par>
                                <p:cTn id="72" presetID="1" presetClass="entr" presetSubtype="0" fill="hold" grpId="1" nodeType="withEffect">
                                  <p:stCondLst>
                                    <p:cond delay="0"/>
                                  </p:stCondLst>
                                  <p:childTnLst>
                                    <p:set>
                                      <p:cBhvr>
                                        <p:cTn id="73" dur="1" fill="hold">
                                          <p:stCondLst>
                                            <p:cond delay="0"/>
                                          </p:stCondLst>
                                        </p:cTn>
                                        <p:tgtEl>
                                          <p:spTgt spid="4">
                                            <p:txEl>
                                              <p:pRg st="1" end="1"/>
                                            </p:txEl>
                                          </p:spTgt>
                                        </p:tgtEl>
                                        <p:attrNameLst>
                                          <p:attrName>style.visibility</p:attrName>
                                        </p:attrNameLst>
                                      </p:cBhvr>
                                      <p:to>
                                        <p:strVal val="visible"/>
                                      </p:to>
                                    </p:set>
                                  </p:childTnLst>
                                </p:cTn>
                              </p:par>
                              <p:par>
                                <p:cTn id="74" presetID="1" presetClass="entr" presetSubtype="0" fill="hold" grpId="1" nodeType="withEffect">
                                  <p:stCondLst>
                                    <p:cond delay="0"/>
                                  </p:stCondLst>
                                  <p:childTnLst>
                                    <p:set>
                                      <p:cBhvr>
                                        <p:cTn id="75" dur="1" fill="hold">
                                          <p:stCondLst>
                                            <p:cond delay="0"/>
                                          </p:stCondLst>
                                        </p:cTn>
                                        <p:tgtEl>
                                          <p:spTgt spid="4">
                                            <p:txEl>
                                              <p:pRg st="2" end="2"/>
                                            </p:txEl>
                                          </p:spTgt>
                                        </p:tgtEl>
                                        <p:attrNameLst>
                                          <p:attrName>style.visibility</p:attrName>
                                        </p:attrNameLst>
                                      </p:cBhvr>
                                      <p:to>
                                        <p:strVal val="visible"/>
                                      </p:to>
                                    </p:set>
                                  </p:childTnLst>
                                </p:cTn>
                              </p:par>
                              <p:par>
                                <p:cTn id="76" presetID="1" presetClass="entr" presetSubtype="0" fill="hold" grpId="1" nodeType="withEffect">
                                  <p:stCondLst>
                                    <p:cond delay="0"/>
                                  </p:stCondLst>
                                  <p:childTnLst>
                                    <p:set>
                                      <p:cBhvr>
                                        <p:cTn id="77" dur="1" fill="hold">
                                          <p:stCondLst>
                                            <p:cond delay="0"/>
                                          </p:stCondLst>
                                        </p:cTn>
                                        <p:tgtEl>
                                          <p:spTgt spid="4">
                                            <p:txEl>
                                              <p:pRg st="3" end="3"/>
                                            </p:txEl>
                                          </p:spTgt>
                                        </p:tgtEl>
                                        <p:attrNameLst>
                                          <p:attrName>style.visibility</p:attrName>
                                        </p:attrNameLst>
                                      </p:cBhvr>
                                      <p:to>
                                        <p:strVal val="visible"/>
                                      </p:to>
                                    </p:set>
                                  </p:childTnLst>
                                </p:cTn>
                              </p:par>
                              <p:par>
                                <p:cTn id="78" presetID="1" presetClass="entr" presetSubtype="0" fill="hold" grpId="1" nodeType="withEffect">
                                  <p:stCondLst>
                                    <p:cond delay="0"/>
                                  </p:stCondLst>
                                  <p:childTnLst>
                                    <p:set>
                                      <p:cBhvr>
                                        <p:cTn id="79" dur="1" fill="hold">
                                          <p:stCondLst>
                                            <p:cond delay="0"/>
                                          </p:stCondLst>
                                        </p:cTn>
                                        <p:tgtEl>
                                          <p:spTgt spid="4">
                                            <p:txEl>
                                              <p:pRg st="4" end="4"/>
                                            </p:txEl>
                                          </p:spTgt>
                                        </p:tgtEl>
                                        <p:attrNameLst>
                                          <p:attrName>style.visibility</p:attrName>
                                        </p:attrNameLst>
                                      </p:cBhvr>
                                      <p:to>
                                        <p:strVal val="visible"/>
                                      </p:to>
                                    </p:set>
                                  </p:childTnLst>
                                </p:cTn>
                              </p:par>
                              <p:par>
                                <p:cTn id="80" presetID="1" presetClass="entr" presetSubtype="0" fill="hold" grpId="1" nodeType="withEffect">
                                  <p:stCondLst>
                                    <p:cond delay="0"/>
                                  </p:stCondLst>
                                  <p:childTnLst>
                                    <p:set>
                                      <p:cBhvr>
                                        <p:cTn id="81" dur="1" fill="hold">
                                          <p:stCondLst>
                                            <p:cond delay="0"/>
                                          </p:stCondLst>
                                        </p:cTn>
                                        <p:tgtEl>
                                          <p:spTgt spid="4">
                                            <p:txEl>
                                              <p:pRg st="5" end="5"/>
                                            </p:txEl>
                                          </p:spTgt>
                                        </p:tgtEl>
                                        <p:attrNameLst>
                                          <p:attrName>style.visibility</p:attrName>
                                        </p:attrNameLst>
                                      </p:cBhvr>
                                      <p:to>
                                        <p:strVal val="visible"/>
                                      </p:to>
                                    </p:set>
                                  </p:childTnLst>
                                </p:cTn>
                              </p:par>
                              <p:par>
                                <p:cTn id="82" presetID="1" presetClass="entr" presetSubtype="0" fill="hold" grpId="1" nodeType="withEffect">
                                  <p:stCondLst>
                                    <p:cond delay="0"/>
                                  </p:stCondLst>
                                  <p:childTnLst>
                                    <p:set>
                                      <p:cBhvr>
                                        <p:cTn id="83" dur="1" fill="hold">
                                          <p:stCondLst>
                                            <p:cond delay="0"/>
                                          </p:stCondLst>
                                        </p:cTn>
                                        <p:tgtEl>
                                          <p:spTgt spid="4">
                                            <p:txEl>
                                              <p:pRg st="6" end="6"/>
                                            </p:txEl>
                                          </p:spTgt>
                                        </p:tgtEl>
                                        <p:attrNameLst>
                                          <p:attrName>style.visibility</p:attrName>
                                        </p:attrNameLst>
                                      </p:cBhvr>
                                      <p:to>
                                        <p:strVal val="visible"/>
                                      </p:to>
                                    </p:set>
                                  </p:childTnLst>
                                </p:cTn>
                              </p:par>
                              <p:par>
                                <p:cTn id="84" presetID="1" presetClass="entr" presetSubtype="0" fill="hold" grpId="1" nodeType="withEffect">
                                  <p:stCondLst>
                                    <p:cond delay="0"/>
                                  </p:stCondLst>
                                  <p:childTnLst>
                                    <p:set>
                                      <p:cBhvr>
                                        <p:cTn id="85" dur="1" fill="hold">
                                          <p:stCondLst>
                                            <p:cond delay="0"/>
                                          </p:stCondLst>
                                        </p:cTn>
                                        <p:tgtEl>
                                          <p:spTgt spid="4">
                                            <p:txEl>
                                              <p:pRg st="7" end="7"/>
                                            </p:txEl>
                                          </p:spTgt>
                                        </p:tgtEl>
                                        <p:attrNameLst>
                                          <p:attrName>style.visibility</p:attrName>
                                        </p:attrNameLst>
                                      </p:cBhvr>
                                      <p:to>
                                        <p:strVal val="visible"/>
                                      </p:to>
                                    </p:set>
                                  </p:childTnLst>
                                </p:cTn>
                              </p:par>
                              <p:par>
                                <p:cTn id="86" presetID="1" presetClass="entr" presetSubtype="0" fill="hold" grpId="1" nodeType="withEffect">
                                  <p:stCondLst>
                                    <p:cond delay="0"/>
                                  </p:stCondLst>
                                  <p:childTnLst>
                                    <p:set>
                                      <p:cBhvr>
                                        <p:cTn id="8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uild="p"/>
      <p:bldP spid="4" grpId="1" build="p"/>
      <p:bldP spid="5" grpId="0" build="p"/>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40" name="Picture 4" descr="Ripple"/>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423938" name="Rectangle 2"/>
          <p:cNvSpPr>
            <a:spLocks noGrp="1" noChangeArrowheads="1"/>
          </p:cNvSpPr>
          <p:nvPr>
            <p:ph type="title"/>
          </p:nvPr>
        </p:nvSpPr>
        <p:spPr>
          <a:xfrm>
            <a:off x="706073" y="1066800"/>
            <a:ext cx="7772400" cy="1143000"/>
          </a:xfrm>
        </p:spPr>
        <p:txBody>
          <a:bodyPr/>
          <a:lstStyle/>
          <a:p>
            <a:r>
              <a:rPr lang="en-US" dirty="0" smtClean="0"/>
              <a:t>Final Thoughts</a:t>
            </a:r>
            <a:endParaRPr lang="en-US" dirty="0"/>
          </a:p>
        </p:txBody>
      </p:sp>
      <p:sp>
        <p:nvSpPr>
          <p:cNvPr id="5" name="Rectangle 2"/>
          <p:cNvSpPr txBox="1">
            <a:spLocks noChangeArrowheads="1"/>
          </p:cNvSpPr>
          <p:nvPr/>
        </p:nvSpPr>
        <p:spPr bwMode="auto">
          <a:xfrm>
            <a:off x="685800" y="4572000"/>
            <a:ext cx="7772400" cy="1676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b="1">
                <a:solidFill>
                  <a:srgbClr val="008000"/>
                </a:solidFill>
                <a:latin typeface="+mj-lt"/>
                <a:ea typeface="+mj-ea"/>
                <a:cs typeface="+mj-cs"/>
              </a:defRPr>
            </a:lvl1pPr>
            <a:lvl2pPr algn="ctr" rtl="0" fontAlgn="base">
              <a:spcBef>
                <a:spcPct val="0"/>
              </a:spcBef>
              <a:spcAft>
                <a:spcPct val="0"/>
              </a:spcAft>
              <a:defRPr sz="4400" b="1">
                <a:solidFill>
                  <a:srgbClr val="008000"/>
                </a:solidFill>
                <a:latin typeface="Times New Roman" pitchFamily="18" charset="0"/>
              </a:defRPr>
            </a:lvl2pPr>
            <a:lvl3pPr algn="ctr" rtl="0" fontAlgn="base">
              <a:spcBef>
                <a:spcPct val="0"/>
              </a:spcBef>
              <a:spcAft>
                <a:spcPct val="0"/>
              </a:spcAft>
              <a:defRPr sz="4400" b="1">
                <a:solidFill>
                  <a:srgbClr val="008000"/>
                </a:solidFill>
                <a:latin typeface="Times New Roman" pitchFamily="18" charset="0"/>
              </a:defRPr>
            </a:lvl3pPr>
            <a:lvl4pPr algn="ctr" rtl="0" fontAlgn="base">
              <a:spcBef>
                <a:spcPct val="0"/>
              </a:spcBef>
              <a:spcAft>
                <a:spcPct val="0"/>
              </a:spcAft>
              <a:defRPr sz="4400" b="1">
                <a:solidFill>
                  <a:srgbClr val="008000"/>
                </a:solidFill>
                <a:latin typeface="Times New Roman" pitchFamily="18" charset="0"/>
              </a:defRPr>
            </a:lvl4pPr>
            <a:lvl5pPr algn="ctr" rtl="0" fontAlgn="base">
              <a:spcBef>
                <a:spcPct val="0"/>
              </a:spcBef>
              <a:spcAft>
                <a:spcPct val="0"/>
              </a:spcAft>
              <a:defRPr sz="4400" b="1">
                <a:solidFill>
                  <a:srgbClr val="008000"/>
                </a:solidFill>
                <a:latin typeface="Times New Roman" pitchFamily="18" charset="0"/>
              </a:defRPr>
            </a:lvl5pPr>
            <a:lvl6pPr marL="457200" algn="ctr" rtl="0" fontAlgn="base">
              <a:spcBef>
                <a:spcPct val="0"/>
              </a:spcBef>
              <a:spcAft>
                <a:spcPct val="0"/>
              </a:spcAft>
              <a:defRPr sz="4400" b="1">
                <a:solidFill>
                  <a:srgbClr val="008000"/>
                </a:solidFill>
                <a:latin typeface="Times New Roman" pitchFamily="18" charset="0"/>
              </a:defRPr>
            </a:lvl6pPr>
            <a:lvl7pPr marL="914400" algn="ctr" rtl="0" fontAlgn="base">
              <a:spcBef>
                <a:spcPct val="0"/>
              </a:spcBef>
              <a:spcAft>
                <a:spcPct val="0"/>
              </a:spcAft>
              <a:defRPr sz="4400" b="1">
                <a:solidFill>
                  <a:srgbClr val="008000"/>
                </a:solidFill>
                <a:latin typeface="Times New Roman" pitchFamily="18" charset="0"/>
              </a:defRPr>
            </a:lvl7pPr>
            <a:lvl8pPr marL="1371600" algn="ctr" rtl="0" fontAlgn="base">
              <a:spcBef>
                <a:spcPct val="0"/>
              </a:spcBef>
              <a:spcAft>
                <a:spcPct val="0"/>
              </a:spcAft>
              <a:defRPr sz="4400" b="1">
                <a:solidFill>
                  <a:srgbClr val="008000"/>
                </a:solidFill>
                <a:latin typeface="Times New Roman" pitchFamily="18" charset="0"/>
              </a:defRPr>
            </a:lvl8pPr>
            <a:lvl9pPr marL="1828800" algn="ctr" rtl="0" fontAlgn="base">
              <a:spcBef>
                <a:spcPct val="0"/>
              </a:spcBef>
              <a:spcAft>
                <a:spcPct val="0"/>
              </a:spcAft>
              <a:defRPr sz="4400" b="1">
                <a:solidFill>
                  <a:srgbClr val="008000"/>
                </a:solidFill>
                <a:latin typeface="Times New Roman" pitchFamily="18" charset="0"/>
              </a:defRPr>
            </a:lvl9pPr>
          </a:lstStyle>
          <a:p>
            <a:r>
              <a:rPr lang="en-US" dirty="0" smtClean="0"/>
              <a:t>Questions</a:t>
            </a:r>
            <a:r>
              <a:rPr lang="en-US" dirty="0" smtClean="0"/>
              <a:t>?</a:t>
            </a:r>
          </a:p>
          <a:p>
            <a:endParaRPr lang="en-US" sz="1800" dirty="0" smtClean="0"/>
          </a:p>
          <a:p>
            <a:r>
              <a:rPr lang="en-US" dirty="0" smtClean="0"/>
              <a:t>Thank you</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990600"/>
          </a:xfrm>
        </p:spPr>
        <p:txBody>
          <a:bodyPr/>
          <a:lstStyle/>
          <a:p>
            <a:r>
              <a:rPr lang="en-US" dirty="0" smtClean="0"/>
              <a:t>Meteorological Modeling</a:t>
            </a:r>
            <a:endParaRPr lang="en-US" dirty="0"/>
          </a:p>
        </p:txBody>
      </p:sp>
      <p:sp>
        <p:nvSpPr>
          <p:cNvPr id="5" name="TextBox 4"/>
          <p:cNvSpPr txBox="1"/>
          <p:nvPr/>
        </p:nvSpPr>
        <p:spPr>
          <a:xfrm>
            <a:off x="152400" y="1981200"/>
            <a:ext cx="2286000" cy="83099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dirty="0" smtClean="0"/>
              <a:t>Global Weather Forecast Model</a:t>
            </a:r>
            <a:endParaRPr lang="en-US" dirty="0"/>
          </a:p>
        </p:txBody>
      </p:sp>
      <p:sp>
        <p:nvSpPr>
          <p:cNvPr id="6" name="TextBox 5"/>
          <p:cNvSpPr txBox="1"/>
          <p:nvPr/>
        </p:nvSpPr>
        <p:spPr>
          <a:xfrm>
            <a:off x="152400" y="3124200"/>
            <a:ext cx="2514600" cy="230832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dirty="0" smtClean="0"/>
              <a:t>Regional Inputs: </a:t>
            </a:r>
          </a:p>
          <a:p>
            <a:pPr>
              <a:buFont typeface="Arial" pitchFamily="34" charset="0"/>
              <a:buChar char="•"/>
            </a:pPr>
            <a:r>
              <a:rPr lang="en-US" sz="2000" dirty="0" smtClean="0">
                <a:solidFill>
                  <a:srgbClr val="0000FF"/>
                </a:solidFill>
              </a:rPr>
              <a:t> Sea surface    temperature</a:t>
            </a:r>
          </a:p>
          <a:p>
            <a:pPr>
              <a:buFont typeface="Arial" pitchFamily="34" charset="0"/>
              <a:buChar char="•"/>
            </a:pPr>
            <a:r>
              <a:rPr lang="en-US" sz="2000" dirty="0" smtClean="0">
                <a:solidFill>
                  <a:srgbClr val="0000FF"/>
                </a:solidFill>
              </a:rPr>
              <a:t> Snow cover</a:t>
            </a:r>
          </a:p>
          <a:p>
            <a:pPr>
              <a:buFont typeface="Arial" pitchFamily="34" charset="0"/>
              <a:buChar char="•"/>
            </a:pPr>
            <a:r>
              <a:rPr lang="en-US" sz="2000" dirty="0" smtClean="0">
                <a:solidFill>
                  <a:srgbClr val="0000FF"/>
                </a:solidFill>
              </a:rPr>
              <a:t> High resolution </a:t>
            </a:r>
            <a:r>
              <a:rPr lang="en-US" sz="2000" dirty="0" err="1" smtClean="0">
                <a:solidFill>
                  <a:srgbClr val="0000FF"/>
                </a:solidFill>
              </a:rPr>
              <a:t>topo</a:t>
            </a:r>
            <a:r>
              <a:rPr lang="en-US" sz="2000" dirty="0" smtClean="0">
                <a:solidFill>
                  <a:srgbClr val="0000FF"/>
                </a:solidFill>
              </a:rPr>
              <a:t> and land use</a:t>
            </a:r>
          </a:p>
          <a:p>
            <a:pPr>
              <a:buFont typeface="Arial" pitchFamily="34" charset="0"/>
              <a:buChar char="•"/>
            </a:pPr>
            <a:r>
              <a:rPr lang="en-US" sz="2000" dirty="0" smtClean="0">
                <a:solidFill>
                  <a:srgbClr val="0000FF"/>
                </a:solidFill>
              </a:rPr>
              <a:t> Land temperature</a:t>
            </a:r>
            <a:endParaRPr lang="en-US" sz="2000" dirty="0">
              <a:solidFill>
                <a:srgbClr val="0000FF"/>
              </a:solidFill>
            </a:endParaRPr>
          </a:p>
        </p:txBody>
      </p:sp>
      <p:cxnSp>
        <p:nvCxnSpPr>
          <p:cNvPr id="9" name="Elbow Connector 8"/>
          <p:cNvCxnSpPr>
            <a:stCxn id="5" idx="3"/>
            <a:endCxn id="16386" idx="1"/>
          </p:cNvCxnSpPr>
          <p:nvPr/>
        </p:nvCxnSpPr>
        <p:spPr bwMode="auto">
          <a:xfrm>
            <a:off x="2438400" y="2396699"/>
            <a:ext cx="609600" cy="1413302"/>
          </a:xfrm>
          <a:prstGeom prst="bent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cxnSp>
        <p:nvCxnSpPr>
          <p:cNvPr id="11" name="Elbow Connector 10"/>
          <p:cNvCxnSpPr>
            <a:stCxn id="6" idx="3"/>
            <a:endCxn id="16386" idx="1"/>
          </p:cNvCxnSpPr>
          <p:nvPr/>
        </p:nvCxnSpPr>
        <p:spPr bwMode="auto">
          <a:xfrm flipV="1">
            <a:off x="2667000" y="3810001"/>
            <a:ext cx="381000" cy="468361"/>
          </a:xfrm>
          <a:prstGeom prst="bent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pic>
        <p:nvPicPr>
          <p:cNvPr id="16386" name="Picture 2" descr="http://3.bp.blogspot.com/-u4TjxogmQlY/TbY70r-wFCI/AAAAAAAAEZk/sPB5wfkjr9c/s400/computer1.jpg"/>
          <p:cNvPicPr>
            <a:picLocks noChangeAspect="1" noChangeArrowheads="1"/>
          </p:cNvPicPr>
          <p:nvPr/>
        </p:nvPicPr>
        <p:blipFill>
          <a:blip r:embed="rId3" cstate="print"/>
          <a:srcRect/>
          <a:stretch>
            <a:fillRect/>
          </a:stretch>
        </p:blipFill>
        <p:spPr bwMode="auto">
          <a:xfrm>
            <a:off x="3048000" y="1905000"/>
            <a:ext cx="2886075" cy="3810001"/>
          </a:xfrm>
          <a:prstGeom prst="rect">
            <a:avLst/>
          </a:prstGeom>
          <a:noFill/>
        </p:spPr>
      </p:pic>
      <p:pic>
        <p:nvPicPr>
          <p:cNvPr id="16388" name="Picture 4" descr="29(900x800) images (1,354,040 bytes)"/>
          <p:cNvPicPr>
            <a:picLocks noChangeAspect="1" noChangeArrowheads="1"/>
          </p:cNvPicPr>
          <p:nvPr/>
        </p:nvPicPr>
        <p:blipFill>
          <a:blip r:embed="rId4" cstate="print"/>
          <a:srcRect/>
          <a:stretch>
            <a:fillRect/>
          </a:stretch>
        </p:blipFill>
        <p:spPr bwMode="auto">
          <a:xfrm>
            <a:off x="6086475" y="4191000"/>
            <a:ext cx="2914650" cy="2590800"/>
          </a:xfrm>
          <a:prstGeom prst="rect">
            <a:avLst/>
          </a:prstGeom>
          <a:noFill/>
        </p:spPr>
      </p:pic>
      <p:pic>
        <p:nvPicPr>
          <p:cNvPr id="16390" name="Picture 6" descr="http://www.atmos.uw.edu/mm5rt/data/current_gfs/images_d3/topen.12.0000.snd.gif"/>
          <p:cNvPicPr>
            <a:picLocks noChangeAspect="1" noChangeArrowheads="1"/>
          </p:cNvPicPr>
          <p:nvPr/>
        </p:nvPicPr>
        <p:blipFill>
          <a:blip r:embed="rId5" cstate="print"/>
          <a:srcRect/>
          <a:stretch>
            <a:fillRect/>
          </a:stretch>
        </p:blipFill>
        <p:spPr bwMode="auto">
          <a:xfrm>
            <a:off x="6172200" y="1600200"/>
            <a:ext cx="2743200" cy="2438400"/>
          </a:xfrm>
          <a:prstGeom prst="rect">
            <a:avLst/>
          </a:prstGeom>
          <a:noFill/>
        </p:spPr>
      </p:pic>
      <p:cxnSp>
        <p:nvCxnSpPr>
          <p:cNvPr id="15" name="Elbow Connector 14"/>
          <p:cNvCxnSpPr>
            <a:stCxn id="16386" idx="3"/>
            <a:endCxn id="16390" idx="1"/>
          </p:cNvCxnSpPr>
          <p:nvPr/>
        </p:nvCxnSpPr>
        <p:spPr bwMode="auto">
          <a:xfrm flipV="1">
            <a:off x="5934075" y="2819400"/>
            <a:ext cx="238125" cy="990601"/>
          </a:xfrm>
          <a:prstGeom prst="bent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cxnSp>
        <p:nvCxnSpPr>
          <p:cNvPr id="18" name="Elbow Connector 17"/>
          <p:cNvCxnSpPr>
            <a:stCxn id="16386" idx="3"/>
            <a:endCxn id="16388" idx="1"/>
          </p:cNvCxnSpPr>
          <p:nvPr/>
        </p:nvCxnSpPr>
        <p:spPr bwMode="auto">
          <a:xfrm>
            <a:off x="5934075" y="3810001"/>
            <a:ext cx="152400" cy="1676399"/>
          </a:xfrm>
          <a:prstGeom prst="bent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sp>
        <p:nvSpPr>
          <p:cNvPr id="21" name="TextBox 20"/>
          <p:cNvSpPr txBox="1"/>
          <p:nvPr/>
        </p:nvSpPr>
        <p:spPr>
          <a:xfrm>
            <a:off x="685800" y="1219200"/>
            <a:ext cx="1042273" cy="461665"/>
          </a:xfrm>
          <a:prstGeom prst="rect">
            <a:avLst/>
          </a:prstGeom>
          <a:noFill/>
        </p:spPr>
        <p:txBody>
          <a:bodyPr wrap="none" rtlCol="0">
            <a:spAutoFit/>
          </a:bodyPr>
          <a:lstStyle/>
          <a:p>
            <a:r>
              <a:rPr lang="en-US" dirty="0" smtClean="0">
                <a:solidFill>
                  <a:schemeClr val="accent4"/>
                </a:solidFill>
              </a:rPr>
              <a:t>Inputs</a:t>
            </a:r>
            <a:endParaRPr lang="en-US" dirty="0">
              <a:solidFill>
                <a:schemeClr val="accent4"/>
              </a:solidFill>
            </a:endParaRPr>
          </a:p>
        </p:txBody>
      </p:sp>
      <p:sp>
        <p:nvSpPr>
          <p:cNvPr id="22" name="TextBox 21"/>
          <p:cNvSpPr txBox="1"/>
          <p:nvPr/>
        </p:nvSpPr>
        <p:spPr>
          <a:xfrm>
            <a:off x="3270869" y="990600"/>
            <a:ext cx="2444131" cy="830997"/>
          </a:xfrm>
          <a:prstGeom prst="rect">
            <a:avLst/>
          </a:prstGeom>
          <a:noFill/>
        </p:spPr>
        <p:txBody>
          <a:bodyPr wrap="none" rtlCol="0">
            <a:spAutoFit/>
          </a:bodyPr>
          <a:lstStyle/>
          <a:p>
            <a:pPr algn="ctr"/>
            <a:r>
              <a:rPr lang="en-US" dirty="0" smtClean="0">
                <a:solidFill>
                  <a:schemeClr val="accent4"/>
                </a:solidFill>
              </a:rPr>
              <a:t>WRF </a:t>
            </a:r>
          </a:p>
          <a:p>
            <a:pPr algn="ctr"/>
            <a:r>
              <a:rPr lang="en-US" dirty="0" smtClean="0">
                <a:solidFill>
                  <a:schemeClr val="accent4"/>
                </a:solidFill>
              </a:rPr>
              <a:t>Computer Model</a:t>
            </a:r>
            <a:endParaRPr lang="en-US" dirty="0">
              <a:solidFill>
                <a:schemeClr val="accent4"/>
              </a:solidFill>
            </a:endParaRPr>
          </a:p>
        </p:txBody>
      </p:sp>
      <p:sp>
        <p:nvSpPr>
          <p:cNvPr id="23" name="TextBox 22"/>
          <p:cNvSpPr txBox="1"/>
          <p:nvPr/>
        </p:nvSpPr>
        <p:spPr>
          <a:xfrm>
            <a:off x="6781800" y="1066800"/>
            <a:ext cx="1263487" cy="461665"/>
          </a:xfrm>
          <a:prstGeom prst="rect">
            <a:avLst/>
          </a:prstGeom>
          <a:noFill/>
        </p:spPr>
        <p:txBody>
          <a:bodyPr wrap="none" rtlCol="0">
            <a:spAutoFit/>
          </a:bodyPr>
          <a:lstStyle/>
          <a:p>
            <a:r>
              <a:rPr lang="en-US" dirty="0" smtClean="0">
                <a:solidFill>
                  <a:schemeClr val="accent4"/>
                </a:solidFill>
              </a:rPr>
              <a:t>Outputs</a:t>
            </a:r>
            <a:endParaRPr lang="en-US" dirty="0">
              <a:solidFill>
                <a:schemeClr val="accent4"/>
              </a:solidFill>
            </a:endParaRPr>
          </a:p>
        </p:txBody>
      </p:sp>
      <p:sp>
        <p:nvSpPr>
          <p:cNvPr id="24" name="Striped Right Arrow 23"/>
          <p:cNvSpPr/>
          <p:nvPr/>
        </p:nvSpPr>
        <p:spPr bwMode="auto">
          <a:xfrm>
            <a:off x="1905000" y="1219200"/>
            <a:ext cx="1295400" cy="381000"/>
          </a:xfrm>
          <a:prstGeom prst="stripedRightArrow">
            <a:avLst/>
          </a:prstGeom>
          <a:solidFill>
            <a:schemeClr val="tx1"/>
          </a:solidFill>
          <a:ln w="9525" cap="flat" cmpd="sng" algn="ctr">
            <a:solidFill>
              <a:srgbClr val="00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1"/>
              </a:solidFill>
              <a:effectLst/>
              <a:latin typeface="Times New Roman" pitchFamily="18" charset="0"/>
            </a:endParaRPr>
          </a:p>
        </p:txBody>
      </p:sp>
      <p:sp>
        <p:nvSpPr>
          <p:cNvPr id="25" name="Striped Right Arrow 24"/>
          <p:cNvSpPr/>
          <p:nvPr/>
        </p:nvSpPr>
        <p:spPr bwMode="auto">
          <a:xfrm>
            <a:off x="5791200" y="1143000"/>
            <a:ext cx="914400" cy="381000"/>
          </a:xfrm>
          <a:prstGeom prst="stripedRightArrow">
            <a:avLst/>
          </a:prstGeom>
          <a:solidFill>
            <a:schemeClr val="tx1"/>
          </a:solidFill>
          <a:ln w="9525" cap="flat" cmpd="sng" algn="ctr">
            <a:solidFill>
              <a:srgbClr val="00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5924587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066800"/>
          </a:xfrm>
        </p:spPr>
        <p:txBody>
          <a:bodyPr/>
          <a:lstStyle/>
          <a:p>
            <a:r>
              <a:rPr lang="en-US" dirty="0" smtClean="0"/>
              <a:t>WRF Model Domains</a:t>
            </a:r>
            <a:endParaRPr lang="en-US" dirty="0"/>
          </a:p>
        </p:txBody>
      </p:sp>
      <p:sp>
        <p:nvSpPr>
          <p:cNvPr id="3" name="Content Placeholder 2"/>
          <p:cNvSpPr>
            <a:spLocks noGrp="1"/>
          </p:cNvSpPr>
          <p:nvPr>
            <p:ph idx="1"/>
          </p:nvPr>
        </p:nvSpPr>
        <p:spPr>
          <a:xfrm>
            <a:off x="685800" y="1295400"/>
            <a:ext cx="7772400" cy="990600"/>
          </a:xfrm>
        </p:spPr>
        <p:txBody>
          <a:bodyPr/>
          <a:lstStyle/>
          <a:p>
            <a:r>
              <a:rPr lang="en-US" dirty="0" smtClean="0"/>
              <a:t>36 km and 12 km domains set up the finer-scale ones of more interest</a:t>
            </a:r>
          </a:p>
        </p:txBody>
      </p:sp>
      <p:pic>
        <p:nvPicPr>
          <p:cNvPr id="13314" name="Picture 2" descr="http://www.atmos.uw.edu/mm5rt/domains/oct11.4kmterrain.gif"/>
          <p:cNvPicPr>
            <a:picLocks noChangeAspect="1" noChangeArrowheads="1"/>
          </p:cNvPicPr>
          <p:nvPr/>
        </p:nvPicPr>
        <p:blipFill>
          <a:blip r:embed="rId3" cstate="print"/>
          <a:srcRect l="3232" t="12727" r="3030" b="12727"/>
          <a:stretch>
            <a:fillRect/>
          </a:stretch>
        </p:blipFill>
        <p:spPr bwMode="auto">
          <a:xfrm>
            <a:off x="228600" y="3429000"/>
            <a:ext cx="4419600" cy="3124200"/>
          </a:xfrm>
          <a:prstGeom prst="rect">
            <a:avLst/>
          </a:prstGeom>
          <a:noFill/>
        </p:spPr>
      </p:pic>
      <p:pic>
        <p:nvPicPr>
          <p:cNvPr id="13316" name="Picture 4" descr="http://www.atmos.uw.edu/mm5rt/domains/oct11.1.33kmterrain.gif"/>
          <p:cNvPicPr>
            <a:picLocks noChangeAspect="1" noChangeArrowheads="1"/>
          </p:cNvPicPr>
          <p:nvPr/>
        </p:nvPicPr>
        <p:blipFill>
          <a:blip r:embed="rId4" cstate="print"/>
          <a:srcRect l="4593" t="22792" r="3852" b="22208"/>
          <a:stretch>
            <a:fillRect/>
          </a:stretch>
        </p:blipFill>
        <p:spPr bwMode="auto">
          <a:xfrm>
            <a:off x="4710545" y="3886200"/>
            <a:ext cx="4281055" cy="2286000"/>
          </a:xfrm>
          <a:prstGeom prst="rect">
            <a:avLst/>
          </a:prstGeom>
          <a:noFill/>
        </p:spPr>
      </p:pic>
      <p:sp>
        <p:nvSpPr>
          <p:cNvPr id="6" name="TextBox 5"/>
          <p:cNvSpPr txBox="1"/>
          <p:nvPr/>
        </p:nvSpPr>
        <p:spPr>
          <a:xfrm>
            <a:off x="1465001" y="2895600"/>
            <a:ext cx="1963999" cy="461665"/>
          </a:xfrm>
          <a:prstGeom prst="rect">
            <a:avLst/>
          </a:prstGeom>
          <a:noFill/>
        </p:spPr>
        <p:txBody>
          <a:bodyPr wrap="none" rtlCol="0">
            <a:spAutoFit/>
          </a:bodyPr>
          <a:lstStyle/>
          <a:p>
            <a:r>
              <a:rPr lang="en-US" dirty="0" smtClean="0">
                <a:solidFill>
                  <a:srgbClr val="0000FF"/>
                </a:solidFill>
              </a:rPr>
              <a:t>4 km Domain</a:t>
            </a:r>
            <a:endParaRPr lang="en-US" dirty="0">
              <a:solidFill>
                <a:srgbClr val="0000FF"/>
              </a:solidFill>
            </a:endParaRPr>
          </a:p>
        </p:txBody>
      </p:sp>
      <p:sp>
        <p:nvSpPr>
          <p:cNvPr id="7" name="TextBox 6"/>
          <p:cNvSpPr txBox="1"/>
          <p:nvPr/>
        </p:nvSpPr>
        <p:spPr>
          <a:xfrm>
            <a:off x="5654513" y="2895600"/>
            <a:ext cx="2194832" cy="461665"/>
          </a:xfrm>
          <a:prstGeom prst="rect">
            <a:avLst/>
          </a:prstGeom>
          <a:noFill/>
        </p:spPr>
        <p:txBody>
          <a:bodyPr wrap="none" rtlCol="0">
            <a:spAutoFit/>
          </a:bodyPr>
          <a:lstStyle/>
          <a:p>
            <a:r>
              <a:rPr lang="en-US" dirty="0" smtClean="0">
                <a:solidFill>
                  <a:srgbClr val="0000FF"/>
                </a:solidFill>
              </a:rPr>
              <a:t>1.3 km Domain</a:t>
            </a:r>
            <a:endParaRPr lang="en-US" dirty="0">
              <a:solidFill>
                <a:srgbClr val="0000FF"/>
              </a:solidFill>
            </a:endParaRPr>
          </a:p>
        </p:txBody>
      </p:sp>
    </p:spTree>
    <p:extLst>
      <p:ext uri="{BB962C8B-B14F-4D97-AF65-F5344CB8AC3E}">
        <p14:creationId xmlns:p14="http://schemas.microsoft.com/office/powerpoint/2010/main" val="33635418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066800"/>
          </a:xfrm>
        </p:spPr>
        <p:txBody>
          <a:bodyPr/>
          <a:lstStyle/>
          <a:p>
            <a:r>
              <a:rPr lang="en-US" dirty="0" smtClean="0"/>
              <a:t>1.3 km domain</a:t>
            </a:r>
            <a:endParaRPr lang="en-US" dirty="0"/>
          </a:p>
        </p:txBody>
      </p:sp>
      <p:pic>
        <p:nvPicPr>
          <p:cNvPr id="13316" name="Picture 4" descr="http://www.atmos.uw.edu/mm5rt/domains/oct11.1.33kmterrain.gif"/>
          <p:cNvPicPr>
            <a:picLocks noChangeAspect="1" noChangeArrowheads="1"/>
          </p:cNvPicPr>
          <p:nvPr/>
        </p:nvPicPr>
        <p:blipFill>
          <a:blip r:embed="rId3" cstate="print"/>
          <a:srcRect l="4593" t="22792" r="3852" b="22208"/>
          <a:stretch>
            <a:fillRect/>
          </a:stretch>
        </p:blipFill>
        <p:spPr bwMode="auto">
          <a:xfrm>
            <a:off x="76200" y="1371600"/>
            <a:ext cx="8990216" cy="4800600"/>
          </a:xfrm>
          <a:prstGeom prst="rect">
            <a:avLst/>
          </a:prstGeom>
          <a:noFill/>
        </p:spPr>
      </p:pic>
    </p:spTree>
    <p:extLst>
      <p:ext uri="{BB962C8B-B14F-4D97-AF65-F5344CB8AC3E}">
        <p14:creationId xmlns:p14="http://schemas.microsoft.com/office/powerpoint/2010/main" val="28762303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066800"/>
          </a:xfrm>
        </p:spPr>
        <p:txBody>
          <a:bodyPr/>
          <a:lstStyle/>
          <a:p>
            <a:r>
              <a:rPr lang="en-US" dirty="0" smtClean="0"/>
              <a:t>How Many Days of Forecast</a:t>
            </a:r>
            <a:endParaRPr lang="en-US" dirty="0"/>
          </a:p>
        </p:txBody>
      </p:sp>
      <p:sp>
        <p:nvSpPr>
          <p:cNvPr id="3" name="Content Placeholder 2"/>
          <p:cNvSpPr>
            <a:spLocks noGrp="1"/>
          </p:cNvSpPr>
          <p:nvPr>
            <p:ph idx="1"/>
          </p:nvPr>
        </p:nvSpPr>
        <p:spPr>
          <a:xfrm>
            <a:off x="685800" y="1143000"/>
            <a:ext cx="7772400" cy="3276600"/>
          </a:xfrm>
        </p:spPr>
        <p:txBody>
          <a:bodyPr/>
          <a:lstStyle/>
          <a:p>
            <a:r>
              <a:rPr lang="en-US" dirty="0" smtClean="0"/>
              <a:t>Each model produces a forecast for the next:</a:t>
            </a:r>
          </a:p>
          <a:p>
            <a:pPr lvl="1"/>
            <a:r>
              <a:rPr lang="en-US" dirty="0" smtClean="0"/>
              <a:t>36/12/4km forecasts the next 3.5 days</a:t>
            </a:r>
          </a:p>
          <a:p>
            <a:pPr lvl="1"/>
            <a:r>
              <a:rPr lang="en-US" dirty="0" smtClean="0"/>
              <a:t>Extended 36/12 km model adds on another 4 days for a total of 7.5 days</a:t>
            </a:r>
          </a:p>
          <a:p>
            <a:pPr lvl="1"/>
            <a:r>
              <a:rPr lang="en-US" dirty="0" smtClean="0"/>
              <a:t>1.3 km forecasts the next 2 days</a:t>
            </a:r>
          </a:p>
          <a:p>
            <a:r>
              <a:rPr lang="en-US" dirty="0" smtClean="0"/>
              <a:t>4AM model (12Z) finishes mid-morning (36/12/4km) and mid-afternoon (1.3km)</a:t>
            </a:r>
          </a:p>
        </p:txBody>
      </p:sp>
      <p:pic>
        <p:nvPicPr>
          <p:cNvPr id="39938" name="Picture 2" descr="http://lh5.ggpht.com/_Dyvx67qa-z8/TQBMPrLiC4I/AAAAAAAAB4g/BdeLfkyxvO0/image%255B4%255D.png"/>
          <p:cNvPicPr>
            <a:picLocks noChangeAspect="1" noChangeArrowheads="1"/>
          </p:cNvPicPr>
          <p:nvPr/>
        </p:nvPicPr>
        <p:blipFill>
          <a:blip r:embed="rId3" cstate="print"/>
          <a:srcRect t="43636" r="8079" b="39741"/>
          <a:stretch>
            <a:fillRect/>
          </a:stretch>
        </p:blipFill>
        <p:spPr bwMode="auto">
          <a:xfrm>
            <a:off x="304800" y="4419600"/>
            <a:ext cx="8305800" cy="609600"/>
          </a:xfrm>
          <a:prstGeom prst="rect">
            <a:avLst/>
          </a:prstGeom>
          <a:noFill/>
        </p:spPr>
      </p:pic>
      <p:grpSp>
        <p:nvGrpSpPr>
          <p:cNvPr id="37" name="Group 36"/>
          <p:cNvGrpSpPr/>
          <p:nvPr/>
        </p:nvGrpSpPr>
        <p:grpSpPr>
          <a:xfrm>
            <a:off x="762000" y="5105400"/>
            <a:ext cx="3810000" cy="304800"/>
            <a:chOff x="838200" y="4876800"/>
            <a:chExt cx="3810000" cy="304800"/>
          </a:xfrm>
        </p:grpSpPr>
        <p:cxnSp>
          <p:nvCxnSpPr>
            <p:cNvPr id="19" name="Straight Connector 18"/>
            <p:cNvCxnSpPr/>
            <p:nvPr/>
          </p:nvCxnSpPr>
          <p:spPr bwMode="auto">
            <a:xfrm>
              <a:off x="838200" y="5029200"/>
              <a:ext cx="3810000" cy="0"/>
            </a:xfrm>
            <a:prstGeom prst="line">
              <a:avLst/>
            </a:prstGeom>
            <a:ln>
              <a:solidFill>
                <a:srgbClr val="00660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25" name="Straight Connector 24"/>
            <p:cNvCxnSpPr/>
            <p:nvPr/>
          </p:nvCxnSpPr>
          <p:spPr bwMode="auto">
            <a:xfrm rot="5400000">
              <a:off x="685800" y="5029200"/>
              <a:ext cx="304800" cy="0"/>
            </a:xfrm>
            <a:prstGeom prst="line">
              <a:avLst/>
            </a:prstGeom>
            <a:ln>
              <a:solidFill>
                <a:srgbClr val="00660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27" name="Straight Connector 26"/>
            <p:cNvCxnSpPr/>
            <p:nvPr/>
          </p:nvCxnSpPr>
          <p:spPr bwMode="auto">
            <a:xfrm rot="5400000">
              <a:off x="4495800" y="5029200"/>
              <a:ext cx="304800" cy="0"/>
            </a:xfrm>
            <a:prstGeom prst="line">
              <a:avLst/>
            </a:prstGeom>
            <a:ln>
              <a:solidFill>
                <a:srgbClr val="00660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grpSp>
      <p:sp>
        <p:nvSpPr>
          <p:cNvPr id="29" name="TextBox 28"/>
          <p:cNvSpPr txBox="1"/>
          <p:nvPr/>
        </p:nvSpPr>
        <p:spPr>
          <a:xfrm>
            <a:off x="2030002" y="4872335"/>
            <a:ext cx="1579278" cy="461665"/>
          </a:xfrm>
          <a:prstGeom prst="rect">
            <a:avLst/>
          </a:prstGeom>
          <a:noFill/>
          <a:ln>
            <a:noFill/>
          </a:ln>
        </p:spPr>
        <p:txBody>
          <a:bodyPr wrap="none" rtlCol="0">
            <a:spAutoFit/>
          </a:bodyPr>
          <a:lstStyle/>
          <a:p>
            <a:r>
              <a:rPr lang="en-US" dirty="0" smtClean="0">
                <a:solidFill>
                  <a:srgbClr val="006600"/>
                </a:solidFill>
              </a:rPr>
              <a:t>hours 0-84</a:t>
            </a:r>
            <a:endParaRPr lang="en-US" dirty="0">
              <a:solidFill>
                <a:srgbClr val="006600"/>
              </a:solidFill>
            </a:endParaRPr>
          </a:p>
        </p:txBody>
      </p:sp>
      <p:cxnSp>
        <p:nvCxnSpPr>
          <p:cNvPr id="31" name="Straight Arrow Connector 30"/>
          <p:cNvCxnSpPr>
            <a:stCxn id="29" idx="3"/>
          </p:cNvCxnSpPr>
          <p:nvPr/>
        </p:nvCxnSpPr>
        <p:spPr bwMode="auto">
          <a:xfrm>
            <a:off x="3609280" y="5103168"/>
            <a:ext cx="886520" cy="2232"/>
          </a:xfrm>
          <a:prstGeom prst="straightConnector1">
            <a:avLst/>
          </a:prstGeom>
          <a:ln>
            <a:solidFill>
              <a:srgbClr val="006600"/>
            </a:solidFill>
            <a:headEnd type="none" w="med" len="med"/>
            <a:tailEnd type="arrow"/>
          </a:ln>
        </p:spPr>
        <p:style>
          <a:lnRef idx="1">
            <a:schemeClr val="accent4"/>
          </a:lnRef>
          <a:fillRef idx="0">
            <a:schemeClr val="accent4"/>
          </a:fillRef>
          <a:effectRef idx="0">
            <a:schemeClr val="accent4"/>
          </a:effectRef>
          <a:fontRef idx="minor">
            <a:schemeClr val="tx1"/>
          </a:fontRef>
        </p:style>
      </p:cxnSp>
      <p:cxnSp>
        <p:nvCxnSpPr>
          <p:cNvPr id="33" name="Straight Arrow Connector 32"/>
          <p:cNvCxnSpPr/>
          <p:nvPr/>
        </p:nvCxnSpPr>
        <p:spPr bwMode="auto">
          <a:xfrm flipH="1">
            <a:off x="914400" y="5105400"/>
            <a:ext cx="1143000" cy="1588"/>
          </a:xfrm>
          <a:prstGeom prst="straightConnector1">
            <a:avLst/>
          </a:prstGeom>
          <a:ln>
            <a:solidFill>
              <a:srgbClr val="006600"/>
            </a:solidFill>
            <a:headEnd type="none" w="med" len="med"/>
            <a:tailEnd type="arrow"/>
          </a:ln>
        </p:spPr>
        <p:style>
          <a:lnRef idx="1">
            <a:schemeClr val="accent4"/>
          </a:lnRef>
          <a:fillRef idx="0">
            <a:schemeClr val="accent4"/>
          </a:fillRef>
          <a:effectRef idx="0">
            <a:schemeClr val="accent4"/>
          </a:effectRef>
          <a:fontRef idx="minor">
            <a:schemeClr val="tx1"/>
          </a:fontRef>
        </p:style>
      </p:cxnSp>
      <p:sp>
        <p:nvSpPr>
          <p:cNvPr id="36" name="TextBox 35"/>
          <p:cNvSpPr txBox="1"/>
          <p:nvPr/>
        </p:nvSpPr>
        <p:spPr>
          <a:xfrm>
            <a:off x="2057400" y="5253335"/>
            <a:ext cx="1628972" cy="461665"/>
          </a:xfrm>
          <a:prstGeom prst="rect">
            <a:avLst/>
          </a:prstGeom>
          <a:noFill/>
          <a:ln>
            <a:noFill/>
          </a:ln>
        </p:spPr>
        <p:txBody>
          <a:bodyPr wrap="none" rtlCol="0">
            <a:spAutoFit/>
          </a:bodyPr>
          <a:lstStyle/>
          <a:p>
            <a:r>
              <a:rPr lang="en-US" dirty="0" smtClean="0">
                <a:solidFill>
                  <a:srgbClr val="006600"/>
                </a:solidFill>
              </a:rPr>
              <a:t>36/12/4 km</a:t>
            </a:r>
            <a:endParaRPr lang="en-US" dirty="0">
              <a:solidFill>
                <a:srgbClr val="006600"/>
              </a:solidFill>
            </a:endParaRPr>
          </a:p>
        </p:txBody>
      </p:sp>
      <p:grpSp>
        <p:nvGrpSpPr>
          <p:cNvPr id="38" name="Group 37"/>
          <p:cNvGrpSpPr/>
          <p:nvPr/>
        </p:nvGrpSpPr>
        <p:grpSpPr>
          <a:xfrm>
            <a:off x="4648200" y="5719465"/>
            <a:ext cx="3810000" cy="304800"/>
            <a:chOff x="838200" y="4876800"/>
            <a:chExt cx="3810000" cy="304800"/>
          </a:xfrm>
        </p:grpSpPr>
        <p:cxnSp>
          <p:nvCxnSpPr>
            <p:cNvPr id="39" name="Straight Connector 38"/>
            <p:cNvCxnSpPr/>
            <p:nvPr/>
          </p:nvCxnSpPr>
          <p:spPr bwMode="auto">
            <a:xfrm>
              <a:off x="838200" y="5029200"/>
              <a:ext cx="3810000" cy="0"/>
            </a:xfrm>
            <a:prstGeom prst="line">
              <a:avLst/>
            </a:prstGeom>
            <a:ln>
              <a:solidFill>
                <a:schemeClr val="accent6">
                  <a:lumMod val="60000"/>
                  <a:lumOff val="40000"/>
                </a:schemeClr>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40" name="Straight Connector 39"/>
            <p:cNvCxnSpPr/>
            <p:nvPr/>
          </p:nvCxnSpPr>
          <p:spPr bwMode="auto">
            <a:xfrm rot="5400000">
              <a:off x="685800" y="5029200"/>
              <a:ext cx="304800" cy="0"/>
            </a:xfrm>
            <a:prstGeom prst="line">
              <a:avLst/>
            </a:prstGeom>
            <a:ln>
              <a:solidFill>
                <a:schemeClr val="accent6">
                  <a:lumMod val="60000"/>
                  <a:lumOff val="40000"/>
                </a:schemeClr>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41" name="Straight Connector 40"/>
            <p:cNvCxnSpPr/>
            <p:nvPr/>
          </p:nvCxnSpPr>
          <p:spPr bwMode="auto">
            <a:xfrm rot="5400000">
              <a:off x="4495800" y="5029200"/>
              <a:ext cx="304800" cy="0"/>
            </a:xfrm>
            <a:prstGeom prst="line">
              <a:avLst/>
            </a:prstGeom>
            <a:ln>
              <a:solidFill>
                <a:schemeClr val="accent6">
                  <a:lumMod val="60000"/>
                  <a:lumOff val="40000"/>
                </a:schemeClr>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grpSp>
      <p:sp>
        <p:nvSpPr>
          <p:cNvPr id="42" name="TextBox 41"/>
          <p:cNvSpPr txBox="1"/>
          <p:nvPr/>
        </p:nvSpPr>
        <p:spPr>
          <a:xfrm>
            <a:off x="5916202" y="5486400"/>
            <a:ext cx="1887055" cy="461665"/>
          </a:xfrm>
          <a:prstGeom prst="rect">
            <a:avLst/>
          </a:prstGeom>
          <a:noFill/>
          <a:ln>
            <a:noFill/>
          </a:ln>
        </p:spPr>
        <p:txBody>
          <a:bodyPr wrap="none" rtlCol="0">
            <a:spAutoFit/>
          </a:bodyPr>
          <a:lstStyle/>
          <a:p>
            <a:r>
              <a:rPr lang="en-US" dirty="0" smtClean="0">
                <a:solidFill>
                  <a:schemeClr val="accent6">
                    <a:lumMod val="60000"/>
                    <a:lumOff val="40000"/>
                  </a:schemeClr>
                </a:solidFill>
              </a:rPr>
              <a:t>hours 85-180</a:t>
            </a:r>
            <a:endParaRPr lang="en-US" dirty="0">
              <a:solidFill>
                <a:schemeClr val="accent6">
                  <a:lumMod val="60000"/>
                  <a:lumOff val="40000"/>
                </a:schemeClr>
              </a:solidFill>
            </a:endParaRPr>
          </a:p>
        </p:txBody>
      </p:sp>
      <p:cxnSp>
        <p:nvCxnSpPr>
          <p:cNvPr id="43" name="Straight Arrow Connector 42"/>
          <p:cNvCxnSpPr>
            <a:stCxn id="42" idx="3"/>
          </p:cNvCxnSpPr>
          <p:nvPr/>
        </p:nvCxnSpPr>
        <p:spPr bwMode="auto">
          <a:xfrm>
            <a:off x="7803257" y="5717233"/>
            <a:ext cx="578743" cy="2232"/>
          </a:xfrm>
          <a:prstGeom prst="straightConnector1">
            <a:avLst/>
          </a:prstGeom>
          <a:ln>
            <a:solidFill>
              <a:schemeClr val="accent6">
                <a:lumMod val="60000"/>
                <a:lumOff val="40000"/>
              </a:schemeClr>
            </a:solidFill>
            <a:headEnd type="none" w="med" len="med"/>
            <a:tailEnd type="arrow"/>
          </a:ln>
        </p:spPr>
        <p:style>
          <a:lnRef idx="1">
            <a:schemeClr val="accent4"/>
          </a:lnRef>
          <a:fillRef idx="0">
            <a:schemeClr val="accent4"/>
          </a:fillRef>
          <a:effectRef idx="0">
            <a:schemeClr val="accent4"/>
          </a:effectRef>
          <a:fontRef idx="minor">
            <a:schemeClr val="tx1"/>
          </a:fontRef>
        </p:style>
      </p:cxnSp>
      <p:cxnSp>
        <p:nvCxnSpPr>
          <p:cNvPr id="44" name="Straight Arrow Connector 43"/>
          <p:cNvCxnSpPr/>
          <p:nvPr/>
        </p:nvCxnSpPr>
        <p:spPr bwMode="auto">
          <a:xfrm flipH="1">
            <a:off x="4724400" y="5719465"/>
            <a:ext cx="1143000" cy="1588"/>
          </a:xfrm>
          <a:prstGeom prst="straightConnector1">
            <a:avLst/>
          </a:prstGeom>
          <a:ln>
            <a:solidFill>
              <a:schemeClr val="accent6">
                <a:lumMod val="60000"/>
                <a:lumOff val="40000"/>
              </a:schemeClr>
            </a:solidFill>
            <a:headEnd type="none" w="med" len="med"/>
            <a:tailEnd type="arrow"/>
          </a:ln>
        </p:spPr>
        <p:style>
          <a:lnRef idx="1">
            <a:schemeClr val="accent4"/>
          </a:lnRef>
          <a:fillRef idx="0">
            <a:schemeClr val="accent4"/>
          </a:fillRef>
          <a:effectRef idx="0">
            <a:schemeClr val="accent4"/>
          </a:effectRef>
          <a:fontRef idx="minor">
            <a:schemeClr val="tx1"/>
          </a:fontRef>
        </p:style>
      </p:cxnSp>
      <p:sp>
        <p:nvSpPr>
          <p:cNvPr id="45" name="TextBox 44"/>
          <p:cNvSpPr txBox="1"/>
          <p:nvPr/>
        </p:nvSpPr>
        <p:spPr>
          <a:xfrm>
            <a:off x="5486400" y="5867400"/>
            <a:ext cx="2715808" cy="461665"/>
          </a:xfrm>
          <a:prstGeom prst="rect">
            <a:avLst/>
          </a:prstGeom>
          <a:noFill/>
          <a:ln>
            <a:noFill/>
          </a:ln>
        </p:spPr>
        <p:txBody>
          <a:bodyPr wrap="none" rtlCol="0">
            <a:spAutoFit/>
          </a:bodyPr>
          <a:lstStyle/>
          <a:p>
            <a:r>
              <a:rPr lang="en-US" dirty="0" smtClean="0">
                <a:solidFill>
                  <a:schemeClr val="accent6">
                    <a:lumMod val="60000"/>
                    <a:lumOff val="40000"/>
                  </a:schemeClr>
                </a:solidFill>
              </a:rPr>
              <a:t>Extended 36/12 km</a:t>
            </a:r>
            <a:endParaRPr lang="en-US" dirty="0">
              <a:solidFill>
                <a:schemeClr val="accent6">
                  <a:lumMod val="60000"/>
                  <a:lumOff val="40000"/>
                </a:schemeClr>
              </a:solidFill>
            </a:endParaRPr>
          </a:p>
        </p:txBody>
      </p:sp>
      <p:grpSp>
        <p:nvGrpSpPr>
          <p:cNvPr id="59" name="Group 58"/>
          <p:cNvGrpSpPr/>
          <p:nvPr/>
        </p:nvGrpSpPr>
        <p:grpSpPr>
          <a:xfrm>
            <a:off x="762000" y="6324600"/>
            <a:ext cx="2209800" cy="304800"/>
            <a:chOff x="762000" y="6096000"/>
            <a:chExt cx="2209800" cy="304800"/>
          </a:xfrm>
        </p:grpSpPr>
        <p:cxnSp>
          <p:nvCxnSpPr>
            <p:cNvPr id="47" name="Straight Connector 46"/>
            <p:cNvCxnSpPr/>
            <p:nvPr/>
          </p:nvCxnSpPr>
          <p:spPr bwMode="auto">
            <a:xfrm>
              <a:off x="762000" y="6248400"/>
              <a:ext cx="2209800" cy="0"/>
            </a:xfrm>
            <a:prstGeom prst="line">
              <a:avLst/>
            </a:prstGeom>
            <a:ln>
              <a:solidFill>
                <a:srgbClr val="7030A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48" name="Straight Connector 47"/>
            <p:cNvCxnSpPr/>
            <p:nvPr/>
          </p:nvCxnSpPr>
          <p:spPr bwMode="auto">
            <a:xfrm rot="5400000">
              <a:off x="609600" y="6248400"/>
              <a:ext cx="304800" cy="0"/>
            </a:xfrm>
            <a:prstGeom prst="line">
              <a:avLst/>
            </a:prstGeom>
            <a:ln>
              <a:solidFill>
                <a:srgbClr val="7030A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49" name="Straight Connector 48"/>
            <p:cNvCxnSpPr/>
            <p:nvPr/>
          </p:nvCxnSpPr>
          <p:spPr bwMode="auto">
            <a:xfrm rot="5400000">
              <a:off x="2819400" y="6248400"/>
              <a:ext cx="304800" cy="0"/>
            </a:xfrm>
            <a:prstGeom prst="line">
              <a:avLst/>
            </a:prstGeom>
            <a:ln>
              <a:solidFill>
                <a:srgbClr val="7030A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grpSp>
      <p:sp>
        <p:nvSpPr>
          <p:cNvPr id="50" name="TextBox 49"/>
          <p:cNvSpPr txBox="1"/>
          <p:nvPr/>
        </p:nvSpPr>
        <p:spPr>
          <a:xfrm>
            <a:off x="1066800" y="6091535"/>
            <a:ext cx="1579278" cy="461665"/>
          </a:xfrm>
          <a:prstGeom prst="rect">
            <a:avLst/>
          </a:prstGeom>
          <a:noFill/>
          <a:ln>
            <a:noFill/>
          </a:ln>
        </p:spPr>
        <p:txBody>
          <a:bodyPr wrap="none" rtlCol="0">
            <a:spAutoFit/>
          </a:bodyPr>
          <a:lstStyle/>
          <a:p>
            <a:r>
              <a:rPr lang="en-US" dirty="0" smtClean="0">
                <a:solidFill>
                  <a:srgbClr val="7030A0"/>
                </a:solidFill>
              </a:rPr>
              <a:t>hours 0-48</a:t>
            </a:r>
            <a:endParaRPr lang="en-US" dirty="0">
              <a:solidFill>
                <a:srgbClr val="7030A0"/>
              </a:solidFill>
            </a:endParaRPr>
          </a:p>
        </p:txBody>
      </p:sp>
      <p:cxnSp>
        <p:nvCxnSpPr>
          <p:cNvPr id="51" name="Straight Arrow Connector 50"/>
          <p:cNvCxnSpPr/>
          <p:nvPr/>
        </p:nvCxnSpPr>
        <p:spPr bwMode="auto">
          <a:xfrm>
            <a:off x="2590800" y="6322368"/>
            <a:ext cx="304800" cy="2232"/>
          </a:xfrm>
          <a:prstGeom prst="straightConnector1">
            <a:avLst/>
          </a:prstGeom>
          <a:ln>
            <a:solidFill>
              <a:srgbClr val="7030A0"/>
            </a:solidFill>
            <a:headEnd type="none" w="med" len="med"/>
            <a:tailEnd type="arrow"/>
          </a:ln>
        </p:spPr>
        <p:style>
          <a:lnRef idx="1">
            <a:schemeClr val="accent4"/>
          </a:lnRef>
          <a:fillRef idx="0">
            <a:schemeClr val="accent4"/>
          </a:fillRef>
          <a:effectRef idx="0">
            <a:schemeClr val="accent4"/>
          </a:effectRef>
          <a:fontRef idx="minor">
            <a:schemeClr val="tx1"/>
          </a:fontRef>
        </p:style>
      </p:cxnSp>
      <p:cxnSp>
        <p:nvCxnSpPr>
          <p:cNvPr id="52" name="Straight Arrow Connector 51"/>
          <p:cNvCxnSpPr/>
          <p:nvPr/>
        </p:nvCxnSpPr>
        <p:spPr bwMode="auto">
          <a:xfrm rot="10800000" flipV="1">
            <a:off x="838200" y="6324600"/>
            <a:ext cx="304800" cy="1588"/>
          </a:xfrm>
          <a:prstGeom prst="straightConnector1">
            <a:avLst/>
          </a:prstGeom>
          <a:ln>
            <a:solidFill>
              <a:srgbClr val="7030A0"/>
            </a:solidFill>
            <a:headEnd type="none" w="med" len="med"/>
            <a:tailEnd type="arrow"/>
          </a:ln>
        </p:spPr>
        <p:style>
          <a:lnRef idx="1">
            <a:schemeClr val="accent4"/>
          </a:lnRef>
          <a:fillRef idx="0">
            <a:schemeClr val="accent4"/>
          </a:fillRef>
          <a:effectRef idx="0">
            <a:schemeClr val="accent4"/>
          </a:effectRef>
          <a:fontRef idx="minor">
            <a:schemeClr val="tx1"/>
          </a:fontRef>
        </p:style>
      </p:cxnSp>
      <p:sp>
        <p:nvSpPr>
          <p:cNvPr id="53" name="TextBox 52"/>
          <p:cNvSpPr txBox="1"/>
          <p:nvPr/>
        </p:nvSpPr>
        <p:spPr>
          <a:xfrm>
            <a:off x="1295400" y="6472535"/>
            <a:ext cx="1074333" cy="461665"/>
          </a:xfrm>
          <a:prstGeom prst="rect">
            <a:avLst/>
          </a:prstGeom>
          <a:noFill/>
          <a:ln>
            <a:noFill/>
          </a:ln>
        </p:spPr>
        <p:txBody>
          <a:bodyPr wrap="none" rtlCol="0">
            <a:spAutoFit/>
          </a:bodyPr>
          <a:lstStyle/>
          <a:p>
            <a:r>
              <a:rPr lang="en-US" dirty="0" smtClean="0">
                <a:solidFill>
                  <a:srgbClr val="7030A0"/>
                </a:solidFill>
              </a:rPr>
              <a:t>1.3 km</a:t>
            </a:r>
            <a:endParaRPr lang="en-US" dirty="0">
              <a:solidFill>
                <a:srgbClr val="7030A0"/>
              </a:solidFill>
            </a:endParaRPr>
          </a:p>
        </p:txBody>
      </p:sp>
    </p:spTree>
    <p:extLst>
      <p:ext uri="{BB962C8B-B14F-4D97-AF65-F5344CB8AC3E}">
        <p14:creationId xmlns:p14="http://schemas.microsoft.com/office/powerpoint/2010/main" val="25006623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WRF Uses and Limitations</a:t>
            </a:r>
            <a:endParaRPr lang="en-US" dirty="0"/>
          </a:p>
        </p:txBody>
      </p:sp>
      <p:sp>
        <p:nvSpPr>
          <p:cNvPr id="4" name="Text Placeholder 3"/>
          <p:cNvSpPr>
            <a:spLocks noGrp="1"/>
          </p:cNvSpPr>
          <p:nvPr>
            <p:ph type="body" idx="1"/>
          </p:nvPr>
        </p:nvSpPr>
        <p:spPr>
          <a:xfrm>
            <a:off x="457200" y="1295400"/>
            <a:ext cx="4040188" cy="639762"/>
          </a:xfrm>
        </p:spPr>
        <p:txBody>
          <a:bodyPr/>
          <a:lstStyle/>
          <a:p>
            <a:pPr algn="ctr"/>
            <a:r>
              <a:rPr lang="en-US" sz="3200" u="sng" dirty="0" smtClean="0"/>
              <a:t>Uses</a:t>
            </a:r>
            <a:endParaRPr lang="en-US" sz="3200" u="sng" dirty="0"/>
          </a:p>
        </p:txBody>
      </p:sp>
      <p:sp>
        <p:nvSpPr>
          <p:cNvPr id="5" name="Content Placeholder 4"/>
          <p:cNvSpPr>
            <a:spLocks noGrp="1"/>
          </p:cNvSpPr>
          <p:nvPr>
            <p:ph sz="half" idx="2"/>
          </p:nvPr>
        </p:nvSpPr>
        <p:spPr>
          <a:xfrm>
            <a:off x="457200" y="1905000"/>
            <a:ext cx="4040188" cy="4876800"/>
          </a:xfrm>
        </p:spPr>
        <p:txBody>
          <a:bodyPr/>
          <a:lstStyle/>
          <a:p>
            <a:r>
              <a:rPr lang="en-US" dirty="0" smtClean="0"/>
              <a:t>PM and ozone alerts and curtailments </a:t>
            </a:r>
          </a:p>
          <a:p>
            <a:r>
              <a:rPr lang="en-US" dirty="0" smtClean="0"/>
              <a:t>Smoke dispersion forecast</a:t>
            </a:r>
          </a:p>
          <a:p>
            <a:r>
              <a:rPr lang="en-US" dirty="0" smtClean="0"/>
              <a:t>Meteorological dataset for </a:t>
            </a:r>
            <a:r>
              <a:rPr lang="en-US" dirty="0" err="1" smtClean="0"/>
              <a:t>airshed</a:t>
            </a:r>
            <a:r>
              <a:rPr lang="en-US" dirty="0" smtClean="0"/>
              <a:t> planning and air permitting</a:t>
            </a:r>
          </a:p>
          <a:p>
            <a:r>
              <a:rPr lang="en-US" dirty="0" smtClean="0"/>
              <a:t>Air terminal forecasts</a:t>
            </a:r>
          </a:p>
          <a:p>
            <a:r>
              <a:rPr lang="en-US" dirty="0" smtClean="0"/>
              <a:t>Snow/windstorm/</a:t>
            </a:r>
            <a:r>
              <a:rPr lang="en-US" dirty="0" err="1" smtClean="0"/>
              <a:t>icestorm</a:t>
            </a:r>
            <a:r>
              <a:rPr lang="en-US" dirty="0" smtClean="0"/>
              <a:t>/fog/rain/flood forecasts by weather community</a:t>
            </a:r>
            <a:endParaRPr lang="en-US" dirty="0"/>
          </a:p>
        </p:txBody>
      </p:sp>
      <p:sp>
        <p:nvSpPr>
          <p:cNvPr id="6" name="Text Placeholder 5"/>
          <p:cNvSpPr>
            <a:spLocks noGrp="1"/>
          </p:cNvSpPr>
          <p:nvPr>
            <p:ph type="body" sz="quarter" idx="3"/>
          </p:nvPr>
        </p:nvSpPr>
        <p:spPr>
          <a:xfrm>
            <a:off x="4648200" y="1295400"/>
            <a:ext cx="4041775" cy="868362"/>
          </a:xfrm>
        </p:spPr>
        <p:txBody>
          <a:bodyPr/>
          <a:lstStyle/>
          <a:p>
            <a:pPr algn="ctr"/>
            <a:r>
              <a:rPr lang="en-US" sz="3200" u="sng" dirty="0" smtClean="0"/>
              <a:t>Limitations</a:t>
            </a:r>
          </a:p>
          <a:p>
            <a:pPr algn="ctr"/>
            <a:r>
              <a:rPr lang="en-US" sz="2000" u="sng" dirty="0" smtClean="0"/>
              <a:t>(the biggest ones)</a:t>
            </a:r>
            <a:endParaRPr lang="en-US" sz="2000" u="sng" dirty="0"/>
          </a:p>
        </p:txBody>
      </p:sp>
      <p:sp>
        <p:nvSpPr>
          <p:cNvPr id="7" name="Content Placeholder 6"/>
          <p:cNvSpPr>
            <a:spLocks noGrp="1"/>
          </p:cNvSpPr>
          <p:nvPr>
            <p:ph sz="quarter" idx="4"/>
          </p:nvPr>
        </p:nvSpPr>
        <p:spPr>
          <a:xfrm>
            <a:off x="4648200" y="2209800"/>
            <a:ext cx="4267200" cy="4572000"/>
          </a:xfrm>
        </p:spPr>
        <p:txBody>
          <a:bodyPr/>
          <a:lstStyle/>
          <a:p>
            <a:r>
              <a:rPr lang="en-US" dirty="0" smtClean="0"/>
              <a:t>Weather community has typically overlooked performance during high-pressure ridges</a:t>
            </a:r>
          </a:p>
          <a:p>
            <a:pPr lvl="1"/>
            <a:r>
              <a:rPr lang="en-US" dirty="0" smtClean="0"/>
              <a:t>Our most important weather pattern for AQ</a:t>
            </a:r>
          </a:p>
          <a:p>
            <a:pPr lvl="1"/>
            <a:r>
              <a:rPr lang="en-US" dirty="0" smtClean="0"/>
              <a:t>Often needs bias correction as a result</a:t>
            </a:r>
          </a:p>
          <a:p>
            <a:r>
              <a:rPr lang="en-US" dirty="0" smtClean="0"/>
              <a:t>Deterministic run that does not take advantage of what we know about the model uncertainty</a:t>
            </a:r>
            <a:endParaRPr lang="en-US" dirty="0"/>
          </a:p>
        </p:txBody>
      </p:sp>
    </p:spTree>
    <p:extLst>
      <p:ext uri="{BB962C8B-B14F-4D97-AF65-F5344CB8AC3E}">
        <p14:creationId xmlns:p14="http://schemas.microsoft.com/office/powerpoint/2010/main" val="43006292"/>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B3"/>
      </a:lt1>
      <a:dk2>
        <a:srgbClr val="808000"/>
      </a:dk2>
      <a:lt2>
        <a:srgbClr val="666633"/>
      </a:lt2>
      <a:accent1>
        <a:srgbClr val="339933"/>
      </a:accent1>
      <a:accent2>
        <a:srgbClr val="800000"/>
      </a:accent2>
      <a:accent3>
        <a:srgbClr val="FFFFD6"/>
      </a:accent3>
      <a:accent4>
        <a:srgbClr val="000000"/>
      </a:accent4>
      <a:accent5>
        <a:srgbClr val="ADCAAD"/>
      </a:accent5>
      <a:accent6>
        <a:srgbClr val="730000"/>
      </a:accent6>
      <a:hlink>
        <a:srgbClr val="0033CC"/>
      </a:hlink>
      <a:folHlink>
        <a:srgbClr val="FFCC6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28205</TotalTime>
  <Words>2210</Words>
  <Application>Microsoft Office PowerPoint</Application>
  <PresentationFormat>On-screen Show (4:3)</PresentationFormat>
  <Paragraphs>293</Paragraphs>
  <Slides>40</Slides>
  <Notes>40</Notes>
  <HiddenSlides>4</HiddenSlides>
  <MMClips>4</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Default Design</vt:lpstr>
      <vt:lpstr>Modeling Tools for Smoke Management</vt:lpstr>
      <vt:lpstr>Modeling Tools for Smoke Management</vt:lpstr>
      <vt:lpstr>Which Modeling Tools</vt:lpstr>
      <vt:lpstr>Northwest Regional Modeling Consortium</vt:lpstr>
      <vt:lpstr>Meteorological Modeling</vt:lpstr>
      <vt:lpstr>WRF Model Domains</vt:lpstr>
      <vt:lpstr>1.3 km domain</vt:lpstr>
      <vt:lpstr>How Many Days of Forecast</vt:lpstr>
      <vt:lpstr>WRF Uses and Limitations</vt:lpstr>
      <vt:lpstr>WRF products</vt:lpstr>
      <vt:lpstr>WRF Daily Timing</vt:lpstr>
      <vt:lpstr>Ventilation Index Example</vt:lpstr>
      <vt:lpstr>B-V Ventilation Index, 24 hr average</vt:lpstr>
      <vt:lpstr>Haines Index</vt:lpstr>
      <vt:lpstr>Modeling Tools for Smoke Management</vt:lpstr>
      <vt:lpstr>WRF Products  Useful in a Burn Forecast http://www.atmos.washington.edu/mm5rt/ </vt:lpstr>
      <vt:lpstr>Ventilation Index Example</vt:lpstr>
      <vt:lpstr>B-V Ventilation Index, 24 hr average</vt:lpstr>
      <vt:lpstr>Planetary Boundary Layer (PBL)</vt:lpstr>
      <vt:lpstr>850 mb Temp, winds, heights</vt:lpstr>
      <vt:lpstr>Precipitation, 1-hour</vt:lpstr>
      <vt:lpstr>Soundings</vt:lpstr>
      <vt:lpstr>Haines Index</vt:lpstr>
      <vt:lpstr>Modeling Tools for Smoke Management</vt:lpstr>
      <vt:lpstr>NW-AirQuest Tools</vt:lpstr>
      <vt:lpstr>ClearSky A tool for planning agricultural burns</vt:lpstr>
      <vt:lpstr>Airpact model</vt:lpstr>
      <vt:lpstr>Airpact3 Current Version</vt:lpstr>
      <vt:lpstr>PowerPoint Presentation</vt:lpstr>
      <vt:lpstr>PowerPoint Presentation</vt:lpstr>
      <vt:lpstr>PowerPoint Presentation</vt:lpstr>
      <vt:lpstr>Spokane/CDA Area, 1-hr PM2.5</vt:lpstr>
      <vt:lpstr>Spokane/CDA Area, 24-hr PM2.5</vt:lpstr>
      <vt:lpstr>PowerPoint Presentation</vt:lpstr>
      <vt:lpstr>PowerPoint Presentation</vt:lpstr>
      <vt:lpstr>PowerPoint Presentation</vt:lpstr>
      <vt:lpstr>AIRPACT3 Uses and Limitations</vt:lpstr>
      <vt:lpstr>AIRPACT4 Improvements 2012/2013 Workplan</vt:lpstr>
      <vt:lpstr>EPA/WSU GEOSS Users Group (EPA R10, WSU, Wa-ECY, Id-DEQ, Or-DEQ, PSCA, Nez Perce Tribe, USDA-Portland, Metro Vancouver, USDA Airfire Team, Air Protection-BC, Env. Canada )</vt:lpstr>
      <vt:lpstr>Final Thoughts</vt:lpstr>
    </vt:vector>
  </TitlesOfParts>
  <Company>University of Washington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MM5 Simulations  For PNW2001</dc:title>
  <dc:creator>rob</dc:creator>
  <cp:lastModifiedBy>RHardy</cp:lastModifiedBy>
  <cp:revision>817</cp:revision>
  <cp:lastPrinted>2012-04-18T17:56:36Z</cp:lastPrinted>
  <dcterms:created xsi:type="dcterms:W3CDTF">2002-11-15T19:04:06Z</dcterms:created>
  <dcterms:modified xsi:type="dcterms:W3CDTF">2012-04-18T17:57:19Z</dcterms:modified>
</cp:coreProperties>
</file>