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5" r:id="rId2"/>
    <p:sldId id="368" r:id="rId3"/>
    <p:sldId id="373" r:id="rId4"/>
    <p:sldId id="378" r:id="rId5"/>
    <p:sldId id="369" r:id="rId6"/>
    <p:sldId id="364" r:id="rId7"/>
    <p:sldId id="359" r:id="rId8"/>
    <p:sldId id="360" r:id="rId9"/>
    <p:sldId id="370" r:id="rId10"/>
    <p:sldId id="371" r:id="rId11"/>
    <p:sldId id="361" r:id="rId12"/>
    <p:sldId id="362" r:id="rId13"/>
    <p:sldId id="357" r:id="rId14"/>
    <p:sldId id="319" r:id="rId15"/>
    <p:sldId id="375" r:id="rId16"/>
    <p:sldId id="363" r:id="rId17"/>
    <p:sldId id="376" r:id="rId18"/>
    <p:sldId id="377" r:id="rId19"/>
    <p:sldId id="365" r:id="rId20"/>
    <p:sldId id="366" r:id="rId21"/>
    <p:sldId id="356" r:id="rId22"/>
    <p:sldId id="358" r:id="rId23"/>
    <p:sldId id="36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9928" autoAdjust="0"/>
  </p:normalViewPr>
  <p:slideViewPr>
    <p:cSldViewPr>
      <p:cViewPr>
        <p:scale>
          <a:sx n="80" d="100"/>
          <a:sy n="80" d="100"/>
        </p:scale>
        <p:origin x="-167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29FFC-3243-4CBD-8655-48DC15019B53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FC990-836B-4B0B-92D2-8B990BA221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9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Within the Rock-</a:t>
            </a:r>
            <a:r>
              <a:rPr lang="en-US" dirty="0" err="1" smtClean="0"/>
              <a:t>Wenas</a:t>
            </a:r>
            <a:r>
              <a:rPr lang="en-US" baseline="0" dirty="0" smtClean="0"/>
              <a:t> landscape, we will be expanding the FRS approach to include treatment costs-revenues and road-stream interactions in the decision support network.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 sure to note that TNC will be “hiring” USFS</a:t>
            </a:r>
            <a:r>
              <a:rPr lang="en-US" baseline="0" dirty="0" smtClean="0"/>
              <a:t> technical specialists to help ensure success.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-Lead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State and national level, TNC is heavily invested in the stewardship/restoration of these forests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RAF network alone, over 70 personnel working forest conservation/stewardship issues.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The Fire Learning Network (FLN) is a </a:t>
            </a:r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</a:rPr>
              <a:t>cooperative program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 of the Forest Service, Department of the Interior agencies—Bureau of Indian Affairs, Bureau of Land Management, Fish and Wildlife Service and National Park Service—and The Nature Conservancy. The partnership has a </a:t>
            </a:r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</a:rPr>
              <a:t>ten-year track record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 of helping to </a:t>
            </a:r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</a:rPr>
              <a:t>restore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 our nation’s forests and grasslands and to make communities safer from fire.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FLN makes targeted investments in people and places that catalyze larger-scale change.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Initiation of the Tapash Sustainable Forest Collaborative of SCW, and NCW WA PFC &amp; WPFC have been supported by the FLN.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88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8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9588B-C59A-4B5F-B404-6CBB6C77495B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0800E-329D-45C9-AB96-520EE81FBA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nservationgateway.org/topic/fire-learning-network" TargetMode="Externa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lolley\Pictures\YN Everett Issac Photos for Reese\DSC01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04800"/>
            <a:ext cx="9601200" cy="72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914400"/>
            <a:ext cx="9448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>
                <a:solidFill>
                  <a:schemeClr val="bg1"/>
                </a:solidFill>
              </a:rPr>
              <a:t>Washington </a:t>
            </a:r>
            <a:r>
              <a:rPr lang="en-US" sz="4400" dirty="0" smtClean="0">
                <a:solidFill>
                  <a:schemeClr val="bg1"/>
                </a:solidFill>
              </a:rPr>
              <a:t>Prescribed </a:t>
            </a:r>
            <a:r>
              <a:rPr lang="en-US" sz="4400" dirty="0">
                <a:solidFill>
                  <a:schemeClr val="bg1"/>
                </a:solidFill>
              </a:rPr>
              <a:t>Fire </a:t>
            </a:r>
            <a:r>
              <a:rPr lang="en-US" sz="4400" dirty="0" smtClean="0">
                <a:solidFill>
                  <a:schemeClr val="bg1"/>
                </a:solidFill>
              </a:rPr>
              <a:t>Council:</a:t>
            </a:r>
          </a:p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Fire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 of the </a:t>
            </a:r>
            <a:r>
              <a:rPr lang="en-US" sz="4400" b="1" dirty="0">
                <a:latin typeface="+mj-lt"/>
                <a:ea typeface="+mj-ea"/>
                <a:cs typeface="+mj-cs"/>
              </a:rPr>
              <a:t>Problem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Solution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28600" y="4953000"/>
            <a:ext cx="9067800" cy="1044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2012, </a:t>
            </a:r>
            <a:r>
              <a:rPr lang="en-US" sz="2400" b="1" dirty="0">
                <a:solidFill>
                  <a:schemeClr val="bg1"/>
                </a:solidFill>
              </a:rPr>
              <a:t>Smoke </a:t>
            </a:r>
            <a:r>
              <a:rPr lang="en-US" sz="2400" b="1" dirty="0" smtClean="0">
                <a:solidFill>
                  <a:schemeClr val="bg1"/>
                </a:solidFill>
              </a:rPr>
              <a:t>Management  </a:t>
            </a:r>
            <a:r>
              <a:rPr lang="en-US" sz="2400" b="1" dirty="0">
                <a:solidFill>
                  <a:schemeClr val="bg1"/>
                </a:solidFill>
              </a:rPr>
              <a:t>in the </a:t>
            </a:r>
            <a:r>
              <a:rPr lang="en-US" sz="2400" b="1" dirty="0" smtClean="0">
                <a:solidFill>
                  <a:schemeClr val="bg1"/>
                </a:solidFill>
              </a:rPr>
              <a:t>Northwest, Boise ID</a:t>
            </a:r>
            <a:endParaRPr lang="en-US" sz="2400" dirty="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M. Reese Lolley, The Nature Conservancy, EWA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Forests Program</a:t>
            </a:r>
          </a:p>
        </p:txBody>
      </p:sp>
    </p:spTree>
    <p:extLst>
      <p:ext uri="{BB962C8B-B14F-4D97-AF65-F5344CB8AC3E}">
        <p14:creationId xmlns:p14="http://schemas.microsoft.com/office/powerpoint/2010/main" val="16686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2"/>
          <a:stretch/>
        </p:blipFill>
        <p:spPr>
          <a:xfrm>
            <a:off x="-18289" y="3467098"/>
            <a:ext cx="4574059" cy="33909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9864"/>
          <a:stretch/>
        </p:blipFill>
        <p:spPr bwMode="auto">
          <a:xfrm>
            <a:off x="-76200" y="-76201"/>
            <a:ext cx="4657598" cy="34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9656"/>
          <a:stretch/>
        </p:blipFill>
        <p:spPr>
          <a:xfrm>
            <a:off x="4571999" y="0"/>
            <a:ext cx="4574817" cy="3409234"/>
          </a:xfrm>
          <a:prstGeom prst="rect">
            <a:avLst/>
          </a:prstGeom>
        </p:spPr>
      </p:pic>
      <p:pic>
        <p:nvPicPr>
          <p:cNvPr id="12" name="Picture 10" descr="PB260021.JPG"/>
          <p:cNvPicPr>
            <a:picLocks noChangeAspect="1"/>
          </p:cNvPicPr>
          <p:nvPr/>
        </p:nvPicPr>
        <p:blipFill rotWithShape="1">
          <a:blip r:embed="rId6" cstate="print">
            <a:lum bright="-8000" contrast="40000"/>
          </a:blip>
          <a:srcRect l="2346" r="12901"/>
          <a:stretch/>
        </p:blipFill>
        <p:spPr bwMode="auto">
          <a:xfrm>
            <a:off x="4572001" y="3467098"/>
            <a:ext cx="4572000" cy="3390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53256" y="2747514"/>
            <a:ext cx="1761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VS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" name="Quad Arrow 8"/>
          <p:cNvSpPr/>
          <p:nvPr/>
        </p:nvSpPr>
        <p:spPr>
          <a:xfrm>
            <a:off x="2895600" y="1800225"/>
            <a:ext cx="3429000" cy="3257549"/>
          </a:xfrm>
          <a:prstGeom prst="quad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Integrated Approach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lolley\Documents\1a12EWAForestsProgram\1EW_Forests_Program\1WARxCouncil2012\2012 Conference\National Org\Coalition%20Map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042" cy="7078214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24885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lolley\Documents\1a12EWAForestsProgram\1EW_Forests_Program\1WARxCouncil2012\2012 Conference\National Org\Coalition%20Map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042" cy="7078214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6" name="Rectangle 5"/>
          <p:cNvSpPr/>
          <p:nvPr/>
        </p:nvSpPr>
        <p:spPr>
          <a:xfrm>
            <a:off x="228600" y="36255"/>
            <a:ext cx="8610600" cy="2554545"/>
          </a:xfrm>
          <a:prstGeom prst="rect">
            <a:avLst/>
          </a:prstGeom>
          <a:gradFill>
            <a:gsLst>
              <a:gs pos="2000">
                <a:srgbClr val="FBEAC7">
                  <a:alpha val="26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89000">
                <a:srgbClr val="FEE7F2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4000" dirty="0" smtClean="0"/>
              <a:t>Mission: promote </a:t>
            </a:r>
            <a:r>
              <a:rPr lang="en-US" sz="4000" dirty="0"/>
              <a:t>the appropriate use of prescribed fire for enhancing public safety, managing resources, and sustaining </a:t>
            </a:r>
            <a:r>
              <a:rPr lang="en-US" sz="4000" dirty="0" smtClean="0"/>
              <a:t>environmental </a:t>
            </a:r>
            <a:r>
              <a:rPr lang="en-US" sz="4000" dirty="0"/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42828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2400" y="-2087564"/>
            <a:ext cx="9296400" cy="90217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North Central Washington Prescribed Fire Council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341437"/>
            <a:ext cx="8229600" cy="42211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6553200"/>
            <a:ext cx="3022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Photo: Clearwater Basin Collaborative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629400" cy="497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9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27038"/>
            <a:ext cx="8610600" cy="102076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sz="4400" i="1" dirty="0">
                <a:solidFill>
                  <a:schemeClr val="bg1"/>
                </a:solidFill>
              </a:rPr>
              <a:t>Washington Prescribed Fire Council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447800"/>
            <a:ext cx="8534400" cy="4724400"/>
          </a:xfrm>
          <a:prstGeom prst="rect">
            <a:avLst/>
          </a:prstGeom>
        </p:spPr>
        <p:txBody>
          <a:bodyPr/>
          <a:lstStyle/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Mission</a:t>
            </a:r>
            <a:r>
              <a:rPr lang="en-US" sz="3200" dirty="0" smtClean="0">
                <a:solidFill>
                  <a:schemeClr val="bg1"/>
                </a:solidFill>
              </a:rPr>
              <a:t>: To </a:t>
            </a:r>
            <a:r>
              <a:rPr lang="en-US" sz="3200" dirty="0">
                <a:solidFill>
                  <a:schemeClr val="bg1"/>
                </a:solidFill>
              </a:rPr>
              <a:t>protect, conserve, and expand the safe use of prescribed fire on the Washington </a:t>
            </a:r>
            <a:r>
              <a:rPr lang="en-US" sz="3200" dirty="0" smtClean="0">
                <a:solidFill>
                  <a:schemeClr val="bg1"/>
                </a:solidFill>
              </a:rPr>
              <a:t>landscape </a:t>
            </a:r>
            <a:r>
              <a:rPr lang="en-US" sz="3200" dirty="0">
                <a:solidFill>
                  <a:schemeClr val="bg1"/>
                </a:solidFill>
              </a:rPr>
              <a:t>to meet both public and private management objectives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4" b="17679"/>
          <a:stretch/>
        </p:blipFill>
        <p:spPr>
          <a:xfrm>
            <a:off x="15240" y="4724400"/>
            <a:ext cx="9144000" cy="213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4600" y="6488668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Photo credit</a:t>
            </a:r>
            <a:r>
              <a:rPr lang="en-US" b="1" dirty="0"/>
              <a:t>: John </a:t>
            </a:r>
            <a:r>
              <a:rPr lang="en-US" b="1" dirty="0" smtClean="0"/>
              <a:t>Marshall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05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28600" y="23018"/>
            <a:ext cx="944216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Washington Prescribed Fire Council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341437"/>
            <a:ext cx="8229600" cy="42211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6553200"/>
            <a:ext cx="3022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Photo: Clearwater Basin Collaborative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3432"/>
            <a:ext cx="8321670" cy="621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" y="10668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dirty="0" smtClean="0">
                <a:solidFill>
                  <a:srgbClr val="C00000"/>
                </a:solidFill>
              </a:rPr>
              <a:t>Kick off conference:  March 6-7</a:t>
            </a:r>
            <a:r>
              <a:rPr lang="en-US" sz="36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3600" b="1" dirty="0" smtClean="0">
                <a:solidFill>
                  <a:srgbClr val="C00000"/>
                </a:solidFill>
              </a:rPr>
              <a:t> 2012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341437"/>
            <a:ext cx="8229600" cy="42211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461981"/>
              </p:ext>
            </p:extLst>
          </p:nvPr>
        </p:nvGraphicFramePr>
        <p:xfrm>
          <a:off x="-103005" y="40275"/>
          <a:ext cx="10390005" cy="1344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3005" y="40275"/>
                        <a:ext cx="10390005" cy="1344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52400" y="7620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http://www.waprescribedfire.org/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0" y="3654623"/>
            <a:ext cx="5334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safe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6248400" y="3733800"/>
            <a:ext cx="533400" cy="1524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621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" y="-11875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27038"/>
            <a:ext cx="8610600" cy="102076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sz="4400" i="1" dirty="0">
                <a:solidFill>
                  <a:schemeClr val="bg1"/>
                </a:solidFill>
              </a:rPr>
              <a:t>Washington Prescribed Fire Council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447800"/>
            <a:ext cx="8534400" cy="52578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500" dirty="0">
                <a:solidFill>
                  <a:schemeClr val="bg1"/>
                </a:solidFill>
              </a:rPr>
              <a:t>Top 5 needs for WA Rx Fire Council to address: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500" dirty="0">
                <a:solidFill>
                  <a:schemeClr val="bg1"/>
                </a:solidFill>
              </a:rPr>
              <a:t>Supportive laws and regulations surrounding smoke management 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500" dirty="0">
                <a:solidFill>
                  <a:schemeClr val="bg1"/>
                </a:solidFill>
              </a:rPr>
              <a:t>Improved public outreach and education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500" dirty="0">
                <a:solidFill>
                  <a:schemeClr val="bg1"/>
                </a:solidFill>
              </a:rPr>
              <a:t>Access to resources – funding, trained personnel, equipment, etc.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500" dirty="0">
                <a:solidFill>
                  <a:schemeClr val="bg1"/>
                </a:solidFill>
              </a:rPr>
              <a:t>Increased collaboration across agencies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500" dirty="0">
                <a:solidFill>
                  <a:schemeClr val="bg1"/>
                </a:solidFill>
              </a:rPr>
              <a:t>Increased political support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2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27038"/>
            <a:ext cx="8610600" cy="102076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sz="4400" i="1" dirty="0">
                <a:solidFill>
                  <a:schemeClr val="bg1"/>
                </a:solidFill>
              </a:rPr>
              <a:t>Washington Prescribed Fire Council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4" b="17679"/>
          <a:stretch/>
        </p:blipFill>
        <p:spPr>
          <a:xfrm>
            <a:off x="15240" y="5486400"/>
            <a:ext cx="9144000" cy="137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4600" y="6488668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Photo credit</a:t>
            </a:r>
            <a:r>
              <a:rPr lang="en-US" b="1" dirty="0"/>
              <a:t>: John </a:t>
            </a:r>
            <a:r>
              <a:rPr lang="en-US" b="1" dirty="0" smtClean="0"/>
              <a:t>Marshall </a:t>
            </a:r>
            <a:endParaRPr lang="en-US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1447800"/>
            <a:ext cx="8534400" cy="52578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Next Steps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Task group – steering committee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Review of mission statement </a:t>
            </a:r>
            <a:r>
              <a:rPr lang="en-US" sz="3200" dirty="0" smtClean="0">
                <a:solidFill>
                  <a:schemeClr val="bg1"/>
                </a:solidFill>
              </a:rPr>
              <a:t>&amp; </a:t>
            </a:r>
            <a:r>
              <a:rPr lang="en-US" sz="3200" dirty="0" smtClean="0">
                <a:solidFill>
                  <a:schemeClr val="bg1"/>
                </a:solidFill>
              </a:rPr>
              <a:t>by-laws</a:t>
            </a: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Fall meeting to </a:t>
            </a:r>
            <a:r>
              <a:rPr lang="en-US" sz="3200" dirty="0" smtClean="0">
                <a:solidFill>
                  <a:schemeClr val="bg1"/>
                </a:solidFill>
              </a:rPr>
              <a:t>formalize Steering </a:t>
            </a:r>
            <a:r>
              <a:rPr lang="en-US" sz="3200" dirty="0">
                <a:solidFill>
                  <a:schemeClr val="bg1"/>
                </a:solidFill>
              </a:rPr>
              <a:t>Committee and </a:t>
            </a:r>
            <a:r>
              <a:rPr lang="en-US" sz="3200" dirty="0" smtClean="0">
                <a:solidFill>
                  <a:schemeClr val="bg1"/>
                </a:solidFill>
              </a:rPr>
              <a:t>Chairperson 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Steering </a:t>
            </a:r>
            <a:r>
              <a:rPr lang="en-US" sz="3200" dirty="0">
                <a:solidFill>
                  <a:schemeClr val="bg1"/>
                </a:solidFill>
              </a:rPr>
              <a:t>Committee further refine and develop milestones based on top 5 needs. 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Organize Spring </a:t>
            </a:r>
            <a:r>
              <a:rPr lang="en-US" sz="3200" dirty="0">
                <a:solidFill>
                  <a:schemeClr val="bg1"/>
                </a:solidFill>
              </a:rPr>
              <a:t>Annual meeting</a:t>
            </a:r>
          </a:p>
          <a:p>
            <a:pPr>
              <a:spcBef>
                <a:spcPct val="20000"/>
              </a:spcBef>
              <a:defRPr/>
            </a:pP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3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69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9792"/>
            <a:ext cx="9144000" cy="69539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447800"/>
            <a:ext cx="7785538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/>
              <a:t>2012 Smoke Management in the </a:t>
            </a:r>
            <a:r>
              <a:rPr lang="en-US" sz="2000" b="1" dirty="0" smtClean="0"/>
              <a:t>Northwest, Boise ID</a:t>
            </a:r>
            <a:endParaRPr lang="en-US" sz="20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Reese Lolley, The Nature Conservancy, EWA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Forests Program</a:t>
            </a:r>
          </a:p>
        </p:txBody>
      </p:sp>
      <p:pic>
        <p:nvPicPr>
          <p:cNvPr id="10" name="Content Placeholder 3" descr="firstsmok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1600" y="104404"/>
            <a:ext cx="8940800" cy="6705600"/>
          </a:xfrm>
        </p:spPr>
      </p:pic>
      <p:sp>
        <p:nvSpPr>
          <p:cNvPr id="11" name="Rectangle 10"/>
          <p:cNvSpPr/>
          <p:nvPr/>
        </p:nvSpPr>
        <p:spPr>
          <a:xfrm>
            <a:off x="5791200" y="5498068"/>
            <a:ext cx="2375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                    )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5638800" y="5257800"/>
            <a:ext cx="2375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                       (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29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" y="6135469"/>
            <a:ext cx="341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Monastery Complex Fire, 2011</a:t>
            </a:r>
          </a:p>
          <a:p>
            <a:r>
              <a:rPr lang="en-US" b="1" dirty="0" err="1" smtClean="0"/>
              <a:t>Satus</a:t>
            </a:r>
            <a:r>
              <a:rPr lang="en-US" b="1" dirty="0" smtClean="0"/>
              <a:t> Pass, WA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7" y="1095672"/>
            <a:ext cx="9172575" cy="576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80540" cy="95631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33600" y="122238"/>
            <a:ext cx="5867400" cy="13255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Fire Learning Network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 rot="10800000" flipV="1">
            <a:off x="76200" y="6082099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5"/>
              </a:rPr>
              <a:t>http://www.conservationgateway.org/topic/fire-learning-network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41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" y="6135469"/>
            <a:ext cx="341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Monastery Complex Fire, 2011</a:t>
            </a:r>
          </a:p>
          <a:p>
            <a:r>
              <a:rPr lang="en-US" b="1" dirty="0" err="1" smtClean="0"/>
              <a:t>Satus</a:t>
            </a:r>
            <a:r>
              <a:rPr lang="en-US" b="1" dirty="0" smtClean="0"/>
              <a:t> Pass, WA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44" y="-76200"/>
            <a:ext cx="9945044" cy="742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51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3900" y="6135469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Wildfire: Monastery Complex Fire, 2011</a:t>
            </a:r>
          </a:p>
          <a:p>
            <a:r>
              <a:rPr lang="en-US" b="1" dirty="0" err="1" smtClean="0"/>
              <a:t>Satus</a:t>
            </a:r>
            <a:r>
              <a:rPr lang="en-US" b="1" dirty="0" smtClean="0"/>
              <a:t> Pass, WA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38" y="-222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000" dirty="0"/>
              <a:t>Washington </a:t>
            </a:r>
            <a:r>
              <a:rPr lang="en-US" sz="4000" dirty="0" smtClean="0"/>
              <a:t>Prescribed </a:t>
            </a:r>
            <a:r>
              <a:rPr lang="en-US" sz="4000" dirty="0"/>
              <a:t>Fire Council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447800"/>
            <a:ext cx="7785538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/>
              <a:t>2012 Smoke Management in the </a:t>
            </a:r>
            <a:r>
              <a:rPr lang="en-US" sz="2000" b="1" dirty="0" smtClean="0"/>
              <a:t>Northwest, Boise ID</a:t>
            </a:r>
            <a:endParaRPr lang="en-US" sz="20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Reese Lolley, The Nature Conservancy, EWA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Forests Program</a:t>
            </a:r>
          </a:p>
        </p:txBody>
      </p:sp>
      <p:pic>
        <p:nvPicPr>
          <p:cNvPr id="8" name="Picture 4" descr="C:\Users\rlolley\Pictures\YN Everett Issac Photos for Reese\DSC01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363"/>
            <a:ext cx="9601200" cy="72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66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3900" y="6135469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Wildfire: Monastery Complex Fire, 2011</a:t>
            </a:r>
          </a:p>
          <a:p>
            <a:r>
              <a:rPr lang="en-US" b="1" dirty="0" err="1" smtClean="0"/>
              <a:t>Satus</a:t>
            </a:r>
            <a:r>
              <a:rPr lang="en-US" b="1" dirty="0" smtClean="0"/>
              <a:t> Pass, WA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38" y="-222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000" dirty="0"/>
              <a:t>Washington </a:t>
            </a:r>
            <a:r>
              <a:rPr lang="en-US" sz="4000" dirty="0" smtClean="0"/>
              <a:t>Prescribed </a:t>
            </a:r>
            <a:r>
              <a:rPr lang="en-US" sz="4000" dirty="0"/>
              <a:t>Fire Council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447800"/>
            <a:ext cx="7785538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/>
              <a:t>2012 Smoke Management in the </a:t>
            </a:r>
            <a:r>
              <a:rPr lang="en-US" sz="2000" b="1" dirty="0" smtClean="0"/>
              <a:t>Northwest, Boise ID</a:t>
            </a:r>
            <a:endParaRPr lang="en-US" sz="20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Reese Lolley, The Nature Conservancy, EWA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Forests Program</a:t>
            </a:r>
          </a:p>
        </p:txBody>
      </p:sp>
      <p:pic>
        <p:nvPicPr>
          <p:cNvPr id="6146" name="Picture 2" descr="C:\Users\rlolley\Pictures\YN Everett Issac Photos for Reese\DSCN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50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138" y="-36616"/>
            <a:ext cx="9144000" cy="69708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9" y="0"/>
            <a:ext cx="8875059" cy="6858000"/>
          </a:xfrm>
          <a:prstGeom prst="rect">
            <a:avLst/>
          </a:prstGeom>
        </p:spPr>
      </p:pic>
      <p:pic>
        <p:nvPicPr>
          <p:cNvPr id="4" name="Picture 2" descr="http://www.rmtrr.org/images/MORU_sam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28600"/>
            <a:ext cx="2809875" cy="4211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72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138" y="-36616"/>
            <a:ext cx="9144000" cy="69708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” and where restoration may be needed. 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914400"/>
            <a:ext cx="8839200" cy="5791200"/>
            <a:chOff x="0" y="0"/>
            <a:chExt cx="5660136" cy="178308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0"/>
              <a:ext cx="5660136" cy="1783080"/>
              <a:chOff x="0" y="0"/>
              <a:chExt cx="5657850" cy="178117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3225" y="9525"/>
                <a:ext cx="2714625" cy="1771650"/>
              </a:xfrm>
              <a:prstGeom prst="rect">
                <a:avLst/>
              </a:prstGeom>
              <a:ln w="15875">
                <a:solidFill>
                  <a:schemeClr val="accent1"/>
                </a:solidFill>
              </a:ln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876550" cy="1771650"/>
              </a:xfrm>
              <a:prstGeom prst="rect">
                <a:avLst/>
              </a:prstGeom>
              <a:ln w="15875">
                <a:solidFill>
                  <a:schemeClr val="accent1"/>
                </a:solidFill>
              </a:ln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2628900" y="1524000"/>
              <a:ext cx="3028950" cy="257175"/>
              <a:chOff x="0" y="0"/>
              <a:chExt cx="3028950" cy="257175"/>
            </a:xfrm>
          </p:grpSpPr>
          <p:sp>
            <p:nvSpPr>
              <p:cNvPr id="9" name="Text Box 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247650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A</a:t>
                </a:r>
              </a:p>
            </p:txBody>
          </p:sp>
          <p:sp>
            <p:nvSpPr>
              <p:cNvPr id="10" name="Text Box 2"/>
              <p:cNvSpPr txBox="1">
                <a:spLocks noChangeArrowheads="1"/>
              </p:cNvSpPr>
              <p:nvPr/>
            </p:nvSpPr>
            <p:spPr bwMode="auto">
              <a:xfrm>
                <a:off x="2781300" y="9525"/>
                <a:ext cx="247650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Times New Roman"/>
                    <a:cs typeface="Times New Roman"/>
                  </a:rPr>
                  <a:t>B</a:t>
                </a: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1447800" y="304800"/>
            <a:ext cx="16002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1930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2200" y="348294"/>
            <a:ext cx="16002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2011 </a:t>
            </a:r>
            <a:endParaRPr lang="en-US" sz="3200" dirty="0">
              <a:solidFill>
                <a:schemeClr val="bg1"/>
              </a:solidFill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3900" y="6135469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Wildfire: Monastery Complex Fire, 2011</a:t>
            </a:r>
          </a:p>
          <a:p>
            <a:r>
              <a:rPr lang="en-US" b="1" dirty="0" err="1" smtClean="0"/>
              <a:t>Satus</a:t>
            </a:r>
            <a:r>
              <a:rPr lang="en-US" b="1" dirty="0" smtClean="0"/>
              <a:t> Pass, WA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38" y="-22225"/>
            <a:ext cx="913086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Forest conditions- health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447800"/>
            <a:ext cx="7785538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/>
              <a:t>2012 Smoke Management in the </a:t>
            </a:r>
            <a:r>
              <a:rPr lang="en-US" sz="2000" b="1" dirty="0" smtClean="0"/>
              <a:t>Northwest, Boise ID</a:t>
            </a:r>
            <a:endParaRPr lang="en-US" sz="20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Reese Lolley, The Nature Conservancy, EWA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Forests Program</a:t>
            </a:r>
          </a:p>
        </p:txBody>
      </p:sp>
      <p:pic>
        <p:nvPicPr>
          <p:cNvPr id="8" name="Picture 7" descr="IMG_3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143000"/>
            <a:ext cx="6019800" cy="451485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381000" y="5715000"/>
            <a:ext cx="84582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Uncharacteristic -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noProof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estern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pruce b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udwor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W. pine beetle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64"/>
            <a:ext cx="9372600" cy="705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2286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Wildfire: Wallow </a:t>
            </a:r>
            <a:r>
              <a:rPr lang="en-US" sz="4000" b="1" dirty="0" smtClean="0">
                <a:solidFill>
                  <a:schemeClr val="bg1"/>
                </a:solidFill>
              </a:rPr>
              <a:t>Fire, 2011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Arizona-New Mexico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4405563"/>
            <a:ext cx="6553200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538,049 acres 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$109 million</a:t>
            </a: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72 structures destroyed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t="148" r="7338" b="232"/>
          <a:stretch/>
        </p:blipFill>
        <p:spPr>
          <a:xfrm>
            <a:off x="-76200" y="5637"/>
            <a:ext cx="9220200" cy="6852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286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Wildfire: Monastery Complex Fire, 2011</a:t>
            </a:r>
          </a:p>
          <a:p>
            <a:r>
              <a:rPr lang="en-US" sz="4000" b="1" dirty="0" err="1" smtClean="0"/>
              <a:t>Satus</a:t>
            </a:r>
            <a:r>
              <a:rPr lang="en-US" sz="4000" b="1" dirty="0" smtClean="0"/>
              <a:t> Pass, Washington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4424232"/>
            <a:ext cx="655320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3,600 acres </a:t>
            </a: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$4.9 million</a:t>
            </a: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30 </a:t>
            </a:r>
            <a:r>
              <a:rPr lang="en-US" sz="3200" dirty="0" smtClean="0">
                <a:solidFill>
                  <a:schemeClr val="bg1"/>
                </a:solidFill>
              </a:rPr>
              <a:t>structures </a:t>
            </a:r>
            <a:endParaRPr lang="en-US" sz="3200" dirty="0">
              <a:solidFill>
                <a:schemeClr val="bg1"/>
              </a:solidFill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3900" y="6135469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Wildfire: Monastery Complex Fire, 2011</a:t>
            </a:r>
          </a:p>
          <a:p>
            <a:r>
              <a:rPr lang="en-US" b="1" dirty="0" err="1" smtClean="0"/>
              <a:t>Satus</a:t>
            </a:r>
            <a:r>
              <a:rPr lang="en-US" b="1" dirty="0" smtClean="0"/>
              <a:t> Pass, WA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38" y="-222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000" dirty="0"/>
              <a:t>Washington </a:t>
            </a:r>
            <a:r>
              <a:rPr lang="en-US" sz="4000" dirty="0" smtClean="0"/>
              <a:t>Prescribed </a:t>
            </a:r>
            <a:r>
              <a:rPr lang="en-US" sz="4000" dirty="0"/>
              <a:t>Fire Council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447800"/>
            <a:ext cx="7785538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/>
              <a:t>2012 Smoke Management in the </a:t>
            </a:r>
            <a:r>
              <a:rPr lang="en-US" sz="2000" b="1" dirty="0" smtClean="0"/>
              <a:t>Northwest, Boise ID</a:t>
            </a:r>
            <a:endParaRPr lang="en-US" sz="20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Reese Lolley, The Nature Conservancy, EWA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Forests Program</a:t>
            </a:r>
          </a:p>
        </p:txBody>
      </p:sp>
      <p:pic>
        <p:nvPicPr>
          <p:cNvPr id="7170" name="Picture 2" descr="C:\Users\rlolley\Pictures\YN Everett Issac Photos for Reese\DSC00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83700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4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2"/>
          <a:stretch/>
        </p:blipFill>
        <p:spPr>
          <a:xfrm>
            <a:off x="-18289" y="3467098"/>
            <a:ext cx="4574059" cy="33909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9864"/>
          <a:stretch/>
        </p:blipFill>
        <p:spPr bwMode="auto">
          <a:xfrm>
            <a:off x="-76200" y="-76201"/>
            <a:ext cx="4657598" cy="34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9656"/>
          <a:stretch/>
        </p:blipFill>
        <p:spPr>
          <a:xfrm>
            <a:off x="4571999" y="0"/>
            <a:ext cx="4574817" cy="3409234"/>
          </a:xfrm>
          <a:prstGeom prst="rect">
            <a:avLst/>
          </a:prstGeom>
        </p:spPr>
      </p:pic>
      <p:pic>
        <p:nvPicPr>
          <p:cNvPr id="12" name="Picture 10" descr="PB260021.JPG"/>
          <p:cNvPicPr>
            <a:picLocks noChangeAspect="1"/>
          </p:cNvPicPr>
          <p:nvPr/>
        </p:nvPicPr>
        <p:blipFill rotWithShape="1">
          <a:blip r:embed="rId6" cstate="print">
            <a:lum bright="-8000" contrast="40000"/>
          </a:blip>
          <a:srcRect l="2346" r="12901"/>
          <a:stretch/>
        </p:blipFill>
        <p:spPr bwMode="auto">
          <a:xfrm>
            <a:off x="4572001" y="3467098"/>
            <a:ext cx="4572000" cy="3390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53256" y="2747514"/>
            <a:ext cx="1761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VS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8613</TotalTime>
  <Words>660</Words>
  <Application>Microsoft Office PowerPoint</Application>
  <PresentationFormat>On-screen Show (4:3)</PresentationFormat>
  <Paragraphs>117</Paragraphs>
  <Slides>23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WPFC 2012 Smoke Management  in the Northwest, Boise ID</dc:title>
  <dc:creator>M. Reese Lolley</dc:creator>
  <cp:lastModifiedBy>Reese Lolley</cp:lastModifiedBy>
  <cp:revision>237</cp:revision>
  <dcterms:created xsi:type="dcterms:W3CDTF">2011-09-28T23:17:49Z</dcterms:created>
  <dcterms:modified xsi:type="dcterms:W3CDTF">2012-04-19T13:43:23Z</dcterms:modified>
  <cp:category>WPFC</cp:category>
</cp:coreProperties>
</file>