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</p:sldMasterIdLst>
  <p:notesMasterIdLst>
    <p:notesMasterId r:id="rId33"/>
  </p:notesMasterIdLst>
  <p:handoutMasterIdLst>
    <p:handoutMasterId r:id="rId34"/>
  </p:handoutMasterIdLst>
  <p:sldIdLst>
    <p:sldId id="293" r:id="rId2"/>
    <p:sldId id="292" r:id="rId3"/>
    <p:sldId id="297" r:id="rId4"/>
    <p:sldId id="295" r:id="rId5"/>
    <p:sldId id="294" r:id="rId6"/>
    <p:sldId id="296" r:id="rId7"/>
    <p:sldId id="266" r:id="rId8"/>
    <p:sldId id="269" r:id="rId9"/>
    <p:sldId id="270" r:id="rId10"/>
    <p:sldId id="257" r:id="rId11"/>
    <p:sldId id="258" r:id="rId12"/>
    <p:sldId id="299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1" r:id="rId28"/>
    <p:sldId id="287" r:id="rId29"/>
    <p:sldId id="290" r:id="rId30"/>
    <p:sldId id="288" r:id="rId31"/>
    <p:sldId id="29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5228" autoAdjust="0"/>
  </p:normalViewPr>
  <p:slideViewPr>
    <p:cSldViewPr showGuides="1"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8AF4-3BDD-4450-AD08-AAC931580931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767F-B767-463D-B0AB-C98B6AA5C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D29E85-7E34-45AA-B97C-AAE0AD6F8937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DDB023-A56E-4030-B9C0-1F0C4B5EB6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9950" cy="350996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33" y="4426404"/>
            <a:ext cx="5197256" cy="4197451"/>
          </a:xfrm>
          <a:noFill/>
          <a:ln/>
        </p:spPr>
        <p:txBody>
          <a:bodyPr lIns="93134" tIns="46566" rIns="93134" bIns="4656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9950" cy="350996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33" y="4426404"/>
            <a:ext cx="5197256" cy="4197451"/>
          </a:xfrm>
          <a:noFill/>
          <a:ln/>
        </p:spPr>
        <p:txBody>
          <a:bodyPr lIns="93134" tIns="46566" rIns="93134" bIns="4656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</a:t>
            </a:r>
            <a:r>
              <a:rPr lang="en-US" baseline="0" dirty="0" smtClean="0"/>
              <a:t> to show we are early in the process and there are many upcoming opportunities to participate and comment, in addition to any consultation requests.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6D947-DDCF-473A-B4E0-985D639205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9950" cy="350996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33" y="4426404"/>
            <a:ext cx="5197256" cy="4197451"/>
          </a:xfrm>
          <a:noFill/>
          <a:ln/>
        </p:spPr>
        <p:txBody>
          <a:bodyPr lIns="93134" tIns="46566" rIns="93134" bIns="4656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EPA will have a “catch all” FIP to cover individual allotments that are not otherwise associated with a </a:t>
            </a:r>
            <a:r>
              <a:rPr lang="en-US" dirty="0" err="1" smtClean="0"/>
              <a:t>Resevation</a:t>
            </a:r>
            <a:r>
              <a:rPr lang="en-US" dirty="0" smtClean="0"/>
              <a:t> or</a:t>
            </a:r>
            <a:r>
              <a:rPr lang="en-US" baseline="0" dirty="0" smtClean="0"/>
              <a:t> that have multiple possible connections.  Implementation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6D947-DDCF-473A-B4E0-985D639205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Smudge Pots</a:t>
            </a:r>
            <a:r>
              <a:rPr lang="en-US" baseline="0" dirty="0" smtClean="0"/>
              <a:t> are not regulated by the FARR but are by state and local air agencies around the Reservations with heavy smudge pot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6D947-DDCF-473A-B4E0-985D639205F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Woodstoves are still</a:t>
            </a:r>
            <a:r>
              <a:rPr lang="en-US" baseline="0" dirty="0" smtClean="0"/>
              <a:t> allowed during burn bans in nonattainment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6D947-DDCF-473A-B4E0-985D639205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0BB88-667C-4631-BFE1-C0C082C6DC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9788" cy="34861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4" y="4415077"/>
            <a:ext cx="5608954" cy="418353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(4) Interim provision</a:t>
            </a:r>
          </a:p>
          <a:p>
            <a:r>
              <a:rPr lang="en-US" dirty="0" smtClean="0"/>
              <a:t>Until the effective date of a regulation promulgated under paragraph (2), the following</a:t>
            </a:r>
          </a:p>
          <a:p>
            <a:r>
              <a:rPr lang="en-US" dirty="0" smtClean="0"/>
              <a:t>guidance issued by the Administrator shall continue to apply:</a:t>
            </a:r>
          </a:p>
          <a:p>
            <a:endParaRPr lang="en-US" dirty="0" smtClean="0"/>
          </a:p>
          <a:p>
            <a:r>
              <a:rPr lang="en-US" dirty="0" smtClean="0"/>
              <a:t>(A) Guidance on the identification and use of air quality data affected by exceptional events (July 1986).</a:t>
            </a:r>
          </a:p>
          <a:p>
            <a:r>
              <a:rPr lang="en-US" dirty="0" smtClean="0"/>
              <a:t>(B) Areas affected by PM–10 natural events, May 30, 1996.</a:t>
            </a:r>
          </a:p>
          <a:p>
            <a:r>
              <a:rPr lang="en-US" dirty="0" smtClean="0"/>
              <a:t>(C) Appendices I, K, and N to part 50 of title 40, Code of Federal Regulations.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B023-A56E-4030-B9C0-1F0C4B5EB66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471D6-859D-4CAF-A507-CC4D35842AD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Notice the bulldozer for scale of the fire.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07DE-3EA0-4C78-8AF8-8E49BC9EEFDB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4E73-243F-4927-B59C-6EE1315C9D04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7BCC-63D7-4D5E-8386-ADAF399ED26C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362200"/>
            <a:ext cx="8001000" cy="3124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51ACB-BCCE-4914-A10A-CCA80047E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A3A27-9769-45E5-A82F-BAED1C1C9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49F0-D79A-42A2-BBAE-33E1FBA35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B7BF-B0A9-4E15-A48B-14D6F35A5133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B5D4-2CD3-489A-A877-14575259E7E3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A396-3BFB-4E3F-9E69-67D404CF84E6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5EAB-5A40-4CBE-A03D-FBFE4DF2BF24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F3D7-2E4F-417D-9E30-4795DC9C10EB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9023-59A9-466F-8ECC-0D8B8C1BC5AA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CF8E-71F4-4154-A05A-CB221472CE92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52B-448B-4E4F-8A6B-A2F33FCAE3CC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F974C2-BD4C-44B7-B813-9F86B9963CFC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98428F9-09FD-4086-A4CF-62714192F9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ttn/analysis/exevents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uzuki.debra@epa.gov" TargetMode="External"/><Relationship Id="rId2" Type="http://schemas.openxmlformats.org/officeDocument/2006/relationships/hyperlink" Target="mailto:dalrymple.anne@epa.gov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ttn/naaqs/standards/pm/s_pm_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McGown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EPA UPDATE</a:t>
            </a:r>
            <a:br>
              <a:rPr lang="en-US" dirty="0" smtClean="0"/>
            </a:br>
            <a:r>
              <a:rPr lang="en-US" dirty="0" smtClean="0"/>
              <a:t>Annual Smoke Meeting 2012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Exceptional Events Update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EPA has developed draft guidance to address key implementation issues</a:t>
            </a:r>
          </a:p>
          <a:p>
            <a:endParaRPr lang="en-US" sz="2600" dirty="0" smtClean="0"/>
          </a:p>
          <a:p>
            <a:pPr lvl="1"/>
            <a:r>
              <a:rPr lang="en-US" sz="1900" dirty="0" smtClean="0"/>
              <a:t>Describes administrative process and timing for demonstration submittal and review of Exceptional Events Data</a:t>
            </a:r>
          </a:p>
          <a:p>
            <a:pPr lvl="1">
              <a:buNone/>
            </a:pPr>
            <a:endParaRPr lang="en-US" sz="1900" dirty="0" smtClean="0"/>
          </a:p>
          <a:p>
            <a:pPr lvl="1"/>
            <a:r>
              <a:rPr lang="en-US" sz="1900" dirty="0" smtClean="0"/>
              <a:t>Provides previously reviewed demonstrations and best practice components</a:t>
            </a:r>
          </a:p>
          <a:p>
            <a:pPr lvl="1">
              <a:buNone/>
            </a:pPr>
            <a:endParaRPr lang="en-US" sz="1900" dirty="0" smtClean="0"/>
          </a:p>
          <a:p>
            <a:pPr lvl="1"/>
            <a:r>
              <a:rPr lang="en-US" sz="1900" dirty="0" smtClean="0"/>
              <a:t>Provides specific guidance for high wind dust events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Identifies types of evidence that could be used in a fire/ozone event submittal and clarifies EER criteria that apply to all types of events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Responds to comments submitted on draft products distributed last year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Exceptional Events Update </a:t>
            </a:r>
            <a:br>
              <a:rPr lang="en-US" sz="4400" dirty="0" smtClean="0"/>
            </a:br>
            <a:r>
              <a:rPr lang="en-US" sz="4400" dirty="0" smtClean="0"/>
              <a:t>    Early Summer 2012 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467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Draft Guidance products </a:t>
            </a:r>
          </a:p>
          <a:p>
            <a:pPr lvl="1">
              <a:defRPr/>
            </a:pPr>
            <a:r>
              <a:rPr lang="en-US" sz="1800" dirty="0" smtClean="0"/>
              <a:t>Overview of Draft Guidance Documents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1800" dirty="0" smtClean="0"/>
              <a:t>Attachments</a:t>
            </a:r>
          </a:p>
          <a:p>
            <a:pPr lvl="2">
              <a:defRPr/>
            </a:pPr>
            <a:r>
              <a:rPr lang="en-US" sz="1600" dirty="0" smtClean="0"/>
              <a:t>Frequently Asked Questions</a:t>
            </a:r>
          </a:p>
          <a:p>
            <a:pPr lvl="2">
              <a:defRPr/>
            </a:pPr>
            <a:r>
              <a:rPr lang="en-US" sz="1600" dirty="0" smtClean="0"/>
              <a:t>High Winds Guidance Document</a:t>
            </a:r>
          </a:p>
          <a:p>
            <a:pPr lvl="2">
              <a:defRPr/>
            </a:pPr>
            <a:r>
              <a:rPr lang="en-US" sz="1600" dirty="0" smtClean="0"/>
              <a:t> Questions designed to focus public review</a:t>
            </a:r>
          </a:p>
          <a:p>
            <a:pPr lvl="1">
              <a:defRPr/>
            </a:pPr>
            <a:r>
              <a:rPr lang="en-US" sz="1800" dirty="0" smtClean="0"/>
              <a:t>Response to Comments Document (to be distributed to original </a:t>
            </a:r>
            <a:r>
              <a:rPr lang="en-US" sz="1800" dirty="0" err="1" smtClean="0"/>
              <a:t>commenters</a:t>
            </a:r>
            <a:r>
              <a:rPr lang="en-US" sz="1800" dirty="0" smtClean="0"/>
              <a:t> via email, will also be in </a:t>
            </a:r>
            <a:r>
              <a:rPr lang="en-US" sz="1800" dirty="0" err="1" smtClean="0"/>
              <a:t>ExEvents</a:t>
            </a:r>
            <a:r>
              <a:rPr lang="en-US" sz="1800" dirty="0" smtClean="0"/>
              <a:t> docket)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1800" dirty="0" smtClean="0"/>
              <a:t>Website </a:t>
            </a:r>
            <a:r>
              <a:rPr lang="en-US" sz="1800" dirty="0" smtClean="0">
                <a:hlinkClick r:id="rId3"/>
              </a:rPr>
              <a:t>http://www.epa.gov/ttn/analysis/exevents.htm</a:t>
            </a:r>
            <a:endParaRPr lang="en-US" sz="1800" dirty="0" smtClean="0"/>
          </a:p>
          <a:p>
            <a:pPr lvl="1"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2400" dirty="0" smtClean="0"/>
              <a:t>Draft Guidance products under development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Guidance document on wildfire events and ozone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Replacement for EPA’s Interim Fire Policy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Wildland</a:t>
            </a:r>
            <a:r>
              <a:rPr lang="en-US" dirty="0" smtClean="0"/>
              <a:t> Fire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EPA has received significant input from Land Management Agencies</a:t>
            </a:r>
          </a:p>
          <a:p>
            <a:r>
              <a:rPr lang="en-US" dirty="0" smtClean="0"/>
              <a:t>Examination of 3 tier approach for SMP</a:t>
            </a:r>
          </a:p>
          <a:p>
            <a:r>
              <a:rPr lang="en-US" dirty="0" smtClean="0"/>
              <a:t>How will it be tied to the Exception Events Rule</a:t>
            </a:r>
          </a:p>
          <a:p>
            <a:r>
              <a:rPr lang="en-US" dirty="0" smtClean="0"/>
              <a:t>Internal EPA workgroup currently working on new policy</a:t>
            </a:r>
          </a:p>
          <a:p>
            <a:r>
              <a:rPr lang="en-US" dirty="0" smtClean="0"/>
              <a:t>Distribution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proposed policy back to Land Managers</a:t>
            </a:r>
          </a:p>
          <a:p>
            <a:r>
              <a:rPr lang="en-US" dirty="0" smtClean="0"/>
              <a:t>Proposed Policy for Public Comment (Aug 2012?)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143000" y="457200"/>
            <a:ext cx="6858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800">
              <a:latin typeface="Times New Roman" charset="0"/>
            </a:endParaRPr>
          </a:p>
          <a:p>
            <a:pPr algn="l"/>
            <a:endParaRPr lang="en-US" sz="2800">
              <a:latin typeface="Times New Roman" charset="0"/>
            </a:endParaRPr>
          </a:p>
          <a:p>
            <a:pPr algn="ctr"/>
            <a:endParaRPr lang="en-US" sz="2800">
              <a:latin typeface="Times New Roman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Federal Air Rules </a:t>
            </a:r>
            <a:br>
              <a:rPr lang="en-US" b="1" smtClean="0"/>
            </a:br>
            <a:r>
              <a:rPr lang="en-US" b="1" smtClean="0"/>
              <a:t>for Reservations</a:t>
            </a:r>
          </a:p>
        </p:txBody>
      </p:sp>
      <p:pic>
        <p:nvPicPr>
          <p:cNvPr id="3076" name="Picture 9" descr="rhome106-0669_IM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133600"/>
            <a:ext cx="3200400" cy="4267200"/>
          </a:xfrm>
        </p:spPr>
      </p:pic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191000" y="1905000"/>
            <a:ext cx="495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FARR </a:t>
            </a:r>
            <a:r>
              <a:rPr lang="en-US" sz="2800" b="1" dirty="0">
                <a:latin typeface="Arial" charset="0"/>
              </a:rPr>
              <a:t>Revisions</a:t>
            </a:r>
          </a:p>
          <a:p>
            <a:endParaRPr lang="en-US" b="1" dirty="0">
              <a:latin typeface="Arial" charset="0"/>
            </a:endParaRPr>
          </a:p>
          <a:p>
            <a:endParaRPr lang="en-US" sz="2000" b="1" dirty="0">
              <a:latin typeface="Arial" charset="0"/>
            </a:endParaRPr>
          </a:p>
          <a:p>
            <a:endParaRPr lang="en-US" b="1" dirty="0">
              <a:latin typeface="Arial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38200" y="6411913"/>
            <a:ext cx="845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Before the FARR, we had few legal means to address this type of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5249862" cy="1820862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Federal Air Rules for Indian Reservations:</a:t>
            </a:r>
            <a:br>
              <a:rPr lang="en-US" sz="4000" smtClean="0"/>
            </a:br>
            <a:r>
              <a:rPr lang="en-US" sz="4000" smtClean="0"/>
              <a:t>(FARR)</a:t>
            </a:r>
            <a:endParaRPr lang="en-US" sz="32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8458200" cy="4114800"/>
          </a:xfrm>
        </p:spPr>
        <p:txBody>
          <a:bodyPr/>
          <a:lstStyle/>
          <a:p>
            <a:r>
              <a:rPr lang="en-US" sz="2400" dirty="0" smtClean="0"/>
              <a:t>Federally-enforceable air quality regulations on 39 Indian reservations in ID, OR, &amp; WA in order to </a:t>
            </a:r>
            <a:r>
              <a:rPr lang="en-US" sz="2400" b="1" dirty="0" smtClean="0"/>
              <a:t>protect human health and the environment.</a:t>
            </a:r>
          </a:p>
          <a:p>
            <a:r>
              <a:rPr lang="en-US" sz="2400" dirty="0" smtClean="0"/>
              <a:t>Fill the regulatory gap for reservation </a:t>
            </a:r>
            <a:r>
              <a:rPr lang="en-US" sz="2400" dirty="0" smtClean="0"/>
              <a:t>residents</a:t>
            </a:r>
            <a:endParaRPr lang="en-US" sz="2400" dirty="0" smtClean="0"/>
          </a:p>
          <a:p>
            <a:r>
              <a:rPr lang="en-US" sz="2400" dirty="0" smtClean="0"/>
              <a:t>Air quality protections similar to those outside the reservations.</a:t>
            </a:r>
          </a:p>
          <a:p>
            <a:r>
              <a:rPr lang="en-US" sz="2400" dirty="0" smtClean="0"/>
              <a:t>These rules were effective </a:t>
            </a:r>
            <a:r>
              <a:rPr lang="en-US" sz="2400" b="1" dirty="0" smtClean="0"/>
              <a:t>June 2005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FARR is unique to Region 10.  </a:t>
            </a:r>
            <a:endParaRPr lang="en-US" sz="2900" dirty="0" smtClean="0"/>
          </a:p>
        </p:txBody>
      </p:sp>
      <p:pic>
        <p:nvPicPr>
          <p:cNvPr id="4100" name="Picture 4" descr="TribalAIR Ban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292100"/>
            <a:ext cx="9906000" cy="1612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subject to the FARR?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8382000" cy="1981200"/>
          </a:xfrm>
          <a:noFill/>
        </p:spPr>
        <p:txBody>
          <a:bodyPr>
            <a:normAutofit/>
          </a:bodyPr>
          <a:lstStyle/>
          <a:p>
            <a:endParaRPr lang="en-US" sz="2800" smtClean="0"/>
          </a:p>
          <a:p>
            <a:r>
              <a:rPr lang="en-US" sz="2800" smtClean="0"/>
              <a:t>The FARR currently applies to </a:t>
            </a:r>
            <a:r>
              <a:rPr lang="en-US" sz="2800" b="1" smtClean="0"/>
              <a:t>all persons </a:t>
            </a:r>
            <a:r>
              <a:rPr lang="en-US" sz="2800" smtClean="0"/>
              <a:t>and </a:t>
            </a:r>
            <a:r>
              <a:rPr lang="en-US" sz="2800" b="1" smtClean="0"/>
              <a:t>businesses</a:t>
            </a:r>
            <a:r>
              <a:rPr lang="en-US" sz="2800" smtClean="0"/>
              <a:t> located within the federally-recognized exterior boundary of the reservation.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Implementation Highlights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57400"/>
            <a:ext cx="8650288" cy="4611688"/>
          </a:xfrm>
        </p:spPr>
        <p:txBody>
          <a:bodyPr/>
          <a:lstStyle/>
          <a:p>
            <a:r>
              <a:rPr lang="en-US" sz="2400" dirty="0" smtClean="0"/>
              <a:t>12 </a:t>
            </a:r>
            <a:r>
              <a:rPr lang="en-US" sz="2400" b="1" dirty="0" smtClean="0"/>
              <a:t>Burn Bans</a:t>
            </a:r>
            <a:r>
              <a:rPr lang="en-US" sz="2400" dirty="0" smtClean="0"/>
              <a:t> called in partnership with Tribes during 2011-2012 season.</a:t>
            </a:r>
          </a:p>
          <a:p>
            <a:r>
              <a:rPr lang="en-US" sz="2400" dirty="0" smtClean="0"/>
              <a:t>Approximately 150 Sources </a:t>
            </a:r>
            <a:r>
              <a:rPr lang="en-US" sz="2400" b="1" dirty="0" smtClean="0"/>
              <a:t>Registered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18 </a:t>
            </a:r>
            <a:r>
              <a:rPr lang="en-US" sz="2400" b="1" dirty="0" smtClean="0"/>
              <a:t>Non-Title V Permits</a:t>
            </a:r>
            <a:r>
              <a:rPr lang="en-US" sz="2400" dirty="0" smtClean="0"/>
              <a:t> issued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Enforcement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FY10:  3 penalties, 11 NOVs, and 15 114’s</a:t>
            </a:r>
            <a:br>
              <a:rPr lang="en-US" sz="2400" dirty="0" smtClean="0"/>
            </a:br>
            <a:r>
              <a:rPr lang="en-US" sz="2400" dirty="0" smtClean="0"/>
              <a:t>FY11:  5 penalties, 5 NOVs, and 11 114’s</a:t>
            </a:r>
            <a:br>
              <a:rPr lang="en-US" sz="2400" dirty="0" smtClean="0"/>
            </a:br>
            <a:r>
              <a:rPr lang="en-US" sz="2400" dirty="0" smtClean="0"/>
              <a:t>FY12 (thru Feb. 2012):  2 penalties, 10 NOVs</a:t>
            </a:r>
          </a:p>
          <a:p>
            <a:r>
              <a:rPr lang="en-US" sz="2400" dirty="0" smtClean="0"/>
              <a:t>Provided targeted </a:t>
            </a:r>
            <a:r>
              <a:rPr lang="en-US" sz="2400" b="1" dirty="0" smtClean="0"/>
              <a:t>compliance assistance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383462" cy="11350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FARR Overview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4582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FARR protects people’s health and air quality</a:t>
            </a:r>
          </a:p>
          <a:p>
            <a:r>
              <a:rPr lang="en-US" sz="2400" dirty="0" smtClean="0"/>
              <a:t>Federal Implementation Plans + Tribal partnerships and Delegation Agreements support Tribal Sovereignty and Tribal Capacity Building</a:t>
            </a:r>
          </a:p>
          <a:p>
            <a:r>
              <a:rPr lang="en-US" sz="2400" dirty="0" smtClean="0"/>
              <a:t>Smoke Management through Burn Permits and Burn Bans </a:t>
            </a:r>
          </a:p>
          <a:p>
            <a:r>
              <a:rPr lang="en-US" sz="2400" dirty="0" smtClean="0"/>
              <a:t>Registration Data = First EI of sources and quantities of air pollution on Indian Reservations in R10</a:t>
            </a:r>
          </a:p>
          <a:p>
            <a:r>
              <a:rPr lang="en-US" sz="2400" dirty="0" smtClean="0"/>
              <a:t>Non TV permits allowed sources to take synthetic limits</a:t>
            </a:r>
          </a:p>
          <a:p>
            <a:r>
              <a:rPr lang="en-US" sz="2400" dirty="0" smtClean="0"/>
              <a:t>Rules used as a model by Tribes and States developing their own rules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Why are we revising the FARR now?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86000"/>
            <a:ext cx="8077200" cy="4114800"/>
          </a:xfrm>
        </p:spPr>
        <p:txBody>
          <a:bodyPr/>
          <a:lstStyle/>
          <a:p>
            <a:r>
              <a:rPr lang="en-US" sz="2400" b="1" dirty="0" smtClean="0"/>
              <a:t>2005</a:t>
            </a:r>
            <a:r>
              <a:rPr lang="en-US" sz="2400" dirty="0" smtClean="0"/>
              <a:t> rulemaking was a </a:t>
            </a:r>
            <a:r>
              <a:rPr lang="en-US" sz="2400" b="1" dirty="0" smtClean="0"/>
              <a:t>first step</a:t>
            </a:r>
            <a:r>
              <a:rPr lang="en-US" sz="2400" dirty="0" smtClean="0"/>
              <a:t> to fill regulatory gap.</a:t>
            </a:r>
          </a:p>
          <a:p>
            <a:endParaRPr lang="en-US" sz="2400" dirty="0" smtClean="0"/>
          </a:p>
          <a:p>
            <a:r>
              <a:rPr lang="en-US" sz="2400" dirty="0" smtClean="0"/>
              <a:t>After </a:t>
            </a:r>
            <a:r>
              <a:rPr lang="en-US" sz="2400" b="1" dirty="0" smtClean="0"/>
              <a:t>6+ years of implementing</a:t>
            </a:r>
            <a:r>
              <a:rPr lang="en-US" sz="2400" dirty="0" smtClean="0"/>
              <a:t> the FARR, EPA &amp; Tribes have </a:t>
            </a:r>
            <a:r>
              <a:rPr lang="en-US" sz="2400" b="1" dirty="0" smtClean="0"/>
              <a:t>experience</a:t>
            </a:r>
            <a:r>
              <a:rPr lang="en-US" sz="2400" dirty="0" smtClean="0"/>
              <a:t> to consider what could be improved, including controls for new sources of air pollution.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68"/>
          <p:cNvSpPr>
            <a:spLocks noChangeArrowheads="1"/>
          </p:cNvSpPr>
          <p:nvPr/>
        </p:nvSpPr>
        <p:spPr bwMode="auto">
          <a:xfrm>
            <a:off x="3276600" y="5105400"/>
            <a:ext cx="6858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07" name="Rectangle 1068"/>
          <p:cNvSpPr>
            <a:spLocks noChangeArrowheads="1"/>
          </p:cNvSpPr>
          <p:nvPr/>
        </p:nvSpPr>
        <p:spPr bwMode="auto">
          <a:xfrm>
            <a:off x="3276600" y="4114800"/>
            <a:ext cx="6858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08" name="Rectangle 1066"/>
          <p:cNvSpPr>
            <a:spLocks noChangeArrowheads="1"/>
          </p:cNvSpPr>
          <p:nvPr/>
        </p:nvSpPr>
        <p:spPr bwMode="auto">
          <a:xfrm>
            <a:off x="6934200" y="4267200"/>
            <a:ext cx="762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ea typeface="+mn-ea"/>
            </a:endParaRPr>
          </a:p>
        </p:txBody>
      </p:sp>
      <p:sp>
        <p:nvSpPr>
          <p:cNvPr id="21509" name="Rectangle 1071"/>
          <p:cNvSpPr>
            <a:spLocks noChangeArrowheads="1"/>
          </p:cNvSpPr>
          <p:nvPr/>
        </p:nvSpPr>
        <p:spPr bwMode="auto">
          <a:xfrm>
            <a:off x="7696200" y="3962400"/>
            <a:ext cx="685800" cy="1219200"/>
          </a:xfrm>
          <a:prstGeom prst="rect">
            <a:avLst/>
          </a:prstGeom>
          <a:solidFill>
            <a:srgbClr val="FFC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10" name="Rectangle 1069"/>
          <p:cNvSpPr>
            <a:spLocks noChangeArrowheads="1"/>
          </p:cNvSpPr>
          <p:nvPr/>
        </p:nvSpPr>
        <p:spPr bwMode="auto">
          <a:xfrm>
            <a:off x="6248400" y="2971800"/>
            <a:ext cx="6858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11" name="Rectangle 1070"/>
          <p:cNvSpPr>
            <a:spLocks noChangeArrowheads="1"/>
          </p:cNvSpPr>
          <p:nvPr/>
        </p:nvSpPr>
        <p:spPr bwMode="auto">
          <a:xfrm>
            <a:off x="5410200" y="5105400"/>
            <a:ext cx="838200" cy="1143000"/>
          </a:xfrm>
          <a:prstGeom prst="rect">
            <a:avLst/>
          </a:prstGeom>
          <a:solidFill>
            <a:srgbClr val="E5FF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12" name="Rectangle 1070"/>
          <p:cNvSpPr>
            <a:spLocks noChangeArrowheads="1"/>
          </p:cNvSpPr>
          <p:nvPr/>
        </p:nvSpPr>
        <p:spPr bwMode="auto">
          <a:xfrm>
            <a:off x="5410200" y="4495800"/>
            <a:ext cx="838200" cy="533400"/>
          </a:xfrm>
          <a:prstGeom prst="rect">
            <a:avLst/>
          </a:prstGeom>
          <a:solidFill>
            <a:srgbClr val="E5FF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13" name="Rectangle 1070"/>
          <p:cNvSpPr>
            <a:spLocks noChangeArrowheads="1"/>
          </p:cNvSpPr>
          <p:nvPr/>
        </p:nvSpPr>
        <p:spPr bwMode="auto">
          <a:xfrm>
            <a:off x="5410200" y="4038600"/>
            <a:ext cx="838200" cy="381000"/>
          </a:xfrm>
          <a:prstGeom prst="rect">
            <a:avLst/>
          </a:prstGeom>
          <a:solidFill>
            <a:srgbClr val="E5FF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14" name="Rectangle 1071"/>
          <p:cNvSpPr>
            <a:spLocks noChangeArrowheads="1"/>
          </p:cNvSpPr>
          <p:nvPr/>
        </p:nvSpPr>
        <p:spPr bwMode="auto">
          <a:xfrm>
            <a:off x="4724400" y="4495800"/>
            <a:ext cx="685800" cy="1219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1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FARR Revision Process 2010-13</a:t>
            </a:r>
          </a:p>
        </p:txBody>
      </p:sp>
      <p:cxnSp>
        <p:nvCxnSpPr>
          <p:cNvPr id="21516" name="AutoShape 1036"/>
          <p:cNvCxnSpPr>
            <a:cxnSpLocks noChangeShapeType="1"/>
          </p:cNvCxnSpPr>
          <p:nvPr/>
        </p:nvCxnSpPr>
        <p:spPr bwMode="auto">
          <a:xfrm>
            <a:off x="2513013" y="2743200"/>
            <a:ext cx="1587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17" name="AutoShape 1037"/>
          <p:cNvCxnSpPr>
            <a:cxnSpLocks noChangeShapeType="1"/>
          </p:cNvCxnSpPr>
          <p:nvPr/>
        </p:nvCxnSpPr>
        <p:spPr bwMode="auto">
          <a:xfrm>
            <a:off x="9144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18" name="AutoShape 1041"/>
          <p:cNvCxnSpPr>
            <a:cxnSpLocks noChangeShapeType="1"/>
          </p:cNvCxnSpPr>
          <p:nvPr/>
        </p:nvCxnSpPr>
        <p:spPr bwMode="auto">
          <a:xfrm>
            <a:off x="17526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19" name="AutoShape 1034"/>
          <p:cNvCxnSpPr>
            <a:cxnSpLocks noChangeShapeType="1"/>
          </p:cNvCxnSpPr>
          <p:nvPr/>
        </p:nvCxnSpPr>
        <p:spPr bwMode="auto">
          <a:xfrm>
            <a:off x="32766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0" name="AutoShape 1036"/>
          <p:cNvCxnSpPr>
            <a:cxnSpLocks noChangeShapeType="1"/>
          </p:cNvCxnSpPr>
          <p:nvPr/>
        </p:nvCxnSpPr>
        <p:spPr bwMode="auto">
          <a:xfrm>
            <a:off x="54102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1" name="AutoShape 1037"/>
          <p:cNvCxnSpPr>
            <a:cxnSpLocks noChangeShapeType="1"/>
          </p:cNvCxnSpPr>
          <p:nvPr/>
        </p:nvCxnSpPr>
        <p:spPr bwMode="auto">
          <a:xfrm>
            <a:off x="39624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2" name="AutoShape 1041"/>
          <p:cNvCxnSpPr>
            <a:cxnSpLocks noChangeShapeType="1"/>
          </p:cNvCxnSpPr>
          <p:nvPr/>
        </p:nvCxnSpPr>
        <p:spPr bwMode="auto">
          <a:xfrm>
            <a:off x="47244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3" name="AutoShape 1034"/>
          <p:cNvCxnSpPr>
            <a:cxnSpLocks noChangeShapeType="1"/>
          </p:cNvCxnSpPr>
          <p:nvPr/>
        </p:nvCxnSpPr>
        <p:spPr bwMode="auto">
          <a:xfrm>
            <a:off x="6246813" y="2667000"/>
            <a:ext cx="1587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4" name="AutoShape 1037"/>
          <p:cNvCxnSpPr>
            <a:cxnSpLocks noChangeShapeType="1"/>
          </p:cNvCxnSpPr>
          <p:nvPr/>
        </p:nvCxnSpPr>
        <p:spPr bwMode="auto">
          <a:xfrm>
            <a:off x="69342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1041"/>
          <p:cNvCxnSpPr>
            <a:cxnSpLocks noChangeShapeType="1"/>
          </p:cNvCxnSpPr>
          <p:nvPr/>
        </p:nvCxnSpPr>
        <p:spPr bwMode="auto">
          <a:xfrm>
            <a:off x="76962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26" name="Rectangle 1064"/>
          <p:cNvSpPr>
            <a:spLocks noChangeArrowheads="1"/>
          </p:cNvSpPr>
          <p:nvPr/>
        </p:nvSpPr>
        <p:spPr bwMode="auto">
          <a:xfrm>
            <a:off x="152400" y="2819400"/>
            <a:ext cx="762000" cy="1905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228600" y="2819400"/>
            <a:ext cx="685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/>
              <a:t>Initial list </a:t>
            </a:r>
            <a:br>
              <a:rPr lang="en-US" sz="1000" dirty="0"/>
            </a:br>
            <a:r>
              <a:rPr lang="en-US" sz="1000" dirty="0"/>
              <a:t>of potential </a:t>
            </a:r>
            <a:br>
              <a:rPr lang="en-US" sz="1000" dirty="0"/>
            </a:br>
            <a:r>
              <a:rPr lang="en-US" sz="1000" dirty="0"/>
              <a:t>revisions from Tribes &amp; EPA </a:t>
            </a:r>
            <a:r>
              <a:rPr lang="en-US" sz="1000" dirty="0" smtClean="0"/>
              <a:t>Staff: </a:t>
            </a:r>
            <a:r>
              <a:rPr lang="en-US" sz="1000" b="1" dirty="0" smtClean="0"/>
              <a:t>2005-2010</a:t>
            </a:r>
            <a:endParaRPr lang="en-US" sz="1000" b="1" dirty="0"/>
          </a:p>
        </p:txBody>
      </p:sp>
      <p:sp>
        <p:nvSpPr>
          <p:cNvPr id="21528" name="Rectangle 1065"/>
          <p:cNvSpPr>
            <a:spLocks noChangeArrowheads="1"/>
          </p:cNvSpPr>
          <p:nvPr/>
        </p:nvSpPr>
        <p:spPr bwMode="auto">
          <a:xfrm>
            <a:off x="914400" y="2819400"/>
            <a:ext cx="838200" cy="1905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29" name="TextBox 63"/>
          <p:cNvSpPr txBox="1">
            <a:spLocks noChangeArrowheads="1"/>
          </p:cNvSpPr>
          <p:nvPr/>
        </p:nvSpPr>
        <p:spPr bwMode="auto">
          <a:xfrm>
            <a:off x="914400" y="2819400"/>
            <a:ext cx="91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 dirty="0" smtClean="0"/>
              <a:t>April 2010</a:t>
            </a:r>
            <a:r>
              <a:rPr lang="en-US" sz="1000" dirty="0" smtClean="0"/>
              <a:t>:  </a:t>
            </a:r>
            <a:r>
              <a:rPr lang="en-US" sz="1000" dirty="0"/>
              <a:t>Met with tribal air staff to discuss initial input on scope of rule revisions and consultation plan  </a:t>
            </a:r>
          </a:p>
        </p:txBody>
      </p:sp>
      <p:sp>
        <p:nvSpPr>
          <p:cNvPr id="21530" name="Rectangle 1065"/>
          <p:cNvSpPr>
            <a:spLocks noChangeArrowheads="1"/>
          </p:cNvSpPr>
          <p:nvPr/>
        </p:nvSpPr>
        <p:spPr bwMode="auto">
          <a:xfrm>
            <a:off x="6248400" y="4038600"/>
            <a:ext cx="6858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31" name="TextBox 65"/>
          <p:cNvSpPr txBox="1">
            <a:spLocks noChangeArrowheads="1"/>
          </p:cNvSpPr>
          <p:nvPr/>
        </p:nvSpPr>
        <p:spPr bwMode="auto">
          <a:xfrm>
            <a:off x="6172200" y="4038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Consider comments</a:t>
            </a:r>
          </a:p>
        </p:txBody>
      </p:sp>
      <p:sp>
        <p:nvSpPr>
          <p:cNvPr id="21532" name="Rectangle 1065"/>
          <p:cNvSpPr>
            <a:spLocks noChangeArrowheads="1"/>
          </p:cNvSpPr>
          <p:nvPr/>
        </p:nvSpPr>
        <p:spPr bwMode="auto">
          <a:xfrm>
            <a:off x="914400" y="4953000"/>
            <a:ext cx="8382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33" name="TextBox 68"/>
          <p:cNvSpPr txBox="1">
            <a:spLocks noChangeArrowheads="1"/>
          </p:cNvSpPr>
          <p:nvPr/>
        </p:nvSpPr>
        <p:spPr bwMode="auto">
          <a:xfrm>
            <a:off x="914400" y="4953000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 dirty="0" smtClean="0"/>
              <a:t>July 2010</a:t>
            </a:r>
            <a:r>
              <a:rPr lang="en-US" sz="1000" dirty="0" smtClean="0"/>
              <a:t>:  </a:t>
            </a:r>
            <a:r>
              <a:rPr lang="en-US" sz="1000" dirty="0"/>
              <a:t>Sent consultation Letter #1</a:t>
            </a:r>
          </a:p>
        </p:txBody>
      </p:sp>
      <p:sp>
        <p:nvSpPr>
          <p:cNvPr id="21534" name="TextBox 71"/>
          <p:cNvSpPr txBox="1">
            <a:spLocks noChangeArrowheads="1"/>
          </p:cNvSpPr>
          <p:nvPr/>
        </p:nvSpPr>
        <p:spPr bwMode="auto">
          <a:xfrm>
            <a:off x="1752600" y="4495800"/>
            <a:ext cx="762000" cy="1785104"/>
          </a:xfrm>
          <a:prstGeom prst="rect">
            <a:avLst/>
          </a:prstGeom>
          <a:solidFill>
            <a:srgbClr val="D1D1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/>
              <a:t>Complete discussion on rule scope  with EPA and Tribal air </a:t>
            </a:r>
            <a:r>
              <a:rPr lang="en-US" sz="1000" dirty="0" smtClean="0"/>
              <a:t>staff:</a:t>
            </a:r>
          </a:p>
          <a:p>
            <a:pPr algn="l"/>
            <a:r>
              <a:rPr lang="en-US" sz="1000" b="1" dirty="0" smtClean="0"/>
              <a:t>Parts still ongoing 2012</a:t>
            </a:r>
            <a:endParaRPr lang="en-US" sz="1000" b="1" dirty="0"/>
          </a:p>
        </p:txBody>
      </p:sp>
      <p:sp>
        <p:nvSpPr>
          <p:cNvPr id="21535" name="Rectangle 1066"/>
          <p:cNvSpPr>
            <a:spLocks noChangeArrowheads="1"/>
          </p:cNvSpPr>
          <p:nvPr/>
        </p:nvSpPr>
        <p:spPr bwMode="auto">
          <a:xfrm>
            <a:off x="6324600" y="1981200"/>
            <a:ext cx="762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36" name="Rectangle 1066"/>
          <p:cNvSpPr>
            <a:spLocks noChangeArrowheads="1"/>
          </p:cNvSpPr>
          <p:nvPr/>
        </p:nvSpPr>
        <p:spPr bwMode="auto">
          <a:xfrm>
            <a:off x="1752600" y="3429000"/>
            <a:ext cx="7620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37" name="Rectangle 1067"/>
          <p:cNvSpPr>
            <a:spLocks noChangeArrowheads="1"/>
          </p:cNvSpPr>
          <p:nvPr/>
        </p:nvSpPr>
        <p:spPr bwMode="auto">
          <a:xfrm flipH="1">
            <a:off x="2514600" y="3581400"/>
            <a:ext cx="762000" cy="990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38" name="TextBox 78"/>
          <p:cNvSpPr txBox="1">
            <a:spLocks noChangeArrowheads="1"/>
          </p:cNvSpPr>
          <p:nvPr/>
        </p:nvSpPr>
        <p:spPr bwMode="auto">
          <a:xfrm>
            <a:off x="3276600" y="41148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Distribute draft internally and to HQ</a:t>
            </a:r>
          </a:p>
        </p:txBody>
      </p:sp>
      <p:sp>
        <p:nvSpPr>
          <p:cNvPr id="21539" name="TextBox 80"/>
          <p:cNvSpPr txBox="1">
            <a:spLocks noChangeArrowheads="1"/>
          </p:cNvSpPr>
          <p:nvPr/>
        </p:nvSpPr>
        <p:spPr bwMode="auto">
          <a:xfrm>
            <a:off x="3276600" y="51054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Consider comments on draft rule</a:t>
            </a:r>
          </a:p>
        </p:txBody>
      </p:sp>
      <p:sp>
        <p:nvSpPr>
          <p:cNvPr id="21540" name="Rectangle 1093"/>
          <p:cNvSpPr>
            <a:spLocks noChangeArrowheads="1"/>
          </p:cNvSpPr>
          <p:nvPr/>
        </p:nvSpPr>
        <p:spPr bwMode="auto">
          <a:xfrm>
            <a:off x="3962400" y="4267200"/>
            <a:ext cx="762000" cy="990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41" name="Rectangle 1093"/>
          <p:cNvSpPr>
            <a:spLocks noChangeArrowheads="1"/>
          </p:cNvSpPr>
          <p:nvPr/>
        </p:nvSpPr>
        <p:spPr bwMode="auto">
          <a:xfrm>
            <a:off x="3962400" y="5410200"/>
            <a:ext cx="762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42" name="TextBox 84"/>
          <p:cNvSpPr txBox="1">
            <a:spLocks noChangeArrowheads="1"/>
          </p:cNvSpPr>
          <p:nvPr/>
        </p:nvSpPr>
        <p:spPr bwMode="auto">
          <a:xfrm>
            <a:off x="3886200" y="54673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Consultation as requested</a:t>
            </a:r>
          </a:p>
        </p:txBody>
      </p:sp>
      <p:sp>
        <p:nvSpPr>
          <p:cNvPr id="21543" name="TextBox 82"/>
          <p:cNvSpPr txBox="1">
            <a:spLocks noChangeArrowheads="1"/>
          </p:cNvSpPr>
          <p:nvPr/>
        </p:nvSpPr>
        <p:spPr bwMode="auto">
          <a:xfrm>
            <a:off x="3886200" y="4267200"/>
            <a:ext cx="91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Distribute draft rule language to tribes and consultation Letter #2 </a:t>
            </a:r>
          </a:p>
        </p:txBody>
      </p:sp>
      <p:sp>
        <p:nvSpPr>
          <p:cNvPr id="21544" name="TextBox 85"/>
          <p:cNvSpPr txBox="1">
            <a:spLocks noChangeArrowheads="1"/>
          </p:cNvSpPr>
          <p:nvPr/>
        </p:nvSpPr>
        <p:spPr bwMode="auto">
          <a:xfrm>
            <a:off x="4724400" y="4495800"/>
            <a:ext cx="76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Draft proposed FR Notice for internal and HQ review.</a:t>
            </a:r>
          </a:p>
          <a:p>
            <a:pPr algn="l"/>
            <a:endParaRPr lang="en-US"/>
          </a:p>
        </p:txBody>
      </p:sp>
      <p:sp>
        <p:nvSpPr>
          <p:cNvPr id="21545" name="TextBox 87"/>
          <p:cNvSpPr txBox="1">
            <a:spLocks noChangeArrowheads="1"/>
          </p:cNvSpPr>
          <p:nvPr/>
        </p:nvSpPr>
        <p:spPr bwMode="auto">
          <a:xfrm>
            <a:off x="5334000" y="5091113"/>
            <a:ext cx="9906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Outreach to tribes and stakeholders (industry, environmental groups, </a:t>
            </a:r>
            <a:br>
              <a:rPr lang="en-US" sz="1000"/>
            </a:br>
            <a:r>
              <a:rPr lang="en-US" sz="1000"/>
              <a:t>state/ locals.)</a:t>
            </a:r>
          </a:p>
          <a:p>
            <a:pPr algn="l"/>
            <a:endParaRPr lang="en-US"/>
          </a:p>
        </p:txBody>
      </p:sp>
      <p:sp>
        <p:nvSpPr>
          <p:cNvPr id="21546" name="TextBox 88"/>
          <p:cNvSpPr txBox="1">
            <a:spLocks noChangeArrowheads="1"/>
          </p:cNvSpPr>
          <p:nvPr/>
        </p:nvSpPr>
        <p:spPr bwMode="auto">
          <a:xfrm>
            <a:off x="5334000" y="40386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Consider comments</a:t>
            </a:r>
          </a:p>
          <a:p>
            <a:pPr algn="l"/>
            <a:endParaRPr lang="en-US"/>
          </a:p>
        </p:txBody>
      </p:sp>
      <p:sp>
        <p:nvSpPr>
          <p:cNvPr id="21547" name="TextBox 89"/>
          <p:cNvSpPr txBox="1">
            <a:spLocks noChangeArrowheads="1"/>
          </p:cNvSpPr>
          <p:nvPr/>
        </p:nvSpPr>
        <p:spPr bwMode="auto">
          <a:xfrm>
            <a:off x="5334000" y="4495800"/>
            <a:ext cx="99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Proposed FR Notice signed and published</a:t>
            </a:r>
          </a:p>
          <a:p>
            <a:pPr algn="l"/>
            <a:endParaRPr lang="en-US"/>
          </a:p>
        </p:txBody>
      </p:sp>
      <p:sp>
        <p:nvSpPr>
          <p:cNvPr id="21548" name="TextBox 93"/>
          <p:cNvSpPr txBox="1">
            <a:spLocks noChangeArrowheads="1"/>
          </p:cNvSpPr>
          <p:nvPr/>
        </p:nvSpPr>
        <p:spPr bwMode="auto">
          <a:xfrm>
            <a:off x="6248400" y="2971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Public Comment</a:t>
            </a:r>
          </a:p>
          <a:p>
            <a:pPr algn="l"/>
            <a:endParaRPr lang="en-US"/>
          </a:p>
        </p:txBody>
      </p:sp>
      <p:sp>
        <p:nvSpPr>
          <p:cNvPr id="96" name="Rectangle 1069"/>
          <p:cNvSpPr>
            <a:spLocks noChangeArrowheads="1"/>
          </p:cNvSpPr>
          <p:nvPr/>
        </p:nvSpPr>
        <p:spPr bwMode="auto">
          <a:xfrm>
            <a:off x="6934200" y="3657600"/>
            <a:ext cx="762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ea typeface="+mn-ea"/>
            </a:endParaRPr>
          </a:p>
        </p:txBody>
      </p:sp>
      <p:sp>
        <p:nvSpPr>
          <p:cNvPr id="21550" name="TextBox 96"/>
          <p:cNvSpPr txBox="1">
            <a:spLocks noChangeArrowheads="1"/>
          </p:cNvSpPr>
          <p:nvPr/>
        </p:nvSpPr>
        <p:spPr bwMode="auto">
          <a:xfrm>
            <a:off x="6934200" y="3657600"/>
            <a:ext cx="762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Draft final FR Notice</a:t>
            </a:r>
          </a:p>
          <a:p>
            <a:pPr algn="l"/>
            <a:endParaRPr lang="en-US"/>
          </a:p>
        </p:txBody>
      </p:sp>
      <p:sp>
        <p:nvSpPr>
          <p:cNvPr id="21551" name="TextBox 100"/>
          <p:cNvSpPr txBox="1">
            <a:spLocks noChangeArrowheads="1"/>
          </p:cNvSpPr>
          <p:nvPr/>
        </p:nvSpPr>
        <p:spPr bwMode="auto">
          <a:xfrm>
            <a:off x="7620000" y="4025900"/>
            <a:ext cx="83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Distribute draft final FR Notice for internal &amp; HQ review</a:t>
            </a:r>
          </a:p>
          <a:p>
            <a:pPr algn="l"/>
            <a:endParaRPr lang="en-US"/>
          </a:p>
        </p:txBody>
      </p:sp>
      <p:sp>
        <p:nvSpPr>
          <p:cNvPr id="21552" name="Rectangle 1069"/>
          <p:cNvSpPr>
            <a:spLocks noChangeArrowheads="1"/>
          </p:cNvSpPr>
          <p:nvPr/>
        </p:nvSpPr>
        <p:spPr bwMode="auto">
          <a:xfrm>
            <a:off x="8382000" y="5029200"/>
            <a:ext cx="685800" cy="1143000"/>
          </a:xfrm>
          <a:prstGeom prst="rect">
            <a:avLst/>
          </a:prstGeom>
          <a:solidFill>
            <a:srgbClr val="97CC9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53" name="TextBox 103"/>
          <p:cNvSpPr txBox="1">
            <a:spLocks noChangeArrowheads="1"/>
          </p:cNvSpPr>
          <p:nvPr/>
        </p:nvSpPr>
        <p:spPr bwMode="auto">
          <a:xfrm>
            <a:off x="8382000" y="5105400"/>
            <a:ext cx="762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Final FR Notice signed and published</a:t>
            </a:r>
          </a:p>
        </p:txBody>
      </p:sp>
      <p:cxnSp>
        <p:nvCxnSpPr>
          <p:cNvPr id="21554" name="AutoShape 1041"/>
          <p:cNvCxnSpPr>
            <a:cxnSpLocks noChangeShapeType="1"/>
          </p:cNvCxnSpPr>
          <p:nvPr/>
        </p:nvCxnSpPr>
        <p:spPr bwMode="auto">
          <a:xfrm>
            <a:off x="8382000" y="2667000"/>
            <a:ext cx="1588" cy="3810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55" name="TextBox 106"/>
          <p:cNvSpPr txBox="1">
            <a:spLocks noChangeArrowheads="1"/>
          </p:cNvSpPr>
          <p:nvPr/>
        </p:nvSpPr>
        <p:spPr bwMode="auto">
          <a:xfrm>
            <a:off x="6858000" y="4343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Additional consultation if needed</a:t>
            </a:r>
          </a:p>
          <a:p>
            <a:pPr algn="l"/>
            <a:endParaRPr lang="en-US"/>
          </a:p>
        </p:txBody>
      </p:sp>
      <p:cxnSp>
        <p:nvCxnSpPr>
          <p:cNvPr id="21556" name="AutoShape 1034"/>
          <p:cNvCxnSpPr>
            <a:cxnSpLocks noChangeShapeType="1"/>
          </p:cNvCxnSpPr>
          <p:nvPr/>
        </p:nvCxnSpPr>
        <p:spPr bwMode="auto">
          <a:xfrm rot="10800000">
            <a:off x="304800" y="2819400"/>
            <a:ext cx="8839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57" name="Rectangle 1065"/>
          <p:cNvSpPr>
            <a:spLocks noChangeArrowheads="1"/>
          </p:cNvSpPr>
          <p:nvPr/>
        </p:nvSpPr>
        <p:spPr bwMode="auto">
          <a:xfrm>
            <a:off x="7696200" y="5410200"/>
            <a:ext cx="6858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1558" name="TextBox 65"/>
          <p:cNvSpPr txBox="1">
            <a:spLocks noChangeArrowheads="1"/>
          </p:cNvSpPr>
          <p:nvPr/>
        </p:nvSpPr>
        <p:spPr bwMode="auto">
          <a:xfrm>
            <a:off x="1676400" y="3581400"/>
            <a:ext cx="106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/>
              <a:t>Consultation</a:t>
            </a:r>
          </a:p>
          <a:p>
            <a:pPr algn="l"/>
            <a:r>
              <a:rPr lang="en-US" sz="1000" dirty="0"/>
              <a:t>&amp; Meetings</a:t>
            </a:r>
          </a:p>
          <a:p>
            <a:pPr algn="l"/>
            <a:r>
              <a:rPr lang="en-US" sz="1000" dirty="0"/>
              <a:t>as </a:t>
            </a:r>
            <a:r>
              <a:rPr lang="en-US" sz="1000" dirty="0" smtClean="0"/>
              <a:t>requested</a:t>
            </a:r>
          </a:p>
          <a:p>
            <a:pPr algn="l"/>
            <a:r>
              <a:rPr lang="en-US" sz="1000" b="1" dirty="0" smtClean="0"/>
              <a:t>2011</a:t>
            </a:r>
            <a:endParaRPr lang="en-US" sz="1000" b="1" dirty="0"/>
          </a:p>
          <a:p>
            <a:pPr algn="l"/>
            <a:endParaRPr lang="en-US" sz="1000" dirty="0"/>
          </a:p>
        </p:txBody>
      </p:sp>
      <p:sp>
        <p:nvSpPr>
          <p:cNvPr id="21559" name="TextBox 73"/>
          <p:cNvSpPr txBox="1">
            <a:spLocks noChangeArrowheads="1"/>
          </p:cNvSpPr>
          <p:nvPr/>
        </p:nvSpPr>
        <p:spPr bwMode="auto">
          <a:xfrm>
            <a:off x="2514600" y="3657600"/>
            <a:ext cx="76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/>
              <a:t>Begin Drafting Rule </a:t>
            </a:r>
            <a:r>
              <a:rPr lang="en-US" sz="1000" dirty="0" smtClean="0"/>
              <a:t>language:</a:t>
            </a:r>
          </a:p>
          <a:p>
            <a:pPr algn="l"/>
            <a:r>
              <a:rPr lang="en-US" sz="1000" b="1" dirty="0" smtClean="0"/>
              <a:t>2012</a:t>
            </a:r>
            <a:endParaRPr lang="en-US" sz="1000" b="1" dirty="0"/>
          </a:p>
        </p:txBody>
      </p:sp>
      <p:sp>
        <p:nvSpPr>
          <p:cNvPr id="21560" name="TextBox 78"/>
          <p:cNvSpPr txBox="1">
            <a:spLocks noChangeArrowheads="1"/>
          </p:cNvSpPr>
          <p:nvPr/>
        </p:nvSpPr>
        <p:spPr bwMode="auto">
          <a:xfrm>
            <a:off x="7086600" y="20574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= Opportunities for Tribal Input</a:t>
            </a:r>
          </a:p>
        </p:txBody>
      </p:sp>
      <p:sp>
        <p:nvSpPr>
          <p:cNvPr id="21561" name="TextBox 78"/>
          <p:cNvSpPr txBox="1">
            <a:spLocks noChangeArrowheads="1"/>
          </p:cNvSpPr>
          <p:nvPr/>
        </p:nvSpPr>
        <p:spPr bwMode="auto">
          <a:xfrm>
            <a:off x="7620000" y="5410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/>
              <a:t>Consider comments</a:t>
            </a:r>
          </a:p>
        </p:txBody>
      </p:sp>
      <p:sp>
        <p:nvSpPr>
          <p:cNvPr id="21562" name="AutoShape 63"/>
          <p:cNvSpPr>
            <a:spLocks noChangeArrowheads="1"/>
          </p:cNvSpPr>
          <p:nvPr/>
        </p:nvSpPr>
        <p:spPr bwMode="auto">
          <a:xfrm>
            <a:off x="2540000" y="2057400"/>
            <a:ext cx="660400" cy="990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TextBox 56"/>
          <p:cNvSpPr txBox="1">
            <a:spLocks noChangeArrowheads="1"/>
          </p:cNvSpPr>
          <p:nvPr/>
        </p:nvSpPr>
        <p:spPr bwMode="auto">
          <a:xfrm>
            <a:off x="3048000" y="19050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We are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Update 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7772400" cy="3657600"/>
          </a:xfrm>
        </p:spPr>
        <p:txBody>
          <a:bodyPr/>
          <a:lstStyle/>
          <a:p>
            <a:r>
              <a:rPr lang="en-US" dirty="0" smtClean="0"/>
              <a:t>NAAQS (PM and Ozone)</a:t>
            </a:r>
          </a:p>
          <a:p>
            <a:r>
              <a:rPr lang="en-US" dirty="0" smtClean="0"/>
              <a:t>Exceptional Events and </a:t>
            </a:r>
            <a:r>
              <a:rPr lang="en-US" dirty="0" err="1" smtClean="0"/>
              <a:t>Wildland</a:t>
            </a:r>
            <a:r>
              <a:rPr lang="en-US" dirty="0" smtClean="0"/>
              <a:t> Fire Policy</a:t>
            </a:r>
          </a:p>
          <a:p>
            <a:r>
              <a:rPr lang="en-US" dirty="0" smtClean="0"/>
              <a:t>FARR Revisions</a:t>
            </a:r>
          </a:p>
          <a:p>
            <a:r>
              <a:rPr lang="en-US" dirty="0" smtClean="0"/>
              <a:t>NEPA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383462" cy="1135062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FARR: Next Steps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8458200" cy="4114800"/>
          </a:xfrm>
        </p:spPr>
        <p:txBody>
          <a:bodyPr/>
          <a:lstStyle/>
          <a:p>
            <a:r>
              <a:rPr lang="en-US" sz="2400" dirty="0" smtClean="0"/>
              <a:t>Initial phase</a:t>
            </a:r>
            <a:r>
              <a:rPr lang="en-US" sz="2400" b="1" dirty="0" smtClean="0"/>
              <a:t> </a:t>
            </a:r>
            <a:r>
              <a:rPr lang="en-US" sz="2400" dirty="0" smtClean="0"/>
              <a:t>of consultation with Tribes is complete.</a:t>
            </a:r>
          </a:p>
          <a:p>
            <a:r>
              <a:rPr lang="en-US" sz="2400" dirty="0" smtClean="0"/>
              <a:t>Potential FARR revisions have been identified to improve implementation and address additional sources of air pollution not under the current FARR.</a:t>
            </a:r>
          </a:p>
          <a:p>
            <a:r>
              <a:rPr lang="en-US" sz="2400" dirty="0" smtClean="0"/>
              <a:t>Once internal decisions are made regarding scale and scope of the revisions, we will draft proposal rule language to share with Tribes in another round of formal consultation.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Potential FARR Revisions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57400"/>
            <a:ext cx="7924800" cy="5029200"/>
          </a:xfrm>
        </p:spPr>
        <p:txBody>
          <a:bodyPr/>
          <a:lstStyle/>
          <a:p>
            <a:r>
              <a:rPr lang="en-US" sz="2400" dirty="0" smtClean="0"/>
              <a:t>Apply the FARR to “all of Indian Country” to align with other federal air rules.  The revised FARR to apply to tribal trust land outside the boundaries of the reservation.  </a:t>
            </a:r>
          </a:p>
          <a:p>
            <a:endParaRPr lang="en-US" sz="2400" dirty="0" smtClean="0"/>
          </a:p>
          <a:p>
            <a:r>
              <a:rPr lang="en-US" sz="2400" dirty="0" smtClean="0"/>
              <a:t>Add the new Snoqualmie Reservation to the FARR.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130076"/>
            <a:ext cx="289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Phase out the traditional “smudge pots” and regulate the opacity allowed from orchard heaters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Potential FARR Revisions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133600"/>
            <a:ext cx="7696200" cy="5029200"/>
          </a:xfrm>
        </p:spPr>
        <p:txBody>
          <a:bodyPr/>
          <a:lstStyle/>
          <a:p>
            <a:r>
              <a:rPr lang="en-US" sz="2400" dirty="0" smtClean="0"/>
              <a:t>Align the burn permit rules with what is currently being implemented and reduce implementation burden for Tribes and applicants</a:t>
            </a:r>
          </a:p>
          <a:p>
            <a:r>
              <a:rPr lang="en-US" sz="2400" dirty="0" smtClean="0"/>
              <a:t>Separate the Residential/Small Burn permit rule from the Large Open Burn permit rule so Tribes can choose one option, rather than both.</a:t>
            </a:r>
          </a:p>
          <a:p>
            <a:r>
              <a:rPr lang="en-US" sz="2400" dirty="0" smtClean="0"/>
              <a:t>Apply the General Open Burning Permit and Agricultural Permits rule to Yakama Nation’s FIP at their request for smoke management and help them work toward a Delegation Agreement to implement the FARR on the Reservation.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xcessive woodstove sm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5740400" cy="4305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4800600" cy="8402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Control the use of wood stoves during FARR Burn Bans in Non Attainment areas:  Exemptions for sole source of heat and low income.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Regulate other aspects of wood stove use in order to reduce PM2.5 and “level the playing field”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(ex: list of prohibited materials for burning, opacity of wood smoke)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Education/Outreach campaign for “clean burning” : burn only clean dry wood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3352800"/>
            <a:ext cx="4876800" cy="2091881"/>
            <a:chOff x="0" y="3318319"/>
            <a:chExt cx="4876800" cy="2091881"/>
          </a:xfrm>
        </p:grpSpPr>
        <p:pic>
          <p:nvPicPr>
            <p:cNvPr id="6" name="Picture 5" descr="opacit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18319"/>
              <a:ext cx="4800600" cy="20918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62200" y="49530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40%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49530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20%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8600" y="49530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80%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6273800" cy="357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Potential FARR Revisions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133600"/>
            <a:ext cx="7467600" cy="5029200"/>
          </a:xfrm>
        </p:spPr>
        <p:txBody>
          <a:bodyPr/>
          <a:lstStyle/>
          <a:p>
            <a:r>
              <a:rPr lang="en-US" sz="2400" dirty="0" smtClean="0"/>
              <a:t>Expand the scope of the non-Title V permits to add other CAA program requirements (ex:  Regional Haze or RACT).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Remove portions of the FARR no longer needed now that Tribal NSR is effective.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Improve and clarify the rules based on implementation experience by R10 and Tribes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275512" cy="4114800"/>
          </a:xfrm>
        </p:spPr>
        <p:txBody>
          <a:bodyPr/>
          <a:lstStyle/>
          <a:p>
            <a:r>
              <a:rPr lang="en-US" dirty="0" smtClean="0"/>
              <a:t>Anne </a:t>
            </a:r>
            <a:r>
              <a:rPr lang="en-US" dirty="0" err="1" smtClean="0"/>
              <a:t>Dalrymple</a:t>
            </a:r>
            <a:r>
              <a:rPr lang="en-US" dirty="0" smtClean="0"/>
              <a:t>, Lead for FARR Revisions, 206 553 6313, </a:t>
            </a:r>
            <a:r>
              <a:rPr lang="en-US" dirty="0" smtClean="0">
                <a:hlinkClick r:id="rId2"/>
              </a:rPr>
              <a:t>dalrymple.anne@epa.gov</a:t>
            </a:r>
            <a:endParaRPr lang="en-US" dirty="0" smtClean="0"/>
          </a:p>
          <a:p>
            <a:r>
              <a:rPr lang="en-US" dirty="0" smtClean="0"/>
              <a:t>Debra Suzuki, Manager, State and Tribal Air Programs Unit, 206 553 0985</a:t>
            </a:r>
            <a:r>
              <a:rPr lang="en-US" smtClean="0"/>
              <a:t>, </a:t>
            </a:r>
            <a:r>
              <a:rPr lang="en-US" smtClean="0">
                <a:hlinkClick r:id="rId3"/>
              </a:rPr>
              <a:t>suzuki.debra@epa.gov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NEPA Update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A3A27-9769-45E5-A82F-BAED1C1C94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EPA R10 Forest Team and NEPA Unit Engagement on Fire and Smoke Management</a:t>
            </a:r>
            <a:endParaRPr lang="en-US" sz="4400" dirty="0" smtClean="0"/>
          </a:p>
          <a:p>
            <a:endParaRPr lang="en-US" sz="3200" dirty="0" smtClean="0"/>
          </a:p>
          <a:p>
            <a:r>
              <a:rPr lang="en-US" sz="3200" dirty="0" smtClean="0"/>
              <a:t>Finding a balance between landscape restoration needs and protection of human health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Consequences and Trade-offs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A3A27-9769-45E5-A82F-BAED1C1C94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400" kern="0" dirty="0" smtClean="0">
                <a:ea typeface="ＭＳ Ｐゴシック" charset="-128"/>
              </a:rPr>
              <a:t>All forest treatments have effects on air quality.</a:t>
            </a:r>
          </a:p>
          <a:p>
            <a:pPr lvl="1">
              <a:lnSpc>
                <a:spcPct val="80000"/>
              </a:lnSpc>
              <a:defRPr/>
            </a:pPr>
            <a:endParaRPr lang="en-US" sz="2400" kern="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kern="0" dirty="0" smtClean="0">
                <a:ea typeface="ＭＳ Ｐゴシック" charset="-128"/>
              </a:rPr>
              <a:t>What are the air quality trade-offs associated with alternative treatment options?</a:t>
            </a:r>
          </a:p>
          <a:p>
            <a:pPr marL="914400" lvl="1" indent="-4572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charset="-128"/>
              </a:rPr>
              <a:t>wildfire, fire use fire, prescribed fire, </a:t>
            </a:r>
            <a:r>
              <a:rPr lang="en-US" sz="2400" kern="0" dirty="0" err="1" smtClean="0">
                <a:ea typeface="ＭＳ Ｐゴシック" charset="-128"/>
              </a:rPr>
              <a:t>bioenergy</a:t>
            </a:r>
            <a:endParaRPr lang="en-US" sz="2400" kern="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defRPr/>
            </a:pPr>
            <a:endParaRPr lang="en-US" sz="2400" kern="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kern="0" dirty="0" smtClean="0">
                <a:ea typeface="ＭＳ Ｐゴシック" charset="-128"/>
              </a:rPr>
              <a:t>Forest treatment options also differ in their effects to other resources.</a:t>
            </a:r>
          </a:p>
          <a:p>
            <a:pPr lvl="1">
              <a:lnSpc>
                <a:spcPct val="80000"/>
              </a:lnSpc>
              <a:defRPr/>
            </a:pPr>
            <a:endParaRPr lang="en-US" sz="2400" kern="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kern="0" dirty="0" smtClean="0">
                <a:ea typeface="ＭＳ Ｐゴシック" charset="-128"/>
              </a:rPr>
              <a:t>What are the water quality, habitat, and other trade-offs associated with treatment options?</a:t>
            </a:r>
          </a:p>
          <a:p>
            <a:pPr marL="8001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charset="-128"/>
              </a:rPr>
              <a:t>Catastrophic wildfire may have a greater likelihood of increasing in-stream sediment or decreasing shade.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We remain interested in better understanding the problem.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A3A27-9769-45E5-A82F-BAED1C1C94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kern="0" dirty="0" smtClean="0"/>
              <a:t>How big is the gap between the acres treated - including mechanical treatments as well as planned and unplanned fire - and the acres that should be treated to restore forest health?</a:t>
            </a:r>
          </a:p>
          <a:p>
            <a:pPr>
              <a:lnSpc>
                <a:spcPct val="80000"/>
              </a:lnSpc>
              <a:defRPr/>
            </a:pPr>
            <a:endParaRPr lang="en-US" sz="3200" kern="0" dirty="0" smtClean="0"/>
          </a:p>
          <a:p>
            <a:pPr>
              <a:lnSpc>
                <a:spcPct val="80000"/>
              </a:lnSpc>
              <a:defRPr/>
            </a:pPr>
            <a:endParaRPr lang="en-US" sz="3200" kern="0" dirty="0" smtClean="0"/>
          </a:p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What role does smoke management play in the restoration/ treatment gap? 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Particulate Matter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PM 2.5   Annual        11-13 </a:t>
            </a:r>
            <a:r>
              <a:rPr lang="en-US" dirty="0" err="1" smtClean="0"/>
              <a:t>ug</a:t>
            </a:r>
            <a:r>
              <a:rPr lang="en-US" dirty="0" smtClean="0"/>
              <a:t>/m3      (15)</a:t>
            </a:r>
          </a:p>
          <a:p>
            <a:pPr>
              <a:buNone/>
            </a:pPr>
            <a:r>
              <a:rPr lang="en-US" dirty="0" smtClean="0"/>
              <a:t>PM 2.5   24 hour       35  </a:t>
            </a:r>
            <a:r>
              <a:rPr lang="en-US" dirty="0" err="1" smtClean="0"/>
              <a:t>ug</a:t>
            </a:r>
            <a:r>
              <a:rPr lang="en-US" dirty="0" smtClean="0"/>
              <a:t>/m3          (35)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EPA Region 10 NEPA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A3A27-9769-45E5-A82F-BAED1C1C94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ea typeface="ＭＳ Ｐゴシック" pitchFamily="1" charset="-128"/>
              </a:rPr>
              <a:t>Clean Air Act Section 309 requires the EPA to review and comment in writing on the environmental impacts of major federal actions.</a:t>
            </a:r>
          </a:p>
          <a:p>
            <a:pPr marL="0" lvl="1" indent="0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ea typeface="ＭＳ Ｐゴシック" pitchFamily="1" charset="-128"/>
            </a:endParaRPr>
          </a:p>
          <a:p>
            <a:pPr marL="0" lvl="1" indent="0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ea typeface="ＭＳ Ｐゴシック" pitchFamily="1" charset="-128"/>
              </a:rPr>
              <a:t>Significant portion of EPA’s total workload is vegetation management projects, many of which have fire and smoke management issues. These issues are rarely our primary concern. </a:t>
            </a:r>
          </a:p>
          <a:p>
            <a:pPr marL="0" lvl="1" indent="0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ea typeface="ＭＳ Ｐゴシック" pitchFamily="1" charset="-128"/>
            </a:endParaRPr>
          </a:p>
          <a:p>
            <a:pPr marL="0" lvl="1" indent="0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ea typeface="ＭＳ Ｐゴシック" pitchFamily="1" charset="-128"/>
              </a:rPr>
              <a:t>EPA NEPA review comments have and continue to change in tenor from advocating for fire only as a last resort type option to more readily accepting fire under the appropriate circumstances.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EPA’s Perspective Is Changing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EPA's perspective on smoke management is evolving. Where operationally and economically feasible we favor finding ways to utilize biomass left after harvest.  Capturing these short-term sources of climate-change gases for energy production would be beneficial to carbon balances. Further, it would reduce potential air quality impacts.</a:t>
            </a:r>
          </a:p>
          <a:p>
            <a:endParaRPr lang="en-US" dirty="0" smtClean="0"/>
          </a:p>
          <a:p>
            <a:r>
              <a:rPr lang="en-US" dirty="0" smtClean="0"/>
              <a:t>We also recognize that biomass utilization may not always be operationally or economically feasible - or even environmentally preferable.  Many dry forests have been dramatically modified by timber harvest, tree planting, fire suppression and grazing.  There is a need to address these forest health issues on a broad (landscape) scale. Mechanical treatments and prescribed fire can be useful in restoring these forests. </a:t>
            </a:r>
          </a:p>
          <a:p>
            <a:endParaRPr lang="en-US" dirty="0" smtClean="0"/>
          </a:p>
          <a:p>
            <a:r>
              <a:rPr lang="en-US" dirty="0" smtClean="0"/>
              <a:t>Where fire is the appropriate tool, clear communication between fire and smoke managers is key.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97" y="930643"/>
            <a:ext cx="8229600" cy="6946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cs typeface="Arial" pitchFamily="34" charset="0"/>
              </a:rPr>
              <a:t>Next Steps In PM Review As EPA Presented in Last Year’s Meeting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2D770-2DE8-48E1-9641-0F742DB455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752601"/>
            <a:ext cx="8001000" cy="38099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Finalize Staff Policy Assessment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Propose Rule</a:t>
            </a:r>
          </a:p>
          <a:p>
            <a:pPr lvl="1">
              <a:spcBef>
                <a:spcPts val="24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Spring 2011?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Final Rule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Early 2012?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 more information: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http://www.epa.gov/ttn/naaqs/standards/pm/s_pm_index.html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cs typeface="Arial" pitchFamily="34" charset="0"/>
              </a:rPr>
              <a:t>http://www.epa.gov/pm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NAAQS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Ozone</a:t>
            </a:r>
          </a:p>
          <a:p>
            <a:pPr lvl="1"/>
            <a:r>
              <a:rPr lang="en-US" sz="2200" dirty="0" smtClean="0"/>
              <a:t>January 2010 EPA proposed 8-hr primary standard of 60-70 ppb. </a:t>
            </a:r>
            <a:endParaRPr lang="en-US" sz="1700" dirty="0" smtClean="0"/>
          </a:p>
          <a:p>
            <a:pPr lvl="1"/>
            <a:r>
              <a:rPr lang="en-US" sz="2200" dirty="0" smtClean="0"/>
              <a:t>A new Secondary standard</a:t>
            </a:r>
          </a:p>
          <a:p>
            <a:pPr lvl="1"/>
            <a:r>
              <a:rPr lang="en-US" sz="2200" dirty="0" smtClean="0"/>
              <a:t>Additional monitoring requirements</a:t>
            </a:r>
          </a:p>
          <a:p>
            <a:pPr lvl="1">
              <a:buNone/>
            </a:pPr>
            <a:endParaRPr lang="en-US" sz="2200" dirty="0" smtClean="0"/>
          </a:p>
          <a:p>
            <a:r>
              <a:rPr lang="en-US" sz="2600" dirty="0" smtClean="0"/>
              <a:t>Timing </a:t>
            </a:r>
          </a:p>
          <a:p>
            <a:pPr lvl="1"/>
            <a:r>
              <a:rPr lang="en-US" sz="2200" dirty="0" smtClean="0"/>
              <a:t>Initially was to be finalized in August, October, and December 2010</a:t>
            </a:r>
          </a:p>
          <a:p>
            <a:pPr lvl="1"/>
            <a:r>
              <a:rPr lang="en-US" sz="2200" dirty="0" smtClean="0"/>
              <a:t>Now TBF July 2011 (August, Sept, Nov)</a:t>
            </a:r>
          </a:p>
          <a:p>
            <a:pPr lvl="1"/>
            <a:r>
              <a:rPr lang="en-US" sz="2200" dirty="0" smtClean="0"/>
              <a:t>Withdrawn</a:t>
            </a:r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53511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Current Schedule for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Ongoing NAAQS Reviews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(Updated April 11, 2012)</a:t>
            </a:r>
          </a:p>
        </p:txBody>
      </p:sp>
      <p:graphicFrame>
        <p:nvGraphicFramePr>
          <p:cNvPr id="6" name="Group 72"/>
          <p:cNvGraphicFramePr>
            <a:graphicFrameLocks/>
          </p:cNvGraphicFramePr>
          <p:nvPr/>
        </p:nvGraphicFramePr>
        <p:xfrm>
          <a:off x="762000" y="1981200"/>
          <a:ext cx="7924801" cy="3200400"/>
        </p:xfrm>
        <a:graphic>
          <a:graphicData uri="http://schemas.openxmlformats.org/drawingml/2006/table">
            <a:tbl>
              <a:tblPr/>
              <a:tblGrid>
                <a:gridCol w="1144162"/>
                <a:gridCol w="1141838"/>
                <a:gridCol w="937711"/>
                <a:gridCol w="940218"/>
                <a:gridCol w="940218"/>
                <a:gridCol w="940218"/>
                <a:gridCol w="940218"/>
                <a:gridCol w="940218"/>
              </a:tblGrid>
              <a:tr h="6679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MILESTONE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POLLUTANT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55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/SO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Secondary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 pitchFamily="34" charset="0"/>
                        </a:rPr>
                        <a:t>PM</a:t>
                      </a:r>
                      <a:endParaRPr lang="en-US" sz="1200" b="1" dirty="0"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Primary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Primary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73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NPR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Jul 12,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 pitchFamily="34" charset="0"/>
                        </a:rPr>
                        <a:t>Intended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Arial Narrow" pitchFamily="34" charset="0"/>
                        </a:rPr>
                        <a:t>Jun 2012*</a:t>
                      </a:r>
                      <a:endParaRPr lang="en-US" sz="1200" b="1" dirty="0"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Jan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Aug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Feb 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Jul 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NFR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Mar 20,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 pitchFamily="34" charset="0"/>
                        </a:rPr>
                        <a:t>Intended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Arial Narrow" pitchFamily="34" charset="0"/>
                        </a:rPr>
                        <a:t>Jun 2013*</a:t>
                      </a:r>
                      <a:endParaRPr lang="en-US" sz="1200" b="1" dirty="0"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Nov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May 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Nov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Apr 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762000" y="5254625"/>
            <a:ext cx="76962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NOTES:</a:t>
            </a:r>
            <a:endParaRPr lang="en-US" sz="1600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1600" u="sng" dirty="0">
                <a:solidFill>
                  <a:schemeClr val="tx1"/>
                </a:solidFill>
                <a:latin typeface="Arial Narrow" pitchFamily="34" charset="0"/>
              </a:rPr>
              <a:t>Underlined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dates indicate court-ordered or settlement agreement 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deadlines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1600" dirty="0" smtClean="0">
                <a:latin typeface="Arial Narrow" pitchFamily="34" charset="0"/>
              </a:rPr>
              <a:t>*As part of a court filing in Jan 2012, EPA  identified a schedule for completing the review of the PM NAAQS including its plan to issue a proposed rule in Jun 2012 and to take final action in Jun 2013</a:t>
            </a:r>
            <a:r>
              <a:rPr lang="en-US" sz="1600" smtClean="0">
                <a:latin typeface="Arial Narrow" pitchFamily="34" charset="0"/>
              </a:rPr>
              <a:t>.  </a:t>
            </a:r>
            <a:endParaRPr lang="en-US" sz="16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Exceptional Events Rule  and </a:t>
            </a:r>
            <a:r>
              <a:rPr lang="en-US" dirty="0" err="1" smtClean="0"/>
              <a:t>Wildland</a:t>
            </a:r>
            <a:r>
              <a:rPr lang="en-US" dirty="0" smtClean="0"/>
              <a:t> Fire Policy Update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EPA’s Exceptional Events rule was published on March 22, 2007</a:t>
            </a:r>
          </a:p>
          <a:p>
            <a:pPr lvl="1"/>
            <a:r>
              <a:rPr lang="en-US" sz="2000" dirty="0" smtClean="0"/>
              <a:t>Required by Section 319(b) of the Clean Air Act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Provides a mechanism to exclude certain air quality data can from regulatory actions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Replaces previous EPA policies/procedures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Examples of types of exceptional events: High Wind Events, Wildfire Events, Volcanic and Seismic Activities, Chemical Spills and Industrial Accidents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Exceptional Events Update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28F9-09FD-4086-A4CF-62714192F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In 2010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, Air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Deputy Assistant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Administrator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charged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OAQPS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to:</a:t>
            </a:r>
          </a:p>
          <a:p>
            <a:pPr marL="644652" lvl="1" indent="-34290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Work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with 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EPA Regional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Offices and 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OGC</a:t>
            </a:r>
          </a:p>
          <a:p>
            <a:pPr marL="644652" lvl="1" indent="-34290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Develop 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an action plan and supporting materials to improve implementation of the Exceptional Events 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Rule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Draft products from the Exceptional Events Rule workgroup distributed  a over a year ago for initial review by state, local, and tribal agencies and others by request.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defRPr/>
            </a:pPr>
            <a:endParaRPr lang="en-US" sz="2400" dirty="0" smtClean="0"/>
          </a:p>
          <a:p>
            <a:pPr marL="342900" indent="-342900">
              <a:lnSpc>
                <a:spcPct val="80000"/>
              </a:lnSpc>
              <a:defRPr/>
            </a:pPr>
            <a:r>
              <a:rPr lang="en-US" sz="2400" dirty="0" smtClean="0"/>
              <a:t>A Notice of availability and opportunity for public comment on revised draft guidance documents expected this spring (announcement to be published in a Federal Register notice). 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1294</TotalTime>
  <Words>1908</Words>
  <Application>Microsoft Office PowerPoint</Application>
  <PresentationFormat>On-screen Show (4:3)</PresentationFormat>
  <Paragraphs>294</Paragraphs>
  <Slides>31</Slides>
  <Notes>18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EPA UPDATE Annual Smoke Meeting 2012 </vt:lpstr>
      <vt:lpstr> Update Topics</vt:lpstr>
      <vt:lpstr>Particulate Matter</vt:lpstr>
      <vt:lpstr>Next Steps In PM Review As EPA Presented in Last Year’s Meeting</vt:lpstr>
      <vt:lpstr>Ozone NAAQS</vt:lpstr>
      <vt:lpstr>Current Schedule for  Ongoing NAAQS Reviews  (Updated April 11, 2012)</vt:lpstr>
      <vt:lpstr>Exceptional Events Rule  and Wildland Fire Policy Update</vt:lpstr>
      <vt:lpstr>Background</vt:lpstr>
      <vt:lpstr>Exceptional Events Update</vt:lpstr>
      <vt:lpstr>Exceptional Events Update</vt:lpstr>
      <vt:lpstr>Exceptional Events Update      Early Summer 2012 ?</vt:lpstr>
      <vt:lpstr>Wildland Fire Policy</vt:lpstr>
      <vt:lpstr>Federal Air Rules  for Reservations</vt:lpstr>
      <vt:lpstr>Federal Air Rules for Indian Reservations: (FARR)</vt:lpstr>
      <vt:lpstr>Who is subject to the FARR?</vt:lpstr>
      <vt:lpstr>Implementation Highlights</vt:lpstr>
      <vt:lpstr> FARR Overview</vt:lpstr>
      <vt:lpstr>Why are we revising the FARR now?</vt:lpstr>
      <vt:lpstr>FARR Revision Process 2010-13</vt:lpstr>
      <vt:lpstr> FARR: Next Steps</vt:lpstr>
      <vt:lpstr>Potential FARR Revisions</vt:lpstr>
      <vt:lpstr>Slide 22</vt:lpstr>
      <vt:lpstr>Potential FARR Revisions</vt:lpstr>
      <vt:lpstr>Slide 24</vt:lpstr>
      <vt:lpstr>Potential FARR Revisions</vt:lpstr>
      <vt:lpstr>Contacts</vt:lpstr>
      <vt:lpstr>NEPA Update</vt:lpstr>
      <vt:lpstr>Consequences and Trade-offs</vt:lpstr>
      <vt:lpstr>We remain interested in better understanding the problem.</vt:lpstr>
      <vt:lpstr>EPA Region 10 NEPA Review</vt:lpstr>
      <vt:lpstr>EPA’s Perspective Is Changing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Krishna Viswanathan</dc:creator>
  <cp:lastModifiedBy>McGowan, Michael</cp:lastModifiedBy>
  <cp:revision>134</cp:revision>
  <dcterms:created xsi:type="dcterms:W3CDTF">2011-04-12T17:04:53Z</dcterms:created>
  <dcterms:modified xsi:type="dcterms:W3CDTF">2012-04-18T01:27:26Z</dcterms:modified>
</cp:coreProperties>
</file>