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21" r:id="rId2"/>
    <p:sldId id="628" r:id="rId3"/>
    <p:sldId id="632" r:id="rId4"/>
    <p:sldId id="630" r:id="rId5"/>
    <p:sldId id="629" r:id="rId6"/>
    <p:sldId id="627" r:id="rId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rgbClr val="FF0000"/>
    </p:penClr>
  </p:showPr>
  <p:clrMru>
    <a:srgbClr val="006600"/>
    <a:srgbClr val="FFFF99"/>
    <a:srgbClr val="FFFFFF"/>
    <a:srgbClr val="FFFF66"/>
    <a:srgbClr val="B2B2B2"/>
    <a:srgbClr val="EAEAEA"/>
    <a:srgbClr val="5BAABD"/>
    <a:srgbClr val="B6DAE2"/>
    <a:srgbClr val="A9CFEF"/>
    <a:srgbClr val="AFC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2115" autoAdjust="0"/>
  </p:normalViewPr>
  <p:slideViewPr>
    <p:cSldViewPr>
      <p:cViewPr varScale="1">
        <p:scale>
          <a:sx n="91" d="100"/>
          <a:sy n="91" d="100"/>
        </p:scale>
        <p:origin x="-12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74" y="-8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70938"/>
            <a:ext cx="300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5" rIns="92372" bIns="461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fld id="{C32B0D60-18B3-4161-B802-42D382744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5" rIns="90789" bIns="4539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fld id="{DFA9C997-442F-4243-9C7C-817D96DF9B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E6214-1637-4658-8E6F-BABAF861D13D}" type="slidenum">
              <a:rPr lang="en-US"/>
              <a:pPr/>
              <a:t>1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4535-E620-426B-AE9B-0180D336A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A539A-80B0-4075-BC99-20A38BDC8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2477-E78F-432C-A778-4AFA526AD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90C3-3919-4F19-B858-D8A668B7B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0CB-014A-49D3-8E94-A7BD4282F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26FBB-D4F4-4CEF-88F2-F73A79D89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4A8B-6680-412A-951F-2012954D9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1E0E-90DD-4597-8BC3-413200273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C8F55-78E4-4669-AFC8-2420A138F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2DA8-5546-43E2-91EF-2287DEED6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ED1D3-67F5-4C0E-A3C3-42F0FEC8C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8E7D65F-B977-4E03-AD86-F1115374AD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Gown.Michael@epa.gov" TargetMode="External"/><Relationship Id="rId2" Type="http://schemas.openxmlformats.org/officeDocument/2006/relationships/hyperlink" Target="mailto:Elleman.Robert@ep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llett.Brian@ep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ar.wsu.edu/images/cs_images/bluesky_burn.jpg"/>
          <p:cNvPicPr>
            <a:picLocks noChangeAspect="1" noChangeArrowheads="1"/>
          </p:cNvPicPr>
          <p:nvPr/>
        </p:nvPicPr>
        <p:blipFill>
          <a:blip r:embed="rId3" cstate="print"/>
          <a:srcRect l="1474" r="10080" b="1135"/>
          <a:stretch>
            <a:fillRect/>
          </a:stretch>
        </p:blipFill>
        <p:spPr bwMode="auto">
          <a:xfrm>
            <a:off x="0" y="-9427"/>
            <a:ext cx="9144000" cy="6881567"/>
          </a:xfrm>
          <a:prstGeom prst="rect">
            <a:avLst/>
          </a:prstGeom>
          <a:noFill/>
        </p:spPr>
      </p:pic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419600" cy="16764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4000" dirty="0" smtClean="0"/>
              <a:t>2013 EPA </a:t>
            </a:r>
            <a:br>
              <a:rPr lang="en-US" sz="4000" dirty="0" smtClean="0"/>
            </a:br>
            <a:r>
              <a:rPr lang="en-US" sz="4000" dirty="0" err="1" smtClean="0"/>
              <a:t>AgSmoke</a:t>
            </a:r>
            <a:r>
              <a:rPr lang="en-US" sz="4000" dirty="0" smtClean="0"/>
              <a:t> Project </a:t>
            </a:r>
            <a:endParaRPr lang="en-US" sz="20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Robert Elleman,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EPA Region 10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 smtClean="0"/>
              <a:t>Build on </a:t>
            </a:r>
            <a:r>
              <a:rPr lang="en-US" dirty="0" err="1" smtClean="0"/>
              <a:t>ClearSky</a:t>
            </a:r>
            <a:endParaRPr lang="en-US" dirty="0"/>
          </a:p>
        </p:txBody>
      </p:sp>
      <p:pic>
        <p:nvPicPr>
          <p:cNvPr id="4" name="Picture 3" descr="Ecology_wheatburns_cover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76" y="990600"/>
            <a:ext cx="3164875" cy="41148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3355850" cy="39576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 descr="Jain_AE2007_coverp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483" y="1371600"/>
            <a:ext cx="4316317" cy="237326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" name="Picture 5" descr="Ranils_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86200"/>
            <a:ext cx="4464180" cy="231457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Build on </a:t>
            </a:r>
            <a:r>
              <a:rPr lang="en-US" dirty="0" err="1" smtClean="0"/>
              <a:t>ClearSky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203780" cy="40100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307" y="3657600"/>
            <a:ext cx="3948693" cy="291814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724400"/>
            <a:ext cx="3276600" cy="204029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 bwMode="auto">
          <a:xfrm>
            <a:off x="37708" y="5029200"/>
            <a:ext cx="1219200" cy="457200"/>
          </a:xfrm>
          <a:prstGeom prst="borderCallout1">
            <a:avLst>
              <a:gd name="adj1" fmla="val 47617"/>
              <a:gd name="adj2" fmla="val 99141"/>
              <a:gd name="adj3" fmla="val 50644"/>
              <a:gd name="adj4" fmla="val 13022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</a:rPr>
              <a:t>Page 6752 of Jain et al.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76200" y="3200400"/>
            <a:ext cx="1219200" cy="457200"/>
          </a:xfrm>
          <a:prstGeom prst="borderCallout1">
            <a:avLst>
              <a:gd name="adj1" fmla="val 47617"/>
              <a:gd name="adj2" fmla="val 99141"/>
              <a:gd name="adj3" fmla="val 50644"/>
              <a:gd name="adj4" fmla="val 13022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</a:rPr>
              <a:t>Page 6753 of Jain et al.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5715000"/>
            <a:ext cx="3200400" cy="533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1447800"/>
            <a:ext cx="3200400" cy="1752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3657600"/>
            <a:ext cx="3352800" cy="10369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838200"/>
            <a:ext cx="3352800" cy="7455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dirty="0" smtClean="0"/>
              <a:t>2013 EPA </a:t>
            </a:r>
            <a:r>
              <a:rPr lang="en-US" dirty="0" err="1" smtClean="0"/>
              <a:t>AgSmoke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Measure smoke from agricultural field burning to help Washington State University’s smoke tracer within Airpact-4</a:t>
            </a:r>
          </a:p>
          <a:p>
            <a:r>
              <a:rPr lang="en-US" dirty="0" smtClean="0"/>
              <a:t>Modest study with modest expectations</a:t>
            </a:r>
          </a:p>
          <a:p>
            <a:pPr lvl="1"/>
            <a:r>
              <a:rPr lang="en-US" dirty="0" smtClean="0"/>
              <a:t>Need to target effort to highest payoff for model</a:t>
            </a:r>
          </a:p>
          <a:p>
            <a:r>
              <a:rPr lang="en-US" dirty="0" smtClean="0"/>
              <a:t>Partner with Nez Perce Reservation, Washington-Ecology, Idaho DEQ, and WSU</a:t>
            </a:r>
          </a:p>
          <a:p>
            <a:r>
              <a:rPr lang="en-US" dirty="0" smtClean="0"/>
              <a:t>EPA Contacts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5024155"/>
          <a:ext cx="7467600" cy="1529045"/>
        </p:xfrm>
        <a:graphic>
          <a:graphicData uri="http://schemas.openxmlformats.org/drawingml/2006/table">
            <a:tbl>
              <a:tblPr/>
              <a:tblGrid>
                <a:gridCol w="2175029"/>
                <a:gridCol w="2610035"/>
                <a:gridCol w="2682536"/>
              </a:tblGrid>
              <a:tr h="1529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Robert Elleman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EPA Region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Elleman.Robert@epa.gov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(206) 553-1531</a:t>
                      </a:r>
                    </a:p>
                  </a:txBody>
                  <a:tcPr marL="87001" marR="8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Mike McGown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Smoke Management Coordinator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EPA Region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McGown.Michael@epa.gov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151515"/>
                          </a:solidFill>
                          <a:latin typeface="Calibri"/>
                          <a:ea typeface="Calibri"/>
                          <a:cs typeface="Times New Roman"/>
                        </a:rPr>
                        <a:t>(208) 378-5764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01" marR="8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Brian Gullett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Environmental Engineer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EPA National Risk Management Research Laboratory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Gullett.Brian@epa.gov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(919) 541-1534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001" marR="8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76200" y="762000"/>
            <a:ext cx="5410200" cy="2819400"/>
          </a:xfrm>
          <a:prstGeom prst="round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balloon_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92" y="3657600"/>
            <a:ext cx="4589678" cy="3073178"/>
          </a:xfrm>
          <a:prstGeom prst="rect">
            <a:avLst/>
          </a:prstGeom>
        </p:spPr>
      </p:pic>
      <p:pic>
        <p:nvPicPr>
          <p:cNvPr id="6" name="Picture 5" descr="DSC035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108" y="838200"/>
            <a:ext cx="3581400" cy="268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 l="4588" t="3941" r="5632"/>
          <a:stretch>
            <a:fillRect/>
          </a:stretch>
        </p:blipFill>
        <p:spPr bwMode="auto">
          <a:xfrm>
            <a:off x="4742629" y="3685881"/>
            <a:ext cx="42976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EPA-ORD Instrumented Balloon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2819400" cy="3048000"/>
          </a:xfrm>
        </p:spPr>
        <p:txBody>
          <a:bodyPr/>
          <a:lstStyle/>
          <a:p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 </a:t>
            </a:r>
          </a:p>
          <a:p>
            <a:r>
              <a:rPr lang="en-US" sz="2000" dirty="0" smtClean="0"/>
              <a:t>temperature </a:t>
            </a:r>
          </a:p>
          <a:p>
            <a:r>
              <a:rPr lang="en-US" sz="2000" dirty="0" smtClean="0"/>
              <a:t>GPS</a:t>
            </a:r>
          </a:p>
          <a:p>
            <a:r>
              <a:rPr lang="en-US" sz="2000" dirty="0" smtClean="0"/>
              <a:t>3D wind velocity </a:t>
            </a:r>
          </a:p>
          <a:p>
            <a:r>
              <a:rPr lang="en-US" sz="2000" dirty="0" smtClean="0"/>
              <a:t>black carbon</a:t>
            </a:r>
          </a:p>
          <a:p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743200" y="914400"/>
            <a:ext cx="2895600" cy="2971800"/>
          </a:xfrm>
        </p:spPr>
        <p:txBody>
          <a:bodyPr/>
          <a:lstStyle/>
          <a:p>
            <a:r>
              <a:rPr lang="en-US" sz="2000" dirty="0" smtClean="0"/>
              <a:t>batch sampling of</a:t>
            </a:r>
          </a:p>
          <a:p>
            <a:pPr lvl="1"/>
            <a:r>
              <a:rPr lang="en-US" sz="1800" dirty="0" smtClean="0"/>
              <a:t>VOCs</a:t>
            </a:r>
          </a:p>
          <a:p>
            <a:pPr lvl="1"/>
            <a:r>
              <a:rPr lang="en-US" sz="1800" dirty="0" smtClean="0"/>
              <a:t>SVOCs</a:t>
            </a:r>
          </a:p>
          <a:p>
            <a:pPr lvl="1"/>
            <a:r>
              <a:rPr lang="en-US" sz="1800" dirty="0" smtClean="0"/>
              <a:t>PM</a:t>
            </a:r>
            <a:r>
              <a:rPr lang="en-US" sz="1800" baseline="-25000" dirty="0" smtClean="0"/>
              <a:t>10</a:t>
            </a:r>
            <a:r>
              <a:rPr lang="en-US" sz="1800" dirty="0" smtClean="0"/>
              <a:t> and 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Cl</a:t>
            </a:r>
            <a:r>
              <a:rPr lang="en-US" sz="1800" dirty="0" smtClean="0"/>
              <a:t> species </a:t>
            </a:r>
          </a:p>
          <a:p>
            <a:pPr lvl="1"/>
            <a:r>
              <a:rPr lang="en-US" sz="1800" dirty="0" smtClean="0"/>
              <a:t>PM-borne metals </a:t>
            </a:r>
          </a:p>
          <a:p>
            <a:pPr lvl="1"/>
            <a:r>
              <a:rPr lang="en-US" sz="1800" dirty="0" smtClean="0"/>
              <a:t>organic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loon_system.JPG"/>
          <p:cNvPicPr>
            <a:picLocks noChangeAspect="1"/>
          </p:cNvPicPr>
          <p:nvPr/>
        </p:nvPicPr>
        <p:blipFill>
          <a:blip r:embed="rId2" cstate="print"/>
          <a:srcRect l="107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  <a:solidFill>
            <a:srgbClr val="FFFF99">
              <a:alpha val="80000"/>
            </a:srgbClr>
          </a:solidFill>
          <a:ln w="28575">
            <a:solidFill>
              <a:srgbClr val="006600"/>
            </a:solidFill>
          </a:ln>
        </p:spPr>
        <p:txBody>
          <a:bodyPr/>
          <a:lstStyle/>
          <a:p>
            <a:r>
              <a:rPr lang="en-US" dirty="0" smtClean="0"/>
              <a:t>Measure smoke emissions with instrumented balloon and with ground samplers</a:t>
            </a:r>
          </a:p>
          <a:p>
            <a:r>
              <a:rPr lang="en-US" dirty="0" smtClean="0"/>
              <a:t>Seven measurement days during 2013 fall burning season</a:t>
            </a:r>
          </a:p>
          <a:p>
            <a:r>
              <a:rPr lang="en-US" dirty="0" smtClean="0"/>
              <a:t>Ability to move location fairly easily</a:t>
            </a:r>
          </a:p>
          <a:p>
            <a:r>
              <a:rPr lang="en-US" dirty="0" smtClean="0"/>
              <a:t>One or two major locations</a:t>
            </a:r>
          </a:p>
          <a:p>
            <a:r>
              <a:rPr lang="en-US" dirty="0" smtClean="0"/>
              <a:t>Need your help to coordinate measurements with burn 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B3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D6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34063</TotalTime>
  <Words>178</Words>
  <Application>Microsoft Office PowerPoint</Application>
  <PresentationFormat>On-screen Show (4:3)</PresentationFormat>
  <Paragraphs>48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2013 EPA  AgSmoke Project </vt:lpstr>
      <vt:lpstr>Build on ClearSky</vt:lpstr>
      <vt:lpstr>Build on ClearSky</vt:lpstr>
      <vt:lpstr>2013 EPA AgSmoke Project</vt:lpstr>
      <vt:lpstr>EPA-ORD Instrumented Balloon</vt:lpstr>
      <vt:lpstr>Study Overview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MM5 Simulations  For PNW2001</dc:title>
  <dc:creator>rob</dc:creator>
  <cp:lastModifiedBy>Robert Elleman</cp:lastModifiedBy>
  <cp:revision>695</cp:revision>
  <dcterms:created xsi:type="dcterms:W3CDTF">2002-11-15T19:04:06Z</dcterms:created>
  <dcterms:modified xsi:type="dcterms:W3CDTF">2013-03-11T19:13:53Z</dcterms:modified>
</cp:coreProperties>
</file>