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9" r:id="rId2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35"/>
    <p:penClr>
      <a:srgbClr val="FF0000"/>
    </p:penClr>
  </p:showPr>
  <p:clrMru>
    <a:srgbClr val="006600"/>
    <a:srgbClr val="FFFFFF"/>
    <a:srgbClr val="FFFF66"/>
    <a:srgbClr val="B2B2B2"/>
    <a:srgbClr val="EAEAEA"/>
    <a:srgbClr val="5BAABD"/>
    <a:srgbClr val="B6DAE2"/>
    <a:srgbClr val="A9CFEF"/>
    <a:srgbClr val="AFCFE9"/>
    <a:srgbClr val="83A7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79" autoAdjust="0"/>
    <p:restoredTop sz="92115" autoAdjust="0"/>
  </p:normalViewPr>
  <p:slideViewPr>
    <p:cSldViewPr>
      <p:cViewPr varScale="1">
        <p:scale>
          <a:sx n="101" d="100"/>
          <a:sy n="101" d="100"/>
        </p:scale>
        <p:origin x="-4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374" y="-84"/>
      </p:cViewPr>
      <p:guideLst>
        <p:guide orient="horz" pos="2908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2" tIns="46185" rIns="92372" bIns="46185" numCol="1" anchor="t" anchorCtr="0" compatLnSpc="1">
            <a:prstTxWarp prst="textNoShape">
              <a:avLst/>
            </a:prstTxWarp>
          </a:bodyPr>
          <a:lstStyle>
            <a:lvl1pPr defTabSz="923925">
              <a:defRPr sz="1200" b="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2" tIns="46185" rIns="92372" bIns="4618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0938"/>
            <a:ext cx="3003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2" tIns="46185" rIns="92372" bIns="46185" numCol="1" anchor="b" anchorCtr="0" compatLnSpc="1">
            <a:prstTxWarp prst="textNoShape">
              <a:avLst/>
            </a:prstTxWarp>
          </a:bodyPr>
          <a:lstStyle>
            <a:lvl1pPr defTabSz="923925">
              <a:defRPr sz="1200" b="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8770938"/>
            <a:ext cx="3003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2" tIns="46185" rIns="92372" bIns="4618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C32B0D60-18B3-4161-B802-42D38274490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35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9" tIns="45395" rIns="90789" bIns="45395" numCol="1" anchor="t" anchorCtr="0" compatLnSpc="1">
            <a:prstTxWarp prst="textNoShape">
              <a:avLst/>
            </a:prstTxWarp>
          </a:bodyPr>
          <a:lstStyle>
            <a:lvl1pPr defTabSz="908050">
              <a:defRPr sz="1200" b="0"/>
            </a:lvl1pPr>
          </a:lstStyle>
          <a:p>
            <a:endParaRPr lang="en-US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35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9" tIns="45395" rIns="90789" bIns="45395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 b="0"/>
            </a:lvl1pPr>
          </a:lstStyle>
          <a:p>
            <a:endParaRPr lang="en-US"/>
          </a:p>
        </p:txBody>
      </p:sp>
      <p:sp>
        <p:nvSpPr>
          <p:cNvPr id="305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5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9" tIns="45395" rIns="90789" bIns="45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5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35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9" tIns="45395" rIns="90789" bIns="45395" numCol="1" anchor="b" anchorCtr="0" compatLnSpc="1">
            <a:prstTxWarp prst="textNoShape">
              <a:avLst/>
            </a:prstTxWarp>
          </a:bodyPr>
          <a:lstStyle>
            <a:lvl1pPr defTabSz="908050">
              <a:defRPr sz="1200" b="0"/>
            </a:lvl1pPr>
          </a:lstStyle>
          <a:p>
            <a:endParaRPr lang="en-US"/>
          </a:p>
        </p:txBody>
      </p:sp>
      <p:sp>
        <p:nvSpPr>
          <p:cNvPr id="305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70938"/>
            <a:ext cx="30035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9" tIns="45395" rIns="90789" bIns="4539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 b="0"/>
            </a:lvl1pPr>
          </a:lstStyle>
          <a:p>
            <a:fld id="{DFA9C997-442F-4243-9C7C-817D96DF9B0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C4535-E620-426B-AE9B-0180D336AD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A539A-80B0-4075-BC99-20A38BDC8D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62477-E78F-432C-A778-4AFA526AD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790C3-3919-4F19-B858-D8A668B7B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0CB-014A-49D3-8E94-A7BD4282F0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26FBB-D4F4-4CEF-88F2-F73A79D89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F4A8B-6680-412A-951F-2012954D9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61E0E-90DD-4597-8BC3-4132002731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C8F55-78E4-4669-AFC8-2420A138F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72DA8-5546-43E2-91EF-2287DEED65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ED1D3-67F5-4C0E-A3C3-42F0FEC8C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A8E7D65F-B977-4E03-AD86-F1115374AD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80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hlink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Draft High Wind Guidance</a:t>
            </a:r>
            <a:br>
              <a:rPr lang="en-US" dirty="0" smtClean="0"/>
            </a:br>
            <a:r>
              <a:rPr lang="en-US" sz="2400" dirty="0" smtClean="0"/>
              <a:t>http://www.epa.gov/ttn/analysis/docs/HWDE_Strategy_final.pdf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5638800"/>
          </a:xfrm>
        </p:spPr>
        <p:txBody>
          <a:bodyPr/>
          <a:lstStyle/>
          <a:p>
            <a:r>
              <a:rPr lang="en-US" sz="2400" dirty="0" smtClean="0"/>
              <a:t>Draft High Wind Guidance is </a:t>
            </a:r>
            <a:r>
              <a:rPr lang="en-US" sz="2400" dirty="0" smtClean="0"/>
              <a:t>useful for smoke </a:t>
            </a:r>
            <a:r>
              <a:rPr lang="en-US" sz="2400" dirty="0" smtClean="0"/>
              <a:t>EEs</a:t>
            </a:r>
            <a:endParaRPr lang="en-US" sz="24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Conceptual Model</a:t>
            </a:r>
          </a:p>
          <a:p>
            <a:pPr marL="1371600" lvl="2" indent="-457200"/>
            <a:r>
              <a:rPr lang="en-US" sz="2000" dirty="0" smtClean="0"/>
              <a:t>Overview of event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err="1" smtClean="0"/>
              <a:t>nRCP</a:t>
            </a:r>
            <a:r>
              <a:rPr lang="en-US" sz="2000" dirty="0" smtClean="0"/>
              <a:t> (not Reasonably Controllable or Preventable)</a:t>
            </a:r>
          </a:p>
          <a:p>
            <a:pPr marL="1371600" lvl="2" indent="-457200"/>
            <a:r>
              <a:rPr lang="en-US" sz="2000" dirty="0" smtClean="0"/>
              <a:t>Basic controls analysis vs. Comprehensive controls analysis</a:t>
            </a:r>
          </a:p>
          <a:p>
            <a:pPr marL="1371600" lvl="2" indent="-457200"/>
            <a:r>
              <a:rPr lang="en-US" sz="2000" dirty="0" smtClean="0"/>
              <a:t>For wildfires, </a:t>
            </a:r>
            <a:r>
              <a:rPr lang="en-US" sz="2000" dirty="0" err="1" smtClean="0"/>
              <a:t>inciweb</a:t>
            </a:r>
            <a:r>
              <a:rPr lang="en-US" sz="2000" dirty="0" smtClean="0"/>
              <a:t>, National Interagency Fire Center, and other USFS fire reports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HF (Historical Fluctuations)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CCR (Clear Causal Relationship)</a:t>
            </a:r>
          </a:p>
          <a:p>
            <a:pPr marL="1371600" lvl="2" indent="-457200"/>
            <a:r>
              <a:rPr lang="en-US" sz="2000" dirty="0" smtClean="0"/>
              <a:t>Wind data, trajectories, satellite, synoptic charts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AAQ (Affects Air Quality) usually covered by HF and CCR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HAURL/Natural Event usually covered by </a:t>
            </a:r>
            <a:r>
              <a:rPr lang="en-US" sz="2000" dirty="0" err="1" smtClean="0"/>
              <a:t>nRCP</a:t>
            </a:r>
            <a:r>
              <a:rPr lang="en-US" sz="2000" dirty="0" smtClean="0"/>
              <a:t> and CCR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NEBF</a:t>
            </a:r>
          </a:p>
          <a:p>
            <a:pPr marL="571500" indent="-514350"/>
            <a:r>
              <a:rPr lang="en-US" sz="2400" dirty="0" smtClean="0"/>
              <a:t>Please be specific about which measurement is requested. AQS site and POC number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B3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D6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33832</TotalTime>
  <Words>104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Draft High Wind Guidance http://www.epa.gov/ttn/analysis/docs/HWDE_Strategy_final.pdf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MM5 Simulations  For PNW2001</dc:title>
  <dc:creator>rob</dc:creator>
  <cp:lastModifiedBy>Robert Elleman</cp:lastModifiedBy>
  <cp:revision>693</cp:revision>
  <dcterms:created xsi:type="dcterms:W3CDTF">2002-11-15T19:04:06Z</dcterms:created>
  <dcterms:modified xsi:type="dcterms:W3CDTF">2013-03-07T21:12:36Z</dcterms:modified>
</cp:coreProperties>
</file>