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621" r:id="rId2"/>
    <p:sldId id="623" r:id="rId3"/>
    <p:sldId id="624" r:id="rId4"/>
    <p:sldId id="622" r:id="rId5"/>
    <p:sldId id="626" r:id="rId6"/>
    <p:sldId id="625" r:id="rId7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5"/>
    <p:penClr>
      <a:srgbClr val="FF0000"/>
    </p:penClr>
  </p:showPr>
  <p:clrMru>
    <a:srgbClr val="0033CC"/>
    <a:srgbClr val="FFFFFF"/>
    <a:srgbClr val="006600"/>
    <a:srgbClr val="FFFFB7"/>
    <a:srgbClr val="FFFF99"/>
    <a:srgbClr val="FFFF66"/>
    <a:srgbClr val="B2B2B2"/>
    <a:srgbClr val="EAEAEA"/>
    <a:srgbClr val="5BAABD"/>
    <a:srgbClr val="B6DA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2112" autoAdjust="0"/>
  </p:normalViewPr>
  <p:slideViewPr>
    <p:cSldViewPr>
      <p:cViewPr varScale="1">
        <p:scale>
          <a:sx n="91" d="100"/>
          <a:sy n="91" d="100"/>
        </p:scale>
        <p:origin x="-120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374" y="-84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3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5" rIns="92372" bIns="46185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0650" y="0"/>
            <a:ext cx="3003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5" rIns="92372" bIns="46185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03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5" rIns="92372" bIns="46185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/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0650" y="8770938"/>
            <a:ext cx="3003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5" rIns="92372" bIns="46185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fld id="{C32B0D60-18B3-4161-B802-42D3827449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5" rIns="90789" bIns="45395" numCol="1" anchor="t" anchorCtr="0" compatLnSpc="1">
            <a:prstTxWarp prst="textNoShape">
              <a:avLst/>
            </a:prstTxWarp>
          </a:bodyPr>
          <a:lstStyle>
            <a:lvl1pPr defTabSz="908050">
              <a:defRPr sz="1200" b="0"/>
            </a:lvl1pPr>
          </a:lstStyle>
          <a:p>
            <a:endParaRPr lang="en-US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5" rIns="90789" bIns="45395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 b="0"/>
            </a:lvl1pPr>
          </a:lstStyle>
          <a:p>
            <a:endParaRPr lang="en-US"/>
          </a:p>
        </p:txBody>
      </p:sp>
      <p:sp>
        <p:nvSpPr>
          <p:cNvPr id="305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5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5" rIns="90789" bIns="453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5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5" rIns="90789" bIns="45395" numCol="1" anchor="b" anchorCtr="0" compatLnSpc="1">
            <a:prstTxWarp prst="textNoShape">
              <a:avLst/>
            </a:prstTxWarp>
          </a:bodyPr>
          <a:lstStyle>
            <a:lvl1pPr defTabSz="908050">
              <a:defRPr sz="1200" b="0"/>
            </a:lvl1pPr>
          </a:lstStyle>
          <a:p>
            <a:endParaRPr lang="en-US"/>
          </a:p>
        </p:txBody>
      </p:sp>
      <p:sp>
        <p:nvSpPr>
          <p:cNvPr id="305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70938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5" rIns="90789" bIns="4539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b="0"/>
            </a:lvl1pPr>
          </a:lstStyle>
          <a:p>
            <a:fld id="{DFA9C997-442F-4243-9C7C-817D96DF9B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E6214-1637-4658-8E6F-BABAF861D13D}" type="slidenum">
              <a:rPr lang="en-US"/>
              <a:pPr/>
              <a:t>1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C4535-E620-426B-AE9B-0180D336AD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A539A-80B0-4075-BC99-20A38BDC8D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62477-E78F-432C-A778-4AFA526AD3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7D65F-B977-4E03-AD86-F1115374AD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AC0CB-014A-49D3-8E94-A7BD4282F0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26FBB-D4F4-4CEF-88F2-F73A79D89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F4A8B-6680-412A-951F-2012954D97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61E0E-90DD-4597-8BC3-4132002731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C8F55-78E4-4669-AFC8-2420A138F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72DA8-5546-43E2-91EF-2287DEED65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ED1D3-67F5-4C0E-A3C3-42F0FEC8C4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A8E7D65F-B977-4E03-AD86-F1115374AD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dirty="0" smtClean="0"/>
              <a:t>Smoke Management Meeting, 3/14/2013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hlink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atmos.uw.edu/mm5rt/gfsinit.html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atmos.uw.edu/~qcreport" TargetMode="Externa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tmos.uw.edu/mm5rt/images/rh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18997" cy="3505200"/>
          </a:xfrm>
          <a:prstGeom prst="rect">
            <a:avLst/>
          </a:prstGeom>
          <a:noFill/>
        </p:spPr>
      </p:pic>
      <p:pic>
        <p:nvPicPr>
          <p:cNvPr id="7174" name="Picture 6" descr="http://www.atmos.uw.edu/mm5rt/images/instruments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0"/>
            <a:ext cx="4724400" cy="3543304"/>
          </a:xfrm>
          <a:prstGeom prst="rect">
            <a:avLst/>
          </a:prstGeom>
          <a:noFill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05201"/>
            <a:ext cx="5285268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90474" y="3498130"/>
            <a:ext cx="4054507" cy="338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0" y="1600200"/>
            <a:ext cx="4419600" cy="1676400"/>
          </a:xfr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sz="4000" dirty="0" smtClean="0"/>
              <a:t>“NW-AIRQUEST Update”</a:t>
            </a:r>
            <a:endParaRPr lang="en-US" sz="2000" i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38400" y="3886200"/>
            <a:ext cx="41148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Robert Elleman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EPA Region 10</a:t>
            </a:r>
            <a:endParaRPr kumimoji="0" lang="en-US" sz="1400" b="1" i="1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6200" y="228600"/>
            <a:ext cx="41937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Northwest Regional Modeling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Consortium (NRMC</a:t>
            </a:r>
            <a:r>
              <a:rPr lang="en-US" dirty="0"/>
              <a:t>)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0325" y="1179513"/>
            <a:ext cx="45116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100000"/>
              </a:spcAft>
              <a:buFontTx/>
              <a:buChar char="•"/>
            </a:pPr>
            <a:r>
              <a:rPr lang="en-US" sz="1600" dirty="0"/>
              <a:t> Started by Puget Sound Clean Air and </a:t>
            </a:r>
            <a:r>
              <a:rPr lang="en-US" sz="1600" dirty="0" smtClean="0"/>
              <a:t>EPA in </a:t>
            </a:r>
            <a:r>
              <a:rPr lang="en-US" sz="1600" dirty="0"/>
              <a:t>mid 90s</a:t>
            </a:r>
          </a:p>
          <a:p>
            <a:pPr>
              <a:spcAft>
                <a:spcPct val="100000"/>
              </a:spcAft>
              <a:buFontTx/>
              <a:buChar char="•"/>
            </a:pPr>
            <a:r>
              <a:rPr lang="en-US" sz="1600" dirty="0"/>
              <a:t> Collaborate on </a:t>
            </a:r>
            <a:r>
              <a:rPr lang="en-US" sz="1600" dirty="0" smtClean="0">
                <a:solidFill>
                  <a:srgbClr val="FF0000"/>
                </a:solidFill>
              </a:rPr>
              <a:t>meteorological </a:t>
            </a:r>
            <a:r>
              <a:rPr lang="en-US" sz="1600" dirty="0" smtClean="0"/>
              <a:t>modeling and observations, primarily</a:t>
            </a:r>
            <a:endParaRPr lang="en-US" sz="1600" dirty="0"/>
          </a:p>
          <a:p>
            <a:pPr>
              <a:spcAft>
                <a:spcPct val="100000"/>
              </a:spcAft>
              <a:buFontTx/>
              <a:buChar char="•"/>
            </a:pPr>
            <a:r>
              <a:rPr lang="en-US" sz="1600" dirty="0"/>
              <a:t> Funds UW </a:t>
            </a:r>
            <a:r>
              <a:rPr lang="en-US" sz="1600" dirty="0" smtClean="0"/>
              <a:t>(Cliff Mass) to </a:t>
            </a:r>
            <a:r>
              <a:rPr lang="en-US" sz="1600" dirty="0"/>
              <a:t>produce </a:t>
            </a:r>
            <a:r>
              <a:rPr lang="en-US" sz="1600" dirty="0" smtClean="0"/>
              <a:t>WRF weather forecasts and catalogue met observations</a:t>
            </a:r>
            <a:endParaRPr lang="en-US" sz="1600" dirty="0"/>
          </a:p>
          <a:p>
            <a:pPr>
              <a:spcAft>
                <a:spcPct val="100000"/>
              </a:spcAft>
              <a:buFontTx/>
              <a:buChar char="•"/>
            </a:pPr>
            <a:r>
              <a:rPr lang="en-US" sz="1600" dirty="0"/>
              <a:t> Funded by Clean Air Act </a:t>
            </a:r>
            <a:r>
              <a:rPr lang="en-US" sz="1600" dirty="0" smtClean="0"/>
              <a:t>105 grants, </a:t>
            </a:r>
            <a:r>
              <a:rPr lang="en-US" sz="1600" dirty="0"/>
              <a:t>National Weather Service, US Forest Service, </a:t>
            </a:r>
            <a:r>
              <a:rPr lang="en-US" sz="1600" dirty="0" smtClean="0"/>
              <a:t>Washington DNR, Seattle Public Utilities, Washington Department of Transportation, PNW Tribes, etc</a:t>
            </a:r>
            <a:r>
              <a:rPr lang="en-US" sz="1600" dirty="0"/>
              <a:t>.</a:t>
            </a:r>
          </a:p>
          <a:p>
            <a:pPr>
              <a:spcAft>
                <a:spcPct val="100000"/>
              </a:spcAft>
              <a:buFontTx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Sometimes mistakenly referred </a:t>
            </a:r>
            <a:r>
              <a:rPr lang="en-US" sz="1600" dirty="0"/>
              <a:t>to as </a:t>
            </a:r>
            <a:r>
              <a:rPr lang="en-US" sz="1600" dirty="0" smtClean="0"/>
              <a:t>NW-AIRQUEST</a:t>
            </a:r>
          </a:p>
          <a:p>
            <a:pPr>
              <a:spcAft>
                <a:spcPct val="100000"/>
              </a:spcAft>
              <a:buFontTx/>
              <a:buChar char="•"/>
            </a:pPr>
            <a:r>
              <a:rPr lang="en-US" sz="1600" dirty="0" smtClean="0"/>
              <a:t> Current chair is Rob Elleman, EPA</a:t>
            </a:r>
            <a:endParaRPr lang="en-US" sz="1600" dirty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886450" y="22860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NW-AIRQUEST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648200" y="1179513"/>
            <a:ext cx="443547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100000"/>
              </a:spcAft>
              <a:buFontTx/>
              <a:buChar char="•"/>
            </a:pPr>
            <a:r>
              <a:rPr lang="en-US" sz="1600" dirty="0"/>
              <a:t> Off-shoot of NRMC in early 2000s</a:t>
            </a:r>
          </a:p>
          <a:p>
            <a:pPr>
              <a:spcAft>
                <a:spcPct val="100000"/>
              </a:spcAft>
              <a:buFontTx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Collaborate on </a:t>
            </a:r>
            <a:r>
              <a:rPr lang="en-US" sz="1600" dirty="0" smtClean="0">
                <a:solidFill>
                  <a:srgbClr val="FF0000"/>
                </a:solidFill>
              </a:rPr>
              <a:t>air quality </a:t>
            </a:r>
            <a:r>
              <a:rPr lang="en-US" sz="1600" dirty="0" smtClean="0"/>
              <a:t>modeling, emission inventories, analyses, and topical technical issues</a:t>
            </a:r>
            <a:endParaRPr lang="en-US" sz="1600" dirty="0"/>
          </a:p>
          <a:p>
            <a:pPr>
              <a:spcAft>
                <a:spcPct val="100000"/>
              </a:spcAft>
              <a:buFontTx/>
              <a:buChar char="•"/>
            </a:pPr>
            <a:r>
              <a:rPr lang="en-US" sz="1600" dirty="0" smtClean="0"/>
              <a:t> Funds WSU to produce air quality forecasts and special projects. Funded with Clean Air Act 105 grant and by PNW Tribes.</a:t>
            </a:r>
          </a:p>
          <a:p>
            <a:pPr>
              <a:spcAft>
                <a:spcPct val="100000"/>
              </a:spcAft>
              <a:buFontTx/>
              <a:buChar char="•"/>
            </a:pPr>
            <a:r>
              <a:rPr lang="en-US" sz="1600" dirty="0" smtClean="0"/>
              <a:t>Primarily </a:t>
            </a:r>
            <a:r>
              <a:rPr lang="en-US" sz="1600" dirty="0"/>
              <a:t>compromised by air quality </a:t>
            </a:r>
            <a:r>
              <a:rPr lang="en-US" sz="1600" dirty="0" smtClean="0"/>
              <a:t>agencies</a:t>
            </a:r>
          </a:p>
          <a:p>
            <a:pPr>
              <a:spcAft>
                <a:spcPct val="100000"/>
              </a:spcAft>
              <a:buFontTx/>
              <a:buChar char="•"/>
            </a:pPr>
            <a:r>
              <a:rPr lang="en-US" sz="1600" dirty="0" smtClean="0"/>
              <a:t>As </a:t>
            </a:r>
            <a:r>
              <a:rPr lang="en-US" sz="1600" dirty="0"/>
              <a:t>a result, we in the air quality community tend to refer to NW-AIRQUEST when we mean both NW-AIRQUEST or NRMC </a:t>
            </a:r>
            <a:endParaRPr lang="en-US" sz="1600" dirty="0" smtClean="0"/>
          </a:p>
          <a:p>
            <a:pPr>
              <a:spcAft>
                <a:spcPct val="100000"/>
              </a:spcAft>
              <a:buFontTx/>
              <a:buChar char="•"/>
            </a:pPr>
            <a:r>
              <a:rPr lang="en-US" sz="1600" dirty="0" smtClean="0"/>
              <a:t> Current co-chairs are Phil </a:t>
            </a:r>
            <a:r>
              <a:rPr lang="en-US" sz="1600" dirty="0" err="1" smtClean="0"/>
              <a:t>Swartzendrubber</a:t>
            </a:r>
            <a:r>
              <a:rPr lang="en-US" sz="1600" dirty="0" smtClean="0"/>
              <a:t> and Eric </a:t>
            </a:r>
            <a:r>
              <a:rPr lang="en-US" sz="1600" dirty="0" err="1" smtClean="0"/>
              <a:t>Saganic</a:t>
            </a:r>
            <a:r>
              <a:rPr lang="en-US" sz="1600" dirty="0" smtClean="0"/>
              <a:t>, Puget Sound Clean Air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6096000"/>
            <a:ext cx="1834990" cy="46166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Meteorology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6091535"/>
            <a:ext cx="1690719" cy="46166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Air Quality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dirty="0" smtClean="0"/>
              <a:t>NRMC</a:t>
            </a:r>
            <a:br>
              <a:rPr lang="en-US" dirty="0" smtClean="0"/>
            </a:br>
            <a:r>
              <a:rPr lang="en-US" sz="2800" i="1" dirty="0" smtClean="0"/>
              <a:t>(WRF, Weather)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7772400" cy="5486400"/>
          </a:xfrm>
        </p:spPr>
        <p:txBody>
          <a:bodyPr/>
          <a:lstStyle/>
          <a:p>
            <a:r>
              <a:rPr lang="en-US" sz="2400" dirty="0" smtClean="0"/>
              <a:t>Current sustaining members</a:t>
            </a:r>
          </a:p>
          <a:p>
            <a:pPr lvl="1"/>
            <a:r>
              <a:rPr lang="en-US" sz="2000" dirty="0" smtClean="0"/>
              <a:t>EPA Region 10</a:t>
            </a:r>
          </a:p>
          <a:p>
            <a:pPr lvl="1"/>
            <a:r>
              <a:rPr lang="en-US" sz="2000" dirty="0" smtClean="0"/>
              <a:t>Washington Dept Ecology</a:t>
            </a:r>
          </a:p>
          <a:p>
            <a:pPr lvl="1"/>
            <a:r>
              <a:rPr lang="en-US" sz="2000" dirty="0" smtClean="0"/>
              <a:t>Idaho DEQ</a:t>
            </a:r>
          </a:p>
          <a:p>
            <a:pPr lvl="1"/>
            <a:r>
              <a:rPr lang="en-US" sz="2000" dirty="0" smtClean="0"/>
              <a:t>Oregon DEQ</a:t>
            </a:r>
          </a:p>
          <a:p>
            <a:pPr lvl="1"/>
            <a:r>
              <a:rPr lang="en-US" sz="2000" dirty="0" smtClean="0"/>
              <a:t>Puget Sound Clean Air Agency</a:t>
            </a:r>
          </a:p>
          <a:p>
            <a:r>
              <a:rPr lang="en-US" sz="2400" dirty="0" smtClean="0"/>
              <a:t>Associate members</a:t>
            </a:r>
          </a:p>
          <a:p>
            <a:pPr lvl="1"/>
            <a:r>
              <a:rPr lang="en-US" sz="2000" dirty="0" smtClean="0"/>
              <a:t>Environment Canada (P&amp;YR), B.C. Ministry of Environment, US Park Service Pacific West Region</a:t>
            </a:r>
          </a:p>
          <a:p>
            <a:r>
              <a:rPr lang="en-US" sz="2400" dirty="0" smtClean="0"/>
              <a:t>Funding continues to be a problem</a:t>
            </a:r>
          </a:p>
          <a:p>
            <a:pPr lvl="1"/>
            <a:r>
              <a:rPr lang="en-US" sz="2000" dirty="0" smtClean="0"/>
              <a:t>Less contribution from National Weather Service, USFS – PNW Research Station, and Puget Sound Clean Air Agency</a:t>
            </a:r>
          </a:p>
          <a:p>
            <a:pPr lvl="1"/>
            <a:r>
              <a:rPr lang="en-US" sz="2000" dirty="0" smtClean="0"/>
              <a:t>Less Consortium funding has meant changes in staff at UW</a:t>
            </a:r>
          </a:p>
          <a:p>
            <a:pPr lvl="1"/>
            <a:r>
              <a:rPr lang="en-US" sz="2000" dirty="0" smtClean="0"/>
              <a:t>Efforts to pull in heavy users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91000" y="1524000"/>
            <a:ext cx="495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</a:rPr>
              <a:t>National Weather Service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</a:rPr>
              <a:t>USFS – PNW Research Station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</a:rPr>
              <a:t>Washington Dept Transportation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</a:rPr>
              <a:t>Seattle Public Utilities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kern="0" dirty="0" smtClean="0">
                <a:solidFill>
                  <a:schemeClr val="hlink"/>
                </a:solidFill>
                <a:latin typeface="+mn-lt"/>
              </a:rPr>
              <a:t>Tribes in </a:t>
            </a:r>
            <a:r>
              <a:rPr lang="en-US" sz="2000" kern="0" dirty="0" smtClean="0">
                <a:solidFill>
                  <a:schemeClr val="hlink"/>
                </a:solidFill>
                <a:latin typeface="+mn-lt"/>
              </a:rPr>
              <a:t>PNW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alpha val="20000"/>
            </a:schemeClr>
          </a:solidFill>
        </p:spPr>
        <p:txBody>
          <a:bodyPr/>
          <a:lstStyle/>
          <a:p>
            <a:r>
              <a:rPr lang="en-US" dirty="0" smtClean="0"/>
              <a:t>UW WRF Model Enhancements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5715000" cy="5867400"/>
          </a:xfrm>
        </p:spPr>
        <p:txBody>
          <a:bodyPr/>
          <a:lstStyle/>
          <a:p>
            <a:r>
              <a:rPr lang="en-US" sz="2400" dirty="0" smtClean="0"/>
              <a:t>October 10, 2012</a:t>
            </a:r>
          </a:p>
          <a:p>
            <a:pPr lvl="1"/>
            <a:r>
              <a:rPr lang="en-US" sz="2000" dirty="0" smtClean="0"/>
              <a:t>More damping from top of model</a:t>
            </a:r>
          </a:p>
          <a:p>
            <a:pPr lvl="2"/>
            <a:r>
              <a:rPr lang="en-US" sz="1600" dirty="0" smtClean="0"/>
              <a:t>Raised model top, thicker damping layer, more layers at top, new damping scheme </a:t>
            </a:r>
          </a:p>
          <a:p>
            <a:pPr lvl="1"/>
            <a:r>
              <a:rPr lang="en-US" sz="2000" dirty="0" smtClean="0"/>
              <a:t>WRF 3.4.1</a:t>
            </a:r>
          </a:p>
          <a:p>
            <a:pPr lvl="1"/>
            <a:r>
              <a:rPr lang="en-US" sz="2000" dirty="0" smtClean="0"/>
              <a:t>No drag parameterization for now</a:t>
            </a:r>
          </a:p>
          <a:p>
            <a:r>
              <a:rPr lang="en-US" sz="2400" dirty="0" smtClean="0"/>
              <a:t>December 20, 2012</a:t>
            </a:r>
          </a:p>
          <a:p>
            <a:pPr lvl="1"/>
            <a:r>
              <a:rPr lang="en-US" sz="2000" dirty="0" smtClean="0"/>
              <a:t>Cumulus parameterization</a:t>
            </a:r>
          </a:p>
          <a:p>
            <a:pPr lvl="2"/>
            <a:r>
              <a:rPr lang="en-US" sz="1600" dirty="0" smtClean="0"/>
              <a:t>Simplified Arakawa-Schubert instead of </a:t>
            </a:r>
            <a:r>
              <a:rPr lang="en-US" sz="1600" dirty="0" err="1" smtClean="0"/>
              <a:t>Kain</a:t>
            </a:r>
            <a:r>
              <a:rPr lang="en-US" sz="1600" dirty="0" smtClean="0"/>
              <a:t>-Fritsch</a:t>
            </a:r>
            <a:endParaRPr lang="en-US" sz="2000" dirty="0" smtClean="0"/>
          </a:p>
          <a:p>
            <a:r>
              <a:rPr lang="en-US" sz="2400" dirty="0" smtClean="0"/>
              <a:t>Coming soon</a:t>
            </a:r>
          </a:p>
          <a:p>
            <a:pPr lvl="1"/>
            <a:r>
              <a:rPr lang="en-US" sz="2000" dirty="0" smtClean="0"/>
              <a:t>Radiation model (RRTM-G)</a:t>
            </a:r>
          </a:p>
          <a:p>
            <a:pPr lvl="1"/>
            <a:r>
              <a:rPr lang="en-US" sz="2000" dirty="0" smtClean="0"/>
              <a:t>Land surface model (NOAH or RUC)</a:t>
            </a:r>
          </a:p>
          <a:p>
            <a:r>
              <a:rPr lang="en-US" sz="2400" dirty="0" smtClean="0"/>
              <a:t>On horizon</a:t>
            </a:r>
          </a:p>
          <a:p>
            <a:pPr lvl="1"/>
            <a:r>
              <a:rPr lang="en-US" sz="2000" dirty="0" smtClean="0"/>
              <a:t>Data assimilation (</a:t>
            </a:r>
            <a:r>
              <a:rPr lang="en-US" sz="2000" dirty="0" err="1" smtClean="0"/>
              <a:t>EnKF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PBL testing to begin anew in 2013</a:t>
            </a:r>
          </a:p>
          <a:p>
            <a:pPr lvl="1"/>
            <a:r>
              <a:rPr lang="en-US" sz="2000" dirty="0" smtClean="0"/>
              <a:t>New drag parameterization</a:t>
            </a:r>
          </a:p>
          <a:p>
            <a:endParaRPr lang="en-US" sz="2400" dirty="0" smtClean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165397"/>
            <a:ext cx="3276600" cy="2464003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6" name="Content Placeholder 3" descr="wrfv341d2.t2m.me.Jan1-Feb82010.00.24.whole_d2_all_sites.gif"/>
          <p:cNvPicPr>
            <a:picLocks noChangeAspect="1"/>
          </p:cNvPicPr>
          <p:nvPr/>
        </p:nvPicPr>
        <p:blipFill>
          <a:blip r:embed="rId3" cstate="print"/>
          <a:srcRect l="-315" r="-315"/>
          <a:stretch>
            <a:fillRect/>
          </a:stretch>
        </p:blipFill>
        <p:spPr bwMode="auto">
          <a:xfrm>
            <a:off x="5689368" y="1066800"/>
            <a:ext cx="3302231" cy="29718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r>
              <a:rPr lang="en-US" dirty="0" smtClean="0"/>
              <a:t>WRF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5486400" cy="5181600"/>
          </a:xfrm>
        </p:spPr>
        <p:txBody>
          <a:bodyPr/>
          <a:lstStyle/>
          <a:p>
            <a:r>
              <a:rPr lang="en-US" dirty="0" smtClean="0"/>
              <a:t>Request for input on color scheme for ventilation index:</a:t>
            </a:r>
            <a:br>
              <a:rPr lang="en-US" dirty="0" smtClean="0"/>
            </a:br>
            <a:r>
              <a:rPr lang="en-US" sz="1800" u="sng" dirty="0" smtClean="0">
                <a:solidFill>
                  <a:srgbClr val="0033CC"/>
                </a:solidFill>
              </a:rPr>
              <a:t>https://docs.google.com/spreadsheet/ccc?</a:t>
            </a:r>
            <a:br>
              <a:rPr lang="en-US" sz="1800" u="sng" dirty="0" smtClean="0">
                <a:solidFill>
                  <a:srgbClr val="0033CC"/>
                </a:solidFill>
              </a:rPr>
            </a:br>
            <a:r>
              <a:rPr lang="en-US" sz="1800" u="sng" dirty="0" smtClean="0">
                <a:solidFill>
                  <a:srgbClr val="0033CC"/>
                </a:solidFill>
              </a:rPr>
              <a:t>key=0AgfoxQEkU1k5dHVDeXRpUzJod</a:t>
            </a:r>
            <a:br>
              <a:rPr lang="en-US" sz="1800" u="sng" dirty="0" smtClean="0">
                <a:solidFill>
                  <a:srgbClr val="0033CC"/>
                </a:solidFill>
              </a:rPr>
            </a:br>
            <a:r>
              <a:rPr lang="en-US" sz="1800" u="sng" dirty="0" smtClean="0">
                <a:solidFill>
                  <a:srgbClr val="0033CC"/>
                </a:solidFill>
              </a:rPr>
              <a:t>GJJeGk0VFRQeWo2QVE#gid=1</a:t>
            </a:r>
            <a:endParaRPr lang="en-US" u="sng" dirty="0" smtClean="0">
              <a:solidFill>
                <a:srgbClr val="0033CC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More generally, what graphics </a:t>
            </a:r>
            <a:br>
              <a:rPr lang="en-US" dirty="0" smtClean="0"/>
            </a:br>
            <a:r>
              <a:rPr lang="en-US" dirty="0" smtClean="0"/>
              <a:t>would help you?</a:t>
            </a:r>
          </a:p>
          <a:p>
            <a:pPr lvl="1"/>
            <a:r>
              <a:rPr lang="en-US" dirty="0" smtClean="0"/>
              <a:t>Do we have everything you need?</a:t>
            </a:r>
          </a:p>
          <a:p>
            <a:pPr lvl="1"/>
            <a:r>
              <a:rPr lang="en-US" dirty="0" smtClean="0"/>
              <a:t>Changes to current graphics?</a:t>
            </a:r>
          </a:p>
          <a:p>
            <a:pPr lvl="1"/>
            <a:r>
              <a:rPr lang="en-US" dirty="0" smtClean="0"/>
              <a:t>Think about it. Contact me: (206) 553-1531, elleman.robert@epa.gov</a:t>
            </a:r>
            <a:endParaRPr lang="en-US" dirty="0"/>
          </a:p>
        </p:txBody>
      </p:sp>
      <p:pic>
        <p:nvPicPr>
          <p:cNvPr id="1026" name="Picture 2" descr="5(900x800) images (558,890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858878"/>
            <a:ext cx="3352800" cy="2980267"/>
          </a:xfrm>
          <a:prstGeom prst="rect">
            <a:avLst/>
          </a:prstGeom>
          <a:noFill/>
          <a:ln w="19050">
            <a:solidFill>
              <a:srgbClr val="0033CC"/>
            </a:solidFill>
          </a:ln>
        </p:spPr>
      </p:pic>
      <p:pic>
        <p:nvPicPr>
          <p:cNvPr id="3074" name="Picture 2" descr="17(900x800) images (1,699,739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5949" y="812799"/>
            <a:ext cx="3371851" cy="2997201"/>
          </a:xfrm>
          <a:prstGeom prst="rect">
            <a:avLst/>
          </a:prstGeom>
          <a:noFill/>
          <a:ln w="19050">
            <a:solidFill>
              <a:srgbClr val="00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dirty="0" smtClean="0"/>
              <a:t>NW-AIRQUEST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6019800"/>
          </a:xfrm>
        </p:spPr>
        <p:txBody>
          <a:bodyPr/>
          <a:lstStyle/>
          <a:p>
            <a:r>
              <a:rPr lang="en-US" sz="2400" dirty="0" smtClean="0"/>
              <a:t>Current sustaining members</a:t>
            </a:r>
          </a:p>
          <a:p>
            <a:pPr lvl="1"/>
            <a:r>
              <a:rPr lang="en-US" sz="1800" dirty="0" smtClean="0"/>
              <a:t>EPA Region 10 and PNW tribes</a:t>
            </a:r>
          </a:p>
          <a:p>
            <a:pPr lvl="1"/>
            <a:r>
              <a:rPr lang="en-US" sz="1800" dirty="0" smtClean="0"/>
              <a:t>State/Local AQ agencies in PNW</a:t>
            </a:r>
          </a:p>
          <a:p>
            <a:r>
              <a:rPr lang="en-US" sz="2400" dirty="0" smtClean="0"/>
              <a:t>Current collaborative members</a:t>
            </a:r>
          </a:p>
          <a:p>
            <a:pPr lvl="1"/>
            <a:r>
              <a:rPr lang="en-US" sz="1800" dirty="0" smtClean="0"/>
              <a:t>Environment Canada</a:t>
            </a:r>
          </a:p>
          <a:p>
            <a:pPr lvl="1"/>
            <a:r>
              <a:rPr lang="en-US" sz="1800" dirty="0" smtClean="0"/>
              <a:t>BC Ministry of Environment</a:t>
            </a:r>
          </a:p>
          <a:p>
            <a:pPr lvl="1"/>
            <a:r>
              <a:rPr lang="en-US" sz="1800" dirty="0" smtClean="0"/>
              <a:t>Metro Vancouver</a:t>
            </a:r>
          </a:p>
          <a:p>
            <a:pPr lvl="1"/>
            <a:r>
              <a:rPr lang="en-US" sz="1800" dirty="0" smtClean="0"/>
              <a:t>USFS Region 6</a:t>
            </a:r>
          </a:p>
          <a:p>
            <a:r>
              <a:rPr lang="en-US" sz="2400" dirty="0" smtClean="0"/>
              <a:t>Workgroups</a:t>
            </a:r>
          </a:p>
          <a:p>
            <a:pPr lvl="1"/>
            <a:r>
              <a:rPr lang="en-US" sz="2000" dirty="0" smtClean="0"/>
              <a:t>Emission Inventory</a:t>
            </a:r>
          </a:p>
          <a:p>
            <a:pPr lvl="1"/>
            <a:r>
              <a:rPr lang="en-US" sz="2000" dirty="0" smtClean="0"/>
              <a:t>Global Earth Observation System of Systems (GEOSS)</a:t>
            </a:r>
          </a:p>
          <a:p>
            <a:pPr lvl="1"/>
            <a:r>
              <a:rPr lang="en-US" sz="2000" dirty="0" smtClean="0"/>
              <a:t>Airpact-4</a:t>
            </a:r>
          </a:p>
          <a:p>
            <a:r>
              <a:rPr lang="en-US" sz="2400" dirty="0" smtClean="0"/>
              <a:t>Changes to </a:t>
            </a:r>
            <a:r>
              <a:rPr lang="en-US" sz="2400" dirty="0" err="1" smtClean="0"/>
              <a:t>ClearSky</a:t>
            </a:r>
            <a:endParaRPr lang="en-US" sz="2400" dirty="0" smtClean="0"/>
          </a:p>
          <a:p>
            <a:pPr lvl="1"/>
            <a:r>
              <a:rPr lang="en-US" sz="2000" dirty="0" smtClean="0"/>
              <a:t>Incorporated in Airpact-4 using </a:t>
            </a:r>
            <a:r>
              <a:rPr lang="en-US" sz="2000" dirty="0" err="1" smtClean="0"/>
              <a:t>BlueSky</a:t>
            </a:r>
            <a:r>
              <a:rPr lang="en-US" sz="2000" dirty="0" smtClean="0"/>
              <a:t> framework</a:t>
            </a:r>
          </a:p>
          <a:p>
            <a:pPr lvl="1"/>
            <a:r>
              <a:rPr lang="en-US" sz="2000" dirty="0" smtClean="0"/>
              <a:t>Coarser spatial information than </a:t>
            </a:r>
            <a:r>
              <a:rPr lang="en-US" sz="2000" dirty="0" err="1" smtClean="0"/>
              <a:t>ClearSky</a:t>
            </a:r>
            <a:r>
              <a:rPr lang="en-US" sz="2000" dirty="0" smtClean="0"/>
              <a:t>, maybe not a bad thing</a:t>
            </a:r>
          </a:p>
          <a:p>
            <a:r>
              <a:rPr lang="en-US" sz="2400" dirty="0" smtClean="0"/>
              <a:t>The rest will covered by Joe Vaughan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91000" y="2362200"/>
            <a:ext cx="495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</a:rPr>
              <a:t>USFS – PNW Research Station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1800" kern="0" dirty="0" smtClean="0">
                <a:solidFill>
                  <a:schemeClr val="hlink"/>
                </a:solidFill>
                <a:latin typeface="+mn-lt"/>
              </a:rPr>
              <a:t>Park Service, Pacific West Region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1800" kern="0" dirty="0" smtClean="0">
                <a:solidFill>
                  <a:schemeClr val="hlink"/>
                </a:solidFill>
                <a:latin typeface="+mn-lt"/>
              </a:rPr>
              <a:t>Washington DNR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24400" y="121920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</a:rPr>
              <a:t>UW and WSU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B3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D6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34324</TotalTime>
  <Words>466</Words>
  <Application>Microsoft Office PowerPoint</Application>
  <PresentationFormat>On-screen Show (4:3)</PresentationFormat>
  <Paragraphs>82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“NW-AIRQUEST Update”</vt:lpstr>
      <vt:lpstr>Slide 2</vt:lpstr>
      <vt:lpstr>NRMC (WRF, Weather)</vt:lpstr>
      <vt:lpstr>UW WRF Model Enhancements</vt:lpstr>
      <vt:lpstr>WRF Graphics</vt:lpstr>
      <vt:lpstr>NW-AIRQUEST Activities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MM5 Simulations  For PNW2001</dc:title>
  <dc:creator>rob</dc:creator>
  <cp:lastModifiedBy>Robert Elleman</cp:lastModifiedBy>
  <cp:revision>699</cp:revision>
  <dcterms:created xsi:type="dcterms:W3CDTF">2002-11-15T19:04:06Z</dcterms:created>
  <dcterms:modified xsi:type="dcterms:W3CDTF">2013-03-11T19:14:02Z</dcterms:modified>
</cp:coreProperties>
</file>