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758" r:id="rId4"/>
    <p:sldMasterId id="2147483807" r:id="rId5"/>
    <p:sldMasterId id="2147483820" r:id="rId6"/>
    <p:sldMasterId id="2147483832" r:id="rId7"/>
    <p:sldMasterId id="2147483846" r:id="rId8"/>
  </p:sldMasterIdLst>
  <p:notesMasterIdLst>
    <p:notesMasterId r:id="rId27"/>
  </p:notesMasterIdLst>
  <p:sldIdLst>
    <p:sldId id="351" r:id="rId9"/>
    <p:sldId id="490" r:id="rId10"/>
    <p:sldId id="560" r:id="rId11"/>
    <p:sldId id="552" r:id="rId12"/>
    <p:sldId id="547" r:id="rId13"/>
    <p:sldId id="533" r:id="rId14"/>
    <p:sldId id="493" r:id="rId15"/>
    <p:sldId id="566" r:id="rId16"/>
    <p:sldId id="580" r:id="rId17"/>
    <p:sldId id="581" r:id="rId18"/>
    <p:sldId id="582" r:id="rId19"/>
    <p:sldId id="583" r:id="rId20"/>
    <p:sldId id="584" r:id="rId21"/>
    <p:sldId id="585" r:id="rId22"/>
    <p:sldId id="586" r:id="rId23"/>
    <p:sldId id="535" r:id="rId24"/>
    <p:sldId id="542" r:id="rId25"/>
    <p:sldId id="579"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1" d="100"/>
          <a:sy n="81" d="100"/>
        </p:scale>
        <p:origin x="-834" y="-186"/>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1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pdickers\Local%20Settings\temp\notes87944B\NowCast%20LW%20-%201-1-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baseline="0"/>
            </a:pPr>
            <a:r>
              <a:rPr lang="pl-PL" sz="1600" baseline="0" dirty="0">
                <a:effectLst/>
              </a:rPr>
              <a:t>NowCast Test </a:t>
            </a:r>
          </a:p>
        </c:rich>
      </c:tx>
      <c:layout>
        <c:manualLayout>
          <c:xMode val="edge"/>
          <c:yMode val="edge"/>
          <c:x val="0.44676366071294082"/>
          <c:y val="1.6212029827832004E-2"/>
        </c:manualLayout>
      </c:layout>
      <c:overlay val="1"/>
    </c:title>
    <c:autoTitleDeleted val="0"/>
    <c:plotArea>
      <c:layout>
        <c:manualLayout>
          <c:layoutTarget val="inner"/>
          <c:xMode val="edge"/>
          <c:yMode val="edge"/>
          <c:x val="1.6193480138022392E-2"/>
          <c:y val="8.5556256168439565E-2"/>
          <c:w val="0.91951930681153859"/>
          <c:h val="0.8528407548194411"/>
        </c:manualLayout>
      </c:layout>
      <c:lineChart>
        <c:grouping val="standard"/>
        <c:varyColors val="0"/>
        <c:ser>
          <c:idx val="1"/>
          <c:order val="0"/>
          <c:tx>
            <c:v>1-Hr Raw BAM</c:v>
          </c:tx>
          <c:marker>
            <c:symbol val="none"/>
          </c:marker>
          <c:val>
            <c:numRef>
              <c:f>NowCast!$C$1351:$C$1464</c:f>
              <c:numCache>
                <c:formatCode>0</c:formatCode>
                <c:ptCount val="114"/>
                <c:pt idx="0">
                  <c:v>379</c:v>
                </c:pt>
                <c:pt idx="1">
                  <c:v>377</c:v>
                </c:pt>
                <c:pt idx="2">
                  <c:v>400</c:v>
                </c:pt>
                <c:pt idx="3">
                  <c:v>368</c:v>
                </c:pt>
                <c:pt idx="4">
                  <c:v>339</c:v>
                </c:pt>
                <c:pt idx="5">
                  <c:v>339</c:v>
                </c:pt>
                <c:pt idx="6">
                  <c:v>332</c:v>
                </c:pt>
                <c:pt idx="7">
                  <c:v>318</c:v>
                </c:pt>
                <c:pt idx="8">
                  <c:v>267</c:v>
                </c:pt>
                <c:pt idx="9">
                  <c:v>164</c:v>
                </c:pt>
                <c:pt idx="10">
                  <c:v>42</c:v>
                </c:pt>
                <c:pt idx="11">
                  <c:v>31</c:v>
                </c:pt>
                <c:pt idx="12">
                  <c:v>25</c:v>
                </c:pt>
                <c:pt idx="13">
                  <c:v>24</c:v>
                </c:pt>
                <c:pt idx="14">
                  <c:v>20</c:v>
                </c:pt>
                <c:pt idx="15">
                  <c:v>16</c:v>
                </c:pt>
                <c:pt idx="16">
                  <c:v>16</c:v>
                </c:pt>
                <c:pt idx="17">
                  <c:v>13</c:v>
                </c:pt>
                <c:pt idx="18">
                  <c:v>11</c:v>
                </c:pt>
                <c:pt idx="19">
                  <c:v>9</c:v>
                </c:pt>
                <c:pt idx="20">
                  <c:v>8</c:v>
                </c:pt>
                <c:pt idx="21">
                  <c:v>6</c:v>
                </c:pt>
                <c:pt idx="22">
                  <c:v>7</c:v>
                </c:pt>
                <c:pt idx="23">
                  <c:v>9</c:v>
                </c:pt>
                <c:pt idx="24">
                  <c:v>8</c:v>
                </c:pt>
                <c:pt idx="25">
                  <c:v>8</c:v>
                </c:pt>
                <c:pt idx="26">
                  <c:v>8</c:v>
                </c:pt>
                <c:pt idx="27">
                  <c:v>8</c:v>
                </c:pt>
                <c:pt idx="28">
                  <c:v>12</c:v>
                </c:pt>
                <c:pt idx="29">
                  <c:v>21</c:v>
                </c:pt>
                <c:pt idx="30">
                  <c:v>18</c:v>
                </c:pt>
                <c:pt idx="31">
                  <c:v>13</c:v>
                </c:pt>
                <c:pt idx="32">
                  <c:v>25</c:v>
                </c:pt>
                <c:pt idx="33">
                  <c:v>22</c:v>
                </c:pt>
                <c:pt idx="34">
                  <c:v>21</c:v>
                </c:pt>
                <c:pt idx="35">
                  <c:v>23</c:v>
                </c:pt>
                <c:pt idx="36">
                  <c:v>25</c:v>
                </c:pt>
                <c:pt idx="37">
                  <c:v>17</c:v>
                </c:pt>
                <c:pt idx="38">
                  <c:v>12</c:v>
                </c:pt>
                <c:pt idx="39">
                  <c:v>16</c:v>
                </c:pt>
                <c:pt idx="40">
                  <c:v>18</c:v>
                </c:pt>
                <c:pt idx="41">
                  <c:v>17</c:v>
                </c:pt>
                <c:pt idx="42">
                  <c:v>17</c:v>
                </c:pt>
                <c:pt idx="43">
                  <c:v>14</c:v>
                </c:pt>
                <c:pt idx="44">
                  <c:v>16</c:v>
                </c:pt>
                <c:pt idx="45">
                  <c:v>17</c:v>
                </c:pt>
                <c:pt idx="46">
                  <c:v>9</c:v>
                </c:pt>
                <c:pt idx="47">
                  <c:v>9</c:v>
                </c:pt>
                <c:pt idx="48">
                  <c:v>9</c:v>
                </c:pt>
                <c:pt idx="49">
                  <c:v>11</c:v>
                </c:pt>
                <c:pt idx="50">
                  <c:v>14</c:v>
                </c:pt>
                <c:pt idx="51">
                  <c:v>13</c:v>
                </c:pt>
                <c:pt idx="52">
                  <c:v>12</c:v>
                </c:pt>
                <c:pt idx="53">
                  <c:v>16</c:v>
                </c:pt>
                <c:pt idx="54">
                  <c:v>11</c:v>
                </c:pt>
                <c:pt idx="55">
                  <c:v>18</c:v>
                </c:pt>
                <c:pt idx="56">
                  <c:v>21</c:v>
                </c:pt>
                <c:pt idx="57">
                  <c:v>22</c:v>
                </c:pt>
                <c:pt idx="58">
                  <c:v>23</c:v>
                </c:pt>
                <c:pt idx="59">
                  <c:v>16</c:v>
                </c:pt>
                <c:pt idx="60">
                  <c:v>21</c:v>
                </c:pt>
                <c:pt idx="61">
                  <c:v>19</c:v>
                </c:pt>
                <c:pt idx="62">
                  <c:v>19</c:v>
                </c:pt>
                <c:pt idx="63">
                  <c:v>18</c:v>
                </c:pt>
                <c:pt idx="64">
                  <c:v>16</c:v>
                </c:pt>
                <c:pt idx="65">
                  <c:v>14</c:v>
                </c:pt>
                <c:pt idx="66">
                  <c:v>23</c:v>
                </c:pt>
                <c:pt idx="67">
                  <c:v>16</c:v>
                </c:pt>
                <c:pt idx="68">
                  <c:v>18</c:v>
                </c:pt>
                <c:pt idx="69">
                  <c:v>17</c:v>
                </c:pt>
                <c:pt idx="70">
                  <c:v>7</c:v>
                </c:pt>
                <c:pt idx="71">
                  <c:v>7</c:v>
                </c:pt>
                <c:pt idx="72">
                  <c:v>19</c:v>
                </c:pt>
                <c:pt idx="73">
                  <c:v>15</c:v>
                </c:pt>
                <c:pt idx="74">
                  <c:v>23</c:v>
                </c:pt>
                <c:pt idx="75">
                  <c:v>33</c:v>
                </c:pt>
                <c:pt idx="76">
                  <c:v>32</c:v>
                </c:pt>
                <c:pt idx="77">
                  <c:v>30</c:v>
                </c:pt>
                <c:pt idx="78">
                  <c:v>26</c:v>
                </c:pt>
                <c:pt idx="79">
                  <c:v>45</c:v>
                </c:pt>
                <c:pt idx="80">
                  <c:v>40</c:v>
                </c:pt>
                <c:pt idx="81">
                  <c:v>37</c:v>
                </c:pt>
                <c:pt idx="82">
                  <c:v>27</c:v>
                </c:pt>
                <c:pt idx="83">
                  <c:v>27</c:v>
                </c:pt>
                <c:pt idx="84">
                  <c:v>44</c:v>
                </c:pt>
                <c:pt idx="85">
                  <c:v>79</c:v>
                </c:pt>
                <c:pt idx="86">
                  <c:v>117</c:v>
                </c:pt>
                <c:pt idx="87">
                  <c:v>70</c:v>
                </c:pt>
                <c:pt idx="88">
                  <c:v>76</c:v>
                </c:pt>
                <c:pt idx="89">
                  <c:v>90</c:v>
                </c:pt>
                <c:pt idx="90">
                  <c:v>105</c:v>
                </c:pt>
                <c:pt idx="91">
                  <c:v>125</c:v>
                </c:pt>
                <c:pt idx="92">
                  <c:v>138</c:v>
                </c:pt>
                <c:pt idx="93">
                  <c:v>128</c:v>
                </c:pt>
                <c:pt idx="94">
                  <c:v>110</c:v>
                </c:pt>
                <c:pt idx="95">
                  <c:v>109</c:v>
                </c:pt>
                <c:pt idx="96">
                  <c:v>105</c:v>
                </c:pt>
                <c:pt idx="97">
                  <c:v>104</c:v>
                </c:pt>
                <c:pt idx="98">
                  <c:v>107</c:v>
                </c:pt>
                <c:pt idx="99">
                  <c:v>101</c:v>
                </c:pt>
                <c:pt idx="100">
                  <c:v>115</c:v>
                </c:pt>
                <c:pt idx="101">
                  <c:v>116</c:v>
                </c:pt>
                <c:pt idx="102">
                  <c:v>132</c:v>
                </c:pt>
                <c:pt idx="103">
                  <c:v>135</c:v>
                </c:pt>
                <c:pt idx="104">
                  <c:v>123</c:v>
                </c:pt>
                <c:pt idx="105">
                  <c:v>112</c:v>
                </c:pt>
                <c:pt idx="106">
                  <c:v>96</c:v>
                </c:pt>
                <c:pt idx="107">
                  <c:v>96</c:v>
                </c:pt>
                <c:pt idx="108">
                  <c:v>90</c:v>
                </c:pt>
                <c:pt idx="109">
                  <c:v>99</c:v>
                </c:pt>
                <c:pt idx="110">
                  <c:v>126</c:v>
                </c:pt>
                <c:pt idx="111">
                  <c:v>126</c:v>
                </c:pt>
                <c:pt idx="112">
                  <c:v>126</c:v>
                </c:pt>
                <c:pt idx="113">
                  <c:v>126</c:v>
                </c:pt>
              </c:numCache>
            </c:numRef>
          </c:val>
          <c:smooth val="0"/>
        </c:ser>
        <c:ser>
          <c:idx val="4"/>
          <c:order val="1"/>
          <c:tx>
            <c:v>24-Hr</c:v>
          </c:tx>
          <c:marker>
            <c:symbol val="none"/>
          </c:marker>
          <c:val>
            <c:numRef>
              <c:f>NowCast!$F$1351:$F$1464</c:f>
              <c:numCache>
                <c:formatCode>0</c:formatCode>
                <c:ptCount val="114"/>
                <c:pt idx="0">
                  <c:v>255.58333333333337</c:v>
                </c:pt>
                <c:pt idx="1">
                  <c:v>266.70833333333331</c:v>
                </c:pt>
                <c:pt idx="2">
                  <c:v>278.875</c:v>
                </c:pt>
                <c:pt idx="3">
                  <c:v>288.70833333333331</c:v>
                </c:pt>
                <c:pt idx="4">
                  <c:v>294.6666666666668</c:v>
                </c:pt>
                <c:pt idx="5">
                  <c:v>297.83333333333331</c:v>
                </c:pt>
                <c:pt idx="6">
                  <c:v>301.33333333333331</c:v>
                </c:pt>
                <c:pt idx="7">
                  <c:v>304.0416666666668</c:v>
                </c:pt>
                <c:pt idx="8">
                  <c:v>304.41666666666674</c:v>
                </c:pt>
                <c:pt idx="9">
                  <c:v>300.29166666666674</c:v>
                </c:pt>
                <c:pt idx="10">
                  <c:v>290.95833333333331</c:v>
                </c:pt>
                <c:pt idx="11">
                  <c:v>280.83333333333331</c:v>
                </c:pt>
                <c:pt idx="12">
                  <c:v>270.5416666666668</c:v>
                </c:pt>
                <c:pt idx="13">
                  <c:v>260.25</c:v>
                </c:pt>
                <c:pt idx="14">
                  <c:v>251.04166666666663</c:v>
                </c:pt>
                <c:pt idx="15">
                  <c:v>241.875</c:v>
                </c:pt>
                <c:pt idx="16">
                  <c:v>233.16666666666663</c:v>
                </c:pt>
                <c:pt idx="17">
                  <c:v>224.33333333333337</c:v>
                </c:pt>
                <c:pt idx="18">
                  <c:v>215.29166666666663</c:v>
                </c:pt>
                <c:pt idx="19">
                  <c:v>204.33333333333337</c:v>
                </c:pt>
                <c:pt idx="20">
                  <c:v>193.33333333333337</c:v>
                </c:pt>
                <c:pt idx="21">
                  <c:v>178.29166666666663</c:v>
                </c:pt>
                <c:pt idx="22">
                  <c:v>161.29166666666663</c:v>
                </c:pt>
                <c:pt idx="23">
                  <c:v>146.66666666666663</c:v>
                </c:pt>
                <c:pt idx="24">
                  <c:v>131.20833333333337</c:v>
                </c:pt>
                <c:pt idx="25">
                  <c:v>115.83333333333331</c:v>
                </c:pt>
                <c:pt idx="26">
                  <c:v>99.5</c:v>
                </c:pt>
                <c:pt idx="27">
                  <c:v>84.5</c:v>
                </c:pt>
                <c:pt idx="28">
                  <c:v>70.874999999999986</c:v>
                </c:pt>
                <c:pt idx="29">
                  <c:v>57.625000000000007</c:v>
                </c:pt>
                <c:pt idx="30">
                  <c:v>44.541666666666643</c:v>
                </c:pt>
                <c:pt idx="31">
                  <c:v>31.833333333333325</c:v>
                </c:pt>
                <c:pt idx="32">
                  <c:v>21.75</c:v>
                </c:pt>
                <c:pt idx="33">
                  <c:v>15.833333333333334</c:v>
                </c:pt>
                <c:pt idx="34">
                  <c:v>14.958333333333334</c:v>
                </c:pt>
                <c:pt idx="35">
                  <c:v>14.625</c:v>
                </c:pt>
                <c:pt idx="36">
                  <c:v>14.625</c:v>
                </c:pt>
                <c:pt idx="37">
                  <c:v>14.333333333333334</c:v>
                </c:pt>
                <c:pt idx="38">
                  <c:v>14</c:v>
                </c:pt>
                <c:pt idx="39">
                  <c:v>14</c:v>
                </c:pt>
                <c:pt idx="40">
                  <c:v>14.083333333333334</c:v>
                </c:pt>
                <c:pt idx="41">
                  <c:v>14.25</c:v>
                </c:pt>
                <c:pt idx="42">
                  <c:v>14.5</c:v>
                </c:pt>
                <c:pt idx="43">
                  <c:v>14.708333333333332</c:v>
                </c:pt>
                <c:pt idx="44">
                  <c:v>15.041666666666666</c:v>
                </c:pt>
                <c:pt idx="45">
                  <c:v>15.5</c:v>
                </c:pt>
                <c:pt idx="46">
                  <c:v>15.583333333333334</c:v>
                </c:pt>
                <c:pt idx="47">
                  <c:v>15.583333333333334</c:v>
                </c:pt>
                <c:pt idx="48">
                  <c:v>15.625</c:v>
                </c:pt>
                <c:pt idx="49">
                  <c:v>15.75</c:v>
                </c:pt>
                <c:pt idx="50">
                  <c:v>16</c:v>
                </c:pt>
                <c:pt idx="51">
                  <c:v>16.208333333333321</c:v>
                </c:pt>
                <c:pt idx="52">
                  <c:v>16.208333333333321</c:v>
                </c:pt>
                <c:pt idx="53">
                  <c:v>16</c:v>
                </c:pt>
                <c:pt idx="54">
                  <c:v>15.708333333333332</c:v>
                </c:pt>
                <c:pt idx="55">
                  <c:v>15.916666666666668</c:v>
                </c:pt>
                <c:pt idx="56">
                  <c:v>15.75</c:v>
                </c:pt>
                <c:pt idx="57">
                  <c:v>15.75</c:v>
                </c:pt>
                <c:pt idx="58">
                  <c:v>15.833333333333334</c:v>
                </c:pt>
                <c:pt idx="59">
                  <c:v>15.541666666666666</c:v>
                </c:pt>
                <c:pt idx="60">
                  <c:v>15.375000000000002</c:v>
                </c:pt>
                <c:pt idx="61">
                  <c:v>15.458333333333334</c:v>
                </c:pt>
                <c:pt idx="62">
                  <c:v>15.75</c:v>
                </c:pt>
                <c:pt idx="63">
                  <c:v>15.833333333333334</c:v>
                </c:pt>
                <c:pt idx="64">
                  <c:v>15.75</c:v>
                </c:pt>
                <c:pt idx="65">
                  <c:v>15.625</c:v>
                </c:pt>
                <c:pt idx="66">
                  <c:v>15.875000000000002</c:v>
                </c:pt>
                <c:pt idx="67">
                  <c:v>15.958333333333334</c:v>
                </c:pt>
                <c:pt idx="68">
                  <c:v>16.041666666666668</c:v>
                </c:pt>
                <c:pt idx="69">
                  <c:v>16.041666666666668</c:v>
                </c:pt>
                <c:pt idx="70">
                  <c:v>15.958333333333334</c:v>
                </c:pt>
                <c:pt idx="71">
                  <c:v>15.875000000000002</c:v>
                </c:pt>
                <c:pt idx="72">
                  <c:v>16.291666666666668</c:v>
                </c:pt>
                <c:pt idx="73">
                  <c:v>16.458333333333321</c:v>
                </c:pt>
                <c:pt idx="74">
                  <c:v>16.833333333333325</c:v>
                </c:pt>
                <c:pt idx="75">
                  <c:v>17.666666666666668</c:v>
                </c:pt>
                <c:pt idx="76">
                  <c:v>18.5</c:v>
                </c:pt>
                <c:pt idx="77">
                  <c:v>19.083333333333321</c:v>
                </c:pt>
                <c:pt idx="78">
                  <c:v>19.708333333333321</c:v>
                </c:pt>
                <c:pt idx="79">
                  <c:v>20.833333333333325</c:v>
                </c:pt>
                <c:pt idx="80">
                  <c:v>21.625</c:v>
                </c:pt>
                <c:pt idx="81">
                  <c:v>22.25</c:v>
                </c:pt>
                <c:pt idx="82">
                  <c:v>22.416666666666668</c:v>
                </c:pt>
                <c:pt idx="83">
                  <c:v>22.875</c:v>
                </c:pt>
                <c:pt idx="84">
                  <c:v>23.833333333333325</c:v>
                </c:pt>
                <c:pt idx="85">
                  <c:v>26.333333333333325</c:v>
                </c:pt>
                <c:pt idx="86">
                  <c:v>30.416666666666668</c:v>
                </c:pt>
                <c:pt idx="87">
                  <c:v>32.583333333333336</c:v>
                </c:pt>
                <c:pt idx="88">
                  <c:v>35.083333333333336</c:v>
                </c:pt>
                <c:pt idx="89">
                  <c:v>38.25</c:v>
                </c:pt>
                <c:pt idx="90">
                  <c:v>41.66666666666665</c:v>
                </c:pt>
                <c:pt idx="91">
                  <c:v>46.208333333333343</c:v>
                </c:pt>
                <c:pt idx="92">
                  <c:v>51.208333333333343</c:v>
                </c:pt>
                <c:pt idx="93">
                  <c:v>55.833333333333336</c:v>
                </c:pt>
                <c:pt idx="94">
                  <c:v>60.125000000000007</c:v>
                </c:pt>
                <c:pt idx="95">
                  <c:v>64.374999999999986</c:v>
                </c:pt>
                <c:pt idx="96">
                  <c:v>67.958333333333314</c:v>
                </c:pt>
                <c:pt idx="97">
                  <c:v>71.666666666666671</c:v>
                </c:pt>
                <c:pt idx="98">
                  <c:v>75.166666666666671</c:v>
                </c:pt>
                <c:pt idx="99">
                  <c:v>78</c:v>
                </c:pt>
                <c:pt idx="100">
                  <c:v>81.458333333333314</c:v>
                </c:pt>
                <c:pt idx="101">
                  <c:v>85.041666666666686</c:v>
                </c:pt>
                <c:pt idx="102">
                  <c:v>89.458333333333314</c:v>
                </c:pt>
                <c:pt idx="103">
                  <c:v>93.208333333333314</c:v>
                </c:pt>
                <c:pt idx="104">
                  <c:v>96.666666666666671</c:v>
                </c:pt>
                <c:pt idx="105">
                  <c:v>99.791666666666686</c:v>
                </c:pt>
                <c:pt idx="106">
                  <c:v>102.66666666666667</c:v>
                </c:pt>
                <c:pt idx="107">
                  <c:v>105.54166666666669</c:v>
                </c:pt>
                <c:pt idx="108">
                  <c:v>107.45833333333331</c:v>
                </c:pt>
                <c:pt idx="109">
                  <c:v>108.29166666666669</c:v>
                </c:pt>
                <c:pt idx="110">
                  <c:v>108.66666666666667</c:v>
                </c:pt>
                <c:pt idx="111">
                  <c:v>111</c:v>
                </c:pt>
                <c:pt idx="112">
                  <c:v>113.08333333333331</c:v>
                </c:pt>
                <c:pt idx="113">
                  <c:v>114.58333333333331</c:v>
                </c:pt>
              </c:numCache>
            </c:numRef>
          </c:val>
          <c:smooth val="0"/>
        </c:ser>
        <c:ser>
          <c:idx val="6"/>
          <c:order val="2"/>
          <c:tx>
            <c:v>NowCast</c:v>
          </c:tx>
          <c:marker>
            <c:symbol val="none"/>
          </c:marker>
          <c:val>
            <c:numRef>
              <c:f>NowCast!$H$1351:$H$1464</c:f>
              <c:numCache>
                <c:formatCode>0</c:formatCode>
                <c:ptCount val="114"/>
                <c:pt idx="0">
                  <c:v>291</c:v>
                </c:pt>
                <c:pt idx="1">
                  <c:v>300</c:v>
                </c:pt>
                <c:pt idx="2">
                  <c:v>313</c:v>
                </c:pt>
                <c:pt idx="3">
                  <c:v>324</c:v>
                </c:pt>
                <c:pt idx="4">
                  <c:v>334</c:v>
                </c:pt>
                <c:pt idx="5">
                  <c:v>343</c:v>
                </c:pt>
                <c:pt idx="6">
                  <c:v>352</c:v>
                </c:pt>
                <c:pt idx="7">
                  <c:v>304</c:v>
                </c:pt>
                <c:pt idx="8">
                  <c:v>304</c:v>
                </c:pt>
                <c:pt idx="9">
                  <c:v>338</c:v>
                </c:pt>
                <c:pt idx="10">
                  <c:v>307</c:v>
                </c:pt>
                <c:pt idx="11">
                  <c:v>79</c:v>
                </c:pt>
                <c:pt idx="12">
                  <c:v>32.66666666666665</c:v>
                </c:pt>
                <c:pt idx="13">
                  <c:v>26.666666666666668</c:v>
                </c:pt>
                <c:pt idx="14">
                  <c:v>23</c:v>
                </c:pt>
                <c:pt idx="15">
                  <c:v>20</c:v>
                </c:pt>
                <c:pt idx="16">
                  <c:v>17.333333333333325</c:v>
                </c:pt>
                <c:pt idx="17">
                  <c:v>15</c:v>
                </c:pt>
                <c:pt idx="18">
                  <c:v>13.333333333333334</c:v>
                </c:pt>
                <c:pt idx="19">
                  <c:v>11</c:v>
                </c:pt>
                <c:pt idx="20">
                  <c:v>9.3333333333333357</c:v>
                </c:pt>
                <c:pt idx="21">
                  <c:v>7.666666666666667</c:v>
                </c:pt>
                <c:pt idx="22">
                  <c:v>7</c:v>
                </c:pt>
                <c:pt idx="23">
                  <c:v>7.3333333333333339</c:v>
                </c:pt>
                <c:pt idx="24">
                  <c:v>8</c:v>
                </c:pt>
                <c:pt idx="25">
                  <c:v>8.3333333333333357</c:v>
                </c:pt>
                <c:pt idx="26">
                  <c:v>8</c:v>
                </c:pt>
                <c:pt idx="27">
                  <c:v>8</c:v>
                </c:pt>
                <c:pt idx="28">
                  <c:v>9.3333333333333357</c:v>
                </c:pt>
                <c:pt idx="29">
                  <c:v>13.666666666666668</c:v>
                </c:pt>
                <c:pt idx="30">
                  <c:v>17</c:v>
                </c:pt>
                <c:pt idx="31">
                  <c:v>10.5</c:v>
                </c:pt>
                <c:pt idx="32">
                  <c:v>11.916666666666668</c:v>
                </c:pt>
                <c:pt idx="33">
                  <c:v>13.25</c:v>
                </c:pt>
                <c:pt idx="34">
                  <c:v>14.416666666666668</c:v>
                </c:pt>
                <c:pt idx="35">
                  <c:v>15.583333333333334</c:v>
                </c:pt>
                <c:pt idx="36">
                  <c:v>17</c:v>
                </c:pt>
                <c:pt idx="37">
                  <c:v>17.75</c:v>
                </c:pt>
                <c:pt idx="38">
                  <c:v>18.083333333333321</c:v>
                </c:pt>
                <c:pt idx="39">
                  <c:v>14</c:v>
                </c:pt>
                <c:pt idx="40">
                  <c:v>14</c:v>
                </c:pt>
                <c:pt idx="41">
                  <c:v>19</c:v>
                </c:pt>
                <c:pt idx="42">
                  <c:v>19</c:v>
                </c:pt>
                <c:pt idx="43">
                  <c:v>15</c:v>
                </c:pt>
                <c:pt idx="44">
                  <c:v>15</c:v>
                </c:pt>
                <c:pt idx="45">
                  <c:v>16</c:v>
                </c:pt>
                <c:pt idx="46">
                  <c:v>16</c:v>
                </c:pt>
                <c:pt idx="47">
                  <c:v>15.583333333333334</c:v>
                </c:pt>
                <c:pt idx="48">
                  <c:v>14.25</c:v>
                </c:pt>
                <c:pt idx="49">
                  <c:v>13.75</c:v>
                </c:pt>
                <c:pt idx="50">
                  <c:v>13.916666666666668</c:v>
                </c:pt>
                <c:pt idx="51">
                  <c:v>13.666666666666668</c:v>
                </c:pt>
                <c:pt idx="52">
                  <c:v>13.166666666666668</c:v>
                </c:pt>
                <c:pt idx="53">
                  <c:v>13.083333333333334</c:v>
                </c:pt>
                <c:pt idx="54">
                  <c:v>12.583333333333334</c:v>
                </c:pt>
                <c:pt idx="55">
                  <c:v>16</c:v>
                </c:pt>
                <c:pt idx="56">
                  <c:v>16</c:v>
                </c:pt>
                <c:pt idx="57">
                  <c:v>13.75</c:v>
                </c:pt>
                <c:pt idx="58">
                  <c:v>14.916666666666668</c:v>
                </c:pt>
                <c:pt idx="59">
                  <c:v>15.5</c:v>
                </c:pt>
                <c:pt idx="60">
                  <c:v>16.5</c:v>
                </c:pt>
                <c:pt idx="61">
                  <c:v>17.166666666666668</c:v>
                </c:pt>
                <c:pt idx="62">
                  <c:v>17.583333333333321</c:v>
                </c:pt>
                <c:pt idx="63">
                  <c:v>18</c:v>
                </c:pt>
                <c:pt idx="64">
                  <c:v>18.333333333333325</c:v>
                </c:pt>
                <c:pt idx="65">
                  <c:v>16</c:v>
                </c:pt>
                <c:pt idx="66">
                  <c:v>19.166666666666668</c:v>
                </c:pt>
                <c:pt idx="67">
                  <c:v>19</c:v>
                </c:pt>
                <c:pt idx="68">
                  <c:v>18.75</c:v>
                </c:pt>
                <c:pt idx="69">
                  <c:v>18.333333333333325</c:v>
                </c:pt>
                <c:pt idx="70">
                  <c:v>17</c:v>
                </c:pt>
                <c:pt idx="71">
                  <c:v>16.25</c:v>
                </c:pt>
                <c:pt idx="72">
                  <c:v>16.083333333333321</c:v>
                </c:pt>
                <c:pt idx="73">
                  <c:v>15.75</c:v>
                </c:pt>
                <c:pt idx="74">
                  <c:v>16.083333333333321</c:v>
                </c:pt>
                <c:pt idx="75">
                  <c:v>17.333333333333325</c:v>
                </c:pt>
                <c:pt idx="76">
                  <c:v>18.666666666666668</c:v>
                </c:pt>
                <c:pt idx="77">
                  <c:v>20</c:v>
                </c:pt>
                <c:pt idx="78">
                  <c:v>20.25</c:v>
                </c:pt>
                <c:pt idx="79">
                  <c:v>22.666666666666668</c:v>
                </c:pt>
                <c:pt idx="80">
                  <c:v>24.5</c:v>
                </c:pt>
                <c:pt idx="81">
                  <c:v>41</c:v>
                </c:pt>
                <c:pt idx="82">
                  <c:v>28</c:v>
                </c:pt>
                <c:pt idx="83">
                  <c:v>30</c:v>
                </c:pt>
                <c:pt idx="84">
                  <c:v>32</c:v>
                </c:pt>
                <c:pt idx="85">
                  <c:v>50</c:v>
                </c:pt>
                <c:pt idx="86">
                  <c:v>80</c:v>
                </c:pt>
                <c:pt idx="87">
                  <c:v>89</c:v>
                </c:pt>
                <c:pt idx="88">
                  <c:v>88</c:v>
                </c:pt>
                <c:pt idx="89">
                  <c:v>79</c:v>
                </c:pt>
                <c:pt idx="90">
                  <c:v>90</c:v>
                </c:pt>
                <c:pt idx="91">
                  <c:v>107</c:v>
                </c:pt>
                <c:pt idx="92">
                  <c:v>123</c:v>
                </c:pt>
                <c:pt idx="93">
                  <c:v>130</c:v>
                </c:pt>
                <c:pt idx="94">
                  <c:v>125</c:v>
                </c:pt>
                <c:pt idx="95">
                  <c:v>116</c:v>
                </c:pt>
                <c:pt idx="96">
                  <c:v>104</c:v>
                </c:pt>
                <c:pt idx="97">
                  <c:v>106</c:v>
                </c:pt>
                <c:pt idx="98">
                  <c:v>106</c:v>
                </c:pt>
                <c:pt idx="99">
                  <c:v>108</c:v>
                </c:pt>
                <c:pt idx="100">
                  <c:v>111</c:v>
                </c:pt>
                <c:pt idx="101">
                  <c:v>114</c:v>
                </c:pt>
                <c:pt idx="102">
                  <c:v>116</c:v>
                </c:pt>
                <c:pt idx="103">
                  <c:v>117</c:v>
                </c:pt>
                <c:pt idx="104">
                  <c:v>115</c:v>
                </c:pt>
                <c:pt idx="105">
                  <c:v>114</c:v>
                </c:pt>
                <c:pt idx="106">
                  <c:v>103</c:v>
                </c:pt>
                <c:pt idx="107">
                  <c:v>106</c:v>
                </c:pt>
                <c:pt idx="108">
                  <c:v>111</c:v>
                </c:pt>
                <c:pt idx="109">
                  <c:v>110</c:v>
                </c:pt>
                <c:pt idx="110">
                  <c:v>109</c:v>
                </c:pt>
                <c:pt idx="111">
                  <c:v>111</c:v>
                </c:pt>
                <c:pt idx="112">
                  <c:v>115</c:v>
                </c:pt>
                <c:pt idx="113">
                  <c:v>115</c:v>
                </c:pt>
              </c:numCache>
            </c:numRef>
          </c:val>
          <c:smooth val="0"/>
        </c:ser>
        <c:dLbls>
          <c:showLegendKey val="0"/>
          <c:showVal val="0"/>
          <c:showCatName val="0"/>
          <c:showSerName val="0"/>
          <c:showPercent val="0"/>
          <c:showBubbleSize val="0"/>
        </c:dLbls>
        <c:marker val="1"/>
        <c:smooth val="0"/>
        <c:axId val="133366912"/>
        <c:axId val="133368448"/>
      </c:lineChart>
      <c:catAx>
        <c:axId val="133366912"/>
        <c:scaling>
          <c:orientation val="minMax"/>
        </c:scaling>
        <c:delete val="0"/>
        <c:axPos val="b"/>
        <c:majorTickMark val="out"/>
        <c:minorTickMark val="none"/>
        <c:tickLblPos val="nextTo"/>
        <c:txPr>
          <a:bodyPr/>
          <a:lstStyle/>
          <a:p>
            <a:pPr>
              <a:defRPr sz="900"/>
            </a:pPr>
            <a:endParaRPr lang="en-US"/>
          </a:p>
        </c:txPr>
        <c:crossAx val="133368448"/>
        <c:crosses val="autoZero"/>
        <c:auto val="1"/>
        <c:lblAlgn val="ctr"/>
        <c:lblOffset val="100"/>
        <c:tickLblSkip val="11"/>
        <c:tickMarkSkip val="6"/>
        <c:noMultiLvlLbl val="0"/>
      </c:catAx>
      <c:valAx>
        <c:axId val="133368448"/>
        <c:scaling>
          <c:orientation val="minMax"/>
        </c:scaling>
        <c:delete val="1"/>
        <c:axPos val="l"/>
        <c:majorGridlines/>
        <c:numFmt formatCode="0" sourceLinked="1"/>
        <c:majorTickMark val="out"/>
        <c:minorTickMark val="none"/>
        <c:tickLblPos val="none"/>
        <c:crossAx val="133366912"/>
        <c:crosses val="autoZero"/>
        <c:crossBetween val="between"/>
      </c:valAx>
    </c:plotArea>
    <c:legend>
      <c:legendPos val="t"/>
      <c:layout>
        <c:manualLayout>
          <c:xMode val="edge"/>
          <c:yMode val="edge"/>
          <c:x val="0.34204450244555096"/>
          <c:y val="0.12715517241379307"/>
          <c:w val="0.39730375276906588"/>
          <c:h val="4.9394345642139577E-2"/>
        </c:manualLayout>
      </c:layout>
      <c:overlay val="0"/>
      <c:txPr>
        <a:bodyPr/>
        <a:lstStyle/>
        <a:p>
          <a:pPr>
            <a:defRPr sz="1400" baseline="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7F288525-E015-40D5-86BE-2D596F2115A3}" type="datetime1">
              <a:rPr lang="en-US"/>
              <a:pPr>
                <a:defRPr/>
              </a:pPr>
              <a:t>3/13/2013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D4E6BC50-3C28-472D-9F52-E36D85C5AE1A}" type="slidenum">
              <a:rPr lang="en-US"/>
              <a:pPr>
                <a:defRPr/>
              </a:pPr>
              <a:t>‹#›</a:t>
            </a:fld>
            <a:endParaRPr lang="en-US"/>
          </a:p>
        </p:txBody>
      </p:sp>
    </p:spTree>
    <p:extLst>
      <p:ext uri="{BB962C8B-B14F-4D97-AF65-F5344CB8AC3E}">
        <p14:creationId xmlns:p14="http://schemas.microsoft.com/office/powerpoint/2010/main" val="26134167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A9481C3-E526-499D-9E2A-E6F821741973}" type="slidenum">
              <a:rPr lang="en-US" smtClean="0">
                <a:latin typeface="Calibri" pitchFamily="34" charset="0"/>
              </a:rPr>
              <a:pPr eaLnBrk="1" hangingPunct="1"/>
              <a:t>1</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B3B6DB-826E-494D-A7DA-BA453863B681}"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A20A6FC6-231D-41BF-B114-93A14905AE92}" type="slidenum">
              <a:rPr lang="en-US" smtClean="0"/>
              <a:pPr/>
              <a:t>18</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5864BA-4D75-4381-A04D-5A292A75F6C8}" type="datetime1">
              <a:rPr lang="en-US"/>
              <a:pPr>
                <a:defRPr/>
              </a:pPr>
              <a:t>3/13/2013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EA57D7-C461-4B37-960B-5C1F07C5039B}" type="slidenum">
              <a:rPr lang="en-US"/>
              <a:pPr>
                <a:defRPr/>
              </a:pPr>
              <a:t>‹#›</a:t>
            </a:fld>
            <a:endParaRPr lang="en-US"/>
          </a:p>
        </p:txBody>
      </p:sp>
    </p:spTree>
    <p:extLst>
      <p:ext uri="{BB962C8B-B14F-4D97-AF65-F5344CB8AC3E}">
        <p14:creationId xmlns:p14="http://schemas.microsoft.com/office/powerpoint/2010/main" val="409304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3836DF-8634-482C-8D88-70E3957A10A0}" type="datetime1">
              <a:rPr lang="en-US"/>
              <a:pPr>
                <a:defRPr/>
              </a:pPr>
              <a:t>3/13/2013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0E411E-9C2E-4F0B-9EE6-32330AEFF51D}" type="slidenum">
              <a:rPr lang="en-US"/>
              <a:pPr>
                <a:defRPr/>
              </a:pPr>
              <a:t>‹#›</a:t>
            </a:fld>
            <a:endParaRPr lang="en-US"/>
          </a:p>
        </p:txBody>
      </p:sp>
    </p:spTree>
    <p:extLst>
      <p:ext uri="{BB962C8B-B14F-4D97-AF65-F5344CB8AC3E}">
        <p14:creationId xmlns:p14="http://schemas.microsoft.com/office/powerpoint/2010/main" val="104525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4F12CC-1C8C-4E67-8640-2DD361B50714}" type="datetime1">
              <a:rPr lang="en-US"/>
              <a:pPr>
                <a:defRPr/>
              </a:pPr>
              <a:t>3/13/2013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0577A5-C936-49F6-A2E5-232979D17441}" type="slidenum">
              <a:rPr lang="en-US"/>
              <a:pPr>
                <a:defRPr/>
              </a:pPr>
              <a:t>‹#›</a:t>
            </a:fld>
            <a:endParaRPr lang="en-US"/>
          </a:p>
        </p:txBody>
      </p:sp>
    </p:spTree>
    <p:extLst>
      <p:ext uri="{BB962C8B-B14F-4D97-AF65-F5344CB8AC3E}">
        <p14:creationId xmlns:p14="http://schemas.microsoft.com/office/powerpoint/2010/main" val="2619705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4989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1479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9534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3516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7858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6955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8009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969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E983FA-2477-4D77-884F-C32BC8BFA48A}" type="datetime1">
              <a:rPr lang="en-US"/>
              <a:pPr>
                <a:defRPr/>
              </a:pPr>
              <a:t>3/13/2013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0FF041-A88D-4DD4-8D1C-5124F81E1C56}" type="slidenum">
              <a:rPr lang="en-US"/>
              <a:pPr>
                <a:defRPr/>
              </a:pPr>
              <a:t>‹#›</a:t>
            </a:fld>
            <a:endParaRPr lang="en-US"/>
          </a:p>
        </p:txBody>
      </p:sp>
    </p:spTree>
    <p:extLst>
      <p:ext uri="{BB962C8B-B14F-4D97-AF65-F5344CB8AC3E}">
        <p14:creationId xmlns:p14="http://schemas.microsoft.com/office/powerpoint/2010/main" val="1313772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3203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4998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0809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5942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5903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5032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3279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4203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4774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015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CC13B6-0D03-4AC6-B2A6-BEFC427F56AB}" type="datetime1">
              <a:rPr lang="en-US"/>
              <a:pPr>
                <a:defRPr/>
              </a:pPr>
              <a:t>3/13/2013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A0BA46-91CD-45CD-A308-59CB56B864AE}" type="slidenum">
              <a:rPr lang="en-US"/>
              <a:pPr>
                <a:defRPr/>
              </a:pPr>
              <a:t>‹#›</a:t>
            </a:fld>
            <a:endParaRPr lang="en-US"/>
          </a:p>
        </p:txBody>
      </p:sp>
    </p:spTree>
    <p:extLst>
      <p:ext uri="{BB962C8B-B14F-4D97-AF65-F5344CB8AC3E}">
        <p14:creationId xmlns:p14="http://schemas.microsoft.com/office/powerpoint/2010/main" val="238848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1067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3005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4869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8E1018-66FF-498F-811E-059C387FD86D}" type="datetimeFigureOut">
              <a:rPr lang="en-US" smtClean="0">
                <a:solidFill>
                  <a:prstClr val="black">
                    <a:tint val="75000"/>
                  </a:prstClr>
                </a:solidFill>
              </a: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0308B9-063A-4FE7-9CA0-E952A8593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2736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grpSp>
      <p:sp>
        <p:nvSpPr>
          <p:cNvPr id="12" name="Text Box 16"/>
          <p:cNvSpPr txBox="1">
            <a:spLocks noChangeArrowheads="1"/>
          </p:cNvSpPr>
          <p:nvPr userDrawn="1"/>
        </p:nvSpPr>
        <p:spPr bwMode="auto">
          <a:xfrm>
            <a:off x="457200" y="0"/>
            <a:ext cx="7620000" cy="519113"/>
          </a:xfrm>
          <a:prstGeom prst="rect">
            <a:avLst/>
          </a:prstGeom>
          <a:noFill/>
          <a:ln w="9525">
            <a:noFill/>
            <a:miter lim="800000"/>
            <a:headEnd/>
            <a:tailEnd/>
          </a:ln>
          <a:effectLst/>
        </p:spPr>
        <p:txBody>
          <a:bodyPr>
            <a:spAutoFit/>
          </a:bodyPr>
          <a:lstStyle/>
          <a:p>
            <a:pPr defTabSz="914400">
              <a:spcBef>
                <a:spcPct val="50000"/>
              </a:spcBef>
              <a:defRPr/>
            </a:pPr>
            <a:endParaRPr lang="en-US" sz="2800">
              <a:solidFill>
                <a:srgbClr val="B2B2B2"/>
              </a:solidFill>
              <a:effectLst>
                <a:outerShdw blurRad="38100" dist="38100" dir="2700000" algn="tl">
                  <a:srgbClr val="FFFFFF"/>
                </a:outerShdw>
              </a:effectLst>
              <a:latin typeface="Tahoma" pitchFamily="34" charset="0"/>
              <a:ea typeface="+mn-ea"/>
              <a:cs typeface="Arial" charset="0"/>
            </a:endParaRPr>
          </a:p>
        </p:txBody>
      </p:sp>
      <p:sp>
        <p:nvSpPr>
          <p:cNvPr id="13" name="Rectangle 17"/>
          <p:cNvSpPr>
            <a:spLocks noChangeArrowheads="1"/>
          </p:cNvSpPr>
          <p:nvPr userDrawn="1"/>
        </p:nvSpPr>
        <p:spPr bwMode="auto">
          <a:xfrm>
            <a:off x="0" y="0"/>
            <a:ext cx="9144000" cy="379413"/>
          </a:xfrm>
          <a:prstGeom prst="rect">
            <a:avLst/>
          </a:prstGeom>
          <a:solidFill>
            <a:srgbClr val="000066">
              <a:alpha val="80000"/>
            </a:srgbClr>
          </a:solidFill>
          <a:ln w="9525">
            <a:solidFill>
              <a:srgbClr val="000000"/>
            </a:solidFill>
            <a:miter lim="800000"/>
            <a:headEnd/>
            <a:tailEnd/>
          </a:ln>
          <a:effectLst/>
        </p:spPr>
        <p:txBody>
          <a:bodyPr wrap="none" anchor="ct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14" name="Text Box 18"/>
          <p:cNvSpPr txBox="1">
            <a:spLocks noChangeArrowheads="1"/>
          </p:cNvSpPr>
          <p:nvPr userDrawn="1"/>
        </p:nvSpPr>
        <p:spPr bwMode="auto">
          <a:xfrm>
            <a:off x="304800" y="0"/>
            <a:ext cx="7467600" cy="701675"/>
          </a:xfrm>
          <a:prstGeom prst="rect">
            <a:avLst/>
          </a:prstGeom>
          <a:noFill/>
          <a:ln w="9525">
            <a:noFill/>
            <a:miter lim="800000"/>
            <a:headEnd/>
            <a:tailEnd/>
          </a:ln>
          <a:effectLst/>
        </p:spPr>
        <p:txBody>
          <a:bodyPr>
            <a:spAutoFit/>
          </a:bodyPr>
          <a:lstStyle/>
          <a:p>
            <a:pPr defTabSz="914400">
              <a:spcBef>
                <a:spcPct val="50000"/>
              </a:spcBef>
              <a:defRPr/>
            </a:pPr>
            <a:r>
              <a:rPr lang="en-US" sz="2000" b="1">
                <a:solidFill>
                  <a:srgbClr val="FFFFE5"/>
                </a:solidFill>
                <a:effectLst>
                  <a:outerShdw blurRad="38100" dist="38100" dir="2700000" algn="tl">
                    <a:srgbClr val="FFFFFF"/>
                  </a:outerShdw>
                </a:effectLst>
                <a:latin typeface="Tahoma" pitchFamily="34" charset="0"/>
                <a:ea typeface="+mn-ea"/>
                <a:cs typeface="Arial" charset="0"/>
              </a:rPr>
              <a:t/>
            </a:r>
            <a:br>
              <a:rPr lang="en-US" sz="2000" b="1">
                <a:solidFill>
                  <a:srgbClr val="FFFFE5"/>
                </a:solidFill>
                <a:effectLst>
                  <a:outerShdw blurRad="38100" dist="38100" dir="2700000" algn="tl">
                    <a:srgbClr val="FFFFFF"/>
                  </a:outerShdw>
                </a:effectLst>
                <a:latin typeface="Tahoma" pitchFamily="34" charset="0"/>
                <a:ea typeface="+mn-ea"/>
                <a:cs typeface="Arial" charset="0"/>
              </a:rPr>
            </a:br>
            <a:endParaRPr lang="en-US" sz="2000" b="1">
              <a:solidFill>
                <a:srgbClr val="FFFFE5"/>
              </a:solidFill>
              <a:effectLst>
                <a:outerShdw blurRad="38100" dist="38100" dir="2700000" algn="tl">
                  <a:srgbClr val="FFFFFF"/>
                </a:outerShdw>
              </a:effectLst>
              <a:latin typeface="Tahoma" pitchFamily="34" charset="0"/>
              <a:ea typeface="+mn-ea"/>
              <a:cs typeface="Arial" charset="0"/>
            </a:endParaRPr>
          </a:p>
        </p:txBody>
      </p:sp>
      <p:sp>
        <p:nvSpPr>
          <p:cNvPr id="1267722"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26772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6"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7" name="Rectangle 14"/>
          <p:cNvSpPr>
            <a:spLocks noGrp="1" noChangeArrowheads="1"/>
          </p:cNvSpPr>
          <p:nvPr>
            <p:ph type="sldNum" sz="quarter" idx="12"/>
          </p:nvPr>
        </p:nvSpPr>
        <p:spPr/>
        <p:txBody>
          <a:bodyPr/>
          <a:lstStyle>
            <a:lvl1pPr>
              <a:defRPr/>
            </a:lvl1pPr>
          </a:lstStyle>
          <a:p>
            <a:pPr>
              <a:defRPr/>
            </a:pPr>
            <a:fld id="{230231A1-A612-45BA-A780-59A5E17219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84239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E997854-2F0A-4098-9EDC-AF8FE502FA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6898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416888F-6976-4DCE-80AA-11638C8040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7071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1F6B086E-F7BC-48E6-9CD9-27DAF34AF41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307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FD0E314D-D4A8-4830-8297-42ED039450F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8665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1D7EE8CB-324C-435E-9478-4F5DA74DD00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805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A10FEB3-61E2-4D08-ACC5-E8CB1F1487BC}" type="datetime1">
              <a:rPr lang="en-US"/>
              <a:pPr>
                <a:defRPr/>
              </a:pPr>
              <a:t>3/13/2013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C64424-BF77-4E89-BAAC-4C44C812E82D}" type="slidenum">
              <a:rPr lang="en-US"/>
              <a:pPr>
                <a:defRPr/>
              </a:pPr>
              <a:t>‹#›</a:t>
            </a:fld>
            <a:endParaRPr lang="en-US"/>
          </a:p>
        </p:txBody>
      </p:sp>
    </p:spTree>
    <p:extLst>
      <p:ext uri="{BB962C8B-B14F-4D97-AF65-F5344CB8AC3E}">
        <p14:creationId xmlns:p14="http://schemas.microsoft.com/office/powerpoint/2010/main" val="1436718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B665500A-899B-4BFD-BD8B-95CDEBB4EF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1491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C1CCF2A-6F07-4339-BE47-2140CBE7EA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40736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3D8DDBB0-CBF2-4F94-9DEC-C5E8A4A6C27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4919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607AC1C-E239-4973-BB79-F060122E03E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09112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C74B8CB1-3593-4173-A9C9-829A0DD9B29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967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9613BA16-D898-430D-B904-A6F952FF30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284605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grpSp>
      <p:sp>
        <p:nvSpPr>
          <p:cNvPr id="12" name="Text Box 16"/>
          <p:cNvSpPr txBox="1">
            <a:spLocks noChangeArrowheads="1"/>
          </p:cNvSpPr>
          <p:nvPr userDrawn="1"/>
        </p:nvSpPr>
        <p:spPr bwMode="auto">
          <a:xfrm>
            <a:off x="457200" y="0"/>
            <a:ext cx="7620000" cy="519113"/>
          </a:xfrm>
          <a:prstGeom prst="rect">
            <a:avLst/>
          </a:prstGeom>
          <a:noFill/>
          <a:ln w="9525">
            <a:noFill/>
            <a:miter lim="800000"/>
            <a:headEnd/>
            <a:tailEnd/>
          </a:ln>
          <a:effectLst/>
        </p:spPr>
        <p:txBody>
          <a:bodyPr>
            <a:spAutoFit/>
          </a:bodyPr>
          <a:lstStyle/>
          <a:p>
            <a:pPr defTabSz="914400">
              <a:spcBef>
                <a:spcPct val="50000"/>
              </a:spcBef>
              <a:defRPr/>
            </a:pPr>
            <a:endParaRPr lang="en-US" sz="2800">
              <a:solidFill>
                <a:srgbClr val="B2B2B2"/>
              </a:solidFill>
              <a:effectLst>
                <a:outerShdw blurRad="38100" dist="38100" dir="2700000" algn="tl">
                  <a:srgbClr val="FFFFFF"/>
                </a:outerShdw>
              </a:effectLst>
              <a:latin typeface="Tahoma" pitchFamily="34" charset="0"/>
              <a:ea typeface="+mn-ea"/>
              <a:cs typeface="Arial" charset="0"/>
            </a:endParaRPr>
          </a:p>
        </p:txBody>
      </p:sp>
      <p:sp>
        <p:nvSpPr>
          <p:cNvPr id="13" name="Rectangle 17"/>
          <p:cNvSpPr>
            <a:spLocks noChangeArrowheads="1"/>
          </p:cNvSpPr>
          <p:nvPr userDrawn="1"/>
        </p:nvSpPr>
        <p:spPr bwMode="auto">
          <a:xfrm>
            <a:off x="0" y="0"/>
            <a:ext cx="9144000" cy="379413"/>
          </a:xfrm>
          <a:prstGeom prst="rect">
            <a:avLst/>
          </a:prstGeom>
          <a:solidFill>
            <a:srgbClr val="000066">
              <a:alpha val="80000"/>
            </a:srgbClr>
          </a:solidFill>
          <a:ln w="9525">
            <a:solidFill>
              <a:srgbClr val="000000"/>
            </a:solidFill>
            <a:miter lim="800000"/>
            <a:headEnd/>
            <a:tailEnd/>
          </a:ln>
          <a:effectLst/>
        </p:spPr>
        <p:txBody>
          <a:bodyPr wrap="none" anchor="ct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14" name="Text Box 18"/>
          <p:cNvSpPr txBox="1">
            <a:spLocks noChangeArrowheads="1"/>
          </p:cNvSpPr>
          <p:nvPr userDrawn="1"/>
        </p:nvSpPr>
        <p:spPr bwMode="auto">
          <a:xfrm>
            <a:off x="304800" y="0"/>
            <a:ext cx="7467600" cy="701675"/>
          </a:xfrm>
          <a:prstGeom prst="rect">
            <a:avLst/>
          </a:prstGeom>
          <a:noFill/>
          <a:ln w="9525">
            <a:noFill/>
            <a:miter lim="800000"/>
            <a:headEnd/>
            <a:tailEnd/>
          </a:ln>
          <a:effectLst/>
        </p:spPr>
        <p:txBody>
          <a:bodyPr>
            <a:spAutoFit/>
          </a:bodyPr>
          <a:lstStyle/>
          <a:p>
            <a:pPr defTabSz="914400">
              <a:spcBef>
                <a:spcPct val="50000"/>
              </a:spcBef>
              <a:defRPr/>
            </a:pPr>
            <a:r>
              <a:rPr lang="en-US" sz="2000" b="1">
                <a:solidFill>
                  <a:srgbClr val="FFFFE5"/>
                </a:solidFill>
                <a:effectLst>
                  <a:outerShdw blurRad="38100" dist="38100" dir="2700000" algn="tl">
                    <a:srgbClr val="FFFFFF"/>
                  </a:outerShdw>
                </a:effectLst>
                <a:latin typeface="Tahoma" pitchFamily="34" charset="0"/>
                <a:ea typeface="+mn-ea"/>
                <a:cs typeface="Arial" charset="0"/>
              </a:rPr>
              <a:t/>
            </a:r>
            <a:br>
              <a:rPr lang="en-US" sz="2000" b="1">
                <a:solidFill>
                  <a:srgbClr val="FFFFE5"/>
                </a:solidFill>
                <a:effectLst>
                  <a:outerShdw blurRad="38100" dist="38100" dir="2700000" algn="tl">
                    <a:srgbClr val="FFFFFF"/>
                  </a:outerShdw>
                </a:effectLst>
                <a:latin typeface="Tahoma" pitchFamily="34" charset="0"/>
                <a:ea typeface="+mn-ea"/>
                <a:cs typeface="Arial" charset="0"/>
              </a:rPr>
            </a:br>
            <a:endParaRPr lang="en-US" sz="2000" b="1">
              <a:solidFill>
                <a:srgbClr val="FFFFE5"/>
              </a:solidFill>
              <a:effectLst>
                <a:outerShdw blurRad="38100" dist="38100" dir="2700000" algn="tl">
                  <a:srgbClr val="FFFFFF"/>
                </a:outerShdw>
              </a:effectLst>
              <a:latin typeface="Tahoma" pitchFamily="34" charset="0"/>
              <a:ea typeface="+mn-ea"/>
              <a:cs typeface="Arial" charset="0"/>
            </a:endParaRPr>
          </a:p>
        </p:txBody>
      </p:sp>
      <p:sp>
        <p:nvSpPr>
          <p:cNvPr id="1267722"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26772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6"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7" name="Rectangle 14"/>
          <p:cNvSpPr>
            <a:spLocks noGrp="1" noChangeArrowheads="1"/>
          </p:cNvSpPr>
          <p:nvPr>
            <p:ph type="sldNum" sz="quarter" idx="12"/>
          </p:nvPr>
        </p:nvSpPr>
        <p:spPr/>
        <p:txBody>
          <a:bodyPr/>
          <a:lstStyle>
            <a:lvl1pPr>
              <a:defRPr/>
            </a:lvl1pPr>
          </a:lstStyle>
          <a:p>
            <a:pPr>
              <a:defRPr/>
            </a:pPr>
            <a:fld id="{230231A1-A612-45BA-A780-59A5E17219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41310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E997854-2F0A-4098-9EDC-AF8FE502FA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1881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416888F-6976-4DCE-80AA-11638C8040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2717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1F6B086E-F7BC-48E6-9CD9-27DAF34AF41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884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C8733A-DCB1-46BF-A9C1-7631130C2185}" type="datetime1">
              <a:rPr lang="en-US"/>
              <a:pPr>
                <a:defRPr/>
              </a:pPr>
              <a:t>3/13/2013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93D76B-25EF-4565-9055-1379648DF863}" type="slidenum">
              <a:rPr lang="en-US"/>
              <a:pPr>
                <a:defRPr/>
              </a:pPr>
              <a:t>‹#›</a:t>
            </a:fld>
            <a:endParaRPr lang="en-US"/>
          </a:p>
        </p:txBody>
      </p:sp>
    </p:spTree>
    <p:extLst>
      <p:ext uri="{BB962C8B-B14F-4D97-AF65-F5344CB8AC3E}">
        <p14:creationId xmlns:p14="http://schemas.microsoft.com/office/powerpoint/2010/main" val="36613180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FD0E314D-D4A8-4830-8297-42ED039450F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35222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1D7EE8CB-324C-435E-9478-4F5DA74DD00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003565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B665500A-899B-4BFD-BD8B-95CDEBB4EF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20665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C1CCF2A-6F07-4339-BE47-2140CBE7EA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437205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3D8DDBB0-CBF2-4F94-9DEC-C5E8A4A6C27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034761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607AC1C-E239-4973-BB79-F060122E03E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71856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C74B8CB1-3593-4173-A9C9-829A0DD9B29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95857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9613BA16-D898-430D-B904-A6F952FF30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10025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D4CCF4-1A6B-4160-81FF-0B7295F6CFD3}" type="datetimeFigureOut">
              <a:rPr lang="en-US" smtClean="0">
                <a:solidFill>
                  <a:prstClr val="black">
                    <a:tint val="75000"/>
                  </a:prstClr>
                </a:solidFill>
              </a:rPr>
              <a:pPr/>
              <a:t>3/13/2013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EF8AE4-7E34-426A-81A6-ADBE00B28B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1285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4CCF4-1A6B-4160-81FF-0B7295F6CFD3}" type="datetimeFigureOut">
              <a:rPr lang="en-US" smtClean="0">
                <a:solidFill>
                  <a:prstClr val="black">
                    <a:tint val="75000"/>
                  </a:prstClr>
                </a:solidFill>
              </a:rPr>
              <a:pPr/>
              <a:t>3/13/2013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EF8AE4-7E34-426A-81A6-ADBE00B28B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53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64EC130-F23E-4791-B241-A9E0C31684BF}" type="datetime1">
              <a:rPr lang="en-US"/>
              <a:pPr>
                <a:defRPr/>
              </a:pPr>
              <a:t>3/13/2013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B89A613-6AA4-4785-A9F5-AF9829062D3E}" type="slidenum">
              <a:rPr lang="en-US"/>
              <a:pPr>
                <a:defRPr/>
              </a:pPr>
              <a:t>‹#›</a:t>
            </a:fld>
            <a:endParaRPr lang="en-US"/>
          </a:p>
        </p:txBody>
      </p:sp>
    </p:spTree>
    <p:extLst>
      <p:ext uri="{BB962C8B-B14F-4D97-AF65-F5344CB8AC3E}">
        <p14:creationId xmlns:p14="http://schemas.microsoft.com/office/powerpoint/2010/main" val="419420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4CCF4-1A6B-4160-81FF-0B7295F6CFD3}" type="datetimeFigureOut">
              <a:rPr lang="en-US" smtClean="0">
                <a:solidFill>
                  <a:prstClr val="black">
                    <a:tint val="75000"/>
                  </a:prstClr>
                </a:solidFill>
              </a:rPr>
              <a:pPr/>
              <a:t>3/13/2013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EF8AE4-7E34-426A-81A6-ADBE00B28B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0122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D4CCF4-1A6B-4160-81FF-0B7295F6CFD3}" type="datetimeFigureOut">
              <a:rPr lang="en-US" smtClean="0">
                <a:solidFill>
                  <a:prstClr val="black">
                    <a:tint val="75000"/>
                  </a:prstClr>
                </a:solidFill>
              </a:rPr>
              <a:pPr/>
              <a:t>3/13/2013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EF8AE4-7E34-426A-81A6-ADBE00B28B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7803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D4CCF4-1A6B-4160-81FF-0B7295F6CFD3}" type="datetimeFigureOut">
              <a:rPr lang="en-US" smtClean="0">
                <a:solidFill>
                  <a:prstClr val="black">
                    <a:tint val="75000"/>
                  </a:prstClr>
                </a:solidFill>
              </a:rPr>
              <a:pPr/>
              <a:t>3/13/2013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EF8AE4-7E34-426A-81A6-ADBE00B28B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711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D4CCF4-1A6B-4160-81FF-0B7295F6CFD3}" type="datetimeFigureOut">
              <a:rPr lang="en-US" smtClean="0">
                <a:solidFill>
                  <a:prstClr val="black">
                    <a:tint val="75000"/>
                  </a:prstClr>
                </a:solidFill>
              </a:rPr>
              <a:pPr/>
              <a:t>3/13/2013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EF8AE4-7E34-426A-81A6-ADBE00B28B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9680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4CCF4-1A6B-4160-81FF-0B7295F6CFD3}" type="datetimeFigureOut">
              <a:rPr lang="en-US" smtClean="0">
                <a:solidFill>
                  <a:prstClr val="black">
                    <a:tint val="75000"/>
                  </a:prstClr>
                </a:solidFill>
              </a:rPr>
              <a:pPr/>
              <a:t>3/13/2013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EF8AE4-7E34-426A-81A6-ADBE00B28B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5617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4CCF4-1A6B-4160-81FF-0B7295F6CFD3}" type="datetimeFigureOut">
              <a:rPr lang="en-US" smtClean="0">
                <a:solidFill>
                  <a:prstClr val="black">
                    <a:tint val="75000"/>
                  </a:prstClr>
                </a:solidFill>
              </a:rPr>
              <a:pPr/>
              <a:t>3/13/2013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EF8AE4-7E34-426A-81A6-ADBE00B28B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3026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4CCF4-1A6B-4160-81FF-0B7295F6CFD3}" type="datetimeFigureOut">
              <a:rPr lang="en-US" smtClean="0">
                <a:solidFill>
                  <a:prstClr val="black">
                    <a:tint val="75000"/>
                  </a:prstClr>
                </a:solidFill>
              </a:rPr>
              <a:pPr/>
              <a:t>3/13/2013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EF8AE4-7E34-426A-81A6-ADBE00B28B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74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4CCF4-1A6B-4160-81FF-0B7295F6CFD3}" type="datetimeFigureOut">
              <a:rPr lang="en-US" smtClean="0">
                <a:solidFill>
                  <a:prstClr val="black">
                    <a:tint val="75000"/>
                  </a:prstClr>
                </a:solidFill>
              </a:rPr>
              <a:pPr/>
              <a:t>3/13/2013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EF8AE4-7E34-426A-81A6-ADBE00B28B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0271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4CCF4-1A6B-4160-81FF-0B7295F6CFD3}" type="datetimeFigureOut">
              <a:rPr lang="en-US" smtClean="0">
                <a:solidFill>
                  <a:prstClr val="black">
                    <a:tint val="75000"/>
                  </a:prstClr>
                </a:solidFill>
              </a:rPr>
              <a:pPr/>
              <a:t>3/13/2013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EF8AE4-7E34-426A-81A6-ADBE00B28B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8696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6C13F88-6774-4F7A-9923-34CAA73EF899}"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8F6A21-CB1F-46B7-937D-5ED6B43230C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624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A4D38B-2E52-4FCC-BEB4-FB9A4762E088}" type="datetime1">
              <a:rPr lang="en-US"/>
              <a:pPr>
                <a:defRPr/>
              </a:pPr>
              <a:t>3/13/2013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EE43DFA-21F7-41A3-B278-97610C982EB9}" type="slidenum">
              <a:rPr lang="en-US"/>
              <a:pPr>
                <a:defRPr/>
              </a:pPr>
              <a:t>‹#›</a:t>
            </a:fld>
            <a:endParaRPr lang="en-US"/>
          </a:p>
        </p:txBody>
      </p:sp>
    </p:spTree>
    <p:extLst>
      <p:ext uri="{BB962C8B-B14F-4D97-AF65-F5344CB8AC3E}">
        <p14:creationId xmlns:p14="http://schemas.microsoft.com/office/powerpoint/2010/main" val="42320852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sz="2800">
                <a:solidFill>
                  <a:schemeClr val="tx2">
                    <a:lumMod val="7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E61BE77-C7C4-453E-8450-8AD2CF727329}"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4D6B5-692F-4CF0-88BF-FEDE192D3C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16678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C5230B-C96F-4F4B-BFDF-1750C54F6310}"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92A2D-AE7D-441E-84B6-FF15F4A6463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187443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061F446-6528-45DA-9EAC-3AA8CB6D1A76}"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7D80611-61B4-4151-BD61-4191E2DCFA9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00203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00A632-AF73-4307-9D0C-02D4FAC037C1}"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717CEE6-79C5-4904-A9E2-9AF7F6E5EB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26265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EF13A1-F35C-4BB8-A784-B0E48BC6E6AB}"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477B99F-A2E6-4F05-BDF1-992B008EF2D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425670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A84683-E125-4F2E-B427-71484935DD7A}"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AA4E427-A960-4D27-B538-B6EA070350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03980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193280-02B6-4ECA-AC92-763603DA4D6A}"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F2E244-ACFE-43BA-8A89-3D5C77700E6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676291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767E44-C8CE-443A-AD33-035E74D7F0F9}"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45C60F6-EFD7-4503-84B5-99BC6CC5972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90619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762801-355F-4F6D-9139-41F6CFB77CA7}"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5343BB-20BB-41A3-858A-682032E223E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817014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569E3B-A172-41A9-AA9E-E070A8869214}"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5861CB-8EF7-49D2-BFC1-A195C2BF39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783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B33EF8-F02F-40FC-9412-7B6198E64B08}" type="datetime1">
              <a:rPr lang="en-US"/>
              <a:pPr>
                <a:defRPr/>
              </a:pPr>
              <a:t>3/13/2013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9A68DD-6F4A-470E-9488-99CF7203AF7E}" type="slidenum">
              <a:rPr lang="en-US"/>
              <a:pPr>
                <a:defRPr/>
              </a:pPr>
              <a:t>‹#›</a:t>
            </a:fld>
            <a:endParaRPr lang="en-US"/>
          </a:p>
        </p:txBody>
      </p:sp>
    </p:spTree>
    <p:extLst>
      <p:ext uri="{BB962C8B-B14F-4D97-AF65-F5344CB8AC3E}">
        <p14:creationId xmlns:p14="http://schemas.microsoft.com/office/powerpoint/2010/main" val="12876586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a:prstGeom prst="rect">
            <a:avLst/>
          </a:prstGeo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EBA69B19-712C-4F90-A488-6FBA5602F6F6}" type="datetime1">
              <a:rPr lang="en-US">
                <a:solidFill>
                  <a:prstClr val="black">
                    <a:tint val="75000"/>
                  </a:prstClr>
                </a:solidFill>
              </a:rPr>
              <a:pPr>
                <a:def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solidFill>
                  <a:srgbClr val="FFFFFF"/>
                </a:solidFill>
              </a:defRPr>
            </a:lvl1pPr>
          </a:lstStyle>
          <a:p>
            <a:pPr>
              <a:defRPr/>
            </a:pPr>
            <a:fld id="{A5CE3499-F046-43E0-B8D6-DC3B9291461F}" type="slidenum">
              <a:rPr lang="en-US"/>
              <a:pPr>
                <a:defRPr/>
              </a:pPr>
              <a:t>‹#›</a:t>
            </a:fld>
            <a:endParaRPr lang="en-US" dirty="0"/>
          </a:p>
        </p:txBody>
      </p:sp>
    </p:spTree>
    <p:extLst>
      <p:ext uri="{BB962C8B-B14F-4D97-AF65-F5344CB8AC3E}">
        <p14:creationId xmlns:p14="http://schemas.microsoft.com/office/powerpoint/2010/main" val="2120808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1054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806700"/>
            <a:ext cx="8229600" cy="10541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EE88FFD-D15B-4602-BC41-97E18D4A44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402507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6C13F88-6774-4F7A-9923-34CAA73EF899}"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8F6A21-CB1F-46B7-937D-5ED6B43230C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98556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sz="2800">
                <a:solidFill>
                  <a:schemeClr val="tx2">
                    <a:lumMod val="75000"/>
                  </a:schemeClr>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E61BE77-C7C4-453E-8450-8AD2CF727329}"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4D6B5-692F-4CF0-88BF-FEDE192D3C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262017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C5230B-C96F-4F4B-BFDF-1750C54F6310}"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92A2D-AE7D-441E-84B6-FF15F4A6463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42060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061F446-6528-45DA-9EAC-3AA8CB6D1A76}"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7D80611-61B4-4151-BD61-4191E2DCFA9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508668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00A632-AF73-4307-9D0C-02D4FAC037C1}"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717CEE6-79C5-4904-A9E2-9AF7F6E5EB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052614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EF13A1-F35C-4BB8-A784-B0E48BC6E6AB}"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477B99F-A2E6-4F05-BDF1-992B008EF2D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307924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A84683-E125-4F2E-B427-71484935DD7A}"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AA4E427-A960-4D27-B538-B6EA0703500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901089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193280-02B6-4ECA-AC92-763603DA4D6A}"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F2E244-ACFE-43BA-8A89-3D5C77700E6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9950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78D281-2D2D-4D8E-AE48-A1387746089E}" type="datetime1">
              <a:rPr lang="en-US"/>
              <a:pPr>
                <a:defRPr/>
              </a:pPr>
              <a:t>3/13/2013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C84C24-E627-4F01-B3E9-DD0EC9D46750}" type="slidenum">
              <a:rPr lang="en-US"/>
              <a:pPr>
                <a:defRPr/>
              </a:pPr>
              <a:t>‹#›</a:t>
            </a:fld>
            <a:endParaRPr lang="en-US"/>
          </a:p>
        </p:txBody>
      </p:sp>
    </p:spTree>
    <p:extLst>
      <p:ext uri="{BB962C8B-B14F-4D97-AF65-F5344CB8AC3E}">
        <p14:creationId xmlns:p14="http://schemas.microsoft.com/office/powerpoint/2010/main" val="27541460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767E44-C8CE-443A-AD33-035E74D7F0F9}"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45C60F6-EFD7-4503-84B5-99BC6CC5972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152224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762801-355F-4F6D-9139-41F6CFB77CA7}"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5343BB-20BB-41A3-858A-682032E223E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17795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569E3B-A172-41A9-AA9E-E070A8869214}" type="datetime1">
              <a:rPr lang="en-US" smtClean="0">
                <a:solidFill>
                  <a:prstClr val="black">
                    <a:tint val="75000"/>
                  </a:prstClr>
                </a:solidFill>
              </a:rPr>
              <a:pPr>
                <a:def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5861CB-8EF7-49D2-BFC1-A195C2BF39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79495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a:prstGeom prst="rect">
            <a:avLst/>
          </a:prstGeo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EBA69B19-712C-4F90-A488-6FBA5602F6F6}" type="datetime1">
              <a:rPr lang="en-US">
                <a:solidFill>
                  <a:prstClr val="black">
                    <a:tint val="75000"/>
                  </a:prstClr>
                </a:solidFill>
              </a:rPr>
              <a:pPr>
                <a:defRPr/>
              </a:pPr>
              <a:t>3/13/2013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solidFill>
                  <a:srgbClr val="FFFFFF"/>
                </a:solidFill>
              </a:defRPr>
            </a:lvl1pPr>
          </a:lstStyle>
          <a:p>
            <a:pPr>
              <a:defRPr/>
            </a:pPr>
            <a:fld id="{A5CE3499-F046-43E0-B8D6-DC3B9291461F}" type="slidenum">
              <a:rPr lang="en-US"/>
              <a:pPr>
                <a:defRPr/>
              </a:pPr>
              <a:t>‹#›</a:t>
            </a:fld>
            <a:endParaRPr lang="en-US" dirty="0"/>
          </a:p>
        </p:txBody>
      </p:sp>
    </p:spTree>
    <p:extLst>
      <p:ext uri="{BB962C8B-B14F-4D97-AF65-F5344CB8AC3E}">
        <p14:creationId xmlns:p14="http://schemas.microsoft.com/office/powerpoint/2010/main" val="13365657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1054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806700"/>
            <a:ext cx="8229600" cy="10541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EE88FFD-D15B-4602-BC41-97E18D4A447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75247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image" Target="../media/image2.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1.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2.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1.jpe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E8307A1A-80B6-4B85-B3D4-A08DA0E78E05}" type="datetime1">
              <a:rPr lang="en-US"/>
              <a:pPr>
                <a:defRPr/>
              </a:pPr>
              <a:t>3/13/2013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F297B949-2DE6-43A9-9223-FCCD9DCF1A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448E1018-66FF-498F-811E-059C387FD86D}" type="datetimeFigureOut">
              <a:rPr lang="en-US" smtClean="0">
                <a:solidFill>
                  <a:prstClr val="black">
                    <a:tint val="75000"/>
                  </a:prstClr>
                </a:solidFill>
                <a:latin typeface="Calibri"/>
                <a:ea typeface="+mn-ea"/>
              </a:rPr>
              <a:pPr defTabSz="914400" fontAlgn="auto">
                <a:spcBef>
                  <a:spcPts val="0"/>
                </a:spcBef>
                <a:spcAft>
                  <a:spcPts val="0"/>
                </a:spcAft>
              </a:pPr>
              <a:t>3/13/2013</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0B0308B9-063A-4FE7-9CA0-E952A85939FA}" type="slidenum">
              <a:rPr lang="en-US" smtClean="0">
                <a:solidFill>
                  <a:prstClr val="black">
                    <a:tint val="75000"/>
                  </a:prstClr>
                </a:solidFill>
                <a:latin typeface="Calibri"/>
                <a:ea typeface="+mn-ea"/>
              </a:rPr>
              <a:pPr defTabSz="914400"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190914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448E1018-66FF-498F-811E-059C387FD86D}" type="datetimeFigureOut">
              <a:rPr lang="en-US" smtClean="0">
                <a:solidFill>
                  <a:prstClr val="black">
                    <a:tint val="75000"/>
                  </a:prstClr>
                </a:solidFill>
                <a:latin typeface="Calibri"/>
                <a:ea typeface="+mn-ea"/>
              </a:rPr>
              <a:pPr defTabSz="914400" fontAlgn="auto">
                <a:spcBef>
                  <a:spcPts val="0"/>
                </a:spcBef>
                <a:spcAft>
                  <a:spcPts val="0"/>
                </a:spcAft>
              </a:pPr>
              <a:t>3/13/2013</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0B0308B9-063A-4FE7-9CA0-E952A85939FA}" type="slidenum">
              <a:rPr lang="en-US" smtClean="0">
                <a:solidFill>
                  <a:prstClr val="black">
                    <a:tint val="75000"/>
                  </a:prstClr>
                </a:solidFill>
                <a:latin typeface="Calibri"/>
                <a:ea typeface="+mn-ea"/>
              </a:rPr>
              <a:pPr defTabSz="914400"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16942216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126669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126669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126669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126669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126669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126669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126669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grpSp>
      <p:sp>
        <p:nvSpPr>
          <p:cNvPr id="126669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26669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670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FontTx/>
              <a:buNone/>
              <a:defRPr sz="1000" b="0">
                <a:solidFill>
                  <a:schemeClr val="tx1"/>
                </a:solidFill>
                <a:effectLst>
                  <a:outerShdw blurRad="38100" dist="38100" dir="2700000" algn="tl">
                    <a:srgbClr val="010199"/>
                  </a:outerShdw>
                </a:effectLst>
                <a:latin typeface="+mn-lt"/>
                <a:cs typeface="Arial" charset="0"/>
              </a:defRPr>
            </a:lvl1pPr>
          </a:lstStyle>
          <a:p>
            <a:pPr defTabSz="914400">
              <a:defRPr/>
            </a:pPr>
            <a:endParaRPr lang="en-US">
              <a:solidFill>
                <a:srgbClr val="FFFFFF"/>
              </a:solidFill>
              <a:ea typeface="+mn-ea"/>
            </a:endParaRPr>
          </a:p>
        </p:txBody>
      </p:sp>
      <p:sp>
        <p:nvSpPr>
          <p:cNvPr id="126670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FontTx/>
              <a:buNone/>
              <a:defRPr sz="1000" b="0">
                <a:solidFill>
                  <a:schemeClr val="tx1"/>
                </a:solidFill>
                <a:effectLst>
                  <a:outerShdw blurRad="38100" dist="38100" dir="2700000" algn="tl">
                    <a:srgbClr val="010199"/>
                  </a:outerShdw>
                </a:effectLst>
                <a:latin typeface="+mn-lt"/>
                <a:cs typeface="Arial" charset="0"/>
              </a:defRPr>
            </a:lvl1pPr>
          </a:lstStyle>
          <a:p>
            <a:pPr defTabSz="914400">
              <a:defRPr/>
            </a:pPr>
            <a:endParaRPr lang="en-US">
              <a:solidFill>
                <a:srgbClr val="FFFFFF"/>
              </a:solidFill>
              <a:ea typeface="+mn-ea"/>
            </a:endParaRPr>
          </a:p>
        </p:txBody>
      </p:sp>
      <p:sp>
        <p:nvSpPr>
          <p:cNvPr id="126670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000" b="0">
                <a:solidFill>
                  <a:schemeClr val="tx1"/>
                </a:solidFill>
                <a:effectLst>
                  <a:outerShdw blurRad="38100" dist="38100" dir="2700000" algn="tl">
                    <a:srgbClr val="010199"/>
                  </a:outerShdw>
                </a:effectLst>
                <a:latin typeface="+mn-lt"/>
                <a:cs typeface="Arial" charset="0"/>
              </a:defRPr>
            </a:lvl1pPr>
          </a:lstStyle>
          <a:p>
            <a:pPr defTabSz="914400">
              <a:defRPr/>
            </a:pPr>
            <a:fld id="{19971FFF-28E8-4DEE-91AF-64661F909E0B}" type="slidenum">
              <a:rPr lang="en-US">
                <a:solidFill>
                  <a:srgbClr val="FFFFFF"/>
                </a:solidFill>
                <a:ea typeface="+mn-ea"/>
              </a:rPr>
              <a:pPr defTabSz="914400">
                <a:defRPr/>
              </a:pPr>
              <a:t>‹#›</a:t>
            </a:fld>
            <a:endParaRPr lang="en-US">
              <a:solidFill>
                <a:srgbClr val="FFFFFF"/>
              </a:solidFill>
              <a:ea typeface="+mn-ea"/>
            </a:endParaRPr>
          </a:p>
        </p:txBody>
      </p:sp>
      <p:sp>
        <p:nvSpPr>
          <p:cNvPr id="1266704" name="Text Box 16"/>
          <p:cNvSpPr txBox="1">
            <a:spLocks noChangeArrowheads="1"/>
          </p:cNvSpPr>
          <p:nvPr userDrawn="1"/>
        </p:nvSpPr>
        <p:spPr bwMode="auto">
          <a:xfrm>
            <a:off x="457200" y="0"/>
            <a:ext cx="7620000" cy="519113"/>
          </a:xfrm>
          <a:prstGeom prst="rect">
            <a:avLst/>
          </a:prstGeom>
          <a:noFill/>
          <a:ln w="9525">
            <a:noFill/>
            <a:miter lim="800000"/>
            <a:headEnd/>
            <a:tailEnd/>
          </a:ln>
          <a:effectLst/>
        </p:spPr>
        <p:txBody>
          <a:bodyPr>
            <a:spAutoFit/>
          </a:bodyPr>
          <a:lstStyle/>
          <a:p>
            <a:pPr defTabSz="914400">
              <a:spcBef>
                <a:spcPct val="50000"/>
              </a:spcBef>
              <a:defRPr/>
            </a:pPr>
            <a:endParaRPr lang="en-US" sz="2800">
              <a:solidFill>
                <a:srgbClr val="B2B2B2"/>
              </a:solidFill>
              <a:effectLst>
                <a:outerShdw blurRad="38100" dist="38100" dir="2700000" algn="tl">
                  <a:srgbClr val="FFFFFF"/>
                </a:outerShdw>
              </a:effectLst>
              <a:latin typeface="Tahoma" pitchFamily="34" charset="0"/>
              <a:ea typeface="+mn-ea"/>
              <a:cs typeface="Arial" charset="0"/>
            </a:endParaRPr>
          </a:p>
        </p:txBody>
      </p:sp>
      <p:sp>
        <p:nvSpPr>
          <p:cNvPr id="1266706" name="Text Box 18"/>
          <p:cNvSpPr txBox="1">
            <a:spLocks noChangeArrowheads="1"/>
          </p:cNvSpPr>
          <p:nvPr userDrawn="1"/>
        </p:nvSpPr>
        <p:spPr bwMode="auto">
          <a:xfrm>
            <a:off x="304800" y="0"/>
            <a:ext cx="7467600" cy="701675"/>
          </a:xfrm>
          <a:prstGeom prst="rect">
            <a:avLst/>
          </a:prstGeom>
          <a:noFill/>
          <a:ln w="9525">
            <a:noFill/>
            <a:miter lim="800000"/>
            <a:headEnd/>
            <a:tailEnd/>
          </a:ln>
          <a:effectLst/>
        </p:spPr>
        <p:txBody>
          <a:bodyPr>
            <a:spAutoFit/>
          </a:bodyPr>
          <a:lstStyle/>
          <a:p>
            <a:pPr defTabSz="914400">
              <a:spcBef>
                <a:spcPct val="50000"/>
              </a:spcBef>
              <a:defRPr/>
            </a:pPr>
            <a:r>
              <a:rPr lang="en-US" sz="2000" b="1">
                <a:solidFill>
                  <a:srgbClr val="FFFFE5"/>
                </a:solidFill>
                <a:effectLst>
                  <a:outerShdw blurRad="38100" dist="38100" dir="2700000" algn="tl">
                    <a:srgbClr val="FFFFFF"/>
                  </a:outerShdw>
                </a:effectLst>
                <a:latin typeface="Tahoma" pitchFamily="34" charset="0"/>
                <a:ea typeface="+mn-ea"/>
                <a:cs typeface="Arial" charset="0"/>
              </a:rPr>
              <a:t/>
            </a:r>
            <a:br>
              <a:rPr lang="en-US" sz="2000" b="1">
                <a:solidFill>
                  <a:srgbClr val="FFFFE5"/>
                </a:solidFill>
                <a:effectLst>
                  <a:outerShdw blurRad="38100" dist="38100" dir="2700000" algn="tl">
                    <a:srgbClr val="FFFFFF"/>
                  </a:outerShdw>
                </a:effectLst>
                <a:latin typeface="Tahoma" pitchFamily="34" charset="0"/>
                <a:ea typeface="+mn-ea"/>
                <a:cs typeface="Arial" charset="0"/>
              </a:rPr>
            </a:br>
            <a:endParaRPr lang="en-US" sz="2000" b="1">
              <a:solidFill>
                <a:srgbClr val="FFFFE5"/>
              </a:solidFill>
              <a:effectLst>
                <a:outerShdw blurRad="38100" dist="38100" dir="2700000" algn="tl">
                  <a:srgbClr val="FFFFFF"/>
                </a:outerShdw>
              </a:effectLst>
              <a:latin typeface="Tahoma" pitchFamily="34" charset="0"/>
              <a:ea typeface="+mn-ea"/>
              <a:cs typeface="Arial" charset="0"/>
            </a:endParaRPr>
          </a:p>
        </p:txBody>
      </p:sp>
    </p:spTree>
    <p:extLst>
      <p:ext uri="{BB962C8B-B14F-4D97-AF65-F5344CB8AC3E}">
        <p14:creationId xmlns:p14="http://schemas.microsoft.com/office/powerpoint/2010/main" val="828367721"/>
      </p:ext>
    </p:extLst>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126669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126669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126669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126669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126669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126669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sp>
          <p:nvSpPr>
            <p:cNvPr id="126669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defTabSz="914400">
                <a:lnSpc>
                  <a:spcPct val="80000"/>
                </a:lnSpc>
                <a:spcBef>
                  <a:spcPct val="20000"/>
                </a:spcBef>
                <a:buClr>
                  <a:srgbClr val="FFFFFF"/>
                </a:buClr>
                <a:buFontTx/>
                <a:buChar char="–"/>
                <a:defRPr/>
              </a:pPr>
              <a:endParaRPr lang="en-US" sz="3200" b="1">
                <a:solidFill>
                  <a:srgbClr val="FFFFCC"/>
                </a:solidFill>
                <a:effectLst>
                  <a:outerShdw blurRad="38100" dist="38100" dir="2700000" algn="tl">
                    <a:srgbClr val="000000">
                      <a:alpha val="43137"/>
                    </a:srgbClr>
                  </a:outerShdw>
                </a:effectLst>
                <a:latin typeface="Tahoma" pitchFamily="34" charset="0"/>
                <a:ea typeface="+mn-ea"/>
                <a:cs typeface="Arial" charset="0"/>
              </a:endParaRPr>
            </a:p>
          </p:txBody>
        </p:sp>
      </p:grpSp>
      <p:sp>
        <p:nvSpPr>
          <p:cNvPr id="126669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26669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670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FontTx/>
              <a:buNone/>
              <a:defRPr sz="1000" b="0">
                <a:solidFill>
                  <a:schemeClr val="tx1"/>
                </a:solidFill>
                <a:effectLst>
                  <a:outerShdw blurRad="38100" dist="38100" dir="2700000" algn="tl">
                    <a:srgbClr val="010199"/>
                  </a:outerShdw>
                </a:effectLst>
                <a:latin typeface="+mn-lt"/>
                <a:cs typeface="Arial" charset="0"/>
              </a:defRPr>
            </a:lvl1pPr>
          </a:lstStyle>
          <a:p>
            <a:pPr defTabSz="914400">
              <a:defRPr/>
            </a:pPr>
            <a:endParaRPr lang="en-US">
              <a:solidFill>
                <a:srgbClr val="FFFFFF"/>
              </a:solidFill>
              <a:ea typeface="+mn-ea"/>
            </a:endParaRPr>
          </a:p>
        </p:txBody>
      </p:sp>
      <p:sp>
        <p:nvSpPr>
          <p:cNvPr id="126670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FontTx/>
              <a:buNone/>
              <a:defRPr sz="1000" b="0">
                <a:solidFill>
                  <a:schemeClr val="tx1"/>
                </a:solidFill>
                <a:effectLst>
                  <a:outerShdw blurRad="38100" dist="38100" dir="2700000" algn="tl">
                    <a:srgbClr val="010199"/>
                  </a:outerShdw>
                </a:effectLst>
                <a:latin typeface="+mn-lt"/>
                <a:cs typeface="Arial" charset="0"/>
              </a:defRPr>
            </a:lvl1pPr>
          </a:lstStyle>
          <a:p>
            <a:pPr defTabSz="914400">
              <a:defRPr/>
            </a:pPr>
            <a:endParaRPr lang="en-US">
              <a:solidFill>
                <a:srgbClr val="FFFFFF"/>
              </a:solidFill>
              <a:ea typeface="+mn-ea"/>
            </a:endParaRPr>
          </a:p>
        </p:txBody>
      </p:sp>
      <p:sp>
        <p:nvSpPr>
          <p:cNvPr id="126670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000" b="0">
                <a:solidFill>
                  <a:schemeClr val="tx1"/>
                </a:solidFill>
                <a:effectLst>
                  <a:outerShdw blurRad="38100" dist="38100" dir="2700000" algn="tl">
                    <a:srgbClr val="010199"/>
                  </a:outerShdw>
                </a:effectLst>
                <a:latin typeface="+mn-lt"/>
                <a:cs typeface="Arial" charset="0"/>
              </a:defRPr>
            </a:lvl1pPr>
          </a:lstStyle>
          <a:p>
            <a:pPr defTabSz="914400">
              <a:defRPr/>
            </a:pPr>
            <a:fld id="{19971FFF-28E8-4DEE-91AF-64661F909E0B}" type="slidenum">
              <a:rPr lang="en-US">
                <a:solidFill>
                  <a:srgbClr val="FFFFFF"/>
                </a:solidFill>
                <a:ea typeface="+mn-ea"/>
              </a:rPr>
              <a:pPr defTabSz="914400">
                <a:defRPr/>
              </a:pPr>
              <a:t>‹#›</a:t>
            </a:fld>
            <a:endParaRPr lang="en-US">
              <a:solidFill>
                <a:srgbClr val="FFFFFF"/>
              </a:solidFill>
              <a:ea typeface="+mn-ea"/>
            </a:endParaRPr>
          </a:p>
        </p:txBody>
      </p:sp>
      <p:sp>
        <p:nvSpPr>
          <p:cNvPr id="1266704" name="Text Box 16"/>
          <p:cNvSpPr txBox="1">
            <a:spLocks noChangeArrowheads="1"/>
          </p:cNvSpPr>
          <p:nvPr userDrawn="1"/>
        </p:nvSpPr>
        <p:spPr bwMode="auto">
          <a:xfrm>
            <a:off x="457200" y="0"/>
            <a:ext cx="7620000" cy="519113"/>
          </a:xfrm>
          <a:prstGeom prst="rect">
            <a:avLst/>
          </a:prstGeom>
          <a:noFill/>
          <a:ln w="9525">
            <a:noFill/>
            <a:miter lim="800000"/>
            <a:headEnd/>
            <a:tailEnd/>
          </a:ln>
          <a:effectLst/>
        </p:spPr>
        <p:txBody>
          <a:bodyPr>
            <a:spAutoFit/>
          </a:bodyPr>
          <a:lstStyle/>
          <a:p>
            <a:pPr defTabSz="914400">
              <a:spcBef>
                <a:spcPct val="50000"/>
              </a:spcBef>
              <a:defRPr/>
            </a:pPr>
            <a:endParaRPr lang="en-US" sz="2800">
              <a:solidFill>
                <a:srgbClr val="B2B2B2"/>
              </a:solidFill>
              <a:effectLst>
                <a:outerShdw blurRad="38100" dist="38100" dir="2700000" algn="tl">
                  <a:srgbClr val="FFFFFF"/>
                </a:outerShdw>
              </a:effectLst>
              <a:latin typeface="Tahoma" pitchFamily="34" charset="0"/>
              <a:ea typeface="+mn-ea"/>
              <a:cs typeface="Arial" charset="0"/>
            </a:endParaRPr>
          </a:p>
        </p:txBody>
      </p:sp>
      <p:sp>
        <p:nvSpPr>
          <p:cNvPr id="1266706" name="Text Box 18"/>
          <p:cNvSpPr txBox="1">
            <a:spLocks noChangeArrowheads="1"/>
          </p:cNvSpPr>
          <p:nvPr userDrawn="1"/>
        </p:nvSpPr>
        <p:spPr bwMode="auto">
          <a:xfrm>
            <a:off x="304800" y="0"/>
            <a:ext cx="7467600" cy="701675"/>
          </a:xfrm>
          <a:prstGeom prst="rect">
            <a:avLst/>
          </a:prstGeom>
          <a:noFill/>
          <a:ln w="9525">
            <a:noFill/>
            <a:miter lim="800000"/>
            <a:headEnd/>
            <a:tailEnd/>
          </a:ln>
          <a:effectLst/>
        </p:spPr>
        <p:txBody>
          <a:bodyPr>
            <a:spAutoFit/>
          </a:bodyPr>
          <a:lstStyle/>
          <a:p>
            <a:pPr defTabSz="914400">
              <a:spcBef>
                <a:spcPct val="50000"/>
              </a:spcBef>
              <a:defRPr/>
            </a:pPr>
            <a:r>
              <a:rPr lang="en-US" sz="2000" b="1">
                <a:solidFill>
                  <a:srgbClr val="FFFFE5"/>
                </a:solidFill>
                <a:effectLst>
                  <a:outerShdw blurRad="38100" dist="38100" dir="2700000" algn="tl">
                    <a:srgbClr val="FFFFFF"/>
                  </a:outerShdw>
                </a:effectLst>
                <a:latin typeface="Tahoma" pitchFamily="34" charset="0"/>
                <a:ea typeface="+mn-ea"/>
                <a:cs typeface="Arial" charset="0"/>
              </a:rPr>
              <a:t/>
            </a:r>
            <a:br>
              <a:rPr lang="en-US" sz="2000" b="1">
                <a:solidFill>
                  <a:srgbClr val="FFFFE5"/>
                </a:solidFill>
                <a:effectLst>
                  <a:outerShdw blurRad="38100" dist="38100" dir="2700000" algn="tl">
                    <a:srgbClr val="FFFFFF"/>
                  </a:outerShdw>
                </a:effectLst>
                <a:latin typeface="Tahoma" pitchFamily="34" charset="0"/>
                <a:ea typeface="+mn-ea"/>
                <a:cs typeface="Arial" charset="0"/>
              </a:rPr>
            </a:br>
            <a:endParaRPr lang="en-US" sz="2000" b="1">
              <a:solidFill>
                <a:srgbClr val="FFFFE5"/>
              </a:solidFill>
              <a:effectLst>
                <a:outerShdw blurRad="38100" dist="38100" dir="2700000" algn="tl">
                  <a:srgbClr val="FFFFFF"/>
                </a:outerShdw>
              </a:effectLst>
              <a:latin typeface="Tahoma" pitchFamily="34" charset="0"/>
              <a:ea typeface="+mn-ea"/>
              <a:cs typeface="Arial" charset="0"/>
            </a:endParaRPr>
          </a:p>
        </p:txBody>
      </p:sp>
    </p:spTree>
    <p:extLst>
      <p:ext uri="{BB962C8B-B14F-4D97-AF65-F5344CB8AC3E}">
        <p14:creationId xmlns:p14="http://schemas.microsoft.com/office/powerpoint/2010/main" val="2169827642"/>
      </p:ext>
    </p:extLst>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5CD4CCF4-1A6B-4160-81FF-0B7295F6CFD3}" type="datetimeFigureOut">
              <a:rPr lang="en-US" smtClean="0">
                <a:solidFill>
                  <a:prstClr val="black">
                    <a:tint val="75000"/>
                  </a:prstClr>
                </a:solidFill>
                <a:latin typeface="Calibri"/>
                <a:ea typeface="+mn-ea"/>
              </a:rPr>
              <a:pPr defTabSz="914400" fontAlgn="auto">
                <a:spcBef>
                  <a:spcPts val="0"/>
                </a:spcBef>
                <a:spcAft>
                  <a:spcPts val="0"/>
                </a:spcAft>
              </a:pPr>
              <a:t>3/13/2013</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DCEF8AE4-7E34-426A-81A6-ADBE00B28BD1}"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418567146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defTabSz="914400">
              <a:defRPr/>
            </a:pPr>
            <a:fld id="{FC6D9BF3-110F-4F25-9533-104CEE040096}" type="datetime1">
              <a:rPr lang="en-US" smtClean="0">
                <a:solidFill>
                  <a:prstClr val="black">
                    <a:tint val="75000"/>
                  </a:prstClr>
                </a:solidFill>
              </a:rPr>
              <a:pPr defTabSz="914400">
                <a:defRPr/>
              </a:pPr>
              <a:t>3/13/2013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defTabSz="914400">
              <a:defRPr/>
            </a:pPr>
            <a:fld id="{2F8A04FB-259D-4C2D-8A9A-75EABF26CCE2}" type="slidenum">
              <a:rPr lang="en-US">
                <a:solidFill>
                  <a:prstClr val="black">
                    <a:tint val="75000"/>
                  </a:prstClr>
                </a:solidFill>
              </a:rPr>
              <a:pPr defTabSz="914400">
                <a:defRPr/>
              </a:pPr>
              <a:t>‹#›</a:t>
            </a:fld>
            <a:endParaRPr lang="en-US" dirty="0">
              <a:solidFill>
                <a:prstClr val="black">
                  <a:tint val="75000"/>
                </a:prstClr>
              </a:solidFill>
            </a:endParaRPr>
          </a:p>
        </p:txBody>
      </p:sp>
      <p:pic>
        <p:nvPicPr>
          <p:cNvPr id="1029" name="clouds.jpg" descr="/Volumes/NO NAME/work/AIRNOW/clouds.jpg"/>
          <p:cNvPicPr>
            <a:picLocks noChangeAspect="1"/>
          </p:cNvPicPr>
          <p:nvPr userDrawn="1"/>
        </p:nvPicPr>
        <p:blipFill>
          <a:blip r:embed="rId15" cstate="print"/>
          <a:srcRect/>
          <a:stretch>
            <a:fillRect/>
          </a:stretch>
        </p:blipFill>
        <p:spPr bwMode="auto">
          <a:xfrm>
            <a:off x="0" y="0"/>
            <a:ext cx="9144000" cy="2582863"/>
          </a:xfrm>
          <a:prstGeom prst="rect">
            <a:avLst/>
          </a:prstGeom>
          <a:noFill/>
          <a:ln w="9525">
            <a:noFill/>
            <a:miter lim="800000"/>
            <a:headEnd/>
            <a:tailEnd/>
          </a:ln>
        </p:spPr>
      </p:pic>
      <p:pic>
        <p:nvPicPr>
          <p:cNvPr id="1030" name="airnow-logo-blu-wh.png" descr="/Volumes/NO NAME/work/AIRNOW/airnow-logo-blu-wh.png"/>
          <p:cNvPicPr>
            <a:picLocks noChangeAspect="1"/>
          </p:cNvPicPr>
          <p:nvPr userDrawn="1"/>
        </p:nvPicPr>
        <p:blipFill>
          <a:blip r:embed="rId16" cstate="print"/>
          <a:srcRect/>
          <a:stretch>
            <a:fillRect/>
          </a:stretch>
        </p:blipFill>
        <p:spPr bwMode="auto">
          <a:xfrm>
            <a:off x="609600" y="228600"/>
            <a:ext cx="1676400" cy="863600"/>
          </a:xfrm>
          <a:prstGeom prst="rect">
            <a:avLst/>
          </a:prstGeom>
          <a:noFill/>
          <a:ln w="9525">
            <a:noFill/>
            <a:miter lim="800000"/>
            <a:headEnd/>
            <a:tailEnd/>
          </a:ln>
        </p:spPr>
      </p:pic>
      <p:sp>
        <p:nvSpPr>
          <p:cNvPr id="11" name="TextBox 10"/>
          <p:cNvSpPr txBox="1"/>
          <p:nvPr userDrawn="1"/>
        </p:nvSpPr>
        <p:spPr>
          <a:xfrm>
            <a:off x="2590800" y="381000"/>
            <a:ext cx="6400800" cy="600075"/>
          </a:xfrm>
          <a:prstGeom prst="rect">
            <a:avLst/>
          </a:prstGeom>
          <a:solidFill>
            <a:schemeClr val="lt1">
              <a:alpha val="80000"/>
            </a:schemeClr>
          </a:solidFill>
        </p:spPr>
        <p:style>
          <a:lnRef idx="2">
            <a:schemeClr val="accent1"/>
          </a:lnRef>
          <a:fillRef idx="1">
            <a:schemeClr val="lt1"/>
          </a:fillRef>
          <a:effectRef idx="0">
            <a:schemeClr val="accent1"/>
          </a:effectRef>
          <a:fontRef idx="minor">
            <a:schemeClr val="dk1"/>
          </a:fontRef>
        </p:style>
        <p:txBody>
          <a:bodyPr tIns="0">
            <a:spAutoFit/>
          </a:bodyPr>
          <a:lstStyle/>
          <a:p>
            <a:pPr defTabSz="914400" fontAlgn="auto">
              <a:spcBef>
                <a:spcPts val="0"/>
              </a:spcBef>
              <a:spcAft>
                <a:spcPts val="0"/>
              </a:spcAft>
              <a:defRPr/>
            </a:pPr>
            <a:endParaRPr lang="en-US" sz="3600" dirty="0">
              <a:solidFill>
                <a:prstClr val="black">
                  <a:lumMod val="65000"/>
                  <a:lumOff val="35000"/>
                </a:prstClr>
              </a:solidFill>
            </a:endParaRPr>
          </a:p>
        </p:txBody>
      </p:sp>
    </p:spTree>
    <p:extLst>
      <p:ext uri="{BB962C8B-B14F-4D97-AF65-F5344CB8AC3E}">
        <p14:creationId xmlns:p14="http://schemas.microsoft.com/office/powerpoint/2010/main" val="102085419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defTabSz="914400">
              <a:defRPr/>
            </a:pPr>
            <a:fld id="{FC6D9BF3-110F-4F25-9533-104CEE040096}" type="datetime1">
              <a:rPr lang="en-US" smtClean="0">
                <a:solidFill>
                  <a:prstClr val="black">
                    <a:tint val="75000"/>
                  </a:prstClr>
                </a:solidFill>
              </a:rPr>
              <a:pPr defTabSz="914400">
                <a:defRPr/>
              </a:pPr>
              <a:t>3/13/2013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defTabSz="914400">
              <a:defRPr/>
            </a:pPr>
            <a:fld id="{2F8A04FB-259D-4C2D-8A9A-75EABF26CCE2}" type="slidenum">
              <a:rPr lang="en-US">
                <a:solidFill>
                  <a:prstClr val="black">
                    <a:tint val="75000"/>
                  </a:prstClr>
                </a:solidFill>
              </a:rPr>
              <a:pPr defTabSz="914400">
                <a:defRPr/>
              </a:pPr>
              <a:t>‹#›</a:t>
            </a:fld>
            <a:endParaRPr lang="en-US" dirty="0">
              <a:solidFill>
                <a:prstClr val="black">
                  <a:tint val="75000"/>
                </a:prstClr>
              </a:solidFill>
            </a:endParaRPr>
          </a:p>
        </p:txBody>
      </p:sp>
      <p:pic>
        <p:nvPicPr>
          <p:cNvPr id="1029" name="clouds.jpg" descr="/Volumes/NO NAME/work/AIRNOW/clouds.jpg"/>
          <p:cNvPicPr>
            <a:picLocks noChangeAspect="1"/>
          </p:cNvPicPr>
          <p:nvPr userDrawn="1"/>
        </p:nvPicPr>
        <p:blipFill>
          <a:blip r:embed="rId15" cstate="print"/>
          <a:srcRect/>
          <a:stretch>
            <a:fillRect/>
          </a:stretch>
        </p:blipFill>
        <p:spPr bwMode="auto">
          <a:xfrm>
            <a:off x="0" y="0"/>
            <a:ext cx="9144000" cy="2582863"/>
          </a:xfrm>
          <a:prstGeom prst="rect">
            <a:avLst/>
          </a:prstGeom>
          <a:noFill/>
          <a:ln w="9525">
            <a:noFill/>
            <a:miter lim="800000"/>
            <a:headEnd/>
            <a:tailEnd/>
          </a:ln>
        </p:spPr>
      </p:pic>
      <p:pic>
        <p:nvPicPr>
          <p:cNvPr id="1030" name="airnow-logo-blu-wh.png" descr="/Volumes/NO NAME/work/AIRNOW/airnow-logo-blu-wh.png"/>
          <p:cNvPicPr>
            <a:picLocks noChangeAspect="1"/>
          </p:cNvPicPr>
          <p:nvPr userDrawn="1"/>
        </p:nvPicPr>
        <p:blipFill>
          <a:blip r:embed="rId16" cstate="print"/>
          <a:srcRect/>
          <a:stretch>
            <a:fillRect/>
          </a:stretch>
        </p:blipFill>
        <p:spPr bwMode="auto">
          <a:xfrm>
            <a:off x="609600" y="228600"/>
            <a:ext cx="1676400" cy="863600"/>
          </a:xfrm>
          <a:prstGeom prst="rect">
            <a:avLst/>
          </a:prstGeom>
          <a:noFill/>
          <a:ln w="9525">
            <a:noFill/>
            <a:miter lim="800000"/>
            <a:headEnd/>
            <a:tailEnd/>
          </a:ln>
        </p:spPr>
      </p:pic>
      <p:sp>
        <p:nvSpPr>
          <p:cNvPr id="11" name="TextBox 10"/>
          <p:cNvSpPr txBox="1"/>
          <p:nvPr userDrawn="1"/>
        </p:nvSpPr>
        <p:spPr>
          <a:xfrm>
            <a:off x="2590800" y="381000"/>
            <a:ext cx="6400800" cy="600075"/>
          </a:xfrm>
          <a:prstGeom prst="rect">
            <a:avLst/>
          </a:prstGeom>
          <a:solidFill>
            <a:schemeClr val="lt1">
              <a:alpha val="80000"/>
            </a:schemeClr>
          </a:solidFill>
        </p:spPr>
        <p:style>
          <a:lnRef idx="2">
            <a:schemeClr val="accent1"/>
          </a:lnRef>
          <a:fillRef idx="1">
            <a:schemeClr val="lt1"/>
          </a:fillRef>
          <a:effectRef idx="0">
            <a:schemeClr val="accent1"/>
          </a:effectRef>
          <a:fontRef idx="minor">
            <a:schemeClr val="dk1"/>
          </a:fontRef>
        </p:style>
        <p:txBody>
          <a:bodyPr tIns="0">
            <a:spAutoFit/>
          </a:bodyPr>
          <a:lstStyle/>
          <a:p>
            <a:pPr defTabSz="914400" fontAlgn="auto">
              <a:spcBef>
                <a:spcPts val="0"/>
              </a:spcBef>
              <a:spcAft>
                <a:spcPts val="0"/>
              </a:spcAft>
              <a:defRPr/>
            </a:pPr>
            <a:endParaRPr lang="en-US" sz="3600" dirty="0">
              <a:solidFill>
                <a:prstClr val="black">
                  <a:lumMod val="65000"/>
                  <a:lumOff val="35000"/>
                </a:prstClr>
              </a:solidFill>
            </a:endParaRPr>
          </a:p>
        </p:txBody>
      </p:sp>
    </p:spTree>
    <p:extLst>
      <p:ext uri="{BB962C8B-B14F-4D97-AF65-F5344CB8AC3E}">
        <p14:creationId xmlns:p14="http://schemas.microsoft.com/office/powerpoint/2010/main" val="506006599"/>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0.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hyperlink" Target="http://www.inciweb.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firefigh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515100"/>
          </a:xfrm>
          <a:prstGeom prst="rect">
            <a:avLst/>
          </a:prstGeom>
          <a:solidFill>
            <a:srgbClr val="000000"/>
          </a:solidFill>
          <a:ln w="444500" cap="sq">
            <a:solidFill>
              <a:srgbClr val="000000"/>
            </a:solidFill>
            <a:miter lim="800000"/>
            <a:headEnd/>
            <a:tailEnd/>
          </a:ln>
          <a:effectLst>
            <a:outerShdw dist="190500" dir="2700000" sy="89999" algn="bl" rotWithShape="0">
              <a:srgbClr val="808080">
                <a:alpha val="39998"/>
              </a:srgbClr>
            </a:outerShdw>
          </a:effectLst>
        </p:spPr>
      </p:pic>
      <p:sp>
        <p:nvSpPr>
          <p:cNvPr id="2051" name="TextBox 9"/>
          <p:cNvSpPr txBox="1">
            <a:spLocks noChangeArrowheads="1"/>
          </p:cNvSpPr>
          <p:nvPr/>
        </p:nvSpPr>
        <p:spPr bwMode="auto">
          <a:xfrm>
            <a:off x="114668" y="762367"/>
            <a:ext cx="888865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5400" dirty="0" smtClean="0">
                <a:solidFill>
                  <a:schemeClr val="bg1"/>
                </a:solidFill>
                <a:latin typeface="Calibri" pitchFamily="34" charset="0"/>
                <a:cs typeface="Arial" charset="0"/>
              </a:rPr>
              <a:t>Wildfire </a:t>
            </a:r>
            <a:r>
              <a:rPr lang="en-US" sz="5400" dirty="0" smtClean="0">
                <a:solidFill>
                  <a:schemeClr val="bg1"/>
                </a:solidFill>
                <a:latin typeface="Calibri" pitchFamily="34" charset="0"/>
                <a:cs typeface="Arial" charset="0"/>
              </a:rPr>
              <a:t>Air Quality         			Response 2012 and Beyond: 					</a:t>
            </a:r>
            <a:r>
              <a:rPr lang="en-US" sz="5400" dirty="0" smtClean="0">
                <a:solidFill>
                  <a:srgbClr val="800000"/>
                </a:solidFill>
                <a:latin typeface="Calibri" charset="0"/>
                <a:cs typeface="Arial" charset="0"/>
              </a:rPr>
              <a:t>Where </a:t>
            </a:r>
            <a:r>
              <a:rPr lang="en-US" sz="5400" dirty="0">
                <a:solidFill>
                  <a:srgbClr val="800000"/>
                </a:solidFill>
                <a:latin typeface="Calibri" charset="0"/>
                <a:cs typeface="Arial" charset="0"/>
              </a:rPr>
              <a:t>there’s fire,</a:t>
            </a:r>
          </a:p>
          <a:p>
            <a:pPr algn="r" eaLnBrk="1" hangingPunct="1"/>
            <a:r>
              <a:rPr lang="en-US" sz="5400" dirty="0">
                <a:solidFill>
                  <a:srgbClr val="800000"/>
                </a:solidFill>
                <a:latin typeface="Calibri" charset="0"/>
                <a:cs typeface="Arial" charset="0"/>
              </a:rPr>
              <a:t> there’s </a:t>
            </a:r>
            <a:r>
              <a:rPr lang="en-US" sz="5400" dirty="0" smtClean="0">
                <a:solidFill>
                  <a:srgbClr val="800000"/>
                </a:solidFill>
                <a:latin typeface="Calibri" charset="0"/>
                <a:cs typeface="Arial" charset="0"/>
              </a:rPr>
              <a:t>smoke		  </a:t>
            </a:r>
            <a:endParaRPr lang="en-US" sz="5400" dirty="0">
              <a:solidFill>
                <a:schemeClr val="bg1"/>
              </a:solidFill>
              <a:latin typeface="Calibri" pitchFamily="34" charset="0"/>
              <a:cs typeface="Arial" charset="0"/>
            </a:endParaRPr>
          </a:p>
        </p:txBody>
      </p:sp>
      <p:sp>
        <p:nvSpPr>
          <p:cNvPr id="2052" name="TextBox 10"/>
          <p:cNvSpPr txBox="1">
            <a:spLocks noChangeArrowheads="1"/>
          </p:cNvSpPr>
          <p:nvPr/>
        </p:nvSpPr>
        <p:spPr bwMode="auto">
          <a:xfrm>
            <a:off x="900113" y="3309938"/>
            <a:ext cx="84264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800" dirty="0" smtClean="0">
                <a:solidFill>
                  <a:srgbClr val="FFFFFF"/>
                </a:solidFill>
                <a:latin typeface="Calibri" pitchFamily="34" charset="0"/>
                <a:cs typeface="Arial" charset="0"/>
              </a:rPr>
              <a:t>Pete </a:t>
            </a:r>
            <a:r>
              <a:rPr lang="en-US" sz="2800" dirty="0">
                <a:solidFill>
                  <a:srgbClr val="FFFFFF"/>
                </a:solidFill>
                <a:latin typeface="Calibri" pitchFamily="34" charset="0"/>
                <a:cs typeface="Arial" charset="0"/>
              </a:rPr>
              <a:t>Lahm</a:t>
            </a:r>
          </a:p>
          <a:p>
            <a:pPr eaLnBrk="1" hangingPunct="1"/>
            <a:r>
              <a:rPr lang="en-US" sz="2000" dirty="0">
                <a:solidFill>
                  <a:srgbClr val="FFFFFF"/>
                </a:solidFill>
                <a:latin typeface="Calibri" pitchFamily="34" charset="0"/>
                <a:cs typeface="Arial" charset="0"/>
              </a:rPr>
              <a:t>Forest Service</a:t>
            </a:r>
          </a:p>
          <a:p>
            <a:pPr eaLnBrk="1" hangingPunct="1"/>
            <a:r>
              <a:rPr lang="en-US" sz="2000" dirty="0">
                <a:solidFill>
                  <a:srgbClr val="FFFFFF"/>
                </a:solidFill>
                <a:latin typeface="Calibri" pitchFamily="34" charset="0"/>
                <a:cs typeface="Arial" charset="0"/>
              </a:rPr>
              <a:t>Fire and Aviation Management </a:t>
            </a:r>
          </a:p>
          <a:p>
            <a:pPr eaLnBrk="1" hangingPunct="1"/>
            <a:r>
              <a:rPr lang="en-US" sz="2000" dirty="0">
                <a:solidFill>
                  <a:srgbClr val="FFFFFF"/>
                </a:solidFill>
                <a:latin typeface="Calibri" pitchFamily="34" charset="0"/>
                <a:cs typeface="Arial" charset="0"/>
              </a:rPr>
              <a:t>Washington, D.C</a:t>
            </a:r>
            <a:r>
              <a:rPr lang="en-US" sz="2000" dirty="0" smtClean="0">
                <a:solidFill>
                  <a:srgbClr val="FFFFFF"/>
                </a:solidFill>
                <a:latin typeface="Calibri" pitchFamily="34" charset="0"/>
                <a:cs typeface="Arial" charset="0"/>
              </a:rPr>
              <a:t>.</a:t>
            </a:r>
          </a:p>
          <a:p>
            <a:pPr eaLnBrk="1" hangingPunct="1"/>
            <a:r>
              <a:rPr lang="en-US" sz="2000" dirty="0" smtClean="0">
                <a:solidFill>
                  <a:srgbClr val="FFFFFF"/>
                </a:solidFill>
                <a:latin typeface="Calibri" pitchFamily="34" charset="0"/>
                <a:cs typeface="Arial" charset="0"/>
              </a:rPr>
              <a:t>202-205-1084 // </a:t>
            </a:r>
            <a:r>
              <a:rPr lang="en-US" sz="2000" b="1" dirty="0" smtClean="0">
                <a:solidFill>
                  <a:srgbClr val="FFFFFF"/>
                </a:solidFill>
                <a:latin typeface="Calibri" pitchFamily="34" charset="0"/>
                <a:cs typeface="Arial" charset="0"/>
              </a:rPr>
              <a:t>602-432-2614 cell</a:t>
            </a:r>
            <a:endParaRPr lang="en-US" sz="2000" b="1" dirty="0">
              <a:solidFill>
                <a:srgbClr val="FFFFFF"/>
              </a:solidFill>
              <a:latin typeface="Calibri" pitchFamily="34" charset="0"/>
              <a:cs typeface="Arial" charset="0"/>
            </a:endParaRPr>
          </a:p>
          <a:p>
            <a:pPr eaLnBrk="1" hangingPunct="1"/>
            <a:endParaRPr lang="en-US" sz="2000" dirty="0">
              <a:solidFill>
                <a:srgbClr val="FFFFFF"/>
              </a:solidFill>
              <a:latin typeface="Calibri" pitchFamily="34" charset="0"/>
              <a:cs typeface="Arial" charset="0"/>
            </a:endParaRPr>
          </a:p>
        </p:txBody>
      </p:sp>
      <p:pic>
        <p:nvPicPr>
          <p:cNvPr id="2053" name="Picture 10" descr="usfs_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70863" y="5634038"/>
            <a:ext cx="973137"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solidFill>
                  <a:srgbClr val="008000"/>
                </a:solidFill>
                <a:latin typeface="Trebuchet MS" pitchFamily="34" charset="0"/>
              </a:rPr>
              <a:t>EPA Projects</a:t>
            </a:r>
            <a:endParaRPr lang="en-US" sz="3600" dirty="0">
              <a:solidFill>
                <a:srgbClr val="008000"/>
              </a:solidFill>
              <a:latin typeface="Trebuchet MS" pitchFamily="34" charset="0"/>
            </a:endParaRPr>
          </a:p>
        </p:txBody>
      </p:sp>
      <p:sp>
        <p:nvSpPr>
          <p:cNvPr id="3" name="Content Placeholder 2"/>
          <p:cNvSpPr>
            <a:spLocks noGrp="1"/>
          </p:cNvSpPr>
          <p:nvPr>
            <p:ph idx="1"/>
          </p:nvPr>
        </p:nvSpPr>
        <p:spPr>
          <a:xfrm>
            <a:off x="457200" y="1219200"/>
            <a:ext cx="8229600" cy="4525963"/>
          </a:xfrm>
        </p:spPr>
        <p:txBody>
          <a:bodyPr>
            <a:normAutofit fontScale="92500" lnSpcReduction="10000"/>
          </a:bodyPr>
          <a:lstStyle/>
          <a:p>
            <a:pPr>
              <a:buNone/>
            </a:pPr>
            <a:r>
              <a:rPr lang="en-US" sz="2800" u="sng" dirty="0" smtClean="0">
                <a:latin typeface="Arial Narrow" pitchFamily="34" charset="0"/>
              </a:rPr>
              <a:t>Ongoing</a:t>
            </a:r>
          </a:p>
          <a:p>
            <a:r>
              <a:rPr lang="en-US" sz="2800" dirty="0" smtClean="0">
                <a:latin typeface="Arial Narrow" pitchFamily="34" charset="0"/>
              </a:rPr>
              <a:t>Health chapter - USFS Smoke Management Guidelines</a:t>
            </a:r>
          </a:p>
          <a:p>
            <a:r>
              <a:rPr lang="en-US" sz="2800" dirty="0" smtClean="0">
                <a:latin typeface="Arial Narrow" pitchFamily="34" charset="0"/>
              </a:rPr>
              <a:t>Fact sheet for extremely high levels of PM</a:t>
            </a:r>
            <a:r>
              <a:rPr lang="en-US" sz="2800" baseline="-25000" dirty="0" smtClean="0">
                <a:latin typeface="Arial Narrow" pitchFamily="34" charset="0"/>
              </a:rPr>
              <a:t>2.5</a:t>
            </a:r>
            <a:r>
              <a:rPr lang="en-US" sz="2800" dirty="0" smtClean="0">
                <a:latin typeface="Arial Narrow" pitchFamily="34" charset="0"/>
              </a:rPr>
              <a:t> - with CDC, California ARB </a:t>
            </a:r>
          </a:p>
          <a:p>
            <a:r>
              <a:rPr lang="en-US" sz="2800" dirty="0" smtClean="0">
                <a:latin typeface="Arial Narrow" pitchFamily="34" charset="0"/>
              </a:rPr>
              <a:t>PM web course for health care providers - with CDC, which will offer continuing medical education credit</a:t>
            </a:r>
          </a:p>
          <a:p>
            <a:pPr>
              <a:buNone/>
            </a:pPr>
            <a:r>
              <a:rPr lang="en-US" sz="2800" u="sng" dirty="0" smtClean="0">
                <a:latin typeface="Arial Narrow" pitchFamily="34" charset="0"/>
              </a:rPr>
              <a:t>Upcoming</a:t>
            </a:r>
            <a:endParaRPr lang="en-US" sz="2800" u="sng" dirty="0">
              <a:latin typeface="Arial Narrow" pitchFamily="34" charset="0"/>
            </a:endParaRPr>
          </a:p>
          <a:p>
            <a:r>
              <a:rPr lang="en-US" sz="2800" dirty="0">
                <a:latin typeface="Arial Narrow" pitchFamily="34" charset="0"/>
              </a:rPr>
              <a:t>Revise Wildfire Smoke - Guide for Public Health Officials - with </a:t>
            </a:r>
            <a:r>
              <a:rPr lang="en-US" sz="2800" dirty="0" smtClean="0">
                <a:latin typeface="Arial Narrow" pitchFamily="34" charset="0"/>
              </a:rPr>
              <a:t>federal </a:t>
            </a:r>
            <a:r>
              <a:rPr lang="en-US" sz="2800" dirty="0">
                <a:latin typeface="Arial Narrow" pitchFamily="34" charset="0"/>
              </a:rPr>
              <a:t>and state agencies</a:t>
            </a:r>
          </a:p>
          <a:p>
            <a:r>
              <a:rPr lang="en-US" sz="2800" dirty="0">
                <a:latin typeface="Arial Narrow" pitchFamily="34" charset="0"/>
              </a:rPr>
              <a:t>Revise EPA smoke </a:t>
            </a:r>
            <a:r>
              <a:rPr lang="en-US" sz="2800" dirty="0" smtClean="0">
                <a:latin typeface="Arial Narrow" pitchFamily="34" charset="0"/>
              </a:rPr>
              <a:t>brochure</a:t>
            </a:r>
          </a:p>
          <a:p>
            <a:endParaRPr lang="en-US" sz="2800" dirty="0" smtClean="0">
              <a:latin typeface="Arial Narrow" pitchFamily="34" charset="0"/>
            </a:endParaRPr>
          </a:p>
          <a:p>
            <a:pPr>
              <a:buNone/>
            </a:pPr>
            <a:endParaRPr lang="en-US" sz="2800" dirty="0">
              <a:latin typeface="Arial Narrow" pitchFamily="34" charset="0"/>
            </a:endParaRPr>
          </a:p>
        </p:txBody>
      </p:sp>
      <p:sp>
        <p:nvSpPr>
          <p:cNvPr id="4" name="Slide Number Placeholder 3"/>
          <p:cNvSpPr>
            <a:spLocks noGrp="1"/>
          </p:cNvSpPr>
          <p:nvPr>
            <p:ph type="sldNum" sz="quarter" idx="12"/>
          </p:nvPr>
        </p:nvSpPr>
        <p:spPr/>
        <p:txBody>
          <a:bodyPr/>
          <a:lstStyle/>
          <a:p>
            <a:fld id="{32A08BF6-FC52-44F2-B061-E4BED94E91D8}"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3013295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008000"/>
                </a:solidFill>
                <a:latin typeface="Trebuchet MS" charset="0"/>
                <a:cs typeface="Trebuchet MS" charset="0"/>
              </a:rPr>
              <a:t>Currently Available Resources</a:t>
            </a:r>
            <a:endParaRPr lang="en-US" sz="3600" dirty="0"/>
          </a:p>
        </p:txBody>
      </p:sp>
      <p:sp>
        <p:nvSpPr>
          <p:cNvPr id="3" name="Content Placeholder 2"/>
          <p:cNvSpPr>
            <a:spLocks noGrp="1"/>
          </p:cNvSpPr>
          <p:nvPr>
            <p:ph sz="half" idx="1"/>
          </p:nvPr>
        </p:nvSpPr>
        <p:spPr>
          <a:xfrm>
            <a:off x="381000" y="1371600"/>
            <a:ext cx="4267200" cy="4525963"/>
          </a:xfrm>
        </p:spPr>
        <p:txBody>
          <a:bodyPr>
            <a:normAutofit lnSpcReduction="10000"/>
          </a:bodyPr>
          <a:lstStyle/>
          <a:p>
            <a:pPr marL="285750" lvl="0" indent="-285750">
              <a:spcAft>
                <a:spcPts val="600"/>
              </a:spcAft>
              <a:buFont typeface="Arial"/>
              <a:buChar char="•"/>
            </a:pPr>
            <a:r>
              <a:rPr lang="en-US" sz="2400" dirty="0" smtClean="0">
                <a:latin typeface="Arial Narrow" pitchFamily="34" charset="0"/>
              </a:rPr>
              <a:t>Ozone web course for health care providers - CME through AAFP</a:t>
            </a:r>
          </a:p>
          <a:p>
            <a:pPr marL="285750" lvl="0" indent="-285750">
              <a:spcAft>
                <a:spcPts val="600"/>
              </a:spcAft>
              <a:buFont typeface="Arial"/>
              <a:buChar char="•"/>
            </a:pPr>
            <a:r>
              <a:rPr lang="en-US" sz="2400" dirty="0" smtClean="0">
                <a:latin typeface="Arial Narrow" pitchFamily="34" charset="0"/>
              </a:rPr>
              <a:t>Effects of Common Air Pollutants medical poster</a:t>
            </a:r>
          </a:p>
          <a:p>
            <a:pPr marL="285750" lvl="0" indent="-285750">
              <a:buFont typeface="Arial"/>
              <a:buChar char="•"/>
            </a:pPr>
            <a:r>
              <a:rPr lang="en-US" sz="2400" dirty="0" smtClean="0">
                <a:latin typeface="Arial Narrow" pitchFamily="34" charset="0"/>
              </a:rPr>
              <a:t>Web-based fact sheets</a:t>
            </a:r>
          </a:p>
          <a:p>
            <a:pPr marL="685800" lvl="1">
              <a:buFont typeface="Arial"/>
              <a:buChar char="•"/>
            </a:pPr>
            <a:r>
              <a:rPr lang="en-US" sz="2000" dirty="0" smtClean="0">
                <a:latin typeface="Arial Narrow" pitchFamily="34" charset="0"/>
              </a:rPr>
              <a:t>Lung disease - with CDC</a:t>
            </a:r>
          </a:p>
          <a:p>
            <a:pPr marL="685800" lvl="1">
              <a:buFont typeface="Arial"/>
              <a:buChar char="•"/>
            </a:pPr>
            <a:r>
              <a:rPr lang="en-US" sz="2000" dirty="0" smtClean="0">
                <a:latin typeface="Arial Narrow" pitchFamily="34" charset="0"/>
              </a:rPr>
              <a:t>Cardiovascular disease - with AHA and ACCP</a:t>
            </a:r>
          </a:p>
          <a:p>
            <a:pPr marL="285750">
              <a:buFont typeface="Arial"/>
              <a:buChar char="•"/>
            </a:pPr>
            <a:r>
              <a:rPr lang="en-US" sz="2400" dirty="0" smtClean="0">
                <a:latin typeface="Arial Narrow" pitchFamily="34" charset="0"/>
              </a:rPr>
              <a:t>Particle Pollution and Your Health brochure</a:t>
            </a:r>
          </a:p>
          <a:p>
            <a:pPr marL="285750">
              <a:buFont typeface="Arial"/>
              <a:buChar char="•"/>
            </a:pPr>
            <a:r>
              <a:rPr lang="en-US" sz="2400" dirty="0" smtClean="0">
                <a:latin typeface="Arial Narrow" pitchFamily="34" charset="0"/>
              </a:rPr>
              <a:t>School Flag Program factsheet - with CDC</a:t>
            </a:r>
          </a:p>
          <a:p>
            <a:endParaRPr lang="en-US" dirty="0"/>
          </a:p>
        </p:txBody>
      </p:sp>
      <p:pic>
        <p:nvPicPr>
          <p:cNvPr id="5" name="Picture 14"/>
          <p:cNvPicPr>
            <a:picLocks noGrp="1" noChangeAspect="1" noChangeArrowheads="1"/>
          </p:cNvPicPr>
          <p:nvPr>
            <p:ph sz="half" idx="2"/>
          </p:nvPr>
        </p:nvPicPr>
        <p:blipFill>
          <a:blip r:embed="rId2" cstate="print"/>
          <a:srcRect/>
          <a:stretch>
            <a:fillRect/>
          </a:stretch>
        </p:blipFill>
        <p:spPr bwMode="auto">
          <a:xfrm>
            <a:off x="6173309" y="1447800"/>
            <a:ext cx="2513491" cy="3276600"/>
          </a:xfrm>
          <a:prstGeom prst="rect">
            <a:avLst/>
          </a:prstGeom>
          <a:noFill/>
          <a:ln w="6350" cap="sq" algn="ctr">
            <a:solidFill>
              <a:schemeClr val="tx1"/>
            </a:solid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4648200" y="3886200"/>
            <a:ext cx="1952562" cy="2514600"/>
          </a:xfrm>
          <a:prstGeom prst="rect">
            <a:avLst/>
          </a:prstGeom>
          <a:noFill/>
          <a:ln w="9525">
            <a:solidFill>
              <a:schemeClr val="tx1"/>
            </a:solidFill>
            <a:miter lim="800000"/>
            <a:headEnd/>
            <a:tailEnd/>
          </a:ln>
        </p:spPr>
      </p:pic>
      <p:sp>
        <p:nvSpPr>
          <p:cNvPr id="8" name="Slide Number Placeholder 7"/>
          <p:cNvSpPr>
            <a:spLocks noGrp="1"/>
          </p:cNvSpPr>
          <p:nvPr>
            <p:ph type="sldNum" sz="quarter" idx="12"/>
          </p:nvPr>
        </p:nvSpPr>
        <p:spPr/>
        <p:txBody>
          <a:bodyPr/>
          <a:lstStyle/>
          <a:p>
            <a:fld id="{32A08BF6-FC52-44F2-B061-E4BED94E91D8}"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1426338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bwMode="auto">
          <a:xfrm>
            <a:off x="2590800" y="381000"/>
            <a:ext cx="6400800" cy="609600"/>
          </a:xfrm>
          <a:prstGeom prst="rect">
            <a:avLst/>
          </a:prstGeom>
          <a:noFill/>
          <a:ln>
            <a:miter lim="800000"/>
            <a:headEnd/>
            <a:tailEnd/>
          </a:ln>
        </p:spPr>
        <p:txBody>
          <a:bodyPr tIns="0">
            <a:prstTxWarp prst="textNoShape">
              <a:avLst/>
            </a:prstTxWarp>
          </a:bodyPr>
          <a:lstStyle/>
          <a:p>
            <a:pPr algn="l" eaLnBrk="1" hangingPunct="1"/>
            <a:r>
              <a:rPr lang="en-US" sz="3600" b="1" dirty="0">
                <a:solidFill>
                  <a:srgbClr val="984807"/>
                </a:solidFill>
              </a:rPr>
              <a:t>Status</a:t>
            </a:r>
          </a:p>
        </p:txBody>
      </p:sp>
      <p:sp>
        <p:nvSpPr>
          <p:cNvPr id="19458" name="Rectangle 3"/>
          <p:cNvSpPr>
            <a:spLocks noGrp="1" noChangeArrowheads="1"/>
          </p:cNvSpPr>
          <p:nvPr>
            <p:ph type="body" idx="1"/>
          </p:nvPr>
        </p:nvSpPr>
        <p:spPr bwMode="auto">
          <a:xfrm>
            <a:off x="179512" y="1196752"/>
            <a:ext cx="8763000" cy="3429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1600" b="1" dirty="0" smtClean="0">
                <a:solidFill>
                  <a:srgbClr val="264CC1"/>
                </a:solidFill>
              </a:rPr>
              <a:t>Year </a:t>
            </a:r>
            <a:r>
              <a:rPr lang="en-US" sz="1600" b="1" dirty="0">
                <a:solidFill>
                  <a:srgbClr val="264CC1"/>
                </a:solidFill>
              </a:rPr>
              <a:t>Round 24/7 coverage/delivers real-time data (ozone &amp; particles) for </a:t>
            </a:r>
            <a:r>
              <a:rPr lang="en-US" sz="1600" b="1" dirty="0" smtClean="0">
                <a:solidFill>
                  <a:srgbClr val="264CC1"/>
                </a:solidFill>
              </a:rPr>
              <a:t>50 </a:t>
            </a:r>
            <a:r>
              <a:rPr lang="en-US" sz="1600" b="1" dirty="0">
                <a:solidFill>
                  <a:srgbClr val="264CC1"/>
                </a:solidFill>
              </a:rPr>
              <a:t>States, 6 Canadian Provinces and </a:t>
            </a:r>
            <a:r>
              <a:rPr lang="en-US" sz="1600" b="1" dirty="0" smtClean="0">
                <a:solidFill>
                  <a:srgbClr val="264CC1"/>
                </a:solidFill>
              </a:rPr>
              <a:t>24 </a:t>
            </a:r>
            <a:r>
              <a:rPr lang="en-US" sz="1600" b="1" dirty="0">
                <a:solidFill>
                  <a:srgbClr val="264CC1"/>
                </a:solidFill>
              </a:rPr>
              <a:t>U.S. National Parks</a:t>
            </a:r>
          </a:p>
          <a:p>
            <a:pPr eaLnBrk="1" hangingPunct="1">
              <a:lnSpc>
                <a:spcPct val="80000"/>
              </a:lnSpc>
            </a:pPr>
            <a:endParaRPr lang="en-US" sz="1600" b="1" dirty="0" smtClean="0">
              <a:solidFill>
                <a:srgbClr val="264CC1"/>
              </a:solidFill>
            </a:endParaRPr>
          </a:p>
          <a:p>
            <a:pPr eaLnBrk="1" hangingPunct="1">
              <a:lnSpc>
                <a:spcPct val="80000"/>
              </a:lnSpc>
            </a:pPr>
            <a:r>
              <a:rPr lang="en-US" sz="1600" b="1" dirty="0" smtClean="0">
                <a:solidFill>
                  <a:srgbClr val="264CC1"/>
                </a:solidFill>
              </a:rPr>
              <a:t>Exploring the concept of a special smoke section, to be the public’s best resource for air quality information</a:t>
            </a:r>
          </a:p>
          <a:p>
            <a:pPr eaLnBrk="1" hangingPunct="1">
              <a:lnSpc>
                <a:spcPct val="80000"/>
              </a:lnSpc>
            </a:pPr>
            <a:endParaRPr lang="en-US" sz="1600" b="1" dirty="0">
              <a:solidFill>
                <a:srgbClr val="264CC1"/>
              </a:solidFill>
            </a:endParaRPr>
          </a:p>
          <a:p>
            <a:pPr eaLnBrk="1" hangingPunct="1">
              <a:lnSpc>
                <a:spcPct val="80000"/>
              </a:lnSpc>
            </a:pPr>
            <a:r>
              <a:rPr lang="en-US" sz="1600" b="1" dirty="0">
                <a:solidFill>
                  <a:srgbClr val="264CC1"/>
                </a:solidFill>
              </a:rPr>
              <a:t>Next-day AQI forecasts for over </a:t>
            </a:r>
            <a:r>
              <a:rPr lang="en-US" sz="1600" b="1" dirty="0" smtClean="0">
                <a:solidFill>
                  <a:srgbClr val="264CC1"/>
                </a:solidFill>
              </a:rPr>
              <a:t>400 </a:t>
            </a:r>
            <a:r>
              <a:rPr lang="en-US" sz="1600" b="1" dirty="0">
                <a:solidFill>
                  <a:srgbClr val="264CC1"/>
                </a:solidFill>
              </a:rPr>
              <a:t>cities (summer) and over </a:t>
            </a:r>
            <a:r>
              <a:rPr lang="en-US" sz="1600" b="1" dirty="0" smtClean="0">
                <a:solidFill>
                  <a:srgbClr val="264CC1"/>
                </a:solidFill>
              </a:rPr>
              <a:t>300 </a:t>
            </a:r>
            <a:r>
              <a:rPr lang="en-US" sz="1600" b="1" dirty="0">
                <a:solidFill>
                  <a:srgbClr val="264CC1"/>
                </a:solidFill>
              </a:rPr>
              <a:t>cities (year-round)</a:t>
            </a:r>
          </a:p>
          <a:p>
            <a:pPr eaLnBrk="1" hangingPunct="1">
              <a:lnSpc>
                <a:spcPct val="80000"/>
              </a:lnSpc>
            </a:pPr>
            <a:endParaRPr lang="en-US" sz="1600" b="1" dirty="0" smtClean="0">
              <a:solidFill>
                <a:srgbClr val="264CC1"/>
              </a:solidFill>
            </a:endParaRPr>
          </a:p>
          <a:p>
            <a:pPr eaLnBrk="1" hangingPunct="1">
              <a:lnSpc>
                <a:spcPct val="80000"/>
              </a:lnSpc>
            </a:pPr>
            <a:r>
              <a:rPr lang="en-US" sz="1600" b="1" dirty="0" smtClean="0">
                <a:solidFill>
                  <a:srgbClr val="264CC1"/>
                </a:solidFill>
              </a:rPr>
              <a:t>Successful iPhone  and Android apps</a:t>
            </a:r>
          </a:p>
          <a:p>
            <a:pPr eaLnBrk="1" hangingPunct="1">
              <a:lnSpc>
                <a:spcPct val="80000"/>
              </a:lnSpc>
              <a:buNone/>
            </a:pPr>
            <a:endParaRPr lang="en-US" sz="1600" b="1" dirty="0">
              <a:solidFill>
                <a:srgbClr val="264CC1"/>
              </a:solidFill>
            </a:endParaRPr>
          </a:p>
          <a:p>
            <a:pPr eaLnBrk="1" hangingPunct="1">
              <a:lnSpc>
                <a:spcPct val="80000"/>
              </a:lnSpc>
            </a:pPr>
            <a:r>
              <a:rPr lang="en-US" sz="1600" b="1" dirty="0">
                <a:solidFill>
                  <a:srgbClr val="264CC1"/>
                </a:solidFill>
              </a:rPr>
              <a:t>State-of-the-science information about air pollution health effects for the public, media and stakeholders</a:t>
            </a:r>
          </a:p>
          <a:p>
            <a:pPr eaLnBrk="1" hangingPunct="1">
              <a:lnSpc>
                <a:spcPct val="80000"/>
              </a:lnSpc>
            </a:pPr>
            <a:endParaRPr lang="en-US" sz="1600" b="1" dirty="0" smtClean="0">
              <a:solidFill>
                <a:srgbClr val="264CC1"/>
              </a:solidFill>
            </a:endParaRPr>
          </a:p>
          <a:p>
            <a:pPr eaLnBrk="1" hangingPunct="1">
              <a:lnSpc>
                <a:spcPct val="80000"/>
              </a:lnSpc>
            </a:pPr>
            <a:r>
              <a:rPr lang="en-US" sz="1600" b="1" dirty="0" smtClean="0">
                <a:solidFill>
                  <a:srgbClr val="264CC1"/>
                </a:solidFill>
              </a:rPr>
              <a:t>Public/private partnerships </a:t>
            </a:r>
            <a:r>
              <a:rPr lang="en-US" sz="1600" b="1" dirty="0">
                <a:solidFill>
                  <a:srgbClr val="264CC1"/>
                </a:solidFill>
              </a:rPr>
              <a:t>with The Weather Channel, USA Today, CNN, weather service providers, NOAA National Weather </a:t>
            </a:r>
            <a:r>
              <a:rPr lang="en-US" sz="1600" b="1" dirty="0" smtClean="0">
                <a:solidFill>
                  <a:srgbClr val="264CC1"/>
                </a:solidFill>
              </a:rPr>
              <a:t>Service</a:t>
            </a:r>
            <a:endParaRPr lang="en-US" sz="1600" b="1" dirty="0">
              <a:solidFill>
                <a:srgbClr val="264CC1"/>
              </a:solidFill>
            </a:endParaRPr>
          </a:p>
          <a:p>
            <a:pPr lvl="1" eaLnBrk="1" hangingPunct="1">
              <a:lnSpc>
                <a:spcPct val="80000"/>
              </a:lnSpc>
              <a:buFontTx/>
              <a:buNone/>
            </a:pPr>
            <a:endParaRPr lang="en-US" sz="1800" dirty="0">
              <a:solidFill>
                <a:srgbClr val="0000FF"/>
              </a:solidFill>
            </a:endParaRPr>
          </a:p>
        </p:txBody>
      </p:sp>
      <p:pic>
        <p:nvPicPr>
          <p:cNvPr id="19459" name="Picture 8" descr="7-30-03 USAToday"/>
          <p:cNvPicPr>
            <a:picLocks noChangeAspect="1" noChangeArrowheads="1"/>
          </p:cNvPicPr>
          <p:nvPr/>
        </p:nvPicPr>
        <p:blipFill>
          <a:blip r:embed="rId2" cstate="print"/>
          <a:srcRect/>
          <a:stretch>
            <a:fillRect/>
          </a:stretch>
        </p:blipFill>
        <p:spPr bwMode="auto">
          <a:xfrm>
            <a:off x="7380312" y="4869160"/>
            <a:ext cx="1524000" cy="1689100"/>
          </a:xfrm>
          <a:prstGeom prst="rect">
            <a:avLst/>
          </a:prstGeom>
          <a:noFill/>
          <a:ln w="9525">
            <a:solidFill>
              <a:schemeClr val="tx1"/>
            </a:solidFill>
            <a:miter lim="800000"/>
            <a:headEnd/>
            <a:tailEnd/>
          </a:ln>
        </p:spPr>
      </p:pic>
      <p:pic>
        <p:nvPicPr>
          <p:cNvPr id="19460" name="Picture 5" descr="Air_Quality_No_Sponsor 111103"/>
          <p:cNvPicPr>
            <a:picLocks noChangeAspect="1" noChangeArrowheads="1"/>
          </p:cNvPicPr>
          <p:nvPr/>
        </p:nvPicPr>
        <p:blipFill>
          <a:blip r:embed="rId3" cstate="print"/>
          <a:srcRect/>
          <a:stretch>
            <a:fillRect/>
          </a:stretch>
        </p:blipFill>
        <p:spPr bwMode="auto">
          <a:xfrm>
            <a:off x="2483768" y="4869160"/>
            <a:ext cx="2484438" cy="1676400"/>
          </a:xfrm>
          <a:prstGeom prst="rect">
            <a:avLst/>
          </a:prstGeom>
          <a:noFill/>
          <a:ln w="9525">
            <a:solidFill>
              <a:schemeClr val="tx1"/>
            </a:solidFill>
            <a:miter lim="800000"/>
            <a:headEnd/>
            <a:tailEnd/>
          </a:ln>
        </p:spPr>
      </p:pic>
      <p:pic>
        <p:nvPicPr>
          <p:cNvPr id="19461" name="peak_o3_ca_nv.jpg" descr="/Volumes/NO NAME/work/AIRNOW/peak_o3_ca_nv.jpg"/>
          <p:cNvPicPr>
            <a:picLocks noChangeAspect="1"/>
          </p:cNvPicPr>
          <p:nvPr/>
        </p:nvPicPr>
        <p:blipFill>
          <a:blip r:embed="rId4" cstate="print"/>
          <a:srcRect/>
          <a:stretch>
            <a:fillRect/>
          </a:stretch>
        </p:blipFill>
        <p:spPr bwMode="auto">
          <a:xfrm>
            <a:off x="5076056" y="4869160"/>
            <a:ext cx="2200275" cy="1676400"/>
          </a:xfrm>
          <a:prstGeom prst="rect">
            <a:avLst/>
          </a:prstGeom>
          <a:noFill/>
          <a:ln w="9525">
            <a:solidFill>
              <a:schemeClr val="tx1"/>
            </a:solidFill>
            <a:miter lim="800000"/>
            <a:headEnd/>
            <a:tailEnd/>
          </a:ln>
        </p:spPr>
      </p:pic>
      <p:pic>
        <p:nvPicPr>
          <p:cNvPr id="19462" name="forecast_aqi_20110704_usa.jpg" descr="/Volumes/NO NAME/work/AIRNOW/forecast_aqi_20110704_usa.jpg"/>
          <p:cNvPicPr>
            <a:picLocks noChangeAspect="1"/>
          </p:cNvPicPr>
          <p:nvPr/>
        </p:nvPicPr>
        <p:blipFill>
          <a:blip r:embed="rId5" cstate="print"/>
          <a:srcRect/>
          <a:stretch>
            <a:fillRect/>
          </a:stretch>
        </p:blipFill>
        <p:spPr bwMode="auto">
          <a:xfrm>
            <a:off x="179512" y="4869160"/>
            <a:ext cx="2209800" cy="1684337"/>
          </a:xfrm>
          <a:prstGeom prst="rect">
            <a:avLst/>
          </a:prstGeom>
          <a:noFill/>
          <a:ln w="9525">
            <a:solidFill>
              <a:schemeClr val="tx1"/>
            </a:solidFill>
            <a:miter lim="800000"/>
            <a:headEnd/>
            <a:tailEnd/>
          </a:ln>
        </p:spPr>
      </p:pic>
      <p:sp>
        <p:nvSpPr>
          <p:cNvPr id="8" name="Slide Number Placeholder 7"/>
          <p:cNvSpPr>
            <a:spLocks noGrp="1"/>
          </p:cNvSpPr>
          <p:nvPr>
            <p:ph type="sldNum" sz="quarter" idx="12"/>
          </p:nvPr>
        </p:nvSpPr>
        <p:spPr>
          <a:xfrm>
            <a:off x="7884368" y="6492875"/>
            <a:ext cx="1259632" cy="365125"/>
          </a:xfrm>
        </p:spPr>
        <p:txBody>
          <a:bodyPr/>
          <a:lstStyle/>
          <a:p>
            <a:pPr>
              <a:defRPr/>
            </a:pPr>
            <a:fld id="{3344D6B5-692F-4CF0-88BF-FEDE192D3C18}"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p14="http://schemas.microsoft.com/office/powerpoint/2010/main" val="1876181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404664"/>
            <a:ext cx="6138264" cy="576064"/>
          </a:xfrm>
        </p:spPr>
        <p:txBody>
          <a:bodyPr/>
          <a:lstStyle/>
          <a:p>
            <a:pPr algn="l" eaLnBrk="1" hangingPunct="1">
              <a:defRPr/>
            </a:pPr>
            <a:r>
              <a:rPr lang="en-US" sz="3200" b="1" dirty="0" smtClean="0">
                <a:solidFill>
                  <a:schemeClr val="accent6">
                    <a:lumMod val="50000"/>
                  </a:schemeClr>
                </a:solidFill>
              </a:rPr>
              <a:t>What is the NowCast?</a:t>
            </a:r>
          </a:p>
        </p:txBody>
      </p:sp>
      <p:sp>
        <p:nvSpPr>
          <p:cNvPr id="3" name="Content Placeholder 2"/>
          <p:cNvSpPr>
            <a:spLocks noGrp="1"/>
          </p:cNvSpPr>
          <p:nvPr>
            <p:ph sz="quarter" idx="1"/>
          </p:nvPr>
        </p:nvSpPr>
        <p:spPr/>
        <p:txBody>
          <a:bodyPr/>
          <a:lstStyle/>
          <a:p>
            <a:pPr eaLnBrk="1" hangingPunct="1"/>
            <a:r>
              <a:rPr lang="en-US" dirty="0" smtClean="0">
                <a:solidFill>
                  <a:srgbClr val="264CC1"/>
                </a:solidFill>
              </a:rPr>
              <a:t>Once known as the “surrogate”</a:t>
            </a:r>
          </a:p>
          <a:p>
            <a:pPr eaLnBrk="1" hangingPunct="1"/>
            <a:r>
              <a:rPr lang="en-US" dirty="0" smtClean="0">
                <a:solidFill>
                  <a:srgbClr val="264CC1"/>
                </a:solidFill>
              </a:rPr>
              <a:t>An approach to offer hourly information for pollutants with no hourly standard</a:t>
            </a:r>
          </a:p>
          <a:p>
            <a:pPr eaLnBrk="1" hangingPunct="1"/>
            <a:r>
              <a:rPr lang="en-US" dirty="0" smtClean="0">
                <a:solidFill>
                  <a:srgbClr val="264CC1"/>
                </a:solidFill>
              </a:rPr>
              <a:t>Used to calculate a “real time” AQI for public reporting</a:t>
            </a:r>
          </a:p>
          <a:p>
            <a:pPr eaLnBrk="1" hangingPunct="1"/>
            <a:r>
              <a:rPr lang="en-US" dirty="0" smtClean="0">
                <a:solidFill>
                  <a:srgbClr val="264CC1"/>
                </a:solidFill>
              </a:rPr>
              <a:t>Gets replaced by the actual NAAQS averaging period the next day, i.e. 24-hour average for PM2.5</a:t>
            </a:r>
          </a:p>
        </p:txBody>
      </p:sp>
      <p:sp>
        <p:nvSpPr>
          <p:cNvPr id="4" name="Slide Number Placeholder 3"/>
          <p:cNvSpPr>
            <a:spLocks noGrp="1"/>
          </p:cNvSpPr>
          <p:nvPr>
            <p:ph type="sldNum" sz="quarter" idx="12"/>
          </p:nvPr>
        </p:nvSpPr>
        <p:spPr/>
        <p:txBody>
          <a:bodyPr/>
          <a:lstStyle/>
          <a:p>
            <a:pPr>
              <a:defRPr/>
            </a:pPr>
            <a:fld id="{A5CE3499-F046-43E0-B8D6-DC3B9291461F}" type="slidenum">
              <a:rPr lang="en-US" smtClean="0"/>
              <a:pPr>
                <a:defRPr/>
              </a:pPr>
              <a:t>13</a:t>
            </a:fld>
            <a:endParaRPr lang="en-US" dirty="0"/>
          </a:p>
        </p:txBody>
      </p:sp>
    </p:spTree>
    <p:extLst>
      <p:ext uri="{BB962C8B-B14F-4D97-AF65-F5344CB8AC3E}">
        <p14:creationId xmlns:p14="http://schemas.microsoft.com/office/powerpoint/2010/main" val="3076337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404664"/>
            <a:ext cx="6138264" cy="576064"/>
          </a:xfrm>
        </p:spPr>
        <p:txBody>
          <a:bodyPr/>
          <a:lstStyle/>
          <a:p>
            <a:pPr algn="l" eaLnBrk="1" hangingPunct="1">
              <a:defRPr/>
            </a:pPr>
            <a:r>
              <a:rPr lang="en-US" sz="3200" b="1" dirty="0" smtClean="0">
                <a:solidFill>
                  <a:schemeClr val="accent6">
                    <a:lumMod val="50000"/>
                  </a:schemeClr>
                </a:solidFill>
              </a:rPr>
              <a:t>Making changes</a:t>
            </a:r>
          </a:p>
        </p:txBody>
      </p:sp>
      <p:sp>
        <p:nvSpPr>
          <p:cNvPr id="3" name="Content Placeholder 2"/>
          <p:cNvSpPr>
            <a:spLocks noGrp="1"/>
          </p:cNvSpPr>
          <p:nvPr>
            <p:ph sz="quarter" idx="1"/>
          </p:nvPr>
        </p:nvSpPr>
        <p:spPr/>
        <p:txBody>
          <a:bodyPr/>
          <a:lstStyle/>
          <a:p>
            <a:pPr eaLnBrk="1" hangingPunct="1"/>
            <a:r>
              <a:rPr lang="en-US" sz="2800" dirty="0" smtClean="0">
                <a:solidFill>
                  <a:srgbClr val="264CC1"/>
                </a:solidFill>
              </a:rPr>
              <a:t>Wide agreement among stakeholders that the current NowCast does not react quickly to rapid changes</a:t>
            </a:r>
          </a:p>
          <a:p>
            <a:pPr eaLnBrk="1" hangingPunct="1"/>
            <a:r>
              <a:rPr lang="en-US" sz="2800" dirty="0" smtClean="0">
                <a:solidFill>
                  <a:srgbClr val="264CC1"/>
                </a:solidFill>
              </a:rPr>
              <a:t>Two main goals for the new NowCast</a:t>
            </a:r>
          </a:p>
          <a:p>
            <a:pPr lvl="1" eaLnBrk="1" hangingPunct="1"/>
            <a:r>
              <a:rPr lang="en-US" sz="2400" dirty="0" smtClean="0">
                <a:solidFill>
                  <a:srgbClr val="264CC1"/>
                </a:solidFill>
              </a:rPr>
              <a:t>Capture current hour's PM2.5 concentration and dynamics</a:t>
            </a:r>
          </a:p>
          <a:p>
            <a:pPr lvl="1" eaLnBrk="1" hangingPunct="1"/>
            <a:r>
              <a:rPr lang="en-US" sz="2400" dirty="0" smtClean="0">
                <a:solidFill>
                  <a:srgbClr val="264CC1"/>
                </a:solidFill>
              </a:rPr>
              <a:t>Consider previous hours of data as much as possible to approximate a 24 hour average</a:t>
            </a:r>
          </a:p>
          <a:p>
            <a:pPr eaLnBrk="1" hangingPunct="1"/>
            <a:r>
              <a:rPr lang="en-US" sz="2800" dirty="0" smtClean="0">
                <a:solidFill>
                  <a:srgbClr val="264CC1"/>
                </a:solidFill>
              </a:rPr>
              <a:t>Considering </a:t>
            </a:r>
            <a:r>
              <a:rPr lang="en-US" sz="2800" dirty="0" smtClean="0">
                <a:solidFill>
                  <a:srgbClr val="FF0000"/>
                </a:solidFill>
              </a:rPr>
              <a:t>3-hour averages </a:t>
            </a:r>
            <a:r>
              <a:rPr lang="en-US" sz="2800" dirty="0" smtClean="0">
                <a:solidFill>
                  <a:srgbClr val="264CC1"/>
                </a:solidFill>
              </a:rPr>
              <a:t>as the minimum input, given hourly fluctuations in many instruments</a:t>
            </a:r>
          </a:p>
          <a:p>
            <a:pPr eaLnBrk="1" hangingPunct="1"/>
            <a:endParaRPr lang="en-US" dirty="0" smtClean="0">
              <a:solidFill>
                <a:srgbClr val="264CC1"/>
              </a:solidFill>
            </a:endParaRPr>
          </a:p>
        </p:txBody>
      </p:sp>
      <p:sp>
        <p:nvSpPr>
          <p:cNvPr id="4" name="Slide Number Placeholder 3"/>
          <p:cNvSpPr>
            <a:spLocks noGrp="1"/>
          </p:cNvSpPr>
          <p:nvPr>
            <p:ph type="sldNum" sz="quarter" idx="12"/>
          </p:nvPr>
        </p:nvSpPr>
        <p:spPr/>
        <p:txBody>
          <a:bodyPr/>
          <a:lstStyle/>
          <a:p>
            <a:pPr>
              <a:defRPr/>
            </a:pPr>
            <a:fld id="{A5CE3499-F046-43E0-B8D6-DC3B9291461F}" type="slidenum">
              <a:rPr lang="en-US"/>
              <a:pPr>
                <a:defRPr/>
              </a:pPr>
              <a:t>14</a:t>
            </a:fld>
            <a:endParaRPr lang="en-US" dirty="0"/>
          </a:p>
        </p:txBody>
      </p:sp>
    </p:spTree>
    <p:extLst>
      <p:ext uri="{BB962C8B-B14F-4D97-AF65-F5344CB8AC3E}">
        <p14:creationId xmlns:p14="http://schemas.microsoft.com/office/powerpoint/2010/main" val="304320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404664"/>
            <a:ext cx="6138264" cy="576064"/>
          </a:xfrm>
        </p:spPr>
        <p:txBody>
          <a:bodyPr/>
          <a:lstStyle/>
          <a:p>
            <a:pPr algn="l" eaLnBrk="1" hangingPunct="1">
              <a:defRPr/>
            </a:pPr>
            <a:r>
              <a:rPr lang="en-US" sz="3200" b="1" dirty="0" smtClean="0">
                <a:solidFill>
                  <a:schemeClr val="accent6">
                    <a:lumMod val="50000"/>
                  </a:schemeClr>
                </a:solidFill>
              </a:rPr>
              <a:t>Making changes</a:t>
            </a:r>
          </a:p>
        </p:txBody>
      </p:sp>
      <p:sp>
        <p:nvSpPr>
          <p:cNvPr id="4" name="Slide Number Placeholder 3"/>
          <p:cNvSpPr>
            <a:spLocks noGrp="1"/>
          </p:cNvSpPr>
          <p:nvPr>
            <p:ph type="sldNum" sz="quarter" idx="12"/>
          </p:nvPr>
        </p:nvSpPr>
        <p:spPr/>
        <p:txBody>
          <a:bodyPr/>
          <a:lstStyle/>
          <a:p>
            <a:pPr>
              <a:defRPr/>
            </a:pPr>
            <a:fld id="{A5CE3499-F046-43E0-B8D6-DC3B9291461F}" type="slidenum">
              <a:rPr lang="en-US"/>
              <a:pPr>
                <a:defRPr/>
              </a:pPr>
              <a:t>15</a:t>
            </a:fld>
            <a:endParaRPr lang="en-US" dirty="0"/>
          </a:p>
        </p:txBody>
      </p:sp>
      <p:graphicFrame>
        <p:nvGraphicFramePr>
          <p:cNvPr id="5" name="Chart 4"/>
          <p:cNvGraphicFramePr/>
          <p:nvPr/>
        </p:nvGraphicFramePr>
        <p:xfrm>
          <a:off x="899592" y="1268760"/>
          <a:ext cx="8231708" cy="5106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4531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P7030061.JPG"/>
          <p:cNvPicPr>
            <a:picLocks noChangeAspect="1"/>
          </p:cNvPicPr>
          <p:nvPr/>
        </p:nvPicPr>
        <p:blipFill>
          <a:blip r:embed="rId2" cstate="print"/>
          <a:stretch>
            <a:fillRect/>
          </a:stretch>
        </p:blipFill>
        <p:spPr>
          <a:xfrm>
            <a:off x="-1" y="0"/>
            <a:ext cx="9144001" cy="6858000"/>
          </a:xfrm>
          <a:prstGeom prst="rect">
            <a:avLst/>
          </a:prstGeom>
        </p:spPr>
      </p:pic>
      <p:sp>
        <p:nvSpPr>
          <p:cNvPr id="2" name="Title 1"/>
          <p:cNvSpPr>
            <a:spLocks noGrp="1"/>
          </p:cNvSpPr>
          <p:nvPr>
            <p:ph type="title"/>
          </p:nvPr>
        </p:nvSpPr>
        <p:spPr>
          <a:xfrm>
            <a:off x="457200" y="-159970"/>
            <a:ext cx="8229600" cy="921970"/>
          </a:xfrm>
        </p:spPr>
        <p:txBody>
          <a:bodyPr/>
          <a:lstStyle/>
          <a:p>
            <a:r>
              <a:rPr lang="en-US" b="1" dirty="0" smtClean="0"/>
              <a:t>Issues and Opportunities</a:t>
            </a:r>
            <a:endParaRPr lang="en-US" b="1" dirty="0"/>
          </a:p>
        </p:txBody>
      </p:sp>
      <p:sp>
        <p:nvSpPr>
          <p:cNvPr id="3" name="Content Placeholder 2"/>
          <p:cNvSpPr>
            <a:spLocks noGrp="1"/>
          </p:cNvSpPr>
          <p:nvPr>
            <p:ph idx="1"/>
          </p:nvPr>
        </p:nvSpPr>
        <p:spPr>
          <a:xfrm>
            <a:off x="1" y="562709"/>
            <a:ext cx="9143999" cy="4525963"/>
          </a:xfrm>
        </p:spPr>
        <p:txBody>
          <a:bodyPr/>
          <a:lstStyle/>
          <a:p>
            <a:r>
              <a:rPr lang="en-US" b="1" dirty="0"/>
              <a:t>Planning for Wildfire Air Quality Response 2013</a:t>
            </a:r>
          </a:p>
          <a:p>
            <a:pPr lvl="1"/>
            <a:r>
              <a:rPr lang="en-US" b="1" dirty="0" smtClean="0"/>
              <a:t>Fires of long duration &amp; high spread with heavy fuels    = air quality impacts</a:t>
            </a:r>
          </a:p>
          <a:p>
            <a:pPr lvl="2"/>
            <a:r>
              <a:rPr lang="en-US" b="1" dirty="0" smtClean="0"/>
              <a:t>Develop a plan </a:t>
            </a:r>
            <a:r>
              <a:rPr lang="en-US" b="1" dirty="0" smtClean="0"/>
              <a:t>in advance for </a:t>
            </a:r>
            <a:r>
              <a:rPr lang="en-US" b="1" dirty="0" smtClean="0"/>
              <a:t>response- incident, area, region, </a:t>
            </a:r>
            <a:r>
              <a:rPr lang="en-US" b="1" dirty="0" smtClean="0"/>
              <a:t>partners roles, blogs or existing mechanisms</a:t>
            </a:r>
            <a:endParaRPr lang="en-US" b="1" dirty="0" smtClean="0"/>
          </a:p>
          <a:p>
            <a:pPr lvl="1"/>
            <a:r>
              <a:rPr lang="en-US" b="1" dirty="0" smtClean="0">
                <a:solidFill>
                  <a:schemeClr val="bg2"/>
                </a:solidFill>
              </a:rPr>
              <a:t>Building credibility with public, partners &amp; </a:t>
            </a:r>
            <a:r>
              <a:rPr lang="en-US" b="1" dirty="0" smtClean="0">
                <a:solidFill>
                  <a:schemeClr val="bg2"/>
                </a:solidFill>
              </a:rPr>
              <a:t>stakeholders through consistent science based messaging</a:t>
            </a:r>
            <a:endParaRPr lang="en-US" b="1" dirty="0" smtClean="0">
              <a:solidFill>
                <a:schemeClr val="bg2"/>
              </a:solidFill>
            </a:endParaRPr>
          </a:p>
          <a:p>
            <a:pPr lvl="1"/>
            <a:r>
              <a:rPr lang="en-US" b="1" dirty="0" smtClean="0">
                <a:solidFill>
                  <a:schemeClr val="bg2"/>
                </a:solidFill>
              </a:rPr>
              <a:t>Responding to wildfire air quality not in </a:t>
            </a:r>
            <a:r>
              <a:rPr lang="en-US" b="1" dirty="0" smtClean="0">
                <a:solidFill>
                  <a:schemeClr val="bg2"/>
                </a:solidFill>
              </a:rPr>
              <a:t>ICS position training – New to wildfire managers  </a:t>
            </a:r>
            <a:endParaRPr lang="en-US" b="1" dirty="0" smtClean="0">
              <a:solidFill>
                <a:schemeClr val="bg2"/>
              </a:solidFill>
            </a:endParaRPr>
          </a:p>
          <a:p>
            <a:r>
              <a:rPr lang="en-US" b="1" dirty="0" smtClean="0">
                <a:solidFill>
                  <a:schemeClr val="bg2"/>
                </a:solidFill>
              </a:rPr>
              <a:t>Responding to 2013 Wildfire Air Quality Impacts 	</a:t>
            </a:r>
          </a:p>
          <a:p>
            <a:pPr lvl="1"/>
            <a:r>
              <a:rPr lang="en-US" sz="2600" b="1" dirty="0" smtClean="0">
                <a:solidFill>
                  <a:schemeClr val="bg1"/>
                </a:solidFill>
              </a:rPr>
              <a:t>Public health, Transportation safety, Personnel exposure  </a:t>
            </a:r>
          </a:p>
          <a:p>
            <a:pPr lvl="1"/>
            <a:r>
              <a:rPr lang="en-US" b="1" dirty="0" smtClean="0">
                <a:solidFill>
                  <a:schemeClr val="bg1"/>
                </a:solidFill>
              </a:rPr>
              <a:t>Early in the incident was a real challenge in 2011 &amp; 12</a:t>
            </a:r>
          </a:p>
          <a:p>
            <a:pPr lvl="1"/>
            <a:r>
              <a:rPr lang="en-US" b="1" dirty="0" smtClean="0">
                <a:solidFill>
                  <a:schemeClr val="bg1"/>
                </a:solidFill>
              </a:rPr>
              <a:t>Not every wildfire needs an AQ </a:t>
            </a:r>
            <a:r>
              <a:rPr lang="en-US" b="1" dirty="0" smtClean="0">
                <a:solidFill>
                  <a:schemeClr val="bg1"/>
                </a:solidFill>
              </a:rPr>
              <a:t>response</a:t>
            </a:r>
            <a:endParaRPr lang="en-US" dirty="0"/>
          </a:p>
        </p:txBody>
      </p:sp>
    </p:spTree>
    <p:extLst>
      <p:ext uri="{BB962C8B-B14F-4D97-AF65-F5344CB8AC3E}">
        <p14:creationId xmlns:p14="http://schemas.microsoft.com/office/powerpoint/2010/main" val="1710649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Training Efforts</a:t>
            </a:r>
            <a:endParaRPr lang="en-US" dirty="0"/>
          </a:p>
        </p:txBody>
      </p:sp>
      <p:sp>
        <p:nvSpPr>
          <p:cNvPr id="3" name="Content Placeholder 2"/>
          <p:cNvSpPr>
            <a:spLocks noGrp="1"/>
          </p:cNvSpPr>
          <p:nvPr>
            <p:ph idx="1"/>
          </p:nvPr>
        </p:nvSpPr>
        <p:spPr>
          <a:xfrm>
            <a:off x="35168" y="1664677"/>
            <a:ext cx="9132277" cy="4648200"/>
          </a:xfrm>
        </p:spPr>
        <p:txBody>
          <a:bodyPr/>
          <a:lstStyle/>
          <a:p>
            <a:pPr>
              <a:defRPr/>
            </a:pPr>
            <a:endParaRPr lang="en-US" b="1" dirty="0" smtClean="0"/>
          </a:p>
          <a:p>
            <a:pPr>
              <a:defRPr/>
            </a:pPr>
            <a:r>
              <a:rPr lang="en-US" b="1" dirty="0" smtClean="0"/>
              <a:t>Air Resource Advisor-</a:t>
            </a:r>
          </a:p>
          <a:p>
            <a:pPr marL="0" indent="0">
              <a:buNone/>
              <a:defRPr/>
            </a:pPr>
            <a:r>
              <a:rPr lang="en-US" b="1" dirty="0" smtClean="0"/>
              <a:t>JFSP-supported Training, </a:t>
            </a:r>
          </a:p>
          <a:p>
            <a:pPr marL="0" indent="0">
              <a:buNone/>
              <a:defRPr/>
            </a:pPr>
            <a:r>
              <a:rPr lang="en-US" b="1" dirty="0" smtClean="0"/>
              <a:t>March 2013 in Seattle</a:t>
            </a:r>
          </a:p>
          <a:p>
            <a:pPr marL="0" indent="0">
              <a:buNone/>
              <a:defRPr/>
            </a:pPr>
            <a:endParaRPr lang="en-US" dirty="0" smtClean="0"/>
          </a:p>
          <a:p>
            <a:pPr>
              <a:defRPr/>
            </a:pPr>
            <a:r>
              <a:rPr lang="en-US" b="1" dirty="0">
                <a:effectLst/>
              </a:rPr>
              <a:t>Smoke Management and Air Quality for Land </a:t>
            </a:r>
            <a:r>
              <a:rPr lang="en-US" b="1" dirty="0" smtClean="0">
                <a:effectLst/>
              </a:rPr>
              <a:t>Managers – Online 90 minute course</a:t>
            </a:r>
          </a:p>
          <a:p>
            <a:pPr>
              <a:defRPr/>
            </a:pPr>
            <a:r>
              <a:rPr lang="en-US" b="1" dirty="0" smtClean="0">
                <a:solidFill>
                  <a:schemeClr val="accent4"/>
                </a:solidFill>
              </a:rPr>
              <a:t>Wildfire and Air Quality Decision-making – </a:t>
            </a:r>
          </a:p>
          <a:p>
            <a:pPr lvl="1">
              <a:defRPr/>
            </a:pPr>
            <a:r>
              <a:rPr lang="en-US" b="1" dirty="0" smtClean="0">
                <a:solidFill>
                  <a:schemeClr val="accent4"/>
                </a:solidFill>
              </a:rPr>
              <a:t>4-hr online modular course under development</a:t>
            </a:r>
            <a:endParaRPr lang="en-US" b="1" dirty="0">
              <a:solidFill>
                <a:schemeClr val="accent4"/>
              </a:solidFill>
            </a:endParaRPr>
          </a:p>
        </p:txBody>
      </p:sp>
      <p:pic>
        <p:nvPicPr>
          <p:cNvPr id="70660" name="Picture 4" descr="C:\home\susan.oneill\My Pictures\Heppner, Oregon, March2006\Lorraine_Photos\Shannon1.jpg"/>
          <p:cNvPicPr>
            <a:picLocks noChangeAspect="1" noChangeArrowheads="1"/>
          </p:cNvPicPr>
          <p:nvPr/>
        </p:nvPicPr>
        <p:blipFill>
          <a:blip r:embed="rId2" cstate="email"/>
          <a:srcRect/>
          <a:stretch>
            <a:fillRect/>
          </a:stretch>
        </p:blipFill>
        <p:spPr bwMode="auto">
          <a:xfrm>
            <a:off x="4970415" y="1295400"/>
            <a:ext cx="4173585" cy="3130550"/>
          </a:xfrm>
          <a:prstGeom prst="rect">
            <a:avLst/>
          </a:prstGeom>
          <a:noFill/>
        </p:spPr>
      </p:pic>
    </p:spTree>
    <p:extLst>
      <p:ext uri="{BB962C8B-B14F-4D97-AF65-F5344CB8AC3E}">
        <p14:creationId xmlns:p14="http://schemas.microsoft.com/office/powerpoint/2010/main" val="587230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David &amp; Lorraine"/>
          <p:cNvPicPr>
            <a:picLocks noChangeAspect="1" noChangeArrowheads="1"/>
          </p:cNvPicPr>
          <p:nvPr/>
        </p:nvPicPr>
        <p:blipFill>
          <a:blip r:embed="rId3" cstate="email"/>
          <a:srcRect/>
          <a:stretch>
            <a:fillRect/>
          </a:stretch>
        </p:blipFill>
        <p:spPr bwMode="auto">
          <a:xfrm>
            <a:off x="-7938" y="-6350"/>
            <a:ext cx="9159876" cy="6870700"/>
          </a:xfrm>
          <a:prstGeom prst="rect">
            <a:avLst/>
          </a:prstGeom>
          <a:noFill/>
          <a:ln w="9525">
            <a:noFill/>
            <a:miter lim="800000"/>
            <a:headEnd/>
            <a:tailEnd/>
          </a:ln>
        </p:spPr>
      </p:pic>
      <p:sp>
        <p:nvSpPr>
          <p:cNvPr id="71683" name="Rectangle 3"/>
          <p:cNvSpPr>
            <a:spLocks noGrp="1" noChangeArrowheads="1"/>
          </p:cNvSpPr>
          <p:nvPr>
            <p:ph type="title"/>
          </p:nvPr>
        </p:nvSpPr>
        <p:spPr>
          <a:xfrm>
            <a:off x="7938" y="398585"/>
            <a:ext cx="9144000" cy="2514600"/>
          </a:xfrm>
          <a:noFill/>
        </p:spPr>
        <p:txBody>
          <a:bodyPr anchorCtr="0">
            <a:noAutofit/>
          </a:bodyPr>
          <a:lstStyle/>
          <a:p>
            <a:pPr algn="l"/>
            <a:r>
              <a:rPr lang="en-US" sz="2800" b="1" dirty="0" smtClean="0"/>
              <a:t>IAWF/NWCG </a:t>
            </a:r>
            <a:r>
              <a:rPr lang="en-US" sz="2800" b="1" dirty="0" smtClean="0"/>
              <a:t>SmoC October 21-25, 2013 College Park, MD</a:t>
            </a:r>
            <a:br>
              <a:rPr lang="en-US" sz="2800" b="1" dirty="0" smtClean="0"/>
            </a:br>
            <a:r>
              <a:rPr lang="en-US" sz="2800" b="1" dirty="0" smtClean="0"/>
              <a:t>International Smoke Symposium</a:t>
            </a:r>
            <a:endParaRPr lang="en-US" sz="2800" b="1" dirty="0" smtClean="0">
              <a:effectLst/>
            </a:endParaRPr>
          </a:p>
        </p:txBody>
      </p:sp>
      <p:sp>
        <p:nvSpPr>
          <p:cNvPr id="71684" name="Rectangle 4"/>
          <p:cNvSpPr>
            <a:spLocks noGrp="1" noChangeArrowheads="1"/>
          </p:cNvSpPr>
          <p:nvPr>
            <p:ph type="body" idx="1"/>
          </p:nvPr>
        </p:nvSpPr>
        <p:spPr>
          <a:xfrm>
            <a:off x="152400" y="4038600"/>
            <a:ext cx="6934200" cy="1676400"/>
          </a:xfrm>
        </p:spPr>
        <p:txBody>
          <a:bodyPr/>
          <a:lstStyle/>
          <a:p>
            <a:pPr eaLnBrk="1" hangingPunct="1">
              <a:lnSpc>
                <a:spcPct val="90000"/>
              </a:lnSpc>
              <a:buFont typeface="Wingdings" pitchFamily="2" charset="2"/>
              <a:buNone/>
            </a:pPr>
            <a:r>
              <a:rPr lang="en-US" sz="2400" dirty="0" smtClean="0">
                <a:solidFill>
                  <a:schemeClr val="bg1"/>
                </a:solidFill>
                <a:effectLst/>
              </a:rPr>
              <a:t>Pete Lahm</a:t>
            </a:r>
          </a:p>
          <a:p>
            <a:pPr eaLnBrk="1" hangingPunct="1">
              <a:lnSpc>
                <a:spcPct val="90000"/>
              </a:lnSpc>
              <a:buFont typeface="Wingdings" pitchFamily="2" charset="2"/>
              <a:buNone/>
            </a:pPr>
            <a:r>
              <a:rPr lang="en-US" sz="2400" dirty="0" smtClean="0">
                <a:solidFill>
                  <a:schemeClr val="bg1"/>
                </a:solidFill>
                <a:effectLst/>
              </a:rPr>
              <a:t>202-205-1084 // 602-432-2614 cell</a:t>
            </a:r>
          </a:p>
          <a:p>
            <a:pPr eaLnBrk="1" hangingPunct="1">
              <a:lnSpc>
                <a:spcPct val="90000"/>
              </a:lnSpc>
              <a:buFont typeface="Wingdings" pitchFamily="2" charset="2"/>
              <a:buNone/>
            </a:pPr>
            <a:r>
              <a:rPr lang="en-US" sz="2400" dirty="0" smtClean="0">
                <a:solidFill>
                  <a:schemeClr val="bg1"/>
                </a:solidFill>
              </a:rPr>
              <a:t>Pete.lahm@gmail.com </a:t>
            </a:r>
            <a:endParaRPr lang="en-US" sz="2400" dirty="0" smtClean="0">
              <a:solidFill>
                <a:schemeClr val="bg1"/>
              </a:solidFill>
              <a:effectLst/>
            </a:endParaRPr>
          </a:p>
        </p:txBody>
      </p:sp>
      <p:sp>
        <p:nvSpPr>
          <p:cNvPr id="71685" name="Text Box 5"/>
          <p:cNvSpPr txBox="1">
            <a:spLocks noChangeArrowheads="1"/>
          </p:cNvSpPr>
          <p:nvPr/>
        </p:nvSpPr>
        <p:spPr bwMode="auto">
          <a:xfrm>
            <a:off x="6400800" y="5334000"/>
            <a:ext cx="2743200" cy="1457325"/>
          </a:xfrm>
          <a:prstGeom prst="rect">
            <a:avLst/>
          </a:prstGeom>
          <a:noFill/>
          <a:ln w="9525" algn="ctr">
            <a:noFill/>
            <a:miter lim="800000"/>
            <a:headEnd/>
            <a:tailEnd/>
          </a:ln>
        </p:spPr>
        <p:txBody>
          <a:bodyPr>
            <a:spAutoFit/>
          </a:bodyPr>
          <a:lstStyle/>
          <a:p>
            <a:pPr>
              <a:lnSpc>
                <a:spcPct val="90000"/>
              </a:lnSpc>
              <a:buFontTx/>
              <a:buNone/>
            </a:pPr>
            <a:r>
              <a:rPr lang="en-US" sz="1000" b="0">
                <a:solidFill>
                  <a:srgbClr val="FFFF66"/>
                </a:solidFill>
              </a:rPr>
              <a:t>The U.S. Department of Agriculture (USDA) prohibits discrimination in all its programs and activities on the basis of race, color, national origin, age, disability, and where applicable, sex, marital status, familial status, parental status, religion, sexual orientation, genetic information, political beliefs, reprisal, or because all or a part of an individual's income is derived from any public assistance program.</a:t>
            </a:r>
          </a:p>
        </p:txBody>
      </p:sp>
      <p:sp>
        <p:nvSpPr>
          <p:cNvPr id="71686" name="Text Box 7"/>
          <p:cNvSpPr txBox="1">
            <a:spLocks noChangeArrowheads="1"/>
          </p:cNvSpPr>
          <p:nvPr/>
        </p:nvSpPr>
        <p:spPr bwMode="auto">
          <a:xfrm>
            <a:off x="76200" y="6629400"/>
            <a:ext cx="2438400" cy="201613"/>
          </a:xfrm>
          <a:prstGeom prst="rect">
            <a:avLst/>
          </a:prstGeom>
          <a:noFill/>
          <a:ln w="9525" algn="ctr">
            <a:noFill/>
            <a:miter lim="800000"/>
            <a:headEnd/>
            <a:tailEnd/>
          </a:ln>
        </p:spPr>
        <p:txBody>
          <a:bodyPr>
            <a:spAutoFit/>
          </a:bodyPr>
          <a:lstStyle/>
          <a:p>
            <a:pPr marL="12700" indent="-12700">
              <a:spcBef>
                <a:spcPct val="50000"/>
              </a:spcBef>
              <a:buFontTx/>
              <a:buNone/>
            </a:pPr>
            <a:r>
              <a:rPr lang="en-US" sz="900" b="0"/>
              <a:t>Photo courtesy Lorraine Vogt</a:t>
            </a:r>
          </a:p>
        </p:txBody>
      </p:sp>
    </p:spTree>
    <p:extLst>
      <p:ext uri="{BB962C8B-B14F-4D97-AF65-F5344CB8AC3E}">
        <p14:creationId xmlns:p14="http://schemas.microsoft.com/office/powerpoint/2010/main" val="3822433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P7030061.JPG"/>
          <p:cNvPicPr>
            <a:picLocks noChangeAspect="1"/>
          </p:cNvPicPr>
          <p:nvPr/>
        </p:nvPicPr>
        <p:blipFill>
          <a:blip r:embed="rId2" cstate="print"/>
          <a:stretch>
            <a:fillRect/>
          </a:stretch>
        </p:blipFill>
        <p:spPr>
          <a:xfrm>
            <a:off x="-1" y="0"/>
            <a:ext cx="9144001" cy="6858000"/>
          </a:xfrm>
          <a:prstGeom prst="rect">
            <a:avLst/>
          </a:prstGeom>
        </p:spPr>
      </p:pic>
      <p:sp>
        <p:nvSpPr>
          <p:cNvPr id="2" name="Title 1"/>
          <p:cNvSpPr>
            <a:spLocks noGrp="1"/>
          </p:cNvSpPr>
          <p:nvPr>
            <p:ph type="title"/>
          </p:nvPr>
        </p:nvSpPr>
        <p:spPr>
          <a:xfrm>
            <a:off x="457200" y="15876"/>
            <a:ext cx="8229600" cy="921970"/>
          </a:xfrm>
        </p:spPr>
        <p:txBody>
          <a:bodyPr>
            <a:normAutofit/>
          </a:bodyPr>
          <a:lstStyle/>
          <a:p>
            <a:r>
              <a:rPr lang="en-US" b="1" dirty="0" smtClean="0"/>
              <a:t>An Evolving Effort (Program)</a:t>
            </a:r>
            <a:endParaRPr lang="en-US" b="1" dirty="0"/>
          </a:p>
        </p:txBody>
      </p:sp>
      <p:sp>
        <p:nvSpPr>
          <p:cNvPr id="3" name="Content Placeholder 2"/>
          <p:cNvSpPr>
            <a:spLocks noGrp="1"/>
          </p:cNvSpPr>
          <p:nvPr>
            <p:ph idx="1"/>
          </p:nvPr>
        </p:nvSpPr>
        <p:spPr>
          <a:xfrm>
            <a:off x="222738" y="1306696"/>
            <a:ext cx="8839200" cy="5551304"/>
          </a:xfrm>
        </p:spPr>
        <p:txBody>
          <a:bodyPr>
            <a:normAutofit fontScale="92500" lnSpcReduction="20000"/>
          </a:bodyPr>
          <a:lstStyle/>
          <a:p>
            <a:pPr marL="0" indent="0">
              <a:buNone/>
            </a:pPr>
            <a:r>
              <a:rPr lang="en-US" sz="3600" dirty="0" smtClean="0"/>
              <a:t>Air Quality Impacts not Smoke Management</a:t>
            </a:r>
            <a:endParaRPr lang="en-US" dirty="0" smtClean="0"/>
          </a:p>
          <a:p>
            <a:pPr marL="0" indent="0">
              <a:buNone/>
            </a:pPr>
            <a:r>
              <a:rPr lang="en-US" dirty="0" smtClean="0"/>
              <a:t>Addressing Public Health Impacts, Transportation Safety and Fire Personnel Exposure</a:t>
            </a:r>
          </a:p>
          <a:p>
            <a:pPr marL="0" indent="0">
              <a:buNone/>
            </a:pPr>
            <a:endParaRPr lang="en-US" dirty="0" smtClean="0"/>
          </a:p>
          <a:p>
            <a:pPr marL="0" indent="0">
              <a:buNone/>
            </a:pPr>
            <a:r>
              <a:rPr lang="en-US" dirty="0" smtClean="0">
                <a:solidFill>
                  <a:schemeClr val="bg1"/>
                </a:solidFill>
              </a:rPr>
              <a:t>Why </a:t>
            </a:r>
            <a:r>
              <a:rPr lang="en-US" dirty="0" smtClean="0">
                <a:solidFill>
                  <a:schemeClr val="bg1"/>
                </a:solidFill>
              </a:rPr>
              <a:t>an issue now?</a:t>
            </a:r>
          </a:p>
          <a:p>
            <a:pPr>
              <a:buFontTx/>
              <a:buChar char="-"/>
            </a:pPr>
            <a:r>
              <a:rPr lang="en-US" sz="3000" dirty="0">
                <a:solidFill>
                  <a:schemeClr val="bg1"/>
                </a:solidFill>
              </a:rPr>
              <a:t>2009 </a:t>
            </a:r>
            <a:r>
              <a:rPr lang="en-US" sz="3000" dirty="0" smtClean="0">
                <a:solidFill>
                  <a:schemeClr val="bg1"/>
                </a:solidFill>
              </a:rPr>
              <a:t>Guidance for Implementation of Federal Wildland </a:t>
            </a:r>
            <a:r>
              <a:rPr lang="en-US" sz="3000" dirty="0">
                <a:solidFill>
                  <a:schemeClr val="bg1"/>
                </a:solidFill>
              </a:rPr>
              <a:t>Fire Management </a:t>
            </a:r>
            <a:r>
              <a:rPr lang="en-US" sz="3000" dirty="0" smtClean="0">
                <a:solidFill>
                  <a:schemeClr val="bg1"/>
                </a:solidFill>
              </a:rPr>
              <a:t>Policy</a:t>
            </a:r>
          </a:p>
          <a:p>
            <a:pPr lvl="1">
              <a:buFontTx/>
              <a:buChar char="-"/>
            </a:pPr>
            <a:r>
              <a:rPr lang="en-US" sz="3000" dirty="0" smtClean="0">
                <a:solidFill>
                  <a:schemeClr val="bg1"/>
                </a:solidFill>
              </a:rPr>
              <a:t>Stakeholder &amp; Partner collaboration and coordination</a:t>
            </a:r>
          </a:p>
          <a:p>
            <a:pPr>
              <a:buFontTx/>
              <a:buChar char="-"/>
            </a:pPr>
            <a:r>
              <a:rPr lang="en-US" sz="3000" dirty="0" smtClean="0">
                <a:solidFill>
                  <a:schemeClr val="bg1"/>
                </a:solidFill>
              </a:rPr>
              <a:t>Wildland Fire Cohesive </a:t>
            </a:r>
            <a:r>
              <a:rPr lang="en-US" sz="3000" dirty="0" smtClean="0">
                <a:solidFill>
                  <a:schemeClr val="bg1"/>
                </a:solidFill>
              </a:rPr>
              <a:t>Strategy </a:t>
            </a:r>
            <a:r>
              <a:rPr lang="en-US" sz="3000" dirty="0" smtClean="0">
                <a:solidFill>
                  <a:schemeClr val="bg1"/>
                </a:solidFill>
              </a:rPr>
              <a:t>has provided a </a:t>
            </a:r>
            <a:r>
              <a:rPr lang="en-US" sz="3000" dirty="0" smtClean="0">
                <a:solidFill>
                  <a:schemeClr val="bg1"/>
                </a:solidFill>
              </a:rPr>
              <a:t>greater understanding of partner issues and concerns</a:t>
            </a:r>
          </a:p>
          <a:p>
            <a:pPr>
              <a:buFontTx/>
              <a:buChar char="-"/>
            </a:pPr>
            <a:r>
              <a:rPr lang="en-US" sz="3000" dirty="0">
                <a:solidFill>
                  <a:schemeClr val="bg1"/>
                </a:solidFill>
              </a:rPr>
              <a:t>Wildfire response </a:t>
            </a:r>
            <a:r>
              <a:rPr lang="en-US" sz="3000" dirty="0" smtClean="0">
                <a:solidFill>
                  <a:schemeClr val="bg1"/>
                </a:solidFill>
              </a:rPr>
              <a:t>now uses risk analysis</a:t>
            </a:r>
          </a:p>
          <a:p>
            <a:pPr>
              <a:buFontTx/>
              <a:buChar char="-"/>
            </a:pPr>
            <a:r>
              <a:rPr lang="en-US" sz="3000" dirty="0" smtClean="0">
                <a:solidFill>
                  <a:schemeClr val="bg1"/>
                </a:solidFill>
              </a:rPr>
              <a:t>Wildfires </a:t>
            </a:r>
            <a:r>
              <a:rPr lang="en-US" sz="3000" dirty="0" smtClean="0">
                <a:solidFill>
                  <a:schemeClr val="bg1"/>
                </a:solidFill>
              </a:rPr>
              <a:t>are longer and larger with smoke impacts to fire personnel &amp; public longer with higher levels</a:t>
            </a:r>
          </a:p>
          <a:p>
            <a:pPr>
              <a:buFontTx/>
              <a:buChar char="-"/>
            </a:pPr>
            <a:endParaRPr lang="en-US" dirty="0" smtClean="0">
              <a:solidFill>
                <a:schemeClr val="bg2"/>
              </a:solidFill>
            </a:endParaRPr>
          </a:p>
          <a:p>
            <a:pPr marL="0" indent="0">
              <a:buNone/>
            </a:pPr>
            <a:endParaRPr lang="en-US" dirty="0" smtClean="0">
              <a:solidFill>
                <a:schemeClr val="bg2"/>
              </a:solidFill>
            </a:endParaRPr>
          </a:p>
          <a:p>
            <a:pPr marL="0" indent="0">
              <a:buNone/>
            </a:pPr>
            <a:endParaRPr lang="en-US" dirty="0" smtClean="0">
              <a:solidFill>
                <a:schemeClr val="bg2"/>
              </a:solidFill>
            </a:endParaRPr>
          </a:p>
          <a:p>
            <a:pPr marL="457200" lvl="1" indent="0">
              <a:buNone/>
            </a:pPr>
            <a:endParaRPr lang="en-US" dirty="0" smtClean="0"/>
          </a:p>
          <a:p>
            <a:endParaRPr lang="en-US" dirty="0"/>
          </a:p>
        </p:txBody>
      </p:sp>
    </p:spTree>
    <p:extLst>
      <p:ext uri="{BB962C8B-B14F-4D97-AF65-F5344CB8AC3E}">
        <p14:creationId xmlns:p14="http://schemas.microsoft.com/office/powerpoint/2010/main" val="3609441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P7030061.JPG"/>
          <p:cNvPicPr>
            <a:picLocks noChangeAspect="1"/>
          </p:cNvPicPr>
          <p:nvPr/>
        </p:nvPicPr>
        <p:blipFill>
          <a:blip r:embed="rId2" cstate="print"/>
          <a:stretch>
            <a:fillRect/>
          </a:stretch>
        </p:blipFill>
        <p:spPr>
          <a:xfrm>
            <a:off x="-1" y="0"/>
            <a:ext cx="9144001" cy="6858000"/>
          </a:xfrm>
          <a:prstGeom prst="rect">
            <a:avLst/>
          </a:prstGeom>
        </p:spPr>
      </p:pic>
      <p:sp>
        <p:nvSpPr>
          <p:cNvPr id="2" name="Title 1"/>
          <p:cNvSpPr>
            <a:spLocks noGrp="1"/>
          </p:cNvSpPr>
          <p:nvPr>
            <p:ph type="title"/>
          </p:nvPr>
        </p:nvSpPr>
        <p:spPr>
          <a:xfrm>
            <a:off x="457200" y="15876"/>
            <a:ext cx="8229600" cy="921970"/>
          </a:xfrm>
        </p:spPr>
        <p:txBody>
          <a:bodyPr>
            <a:normAutofit/>
          </a:bodyPr>
          <a:lstStyle/>
          <a:p>
            <a:r>
              <a:rPr lang="en-US" b="1" dirty="0" smtClean="0"/>
              <a:t>An Evolving Effort (Program)</a:t>
            </a:r>
            <a:endParaRPr lang="en-US" b="1" dirty="0"/>
          </a:p>
        </p:txBody>
      </p:sp>
      <p:sp>
        <p:nvSpPr>
          <p:cNvPr id="3" name="Content Placeholder 2"/>
          <p:cNvSpPr>
            <a:spLocks noGrp="1"/>
          </p:cNvSpPr>
          <p:nvPr>
            <p:ph idx="1"/>
          </p:nvPr>
        </p:nvSpPr>
        <p:spPr>
          <a:xfrm>
            <a:off x="222738" y="937846"/>
            <a:ext cx="8593016" cy="5422351"/>
          </a:xfrm>
        </p:spPr>
        <p:txBody>
          <a:bodyPr>
            <a:normAutofit fontScale="92500"/>
          </a:bodyPr>
          <a:lstStyle/>
          <a:p>
            <a:pPr>
              <a:buFontTx/>
              <a:buChar char="-"/>
            </a:pPr>
            <a:r>
              <a:rPr lang="en-US" sz="3000" dirty="0" smtClean="0"/>
              <a:t>One in three households has someone with respiratory issues: child with asthma, COPD, emphysema, etc.</a:t>
            </a:r>
          </a:p>
          <a:p>
            <a:pPr>
              <a:buFontTx/>
              <a:buChar char="-"/>
            </a:pPr>
            <a:r>
              <a:rPr lang="en-US" sz="3000" dirty="0" smtClean="0"/>
              <a:t>Address sensitive groups at risk: people with asthma, older adults and those of low income </a:t>
            </a:r>
          </a:p>
          <a:p>
            <a:pPr>
              <a:buFontTx/>
              <a:buChar char="-"/>
            </a:pPr>
            <a:r>
              <a:rPr lang="en-US" sz="3000" dirty="0" smtClean="0">
                <a:solidFill>
                  <a:schemeClr val="bg2"/>
                </a:solidFill>
              </a:rPr>
              <a:t>Smoke impacts to public are longer with higher levels</a:t>
            </a:r>
          </a:p>
          <a:p>
            <a:pPr>
              <a:buFontTx/>
              <a:buChar char="-"/>
            </a:pPr>
            <a:r>
              <a:rPr lang="en-US" sz="3000" dirty="0" smtClean="0">
                <a:solidFill>
                  <a:schemeClr val="bg2"/>
                </a:solidFill>
              </a:rPr>
              <a:t>Fatalities </a:t>
            </a:r>
            <a:r>
              <a:rPr lang="en-US" sz="3000" dirty="0">
                <a:solidFill>
                  <a:schemeClr val="bg2"/>
                </a:solidFill>
              </a:rPr>
              <a:t>still happening from </a:t>
            </a:r>
            <a:r>
              <a:rPr lang="en-US" sz="3000" dirty="0" smtClean="0">
                <a:solidFill>
                  <a:schemeClr val="bg2"/>
                </a:solidFill>
              </a:rPr>
              <a:t>wildland fire smoke </a:t>
            </a:r>
            <a:r>
              <a:rPr lang="en-US" sz="3000" dirty="0">
                <a:solidFill>
                  <a:schemeClr val="bg2"/>
                </a:solidFill>
              </a:rPr>
              <a:t>on </a:t>
            </a:r>
            <a:r>
              <a:rPr lang="en-US" sz="3000" dirty="0" smtClean="0">
                <a:solidFill>
                  <a:schemeClr val="bg2"/>
                </a:solidFill>
              </a:rPr>
              <a:t>roads</a:t>
            </a:r>
          </a:p>
          <a:p>
            <a:pPr>
              <a:buFontTx/>
              <a:buChar char="-"/>
            </a:pPr>
            <a:r>
              <a:rPr lang="en-US" sz="3000" dirty="0" smtClean="0">
                <a:solidFill>
                  <a:schemeClr val="bg2"/>
                </a:solidFill>
              </a:rPr>
              <a:t>Work ongoing with EPA, FS and CDC on a national scale</a:t>
            </a:r>
            <a:endParaRPr lang="en-US" sz="3000" dirty="0" smtClean="0">
              <a:solidFill>
                <a:schemeClr val="bg2"/>
              </a:solidFill>
            </a:endParaRPr>
          </a:p>
          <a:p>
            <a:pPr>
              <a:buFontTx/>
              <a:buChar char="-"/>
            </a:pPr>
            <a:r>
              <a:rPr lang="en-US" sz="3000" dirty="0" smtClean="0">
                <a:solidFill>
                  <a:schemeClr val="bg2"/>
                </a:solidFill>
              </a:rPr>
              <a:t>Land managers know more of </a:t>
            </a:r>
            <a:r>
              <a:rPr lang="en-US" sz="3000" dirty="0" smtClean="0">
                <a:solidFill>
                  <a:schemeClr val="bg2"/>
                </a:solidFill>
              </a:rPr>
              <a:t>what the fire will do in terms of: fire spread, growth, intensity, burnouts, fuels, consumption, emissions, weather, duration,…</a:t>
            </a:r>
          </a:p>
          <a:p>
            <a:pPr>
              <a:buFontTx/>
              <a:buChar char="-"/>
            </a:pPr>
            <a:endParaRPr lang="en-US" sz="3000" dirty="0">
              <a:solidFill>
                <a:schemeClr val="bg2"/>
              </a:solidFill>
            </a:endParaRPr>
          </a:p>
          <a:p>
            <a:pPr>
              <a:buFontTx/>
              <a:buChar char="-"/>
            </a:pPr>
            <a:endParaRPr lang="en-US" sz="3000" dirty="0" smtClean="0">
              <a:solidFill>
                <a:schemeClr val="bg2"/>
              </a:solidFill>
            </a:endParaRPr>
          </a:p>
          <a:p>
            <a:pPr>
              <a:buFontTx/>
              <a:buChar char="-"/>
            </a:pPr>
            <a:endParaRPr lang="en-US" dirty="0" smtClean="0">
              <a:solidFill>
                <a:schemeClr val="bg2"/>
              </a:solidFill>
            </a:endParaRPr>
          </a:p>
          <a:p>
            <a:pPr marL="0" indent="0">
              <a:buNone/>
            </a:pPr>
            <a:endParaRPr lang="en-US" dirty="0" smtClean="0">
              <a:solidFill>
                <a:schemeClr val="bg2"/>
              </a:solidFill>
            </a:endParaRPr>
          </a:p>
          <a:p>
            <a:pPr marL="0" indent="0">
              <a:buNone/>
            </a:pPr>
            <a:endParaRPr lang="en-US" dirty="0" smtClean="0">
              <a:solidFill>
                <a:schemeClr val="bg2"/>
              </a:solidFill>
            </a:endParaRPr>
          </a:p>
          <a:p>
            <a:pPr marL="457200" lvl="1" indent="0">
              <a:buNone/>
            </a:pPr>
            <a:endParaRPr lang="en-US" dirty="0" smtClean="0"/>
          </a:p>
          <a:p>
            <a:endParaRPr lang="en-US" dirty="0"/>
          </a:p>
        </p:txBody>
      </p:sp>
    </p:spTree>
    <p:extLst>
      <p:ext uri="{BB962C8B-B14F-4D97-AF65-F5344CB8AC3E}">
        <p14:creationId xmlns:p14="http://schemas.microsoft.com/office/powerpoint/2010/main" val="3346797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786"/>
            <a:ext cx="9061938" cy="1139825"/>
          </a:xfrm>
        </p:spPr>
        <p:txBody>
          <a:bodyPr/>
          <a:lstStyle/>
          <a:p>
            <a:pPr eaLnBrk="1" hangingPunct="1">
              <a:lnSpc>
                <a:spcPct val="90000"/>
              </a:lnSpc>
              <a:defRPr/>
            </a:pPr>
            <a:r>
              <a:rPr lang="en-US" sz="3200" dirty="0"/>
              <a:t>Interagency </a:t>
            </a:r>
            <a:r>
              <a:rPr lang="en-US" sz="3200" dirty="0" smtClean="0">
                <a:solidFill>
                  <a:srgbClr val="FF0000"/>
                </a:solidFill>
              </a:rPr>
              <a:t>Wildland Fire</a:t>
            </a:r>
            <a:r>
              <a:rPr lang="en-US" sz="3200" dirty="0" smtClean="0"/>
              <a:t> Air Quality Response</a:t>
            </a:r>
            <a:endParaRPr lang="en-US" sz="3200" dirty="0"/>
          </a:p>
        </p:txBody>
      </p:sp>
      <p:sp>
        <p:nvSpPr>
          <p:cNvPr id="3" name="Content Placeholder 2"/>
          <p:cNvSpPr>
            <a:spLocks noGrp="1"/>
          </p:cNvSpPr>
          <p:nvPr>
            <p:ph idx="1"/>
          </p:nvPr>
        </p:nvSpPr>
        <p:spPr>
          <a:xfrm>
            <a:off x="199292" y="990600"/>
            <a:ext cx="8862646" cy="4530725"/>
          </a:xfrm>
        </p:spPr>
        <p:txBody>
          <a:bodyPr/>
          <a:lstStyle/>
          <a:p>
            <a:r>
              <a:rPr lang="en-US" sz="3600" dirty="0" smtClean="0"/>
              <a:t>National Effort</a:t>
            </a:r>
          </a:p>
          <a:p>
            <a:pPr lvl="1"/>
            <a:r>
              <a:rPr lang="en-US" dirty="0" smtClean="0"/>
              <a:t>Cadre of Air Resource Advisors (ARA) Developed</a:t>
            </a:r>
          </a:p>
          <a:p>
            <a:pPr lvl="1"/>
            <a:r>
              <a:rPr lang="en-US" dirty="0" smtClean="0"/>
              <a:t>Range of Skills (ARA 1, 2 &amp; 3) (not 310-1 position)</a:t>
            </a:r>
          </a:p>
          <a:p>
            <a:pPr lvl="1"/>
            <a:r>
              <a:rPr lang="en-US" dirty="0" smtClean="0"/>
              <a:t>FS, BLM, FWS, NPS, Contractor (EPA &amp; States?)</a:t>
            </a:r>
          </a:p>
          <a:p>
            <a:pPr lvl="1"/>
            <a:r>
              <a:rPr lang="en-US" dirty="0" smtClean="0"/>
              <a:t>Coordinated and Assigned via FS Smoke Lead</a:t>
            </a:r>
          </a:p>
          <a:p>
            <a:r>
              <a:rPr lang="en-US" sz="3600" dirty="0" smtClean="0"/>
              <a:t>Multi-tiered Approach</a:t>
            </a:r>
          </a:p>
          <a:p>
            <a:pPr lvl="1"/>
            <a:r>
              <a:rPr lang="en-US" dirty="0" smtClean="0"/>
              <a:t>Incident Level</a:t>
            </a:r>
          </a:p>
          <a:p>
            <a:pPr lvl="1"/>
            <a:r>
              <a:rPr lang="en-US" dirty="0" smtClean="0"/>
              <a:t>State Level Program Efforts</a:t>
            </a:r>
          </a:p>
          <a:p>
            <a:pPr lvl="1"/>
            <a:r>
              <a:rPr lang="en-US" dirty="0" smtClean="0"/>
              <a:t>Area Command</a:t>
            </a:r>
          </a:p>
          <a:p>
            <a:pPr lvl="1"/>
            <a:r>
              <a:rPr lang="en-US" dirty="0" smtClean="0"/>
              <a:t>Geographic Area Coordination Centers </a:t>
            </a:r>
          </a:p>
          <a:p>
            <a:pPr lvl="1"/>
            <a:r>
              <a:rPr lang="en-US" dirty="0" smtClean="0"/>
              <a:t>Regional Wildfire Decision Support Center </a:t>
            </a:r>
            <a:endParaRPr lang="en-US" dirty="0"/>
          </a:p>
        </p:txBody>
      </p:sp>
    </p:spTree>
    <p:extLst>
      <p:ext uri="{BB962C8B-B14F-4D97-AF65-F5344CB8AC3E}">
        <p14:creationId xmlns:p14="http://schemas.microsoft.com/office/powerpoint/2010/main" val="2090252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954"/>
            <a:ext cx="9061938" cy="1139825"/>
          </a:xfrm>
        </p:spPr>
        <p:txBody>
          <a:bodyPr/>
          <a:lstStyle/>
          <a:p>
            <a:pPr eaLnBrk="1" hangingPunct="1">
              <a:lnSpc>
                <a:spcPct val="90000"/>
              </a:lnSpc>
              <a:defRPr/>
            </a:pPr>
            <a:r>
              <a:rPr lang="en-US" sz="3200" dirty="0"/>
              <a:t>Interagency </a:t>
            </a:r>
            <a:r>
              <a:rPr lang="en-US" sz="3200" dirty="0" smtClean="0">
                <a:solidFill>
                  <a:srgbClr val="FF0000"/>
                </a:solidFill>
              </a:rPr>
              <a:t>Wildland Fire</a:t>
            </a:r>
            <a:r>
              <a:rPr lang="en-US" sz="3200" dirty="0" smtClean="0"/>
              <a:t> Air Quality Response </a:t>
            </a:r>
            <a:endParaRPr lang="en-US" sz="3200" dirty="0"/>
          </a:p>
        </p:txBody>
      </p:sp>
      <p:sp>
        <p:nvSpPr>
          <p:cNvPr id="3" name="Content Placeholder 2"/>
          <p:cNvSpPr>
            <a:spLocks noGrp="1"/>
          </p:cNvSpPr>
          <p:nvPr>
            <p:ph idx="1"/>
          </p:nvPr>
        </p:nvSpPr>
        <p:spPr>
          <a:xfrm>
            <a:off x="328246" y="861646"/>
            <a:ext cx="8733692" cy="4530725"/>
          </a:xfrm>
        </p:spPr>
        <p:txBody>
          <a:bodyPr/>
          <a:lstStyle/>
          <a:p>
            <a:r>
              <a:rPr lang="en-US" dirty="0" smtClean="0"/>
              <a:t>Incident &amp; regional forecasting &amp; </a:t>
            </a:r>
            <a:r>
              <a:rPr lang="en-US" dirty="0" smtClean="0">
                <a:solidFill>
                  <a:srgbClr val="FF0000"/>
                </a:solidFill>
              </a:rPr>
              <a:t>modeling</a:t>
            </a:r>
          </a:p>
          <a:p>
            <a:pPr lvl="1"/>
            <a:r>
              <a:rPr lang="en-US" dirty="0" smtClean="0"/>
              <a:t>Collect intelligence to run and interpret models</a:t>
            </a:r>
            <a:endParaRPr lang="en-US" dirty="0" smtClean="0">
              <a:solidFill>
                <a:srgbClr val="FF0000"/>
              </a:solidFill>
            </a:endParaRPr>
          </a:p>
          <a:p>
            <a:r>
              <a:rPr lang="en-US" dirty="0" smtClean="0">
                <a:solidFill>
                  <a:srgbClr val="FF0000"/>
                </a:solidFill>
              </a:rPr>
              <a:t>Monitoring</a:t>
            </a:r>
            <a:r>
              <a:rPr lang="en-US" dirty="0" smtClean="0"/>
              <a:t> – Deployment, Interpretation and Dissemination (PM2.5)</a:t>
            </a:r>
          </a:p>
          <a:p>
            <a:pPr lvl="1"/>
            <a:r>
              <a:rPr lang="en-US" dirty="0" smtClean="0"/>
              <a:t>Community and Base Camp</a:t>
            </a:r>
          </a:p>
          <a:p>
            <a:r>
              <a:rPr lang="en-US" dirty="0" smtClean="0"/>
              <a:t>Transportation Safety Alerts and Response</a:t>
            </a:r>
          </a:p>
          <a:p>
            <a:r>
              <a:rPr lang="en-US" dirty="0" smtClean="0"/>
              <a:t>Cohesive </a:t>
            </a:r>
            <a:r>
              <a:rPr lang="en-US" dirty="0" smtClean="0">
                <a:solidFill>
                  <a:srgbClr val="FF0000"/>
                </a:solidFill>
              </a:rPr>
              <a:t>Messaging</a:t>
            </a:r>
            <a:r>
              <a:rPr lang="en-US" dirty="0" smtClean="0"/>
              <a:t> - Public and Partners:</a:t>
            </a:r>
          </a:p>
          <a:p>
            <a:pPr lvl="1"/>
            <a:r>
              <a:rPr lang="en-US" dirty="0" smtClean="0"/>
              <a:t>Community meetings</a:t>
            </a:r>
          </a:p>
          <a:p>
            <a:pPr lvl="1"/>
            <a:r>
              <a:rPr lang="en-US" dirty="0" smtClean="0"/>
              <a:t>Area-wide // Multi-incident </a:t>
            </a:r>
          </a:p>
          <a:p>
            <a:pPr lvl="1"/>
            <a:r>
              <a:rPr lang="en-US" dirty="0" smtClean="0"/>
              <a:t>Coordinated message (State Health &amp; AQ, NWS)</a:t>
            </a:r>
          </a:p>
          <a:p>
            <a:r>
              <a:rPr lang="en-US" dirty="0" smtClean="0"/>
              <a:t>Planning of AQ impacts of strategy &amp; tactics</a:t>
            </a:r>
          </a:p>
          <a:p>
            <a:pPr marL="0" indent="0">
              <a:buNone/>
            </a:pPr>
            <a:endParaRPr lang="en-US" dirty="0"/>
          </a:p>
        </p:txBody>
      </p:sp>
    </p:spTree>
    <p:extLst>
      <p:ext uri="{BB962C8B-B14F-4D97-AF65-F5344CB8AC3E}">
        <p14:creationId xmlns:p14="http://schemas.microsoft.com/office/powerpoint/2010/main" val="2118480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dense smoke.jpg"/>
          <p:cNvPicPr>
            <a:picLocks noGrp="1" noChangeAspect="1"/>
          </p:cNvPicPr>
          <p:nvPr>
            <p:ph idx="1"/>
          </p:nvPr>
        </p:nvPicPr>
        <p:blipFill>
          <a:blip r:embed="rId3" cstate="print"/>
          <a:stretch>
            <a:fillRect/>
          </a:stretch>
        </p:blipFill>
        <p:spPr>
          <a:xfrm>
            <a:off x="0" y="9331"/>
            <a:ext cx="9144000" cy="6848669"/>
          </a:xfrm>
        </p:spPr>
      </p:pic>
      <p:sp>
        <p:nvSpPr>
          <p:cNvPr id="5" name="Rectangle 4"/>
          <p:cNvSpPr/>
          <p:nvPr/>
        </p:nvSpPr>
        <p:spPr>
          <a:xfrm>
            <a:off x="351692" y="99647"/>
            <a:ext cx="7561385" cy="584775"/>
          </a:xfrm>
          <a:prstGeom prst="rect">
            <a:avLst/>
          </a:prstGeom>
        </p:spPr>
        <p:txBody>
          <a:bodyPr wrap="square">
            <a:spAutoFit/>
          </a:bodyPr>
          <a:lstStyle/>
          <a:p>
            <a:pPr algn="ctr" defTabSz="914400" fontAlgn="auto">
              <a:spcBef>
                <a:spcPts val="0"/>
              </a:spcBef>
              <a:spcAft>
                <a:spcPts val="0"/>
              </a:spcAft>
            </a:pPr>
            <a:r>
              <a:rPr lang="en-US" sz="3200" b="1" dirty="0" smtClean="0">
                <a:solidFill>
                  <a:prstClr val="black"/>
                </a:solidFill>
                <a:latin typeface="Calibri"/>
                <a:ea typeface="+mn-ea"/>
              </a:rPr>
              <a:t>2012 Wildfire Air Quality Response</a:t>
            </a:r>
          </a:p>
        </p:txBody>
      </p:sp>
      <p:sp>
        <p:nvSpPr>
          <p:cNvPr id="6" name="Rectangle 5"/>
          <p:cNvSpPr/>
          <p:nvPr/>
        </p:nvSpPr>
        <p:spPr>
          <a:xfrm>
            <a:off x="351692" y="504094"/>
            <a:ext cx="8792308" cy="6555641"/>
          </a:xfrm>
          <a:prstGeom prst="rect">
            <a:avLst/>
          </a:prstGeom>
        </p:spPr>
        <p:txBody>
          <a:bodyPr wrap="square">
            <a:spAutoFit/>
          </a:bodyPr>
          <a:lstStyle/>
          <a:p>
            <a:pPr marL="0" lvl="1" defTabSz="914400" fontAlgn="auto">
              <a:spcBef>
                <a:spcPts val="0"/>
              </a:spcBef>
              <a:spcAft>
                <a:spcPts val="0"/>
              </a:spcAft>
            </a:pPr>
            <a:r>
              <a:rPr lang="en-US" sz="2800" b="1" dirty="0">
                <a:solidFill>
                  <a:prstClr val="black"/>
                </a:solidFill>
                <a:latin typeface="Calibri"/>
              </a:rPr>
              <a:t>Requests from: IC, AC, SOPL, FBAN, GACC…</a:t>
            </a:r>
          </a:p>
          <a:p>
            <a:pPr defTabSz="914400" fontAlgn="auto">
              <a:spcBef>
                <a:spcPts val="0"/>
              </a:spcBef>
              <a:spcAft>
                <a:spcPts val="0"/>
              </a:spcAft>
              <a:buFont typeface="Arial" pitchFamily="34" charset="0"/>
              <a:buChar char="•"/>
            </a:pPr>
            <a:r>
              <a:rPr lang="en-US" sz="2800" b="1" dirty="0" smtClean="0"/>
              <a:t>Incidents</a:t>
            </a:r>
            <a:r>
              <a:rPr lang="en-US" sz="2800" b="1" dirty="0"/>
              <a:t>: </a:t>
            </a:r>
            <a:endParaRPr lang="en-US" sz="2800" b="1" dirty="0" smtClean="0"/>
          </a:p>
          <a:p>
            <a:pPr lvl="1" defTabSz="914400" fontAlgn="auto">
              <a:spcBef>
                <a:spcPts val="0"/>
              </a:spcBef>
              <a:spcAft>
                <a:spcPts val="0"/>
              </a:spcAft>
              <a:buFont typeface="Arial" pitchFamily="34" charset="0"/>
              <a:buChar char="•"/>
            </a:pPr>
            <a:r>
              <a:rPr lang="en-US" sz="2800" b="1" dirty="0" smtClean="0"/>
              <a:t>County </a:t>
            </a:r>
            <a:r>
              <a:rPr lang="en-US" sz="2800" b="1" dirty="0"/>
              <a:t>Line Fire </a:t>
            </a:r>
            <a:r>
              <a:rPr lang="en-US" sz="2800" b="1" dirty="0" smtClean="0"/>
              <a:t>- FL </a:t>
            </a:r>
          </a:p>
          <a:p>
            <a:pPr lvl="1" defTabSz="914400" fontAlgn="auto">
              <a:spcBef>
                <a:spcPts val="0"/>
              </a:spcBef>
              <a:spcAft>
                <a:spcPts val="0"/>
              </a:spcAft>
              <a:buFont typeface="Arial" pitchFamily="34" charset="0"/>
              <a:buChar char="•"/>
            </a:pPr>
            <a:r>
              <a:rPr lang="en-US" sz="2800" b="1" dirty="0" smtClean="0"/>
              <a:t>Dad </a:t>
            </a:r>
            <a:r>
              <a:rPr lang="en-US" sz="2800" b="1" dirty="0"/>
              <a:t>Fire </a:t>
            </a:r>
            <a:r>
              <a:rPr lang="en-US" sz="2800" b="1" dirty="0" smtClean="0"/>
              <a:t>- NC</a:t>
            </a:r>
          </a:p>
          <a:p>
            <a:pPr lvl="1" defTabSz="914400" fontAlgn="auto">
              <a:spcBef>
                <a:spcPts val="0"/>
              </a:spcBef>
              <a:spcAft>
                <a:spcPts val="0"/>
              </a:spcAft>
              <a:buFont typeface="Arial" pitchFamily="34" charset="0"/>
              <a:buChar char="•"/>
            </a:pPr>
            <a:r>
              <a:rPr lang="en-US" sz="2800" b="1" dirty="0" smtClean="0"/>
              <a:t>High </a:t>
            </a:r>
            <a:r>
              <a:rPr lang="en-US" sz="2800" b="1" dirty="0"/>
              <a:t>Park Fire - </a:t>
            </a:r>
            <a:r>
              <a:rPr lang="en-US" sz="2800" b="1" dirty="0" smtClean="0"/>
              <a:t>CO </a:t>
            </a:r>
          </a:p>
          <a:p>
            <a:pPr lvl="1" defTabSz="914400" fontAlgn="auto">
              <a:spcBef>
                <a:spcPts val="0"/>
              </a:spcBef>
              <a:spcAft>
                <a:spcPts val="0"/>
              </a:spcAft>
              <a:buFont typeface="Arial" pitchFamily="34" charset="0"/>
              <a:buChar char="•"/>
            </a:pPr>
            <a:r>
              <a:rPr lang="en-US" sz="2800" b="1" dirty="0" err="1" smtClean="0"/>
              <a:t>Fontenelle</a:t>
            </a:r>
            <a:r>
              <a:rPr lang="en-US" sz="2800" b="1" dirty="0" smtClean="0"/>
              <a:t> Fire- WY </a:t>
            </a:r>
          </a:p>
          <a:p>
            <a:pPr lvl="1" defTabSz="914400" fontAlgn="auto">
              <a:spcBef>
                <a:spcPts val="0"/>
              </a:spcBef>
              <a:spcAft>
                <a:spcPts val="0"/>
              </a:spcAft>
              <a:buFont typeface="Arial" pitchFamily="34" charset="0"/>
              <a:buChar char="•"/>
            </a:pPr>
            <a:r>
              <a:rPr lang="en-US" sz="2800" b="1" dirty="0" smtClean="0"/>
              <a:t>Halstead &amp; Mustang Fires in ID</a:t>
            </a:r>
            <a:r>
              <a:rPr lang="en-US" sz="2800" b="1" dirty="0" smtClean="0">
                <a:solidFill>
                  <a:prstClr val="black"/>
                </a:solidFill>
                <a:latin typeface="Calibri"/>
                <a:ea typeface="+mn-ea"/>
              </a:rPr>
              <a:t> </a:t>
            </a:r>
          </a:p>
          <a:p>
            <a:pPr defTabSz="914400" fontAlgn="auto">
              <a:spcBef>
                <a:spcPts val="0"/>
              </a:spcBef>
              <a:spcAft>
                <a:spcPts val="0"/>
              </a:spcAft>
              <a:buFont typeface="Arial" pitchFamily="34" charset="0"/>
              <a:buChar char="•"/>
            </a:pPr>
            <a:r>
              <a:rPr lang="en-US" sz="2800" b="1" dirty="0"/>
              <a:t>Smoke Program </a:t>
            </a:r>
            <a:r>
              <a:rPr lang="en-US" sz="2800" b="1" dirty="0" smtClean="0"/>
              <a:t>Response:  AZ, NM, OR, MT, WA</a:t>
            </a:r>
          </a:p>
          <a:p>
            <a:pPr defTabSz="914400" fontAlgn="auto">
              <a:spcBef>
                <a:spcPts val="0"/>
              </a:spcBef>
              <a:spcAft>
                <a:spcPts val="0"/>
              </a:spcAft>
              <a:buFont typeface="Arial" pitchFamily="34" charset="0"/>
              <a:buChar char="•"/>
            </a:pPr>
            <a:r>
              <a:rPr lang="en-US" sz="2800" b="1" dirty="0" smtClean="0"/>
              <a:t>SW ID Area Command</a:t>
            </a:r>
            <a:endParaRPr lang="en-US" sz="2800" b="1" dirty="0"/>
          </a:p>
          <a:p>
            <a:pPr defTabSz="914400" fontAlgn="auto">
              <a:spcBef>
                <a:spcPts val="0"/>
              </a:spcBef>
              <a:spcAft>
                <a:spcPts val="0"/>
              </a:spcAft>
              <a:buFont typeface="Arial" pitchFamily="34" charset="0"/>
              <a:buChar char="•"/>
            </a:pPr>
            <a:r>
              <a:rPr lang="en-US" sz="2800" b="1" dirty="0" smtClean="0"/>
              <a:t>Region 2 Area-wide Decision </a:t>
            </a:r>
            <a:r>
              <a:rPr lang="en-US" sz="2800" b="1" dirty="0"/>
              <a:t>Support </a:t>
            </a:r>
            <a:r>
              <a:rPr lang="en-US" sz="2800" b="1" dirty="0" smtClean="0"/>
              <a:t>Center</a:t>
            </a:r>
            <a:endParaRPr lang="en-US" sz="2800" b="1" dirty="0"/>
          </a:p>
          <a:p>
            <a:pPr defTabSz="914400" fontAlgn="auto">
              <a:spcBef>
                <a:spcPts val="0"/>
              </a:spcBef>
              <a:spcAft>
                <a:spcPts val="0"/>
              </a:spcAft>
              <a:buFont typeface="Arial" pitchFamily="34" charset="0"/>
              <a:buChar char="•"/>
            </a:pPr>
            <a:r>
              <a:rPr lang="en-US" sz="2800" b="1" dirty="0" smtClean="0"/>
              <a:t>North Zone CA GACC</a:t>
            </a:r>
            <a:endParaRPr lang="en-US" sz="2800" dirty="0" smtClean="0"/>
          </a:p>
          <a:p>
            <a:pPr defTabSz="914400" fontAlgn="auto">
              <a:spcBef>
                <a:spcPts val="0"/>
              </a:spcBef>
              <a:spcAft>
                <a:spcPts val="0"/>
              </a:spcAft>
            </a:pPr>
            <a:r>
              <a:rPr lang="en-US" sz="2800" b="1" dirty="0">
                <a:solidFill>
                  <a:prstClr val="black"/>
                </a:solidFill>
                <a:latin typeface="Calibri"/>
              </a:rPr>
              <a:t>***Many incidents without direct ARA support issued smoke information and warnings to local affected public and addressed transportation impacts (</a:t>
            </a:r>
            <a:r>
              <a:rPr lang="en-US" sz="2800" b="1" dirty="0">
                <a:solidFill>
                  <a:prstClr val="black"/>
                </a:solidFill>
                <a:latin typeface="Calibri"/>
                <a:hlinkClick r:id="rId4"/>
              </a:rPr>
              <a:t>Inciweb.org</a:t>
            </a:r>
            <a:r>
              <a:rPr lang="en-US" sz="2800" b="1" dirty="0">
                <a:solidFill>
                  <a:prstClr val="black"/>
                </a:solidFill>
                <a:latin typeface="Calibri"/>
              </a:rPr>
              <a:t>)  </a:t>
            </a:r>
          </a:p>
          <a:p>
            <a:pPr defTabSz="914400" fontAlgn="auto">
              <a:spcBef>
                <a:spcPts val="0"/>
              </a:spcBef>
              <a:spcAft>
                <a:spcPts val="0"/>
              </a:spcAft>
            </a:pPr>
            <a:endParaRPr lang="en-US" sz="2800" dirty="0" smtClean="0"/>
          </a:p>
        </p:txBody>
      </p:sp>
    </p:spTree>
    <p:extLst>
      <p:ext uri="{BB962C8B-B14F-4D97-AF65-F5344CB8AC3E}">
        <p14:creationId xmlns:p14="http://schemas.microsoft.com/office/powerpoint/2010/main" val="4290216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dense smoke.jpg"/>
          <p:cNvPicPr>
            <a:picLocks noChangeAspect="1"/>
          </p:cNvPicPr>
          <p:nvPr/>
        </p:nvPicPr>
        <p:blipFill>
          <a:blip r:embed="rId2" cstate="print"/>
          <a:stretch>
            <a:fillRect/>
          </a:stretch>
        </p:blipFill>
        <p:spPr>
          <a:xfrm>
            <a:off x="0" y="-1"/>
            <a:ext cx="9144000" cy="6848669"/>
          </a:xfrm>
          <a:prstGeom prst="rect">
            <a:avLst/>
          </a:prstGeom>
        </p:spPr>
      </p:pic>
      <p:pic>
        <p:nvPicPr>
          <p:cNvPr id="6" name="Content Placeholder 5" descr="ebam.bmp"/>
          <p:cNvPicPr>
            <a:picLocks noGrp="1" noChangeAspect="1"/>
          </p:cNvPicPr>
          <p:nvPr>
            <p:ph idx="1"/>
          </p:nvPr>
        </p:nvPicPr>
        <p:blipFill>
          <a:blip r:embed="rId3" cstate="print"/>
          <a:stretch>
            <a:fillRect/>
          </a:stretch>
        </p:blipFill>
        <p:spPr>
          <a:xfrm>
            <a:off x="5105400" y="152400"/>
            <a:ext cx="3878710" cy="6553200"/>
          </a:xfrm>
        </p:spPr>
      </p:pic>
      <p:sp>
        <p:nvSpPr>
          <p:cNvPr id="7" name="TextBox 6"/>
          <p:cNvSpPr txBox="1"/>
          <p:nvPr/>
        </p:nvSpPr>
        <p:spPr>
          <a:xfrm>
            <a:off x="304800" y="0"/>
            <a:ext cx="4800600" cy="6863417"/>
          </a:xfrm>
          <a:prstGeom prst="rect">
            <a:avLst/>
          </a:prstGeom>
          <a:noFill/>
        </p:spPr>
        <p:txBody>
          <a:bodyPr wrap="square" rtlCol="0">
            <a:spAutoFit/>
          </a:bodyPr>
          <a:lstStyle/>
          <a:p>
            <a:pPr defTabSz="914400" fontAlgn="auto">
              <a:spcBef>
                <a:spcPts val="0"/>
              </a:spcBef>
              <a:spcAft>
                <a:spcPts val="0"/>
              </a:spcAft>
            </a:pPr>
            <a:r>
              <a:rPr lang="en-US" sz="3600" dirty="0" smtClean="0">
                <a:solidFill>
                  <a:prstClr val="black"/>
                </a:solidFill>
                <a:latin typeface="Calibri"/>
                <a:ea typeface="+mn-ea"/>
              </a:rPr>
              <a:t>Monitoring:</a:t>
            </a:r>
          </a:p>
          <a:p>
            <a:pPr defTabSz="914400" fontAlgn="auto">
              <a:spcBef>
                <a:spcPts val="0"/>
              </a:spcBef>
              <a:spcAft>
                <a:spcPts val="0"/>
              </a:spcAft>
            </a:pPr>
            <a:r>
              <a:rPr lang="en-US" sz="3600" dirty="0" smtClean="0">
                <a:solidFill>
                  <a:prstClr val="black"/>
                </a:solidFill>
                <a:latin typeface="Calibri"/>
                <a:ea typeface="+mn-ea"/>
              </a:rPr>
              <a:t>-15 E-Samplers PM2.5</a:t>
            </a:r>
          </a:p>
          <a:p>
            <a:pPr defTabSz="914400" fontAlgn="auto">
              <a:spcBef>
                <a:spcPts val="0"/>
              </a:spcBef>
              <a:spcAft>
                <a:spcPts val="0"/>
              </a:spcAft>
            </a:pPr>
            <a:r>
              <a:rPr lang="en-US" sz="3600" dirty="0" smtClean="0">
                <a:solidFill>
                  <a:prstClr val="black"/>
                </a:solidFill>
                <a:latin typeface="Calibri"/>
                <a:ea typeface="+mn-ea"/>
              </a:rPr>
              <a:t>Tied to GOES available</a:t>
            </a:r>
          </a:p>
          <a:p>
            <a:pPr defTabSz="914400" fontAlgn="auto">
              <a:spcBef>
                <a:spcPts val="0"/>
              </a:spcBef>
              <a:spcAft>
                <a:spcPts val="0"/>
              </a:spcAft>
            </a:pPr>
            <a:r>
              <a:rPr lang="en-US" sz="3600" dirty="0" smtClean="0">
                <a:solidFill>
                  <a:prstClr val="black"/>
                </a:solidFill>
                <a:latin typeface="Calibri"/>
                <a:ea typeface="+mn-ea"/>
              </a:rPr>
              <a:t>from NIFC </a:t>
            </a:r>
          </a:p>
          <a:p>
            <a:pPr defTabSz="914400" fontAlgn="auto">
              <a:spcBef>
                <a:spcPts val="0"/>
              </a:spcBef>
              <a:spcAft>
                <a:spcPts val="0"/>
              </a:spcAft>
            </a:pPr>
            <a:r>
              <a:rPr lang="en-US" sz="3600" dirty="0" smtClean="0">
                <a:solidFill>
                  <a:prstClr val="black"/>
                </a:solidFill>
                <a:latin typeface="Calibri"/>
                <a:ea typeface="+mn-ea"/>
              </a:rPr>
              <a:t>-Data available on-line at WRCC website &amp; soon on EPA </a:t>
            </a:r>
            <a:r>
              <a:rPr lang="en-US" sz="3600" dirty="0" err="1" smtClean="0">
                <a:solidFill>
                  <a:prstClr val="black"/>
                </a:solidFill>
                <a:latin typeface="Calibri"/>
                <a:ea typeface="+mn-ea"/>
              </a:rPr>
              <a:t>AIRNow</a:t>
            </a:r>
            <a:endParaRPr lang="en-US" sz="3600" dirty="0" smtClean="0">
              <a:solidFill>
                <a:prstClr val="black"/>
              </a:solidFill>
              <a:latin typeface="Calibri"/>
              <a:ea typeface="+mn-ea"/>
            </a:endParaRPr>
          </a:p>
          <a:p>
            <a:pPr defTabSz="914400" fontAlgn="auto">
              <a:spcBef>
                <a:spcPts val="0"/>
              </a:spcBef>
              <a:spcAft>
                <a:spcPts val="0"/>
              </a:spcAft>
            </a:pPr>
            <a:r>
              <a:rPr lang="en-US" sz="3600" dirty="0" smtClean="0">
                <a:solidFill>
                  <a:prstClr val="black"/>
                </a:solidFill>
                <a:latin typeface="Calibri"/>
                <a:ea typeface="+mn-ea"/>
              </a:rPr>
              <a:t>-More in 2013</a:t>
            </a:r>
          </a:p>
          <a:p>
            <a:pPr defTabSz="914400" fontAlgn="auto">
              <a:spcBef>
                <a:spcPts val="0"/>
              </a:spcBef>
              <a:spcAft>
                <a:spcPts val="0"/>
              </a:spcAft>
            </a:pPr>
            <a:r>
              <a:rPr lang="en-US" sz="3600" dirty="0" smtClean="0">
                <a:solidFill>
                  <a:prstClr val="black"/>
                </a:solidFill>
                <a:latin typeface="Calibri"/>
                <a:ea typeface="+mn-ea"/>
              </a:rPr>
              <a:t>-Report being written</a:t>
            </a:r>
          </a:p>
          <a:p>
            <a:pPr defTabSz="914400" fontAlgn="auto">
              <a:spcBef>
                <a:spcPts val="0"/>
              </a:spcBef>
              <a:spcAft>
                <a:spcPts val="0"/>
              </a:spcAft>
            </a:pPr>
            <a:endParaRPr lang="en-US" sz="800" dirty="0">
              <a:solidFill>
                <a:prstClr val="black"/>
              </a:solidFill>
              <a:latin typeface="Calibri"/>
              <a:ea typeface="+mn-ea"/>
            </a:endParaRPr>
          </a:p>
          <a:p>
            <a:pPr defTabSz="914400" fontAlgn="auto">
              <a:spcBef>
                <a:spcPts val="0"/>
              </a:spcBef>
              <a:spcAft>
                <a:spcPts val="0"/>
              </a:spcAft>
            </a:pPr>
            <a:r>
              <a:rPr lang="en-US" sz="3600" dirty="0" smtClean="0">
                <a:solidFill>
                  <a:prstClr val="black"/>
                </a:solidFill>
                <a:latin typeface="Calibri"/>
                <a:ea typeface="+mn-ea"/>
              </a:rPr>
              <a:t>Many Forests, Refuges and Parks have monitors</a:t>
            </a:r>
          </a:p>
          <a:p>
            <a:pPr defTabSz="914400" fontAlgn="auto">
              <a:spcBef>
                <a:spcPts val="0"/>
              </a:spcBef>
              <a:spcAft>
                <a:spcPts val="0"/>
              </a:spcAft>
            </a:pPr>
            <a:r>
              <a:rPr lang="en-US" sz="3600" dirty="0" smtClean="0">
                <a:solidFill>
                  <a:prstClr val="black"/>
                </a:solidFill>
                <a:latin typeface="Calibri"/>
                <a:ea typeface="+mn-ea"/>
              </a:rPr>
              <a:t>  </a:t>
            </a:r>
            <a:r>
              <a:rPr lang="en-US" sz="3600" dirty="0" smtClean="0">
                <a:solidFill>
                  <a:prstClr val="black"/>
                </a:solidFill>
                <a:latin typeface="Calibri"/>
                <a:ea typeface="+mn-ea"/>
                <a:sym typeface="Wingdings" pitchFamily="2" charset="2"/>
              </a:rPr>
              <a:t>EPA??? States???</a:t>
            </a:r>
            <a:endParaRPr lang="en-US" sz="3600" dirty="0">
              <a:solidFill>
                <a:prstClr val="black"/>
              </a:solidFill>
              <a:latin typeface="Calibri"/>
              <a:ea typeface="+mn-ea"/>
            </a:endParaRPr>
          </a:p>
        </p:txBody>
      </p:sp>
    </p:spTree>
    <p:extLst>
      <p:ext uri="{BB962C8B-B14F-4D97-AF65-F5344CB8AC3E}">
        <p14:creationId xmlns:p14="http://schemas.microsoft.com/office/powerpoint/2010/main" val="2238039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ChangeArrowheads="1"/>
          </p:cNvSpPr>
          <p:nvPr/>
        </p:nvSpPr>
        <p:spPr bwMode="auto">
          <a:xfrm>
            <a:off x="457200" y="3048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kumimoji="1" lang="en-US" sz="4000" dirty="0" smtClean="0">
                <a:latin typeface="Calibri" charset="0"/>
              </a:rPr>
              <a:t>Smoke Information and Predictions</a:t>
            </a:r>
            <a:endParaRPr kumimoji="1" lang="en-US" sz="4000" dirty="0">
              <a:latin typeface="Calibri" charset="0"/>
            </a:endParaRPr>
          </a:p>
        </p:txBody>
      </p:sp>
      <p:sp>
        <p:nvSpPr>
          <p:cNvPr id="27650" name="Line 8"/>
          <p:cNvSpPr>
            <a:spLocks noChangeShapeType="1"/>
          </p:cNvSpPr>
          <p:nvPr/>
        </p:nvSpPr>
        <p:spPr bwMode="auto">
          <a:xfrm>
            <a:off x="533400" y="1173163"/>
            <a:ext cx="84550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Rectangle 2"/>
          <p:cNvSpPr txBox="1">
            <a:spLocks noChangeArrowheads="1"/>
          </p:cNvSpPr>
          <p:nvPr/>
        </p:nvSpPr>
        <p:spPr bwMode="auto">
          <a:xfrm>
            <a:off x="328245" y="1307123"/>
            <a:ext cx="870145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175" eaLnBrk="0" hangingPunct="0">
              <a:defRPr>
                <a:solidFill>
                  <a:schemeClr val="tx1"/>
                </a:solidFill>
                <a:latin typeface="Arial" charset="0"/>
                <a:ea typeface="ＭＳ Ｐゴシック" charset="0"/>
                <a:cs typeface="ＭＳ Ｐゴシック" charset="0"/>
              </a:defRPr>
            </a:lvl1pPr>
            <a:lvl2pPr indent="3175"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kumimoji="1" lang="en-US" sz="2800" dirty="0" smtClean="0">
                <a:latin typeface="+mj-lt"/>
              </a:rPr>
              <a:t>Timely smoke impact information and predictions reduce risk to both fire personnel and the public:</a:t>
            </a:r>
            <a:endParaRPr kumimoji="1" lang="en-US" sz="2800" dirty="0">
              <a:latin typeface="+mj-lt"/>
            </a:endParaRPr>
          </a:p>
          <a:p>
            <a:pPr marL="457200" indent="-457200">
              <a:buFont typeface="Arial"/>
              <a:buChar char="•"/>
              <a:defRPr/>
            </a:pPr>
            <a:r>
              <a:rPr kumimoji="1" lang="en-US" sz="2800" dirty="0" smtClean="0">
                <a:latin typeface="+mj-lt"/>
              </a:rPr>
              <a:t>If people know what to expect: plan and react better</a:t>
            </a:r>
          </a:p>
          <a:p>
            <a:pPr marL="457200" indent="-457200">
              <a:buFont typeface="Arial"/>
              <a:buChar char="•"/>
              <a:defRPr/>
            </a:pPr>
            <a:r>
              <a:rPr kumimoji="1" lang="en-US" sz="2800" dirty="0" smtClean="0">
                <a:latin typeface="+mj-lt"/>
              </a:rPr>
              <a:t>People respond when informed of higher risk levels</a:t>
            </a:r>
          </a:p>
          <a:p>
            <a:pPr marL="457200" indent="-457200">
              <a:buFont typeface="Arial"/>
              <a:buChar char="•"/>
              <a:defRPr/>
            </a:pPr>
            <a:r>
              <a:rPr kumimoji="1" lang="en-US" sz="2800" dirty="0" smtClean="0">
                <a:latin typeface="+mj-lt"/>
              </a:rPr>
              <a:t>Sensitive individuals will take protective actions when warned (EPA </a:t>
            </a:r>
            <a:r>
              <a:rPr kumimoji="1" lang="en-US" sz="2800" dirty="0" err="1" smtClean="0">
                <a:latin typeface="+mj-lt"/>
              </a:rPr>
              <a:t>AIRNow</a:t>
            </a:r>
            <a:r>
              <a:rPr kumimoji="1" lang="en-US" sz="2800" dirty="0" smtClean="0">
                <a:latin typeface="+mj-lt"/>
              </a:rPr>
              <a:t>)</a:t>
            </a:r>
          </a:p>
          <a:p>
            <a:pPr marL="457200" indent="-457200">
              <a:buFont typeface="Arial"/>
              <a:buChar char="•"/>
              <a:defRPr/>
            </a:pPr>
            <a:r>
              <a:rPr kumimoji="1" lang="en-US" sz="2800" dirty="0" smtClean="0">
                <a:latin typeface="+mj-lt"/>
              </a:rPr>
              <a:t>Risks and Impacts are individual, local and regional</a:t>
            </a:r>
          </a:p>
          <a:p>
            <a:pPr marL="457200" indent="-457200">
              <a:buFont typeface="Arial"/>
              <a:buChar char="•"/>
              <a:defRPr/>
            </a:pPr>
            <a:endParaRPr kumimoji="1" lang="en-US" sz="2800" dirty="0" smtClean="0">
              <a:latin typeface="+mj-lt"/>
            </a:endParaRPr>
          </a:p>
          <a:p>
            <a:pPr marL="457200" indent="-457200">
              <a:buFont typeface="Arial"/>
              <a:buChar char="•"/>
              <a:defRPr/>
            </a:pPr>
            <a:endParaRPr kumimoji="1" lang="en-US" sz="2800" dirty="0" smtClean="0">
              <a:latin typeface="+mj-lt"/>
            </a:endParaRPr>
          </a:p>
          <a:p>
            <a:pPr marL="457200" indent="-457200">
              <a:buFont typeface="Arial"/>
              <a:buChar char="•"/>
              <a:defRPr/>
            </a:pPr>
            <a:endParaRPr kumimoji="1" lang="en-US" sz="2800" dirty="0" smtClean="0">
              <a:latin typeface="+mj-lt"/>
            </a:endParaRPr>
          </a:p>
          <a:p>
            <a:pPr marL="457200" indent="-457200">
              <a:buFont typeface="Arial"/>
              <a:buChar char="•"/>
              <a:defRPr/>
            </a:pPr>
            <a:endParaRPr kumimoji="1" lang="en-US" sz="2800" dirty="0" smtClean="0">
              <a:latin typeface="+mj-lt"/>
            </a:endParaRPr>
          </a:p>
          <a:p>
            <a:pPr marL="457200" indent="-457200">
              <a:buFont typeface="Arial"/>
              <a:buChar char="•"/>
              <a:defRPr/>
            </a:pPr>
            <a:endParaRPr kumimoji="1" lang="en-US" sz="2800" dirty="0" smtClean="0">
              <a:latin typeface="+mj-lt"/>
            </a:endParaRPr>
          </a:p>
          <a:p>
            <a:pPr marL="457200" indent="-457200">
              <a:buFont typeface="Arial"/>
              <a:buChar char="•"/>
              <a:defRPr/>
            </a:pPr>
            <a:endParaRPr kumimoji="1" lang="en-US" sz="2800" dirty="0">
              <a:latin typeface="+mj-lt"/>
            </a:endParaRPr>
          </a:p>
          <a:p>
            <a:pPr>
              <a:defRPr/>
            </a:pPr>
            <a:endParaRPr kumimoji="1" lang="en-US" sz="2000" dirty="0">
              <a:latin typeface="+mj-lt"/>
            </a:endParaRPr>
          </a:p>
          <a:p>
            <a:pPr marL="342900" indent="-342900">
              <a:buFont typeface="Arial"/>
              <a:buChar char="•"/>
              <a:defRPr/>
            </a:pPr>
            <a:endParaRPr kumimoji="1" lang="en-US" sz="2000" dirty="0">
              <a:latin typeface="+mj-lt"/>
            </a:endParaRPr>
          </a:p>
          <a:p>
            <a:pPr marL="1587" indent="0" eaLnBrk="1" hangingPunct="1">
              <a:lnSpc>
                <a:spcPct val="90000"/>
              </a:lnSpc>
              <a:spcBef>
                <a:spcPct val="20000"/>
              </a:spcBef>
              <a:spcAft>
                <a:spcPts val="600"/>
              </a:spcAft>
              <a:defRPr/>
            </a:pPr>
            <a:endParaRPr kumimoji="1" lang="en-US" sz="2800" dirty="0" smtClean="0">
              <a:latin typeface="Calibri" charset="0"/>
            </a:endParaRPr>
          </a:p>
        </p:txBody>
      </p:sp>
      <p:pic>
        <p:nvPicPr>
          <p:cNvPr id="5" name="Picture 2"/>
          <p:cNvPicPr>
            <a:picLocks noChangeArrowheads="1"/>
          </p:cNvPicPr>
          <p:nvPr/>
        </p:nvPicPr>
        <p:blipFill>
          <a:blip r:embed="rId2">
            <a:extLst>
              <a:ext uri="{28A0092B-C50C-407E-A947-70E740481C1C}">
                <a14:useLocalDpi xmlns:a14="http://schemas.microsoft.com/office/drawing/2010/main" val="0"/>
              </a:ext>
            </a:extLst>
          </a:blip>
          <a:srcRect r="23177" b="23209"/>
          <a:stretch>
            <a:fillRect/>
          </a:stretch>
        </p:blipFill>
        <p:spPr bwMode="auto">
          <a:xfrm>
            <a:off x="4056184" y="4908550"/>
            <a:ext cx="497351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369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8000"/>
                </a:solidFill>
                <a:latin typeface="Trebuchet MS" pitchFamily="34" charset="0"/>
              </a:rPr>
              <a:t>National AQI - Uniformity Key </a:t>
            </a:r>
            <a:endParaRPr lang="en-US" sz="3600" dirty="0">
              <a:solidFill>
                <a:srgbClr val="008000"/>
              </a:solidFill>
              <a:latin typeface="Trebuchet MS" pitchFamily="34" charset="0"/>
            </a:endParaRPr>
          </a:p>
        </p:txBody>
      </p:sp>
      <p:sp>
        <p:nvSpPr>
          <p:cNvPr id="6" name="Content Placeholder 5"/>
          <p:cNvSpPr>
            <a:spLocks noGrp="1"/>
          </p:cNvSpPr>
          <p:nvPr>
            <p:ph idx="1"/>
          </p:nvPr>
        </p:nvSpPr>
        <p:spPr/>
        <p:txBody>
          <a:bodyPr>
            <a:normAutofit fontScale="85000" lnSpcReduction="20000"/>
          </a:bodyPr>
          <a:lstStyle/>
          <a:p>
            <a:r>
              <a:rPr lang="en-US" dirty="0" smtClean="0">
                <a:latin typeface="Arial Narrow" pitchFamily="34" charset="0"/>
              </a:rPr>
              <a:t>Studies show that the U.S. Air Quality Index has an impact – both in terms of changing people’s behavior and in health outcomes. </a:t>
            </a:r>
          </a:p>
          <a:p>
            <a:r>
              <a:rPr lang="en-US" dirty="0" smtClean="0">
                <a:latin typeface="Arial Narrow" pitchFamily="34" charset="0"/>
              </a:rPr>
              <a:t>Important that health messages be consistent</a:t>
            </a:r>
          </a:p>
          <a:p>
            <a:pPr lvl="1"/>
            <a:r>
              <a:rPr lang="en-US" dirty="0" smtClean="0">
                <a:latin typeface="Arial Narrow" pitchFamily="34" charset="0"/>
              </a:rPr>
              <a:t>Increase public confidence</a:t>
            </a:r>
          </a:p>
          <a:p>
            <a:pPr lvl="1"/>
            <a:r>
              <a:rPr lang="en-US" dirty="0" smtClean="0">
                <a:latin typeface="Arial Narrow" pitchFamily="34" charset="0"/>
              </a:rPr>
              <a:t>Increase exposure reduction measures</a:t>
            </a:r>
          </a:p>
          <a:p>
            <a:pPr lvl="1"/>
            <a:r>
              <a:rPr lang="en-US" dirty="0" smtClean="0">
                <a:latin typeface="Arial Narrow" pitchFamily="34" charset="0"/>
              </a:rPr>
              <a:t>Reduce health </a:t>
            </a:r>
            <a:r>
              <a:rPr lang="en-US" dirty="0" smtClean="0">
                <a:latin typeface="Arial Narrow" pitchFamily="34" charset="0"/>
              </a:rPr>
              <a:t>impacts</a:t>
            </a:r>
          </a:p>
          <a:p>
            <a:pPr lvl="1"/>
            <a:r>
              <a:rPr lang="en-US" dirty="0" smtClean="0">
                <a:latin typeface="Arial Narrow" pitchFamily="34" charset="0"/>
              </a:rPr>
              <a:t>Based on best science (NM Pregnant women issue)</a:t>
            </a:r>
            <a:endParaRPr lang="en-US" dirty="0" smtClean="0">
              <a:latin typeface="Arial Narrow" pitchFamily="34" charset="0"/>
            </a:endParaRPr>
          </a:p>
          <a:p>
            <a:r>
              <a:rPr lang="en-US" dirty="0" smtClean="0">
                <a:latin typeface="Arial Narrow" pitchFamily="34" charset="0"/>
              </a:rPr>
              <a:t>Consistency starts with federal </a:t>
            </a:r>
            <a:r>
              <a:rPr lang="en-US" dirty="0" smtClean="0">
                <a:latin typeface="Arial Narrow" pitchFamily="34" charset="0"/>
              </a:rPr>
              <a:t>agencies</a:t>
            </a:r>
          </a:p>
          <a:p>
            <a:r>
              <a:rPr lang="en-US" dirty="0" smtClean="0">
                <a:latin typeface="Arial Narrow" pitchFamily="34" charset="0"/>
              </a:rPr>
              <a:t>New AQI for PM2.5 promulgated 12/14/12 in effect as of Monday March 18, 2013. </a:t>
            </a:r>
          </a:p>
          <a:p>
            <a:pPr lvl="1"/>
            <a:r>
              <a:rPr lang="en-US" dirty="0" err="1" smtClean="0">
                <a:latin typeface="Arial Narrow" pitchFamily="34" charset="0"/>
              </a:rPr>
              <a:t>AIRNow</a:t>
            </a:r>
            <a:r>
              <a:rPr lang="en-US" dirty="0" smtClean="0">
                <a:latin typeface="Arial Narrow" pitchFamily="34" charset="0"/>
              </a:rPr>
              <a:t> display will show the new </a:t>
            </a:r>
            <a:r>
              <a:rPr lang="en-US" dirty="0" err="1" smtClean="0">
                <a:latin typeface="Arial Narrow" pitchFamily="34" charset="0"/>
              </a:rPr>
              <a:t>cutpoints</a:t>
            </a:r>
            <a:endParaRPr lang="en-US" dirty="0" smtClean="0">
              <a:latin typeface="Arial Narrow" pitchFamily="34" charset="0"/>
            </a:endParaRPr>
          </a:p>
        </p:txBody>
      </p:sp>
      <p:sp>
        <p:nvSpPr>
          <p:cNvPr id="5" name="Slide Number Placeholder 4"/>
          <p:cNvSpPr>
            <a:spLocks noGrp="1"/>
          </p:cNvSpPr>
          <p:nvPr>
            <p:ph type="sldNum" sz="quarter" idx="12"/>
          </p:nvPr>
        </p:nvSpPr>
        <p:spPr/>
        <p:txBody>
          <a:bodyPr/>
          <a:lstStyle/>
          <a:p>
            <a:fld id="{32A08BF6-FC52-44F2-B061-E4BED94E91D8}"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961615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80000"/>
          </a:lnSpc>
          <a:spcBef>
            <a:spcPct val="20000"/>
          </a:spcBef>
          <a:spcAft>
            <a:spcPct val="0"/>
          </a:spcAft>
          <a:buClr>
            <a:schemeClr val="tx1"/>
          </a:buClr>
          <a:buSzTx/>
          <a:buFontTx/>
          <a:buChar char="–"/>
          <a:tabLst/>
          <a:defRPr kumimoji="0" lang="en-US" sz="3200" b="1" i="0" u="none" strike="noStrike" cap="none" normalizeH="0" baseline="0" smtClean="0">
            <a:ln>
              <a:noFill/>
            </a:ln>
            <a:solidFill>
              <a:srgbClr val="FFFFCC"/>
            </a:solidFill>
            <a:effectLst>
              <a:outerShdw blurRad="38100" dist="38100" dir="2700000" algn="tl">
                <a:srgbClr val="000000">
                  <a:alpha val="43137"/>
                </a:srgbClr>
              </a:outerShdw>
            </a:effectLst>
            <a:latin typeface="Tahoma"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80000"/>
          </a:lnSpc>
          <a:spcBef>
            <a:spcPct val="20000"/>
          </a:spcBef>
          <a:spcAft>
            <a:spcPct val="0"/>
          </a:spcAft>
          <a:buClr>
            <a:schemeClr val="tx1"/>
          </a:buClr>
          <a:buSzTx/>
          <a:buFontTx/>
          <a:buChar char="–"/>
          <a:tabLst/>
          <a:defRPr kumimoji="0" lang="en-US" sz="3200" b="1" i="0" u="none" strike="noStrike" cap="none" normalizeH="0" baseline="0" smtClean="0">
            <a:ln>
              <a:noFill/>
            </a:ln>
            <a:solidFill>
              <a:srgbClr val="FFFFCC"/>
            </a:solidFill>
            <a:effectLst>
              <a:outerShdw blurRad="38100" dist="38100" dir="2700000" algn="tl">
                <a:srgbClr val="000000">
                  <a:alpha val="43137"/>
                </a:srgbClr>
              </a:outerShdw>
            </a:effectLst>
            <a:latin typeface="Tahoma" pitchFamily="34" charset="0"/>
            <a:cs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80000"/>
          </a:lnSpc>
          <a:spcBef>
            <a:spcPct val="20000"/>
          </a:spcBef>
          <a:spcAft>
            <a:spcPct val="0"/>
          </a:spcAft>
          <a:buClr>
            <a:schemeClr val="tx1"/>
          </a:buClr>
          <a:buSzTx/>
          <a:buFontTx/>
          <a:buChar char="–"/>
          <a:tabLst/>
          <a:defRPr kumimoji="0" lang="en-US" sz="3200" b="1" i="0" u="none" strike="noStrike" cap="none" normalizeH="0" baseline="0" smtClean="0">
            <a:ln>
              <a:noFill/>
            </a:ln>
            <a:solidFill>
              <a:srgbClr val="FFFFCC"/>
            </a:solidFill>
            <a:effectLst>
              <a:outerShdw blurRad="38100" dist="38100" dir="2700000" algn="tl">
                <a:srgbClr val="000000">
                  <a:alpha val="43137"/>
                </a:srgbClr>
              </a:outerShdw>
            </a:effectLst>
            <a:latin typeface="Tahoma"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80000"/>
          </a:lnSpc>
          <a:spcBef>
            <a:spcPct val="20000"/>
          </a:spcBef>
          <a:spcAft>
            <a:spcPct val="0"/>
          </a:spcAft>
          <a:buClr>
            <a:schemeClr val="tx1"/>
          </a:buClr>
          <a:buSzTx/>
          <a:buFontTx/>
          <a:buChar char="–"/>
          <a:tabLst/>
          <a:defRPr kumimoji="0" lang="en-US" sz="3200" b="1" i="0" u="none" strike="noStrike" cap="none" normalizeH="0" baseline="0" smtClean="0">
            <a:ln>
              <a:noFill/>
            </a:ln>
            <a:solidFill>
              <a:srgbClr val="FFFFCC"/>
            </a:solidFill>
            <a:effectLst>
              <a:outerShdw blurRad="38100" dist="38100" dir="2700000" algn="tl">
                <a:srgbClr val="000000">
                  <a:alpha val="43137"/>
                </a:srgbClr>
              </a:outerShdw>
            </a:effectLst>
            <a:latin typeface="Tahoma" pitchFamily="34" charset="0"/>
            <a:cs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7682</TotalTime>
  <Words>1184</Words>
  <Application>Microsoft Office PowerPoint</Application>
  <PresentationFormat>On-screen Show (4:3)</PresentationFormat>
  <Paragraphs>177</Paragraphs>
  <Slides>18</Slides>
  <Notes>3</Notes>
  <HiddenSlides>0</HiddenSlides>
  <MMClips>0</MMClips>
  <ScaleCrop>false</ScaleCrop>
  <HeadingPairs>
    <vt:vector size="4" baseType="variant">
      <vt:variant>
        <vt:lpstr>Theme</vt:lpstr>
      </vt:variant>
      <vt:variant>
        <vt:i4>8</vt:i4>
      </vt:variant>
      <vt:variant>
        <vt:lpstr>Slide Titles</vt:lpstr>
      </vt:variant>
      <vt:variant>
        <vt:i4>18</vt:i4>
      </vt:variant>
    </vt:vector>
  </HeadingPairs>
  <TitlesOfParts>
    <vt:vector size="26" baseType="lpstr">
      <vt:lpstr>Office Theme</vt:lpstr>
      <vt:lpstr>1_Office Theme</vt:lpstr>
      <vt:lpstr>2_Office Theme</vt:lpstr>
      <vt:lpstr>1_Orbit</vt:lpstr>
      <vt:lpstr>2_Orbit</vt:lpstr>
      <vt:lpstr>3_Office Theme</vt:lpstr>
      <vt:lpstr>4_Office Theme</vt:lpstr>
      <vt:lpstr>5_Office Theme</vt:lpstr>
      <vt:lpstr>PowerPoint Presentation</vt:lpstr>
      <vt:lpstr>An Evolving Effort (Program)</vt:lpstr>
      <vt:lpstr>An Evolving Effort (Program)</vt:lpstr>
      <vt:lpstr>Interagency Wildland Fire Air Quality Response</vt:lpstr>
      <vt:lpstr>Interagency Wildland Fire Air Quality Response </vt:lpstr>
      <vt:lpstr>PowerPoint Presentation</vt:lpstr>
      <vt:lpstr>PowerPoint Presentation</vt:lpstr>
      <vt:lpstr>PowerPoint Presentation</vt:lpstr>
      <vt:lpstr>National AQI - Uniformity Key </vt:lpstr>
      <vt:lpstr>EPA Projects</vt:lpstr>
      <vt:lpstr>Currently Available Resources</vt:lpstr>
      <vt:lpstr>Status</vt:lpstr>
      <vt:lpstr>What is the NowCast?</vt:lpstr>
      <vt:lpstr>Making changes</vt:lpstr>
      <vt:lpstr>Making changes</vt:lpstr>
      <vt:lpstr>Issues and Opportunities</vt:lpstr>
      <vt:lpstr>Training Efforts</vt:lpstr>
      <vt:lpstr>IAWF/NWCG SmoC October 21-25, 2013 College Park, MD International Smoke Symposium</vt:lpstr>
    </vt:vector>
  </TitlesOfParts>
  <Company>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 Larkin</dc:creator>
  <cp:lastModifiedBy>Pete</cp:lastModifiedBy>
  <cp:revision>165</cp:revision>
  <dcterms:created xsi:type="dcterms:W3CDTF">2011-06-27T02:01:15Z</dcterms:created>
  <dcterms:modified xsi:type="dcterms:W3CDTF">2013-03-13T22:12:38Z</dcterms:modified>
</cp:coreProperties>
</file>