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6" r:id="rId2"/>
    <p:sldId id="259" r:id="rId3"/>
    <p:sldId id="287" r:id="rId4"/>
    <p:sldId id="260" r:id="rId5"/>
    <p:sldId id="262" r:id="rId6"/>
    <p:sldId id="264" r:id="rId7"/>
    <p:sldId id="265" r:id="rId8"/>
    <p:sldId id="266" r:id="rId9"/>
    <p:sldId id="270" r:id="rId10"/>
    <p:sldId id="271" r:id="rId11"/>
    <p:sldId id="272" r:id="rId12"/>
    <p:sldId id="273" r:id="rId13"/>
    <p:sldId id="274" r:id="rId14"/>
    <p:sldId id="275" r:id="rId15"/>
    <p:sldId id="276" r:id="rId16"/>
    <p:sldId id="277" r:id="rId17"/>
    <p:sldId id="280" r:id="rId18"/>
    <p:sldId id="281" r:id="rId19"/>
    <p:sldId id="282" r:id="rId20"/>
    <p:sldId id="283" r:id="rId21"/>
    <p:sldId id="284" r:id="rId22"/>
    <p:sldId id="285"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6789B3-F432-4E13-8DAF-0FDDBCA32E88}" type="datetimeFigureOut">
              <a:rPr lang="en-US" smtClean="0"/>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F61A0-2E47-416C-B701-4A5776380B4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789B3-F432-4E13-8DAF-0FDDBCA32E88}" type="datetimeFigureOut">
              <a:rPr lang="en-US" smtClean="0"/>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F61A0-2E47-416C-B701-4A5776380B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789B3-F432-4E13-8DAF-0FDDBCA32E88}" type="datetimeFigureOut">
              <a:rPr lang="en-US" smtClean="0"/>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F61A0-2E47-416C-B701-4A5776380B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789B3-F432-4E13-8DAF-0FDDBCA32E88}" type="datetimeFigureOut">
              <a:rPr lang="en-US" smtClean="0"/>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F61A0-2E47-416C-B701-4A5776380B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789B3-F432-4E13-8DAF-0FDDBCA32E88}" type="datetimeFigureOut">
              <a:rPr lang="en-US" smtClean="0"/>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F61A0-2E47-416C-B701-4A5776380B4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789B3-F432-4E13-8DAF-0FDDBCA32E88}" type="datetimeFigureOut">
              <a:rPr lang="en-US" smtClean="0"/>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F61A0-2E47-416C-B701-4A5776380B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6789B3-F432-4E13-8DAF-0FDDBCA32E88}" type="datetimeFigureOut">
              <a:rPr lang="en-US" smtClean="0"/>
              <a:t>3/13/2013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F61A0-2E47-416C-B701-4A5776380B4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789B3-F432-4E13-8DAF-0FDDBCA32E88}" type="datetimeFigureOut">
              <a:rPr lang="en-US" smtClean="0"/>
              <a:t>3/13/2013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F61A0-2E47-416C-B701-4A5776380B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789B3-F432-4E13-8DAF-0FDDBCA32E88}" type="datetimeFigureOut">
              <a:rPr lang="en-US" smtClean="0"/>
              <a:t>3/13/2013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F61A0-2E47-416C-B701-4A5776380B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789B3-F432-4E13-8DAF-0FDDBCA32E88}" type="datetimeFigureOut">
              <a:rPr lang="en-US" smtClean="0"/>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F61A0-2E47-416C-B701-4A5776380B4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789B3-F432-4E13-8DAF-0FDDBCA32E88}" type="datetimeFigureOut">
              <a:rPr lang="en-US" smtClean="0"/>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F61A0-2E47-416C-B701-4A5776380B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A6789B3-F432-4E13-8DAF-0FDDBCA32E88}" type="datetimeFigureOut">
              <a:rPr lang="en-US" smtClean="0"/>
              <a:t>3/13/2013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ADF61A0-2E47-416C-B701-4A5776380B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1209764"/>
            <a:ext cx="7696200" cy="1200329"/>
          </a:xfrm>
          <a:prstGeom prst="rect">
            <a:avLst/>
          </a:prstGeom>
          <a:noFill/>
        </p:spPr>
        <p:txBody>
          <a:bodyPr wrap="square" rtlCol="0">
            <a:spAutoFit/>
          </a:bodyPr>
          <a:lstStyle/>
          <a:p>
            <a:pPr algn="ctr"/>
            <a:r>
              <a:rPr lang="en-US" sz="2400" b="1" dirty="0" smtClean="0">
                <a:solidFill>
                  <a:schemeClr val="bg1"/>
                </a:solidFill>
                <a:effectLst>
                  <a:outerShdw blurRad="50800" dist="38100" dir="13500000" algn="br" rotWithShape="0">
                    <a:prstClr val="black">
                      <a:alpha val="40000"/>
                    </a:prstClr>
                  </a:outerShdw>
                </a:effectLst>
                <a:latin typeface="+mj-lt"/>
              </a:rPr>
              <a:t>Potential Regulatory Impacts of 2011 and 2012 </a:t>
            </a:r>
          </a:p>
          <a:p>
            <a:pPr algn="ctr"/>
            <a:r>
              <a:rPr lang="en-US" sz="2400" b="1" dirty="0" smtClean="0">
                <a:solidFill>
                  <a:schemeClr val="bg1"/>
                </a:solidFill>
                <a:effectLst>
                  <a:outerShdw blurRad="50800" dist="38100" dir="13500000" algn="br" rotWithShape="0">
                    <a:prstClr val="black">
                      <a:alpha val="40000"/>
                    </a:prstClr>
                  </a:outerShdw>
                </a:effectLst>
                <a:latin typeface="+mj-lt"/>
              </a:rPr>
              <a:t>Exceptional Event Data in Idaho – An Overview</a:t>
            </a:r>
          </a:p>
          <a:p>
            <a:pPr algn="ctr"/>
            <a:r>
              <a:rPr lang="en-US" sz="2400" b="1" dirty="0" smtClean="0">
                <a:solidFill>
                  <a:schemeClr val="bg1"/>
                </a:solidFill>
                <a:effectLst>
                  <a:outerShdw blurRad="50800" dist="38100" dir="13500000" algn="br" rotWithShape="0">
                    <a:prstClr val="black">
                      <a:alpha val="40000"/>
                    </a:prstClr>
                  </a:outerShdw>
                </a:effectLst>
                <a:latin typeface="+mj-lt"/>
              </a:rPr>
              <a:t>March 14, 2013</a:t>
            </a:r>
            <a:endParaRPr lang="en-US" sz="2400" b="1" dirty="0">
              <a:solidFill>
                <a:schemeClr val="bg1"/>
              </a:solidFill>
              <a:effectLst>
                <a:outerShdw blurRad="50800" dist="38100" dir="13500000" algn="br" rotWithShape="0">
                  <a:prstClr val="black">
                    <a:alpha val="40000"/>
                  </a:prstClr>
                </a:outerShdw>
              </a:effectLst>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562600"/>
            <a:ext cx="990600" cy="99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381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95400"/>
            <a:ext cx="7893770" cy="35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6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696200" cy="374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994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6049962"/>
          </a:xfrm>
        </p:spPr>
        <p:txBody>
          <a:bodyPr>
            <a:normAutofit fontScale="90000"/>
          </a:bodyPr>
          <a:lstStyle/>
          <a:p>
            <a:pPr algn="l"/>
            <a:r>
              <a:rPr lang="en-US" sz="2800" b="1" dirty="0" smtClean="0"/>
              <a:t> </a:t>
            </a:r>
            <a:r>
              <a:rPr lang="en-US" sz="2700" b="1" dirty="0" smtClean="0"/>
              <a:t>Pinehurst Data </a:t>
            </a:r>
            <a:r>
              <a:rPr lang="en-US" sz="2700" b="1" dirty="0"/>
              <a:t>Analysis </a:t>
            </a:r>
            <a:r>
              <a:rPr lang="en-US" sz="2700" b="1" dirty="0" smtClean="0"/>
              <a:t>(2012 - 4</a:t>
            </a:r>
            <a:r>
              <a:rPr lang="en-US" sz="2700" b="1" baseline="30000" dirty="0" smtClean="0"/>
              <a:t>th</a:t>
            </a:r>
            <a:r>
              <a:rPr lang="en-US" sz="2700" b="1" dirty="0" smtClean="0"/>
              <a:t> </a:t>
            </a:r>
            <a:r>
              <a:rPr lang="en-US" sz="2700" b="1" dirty="0"/>
              <a:t>quarter data not QA’d)</a:t>
            </a:r>
            <a:r>
              <a:rPr lang="en-US" sz="2400" dirty="0"/>
              <a:t/>
            </a:r>
            <a:br>
              <a:rPr lang="en-US" sz="2400" dirty="0"/>
            </a:br>
            <a:r>
              <a:rPr lang="en-US" sz="2400" dirty="0"/>
              <a:t/>
            </a:r>
            <a:br>
              <a:rPr lang="en-US" sz="2400" dirty="0"/>
            </a:br>
            <a:r>
              <a:rPr lang="en-US" sz="2000" b="1" u="sng" dirty="0">
                <a:solidFill>
                  <a:schemeClr val="tx1"/>
                </a:solidFill>
              </a:rPr>
              <a:t>Annual NAAQS</a:t>
            </a:r>
            <a:r>
              <a:rPr lang="en-US" sz="2000" dirty="0">
                <a:solidFill>
                  <a:schemeClr val="tx1"/>
                </a:solidFill>
              </a:rPr>
              <a:t/>
            </a:r>
            <a:br>
              <a:rPr lang="en-US" sz="2000" dirty="0">
                <a:solidFill>
                  <a:schemeClr val="tx1"/>
                </a:solidFill>
              </a:rPr>
            </a:br>
            <a:r>
              <a:rPr lang="en-US" sz="2000" dirty="0">
                <a:solidFill>
                  <a:schemeClr val="tx1"/>
                </a:solidFill>
              </a:rPr>
              <a:t>2012	Annual Average with EE data included = </a:t>
            </a:r>
            <a:r>
              <a:rPr lang="en-US" sz="2000" b="1" dirty="0" smtClean="0">
                <a:solidFill>
                  <a:srgbClr val="FF0000"/>
                </a:solidFill>
              </a:rPr>
              <a:t>13.6 </a:t>
            </a:r>
            <a:r>
              <a:rPr lang="en-US" sz="2000" b="1" dirty="0" err="1">
                <a:solidFill>
                  <a:srgbClr val="FF0000"/>
                </a:solidFill>
              </a:rPr>
              <a:t>ug</a:t>
            </a:r>
            <a:r>
              <a:rPr lang="en-US" sz="2000" b="1" dirty="0">
                <a:solidFill>
                  <a:srgbClr val="FF0000"/>
                </a:solidFill>
              </a:rPr>
              <a:t>/m3</a:t>
            </a:r>
            <a:r>
              <a:rPr lang="en-US" sz="2000" dirty="0">
                <a:solidFill>
                  <a:schemeClr val="tx1"/>
                </a:solidFill>
              </a:rPr>
              <a:t/>
            </a:r>
            <a:br>
              <a:rPr lang="en-US" sz="2000" dirty="0">
                <a:solidFill>
                  <a:schemeClr val="tx1"/>
                </a:solidFill>
              </a:rPr>
            </a:br>
            <a:r>
              <a:rPr lang="en-US" sz="2000" dirty="0">
                <a:solidFill>
                  <a:schemeClr val="tx1"/>
                </a:solidFill>
              </a:rPr>
              <a:t>	Annual Average with EE data excluded = </a:t>
            </a:r>
            <a:r>
              <a:rPr lang="en-US" sz="2000" dirty="0" smtClean="0">
                <a:solidFill>
                  <a:schemeClr val="tx1"/>
                </a:solidFill>
              </a:rPr>
              <a:t>12.9 </a:t>
            </a:r>
            <a:r>
              <a:rPr lang="en-US" sz="2000" dirty="0" err="1">
                <a:solidFill>
                  <a:schemeClr val="tx1"/>
                </a:solidFill>
              </a:rPr>
              <a:t>ug</a:t>
            </a:r>
            <a:r>
              <a:rPr lang="en-US" sz="2000" dirty="0">
                <a:solidFill>
                  <a:schemeClr val="tx1"/>
                </a:solidFill>
              </a:rPr>
              <a:t>/m3</a:t>
            </a:r>
            <a:br>
              <a:rPr lang="en-US" sz="2000" dirty="0">
                <a:solidFill>
                  <a:schemeClr val="tx1"/>
                </a:solidFill>
              </a:rPr>
            </a:br>
            <a:r>
              <a:rPr lang="en-US" sz="2000" dirty="0">
                <a:solidFill>
                  <a:schemeClr val="tx1"/>
                </a:solidFill>
              </a:rPr>
              <a:t>2011	Annual Average = </a:t>
            </a:r>
            <a:r>
              <a:rPr lang="en-US" sz="2000" dirty="0" smtClean="0">
                <a:solidFill>
                  <a:schemeClr val="tx1"/>
                </a:solidFill>
              </a:rPr>
              <a:t>11.9 </a:t>
            </a:r>
            <a:r>
              <a:rPr lang="en-US" sz="2000" dirty="0" err="1">
                <a:solidFill>
                  <a:schemeClr val="tx1"/>
                </a:solidFill>
              </a:rPr>
              <a:t>ug</a:t>
            </a:r>
            <a:r>
              <a:rPr lang="en-US" sz="2000" dirty="0">
                <a:solidFill>
                  <a:schemeClr val="tx1"/>
                </a:solidFill>
              </a:rPr>
              <a:t>/m3</a:t>
            </a:r>
            <a:br>
              <a:rPr lang="en-US" sz="2000" dirty="0">
                <a:solidFill>
                  <a:schemeClr val="tx1"/>
                </a:solidFill>
              </a:rPr>
            </a:br>
            <a:r>
              <a:rPr lang="en-US" sz="2000" dirty="0">
                <a:solidFill>
                  <a:schemeClr val="tx1"/>
                </a:solidFill>
              </a:rPr>
              <a:t>2010	Annual Average = </a:t>
            </a:r>
            <a:r>
              <a:rPr lang="en-US" sz="2000" dirty="0" smtClean="0">
                <a:solidFill>
                  <a:schemeClr val="tx1"/>
                </a:solidFill>
              </a:rPr>
              <a:t>12.2 </a:t>
            </a:r>
            <a:r>
              <a:rPr lang="en-US" sz="2000" dirty="0" err="1">
                <a:solidFill>
                  <a:schemeClr val="tx1"/>
                </a:solidFill>
              </a:rPr>
              <a:t>ug</a:t>
            </a:r>
            <a:r>
              <a:rPr lang="en-US" sz="2000" dirty="0">
                <a:solidFill>
                  <a:schemeClr val="tx1"/>
                </a:solidFill>
              </a:rPr>
              <a:t>/m3</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2010 </a:t>
            </a:r>
            <a:r>
              <a:rPr lang="en-US" sz="2000" dirty="0">
                <a:solidFill>
                  <a:schemeClr val="tx1"/>
                </a:solidFill>
              </a:rPr>
              <a:t>– 2012 three-year average of annual averages = </a:t>
            </a:r>
            <a:r>
              <a:rPr lang="en-US" sz="2000" b="1" dirty="0" smtClean="0">
                <a:solidFill>
                  <a:srgbClr val="FF0000"/>
                </a:solidFill>
              </a:rPr>
              <a:t>12.6</a:t>
            </a:r>
            <a:r>
              <a:rPr lang="en-US" sz="2000" dirty="0" smtClean="0">
                <a:solidFill>
                  <a:schemeClr val="tx1"/>
                </a:solidFill>
              </a:rPr>
              <a:t>/12.3 </a:t>
            </a:r>
            <a:r>
              <a:rPr lang="en-US" sz="2000" dirty="0" err="1">
                <a:solidFill>
                  <a:schemeClr val="tx1"/>
                </a:solidFill>
              </a:rPr>
              <a:t>ug</a:t>
            </a:r>
            <a:r>
              <a:rPr lang="en-US" sz="2000" dirty="0">
                <a:solidFill>
                  <a:schemeClr val="tx1"/>
                </a:solidFill>
              </a:rPr>
              <a:t>/m3</a:t>
            </a:r>
            <a:br>
              <a:rPr lang="en-US" sz="2000" dirty="0">
                <a:solidFill>
                  <a:schemeClr val="tx1"/>
                </a:solidFill>
              </a:rPr>
            </a:br>
            <a:r>
              <a:rPr lang="en-US" sz="2000" dirty="0">
                <a:solidFill>
                  <a:schemeClr val="tx1"/>
                </a:solidFill>
              </a:rPr>
              <a:t/>
            </a:r>
            <a:br>
              <a:rPr lang="en-US" sz="2000" dirty="0">
                <a:solidFill>
                  <a:schemeClr val="tx1"/>
                </a:solidFill>
              </a:rPr>
            </a:br>
            <a:r>
              <a:rPr lang="en-US" sz="2000" b="1" u="sng" dirty="0">
                <a:solidFill>
                  <a:schemeClr val="tx1"/>
                </a:solidFill>
              </a:rPr>
              <a:t>Daily NAAQS </a:t>
            </a:r>
            <a:r>
              <a:rPr lang="en-US" sz="2000" b="1" dirty="0">
                <a:solidFill>
                  <a:schemeClr val="tx1"/>
                </a:solidFill>
              </a:rPr>
              <a:t/>
            </a:r>
            <a:br>
              <a:rPr lang="en-US" sz="2000" b="1" dirty="0">
                <a:solidFill>
                  <a:schemeClr val="tx1"/>
                </a:solidFill>
              </a:rPr>
            </a:br>
            <a:r>
              <a:rPr lang="en-US" sz="2000" dirty="0">
                <a:solidFill>
                  <a:schemeClr val="tx1"/>
                </a:solidFill>
              </a:rPr>
              <a:t>2012 	98</a:t>
            </a:r>
            <a:r>
              <a:rPr lang="en-US" sz="2000" baseline="30000" dirty="0">
                <a:solidFill>
                  <a:schemeClr val="tx1"/>
                </a:solidFill>
              </a:rPr>
              <a:t>th</a:t>
            </a:r>
            <a:r>
              <a:rPr lang="en-US" sz="2000" dirty="0">
                <a:solidFill>
                  <a:schemeClr val="tx1"/>
                </a:solidFill>
              </a:rPr>
              <a:t> percentile with EE data included = </a:t>
            </a:r>
            <a:r>
              <a:rPr lang="en-US" sz="2000" b="1" dirty="0" smtClean="0">
                <a:solidFill>
                  <a:srgbClr val="FF0000"/>
                </a:solidFill>
              </a:rPr>
              <a:t>38 </a:t>
            </a:r>
            <a:r>
              <a:rPr lang="en-US" sz="2000" b="1" dirty="0" err="1">
                <a:solidFill>
                  <a:srgbClr val="FF0000"/>
                </a:solidFill>
              </a:rPr>
              <a:t>ug</a:t>
            </a:r>
            <a:r>
              <a:rPr lang="en-US" sz="2000" b="1" dirty="0">
                <a:solidFill>
                  <a:srgbClr val="FF0000"/>
                </a:solidFill>
              </a:rPr>
              <a:t>/m3</a:t>
            </a:r>
            <a:r>
              <a:rPr lang="en-US" sz="2000" dirty="0">
                <a:solidFill>
                  <a:schemeClr val="tx1"/>
                </a:solidFill>
              </a:rPr>
              <a:t/>
            </a:r>
            <a:br>
              <a:rPr lang="en-US" sz="2000" dirty="0">
                <a:solidFill>
                  <a:schemeClr val="tx1"/>
                </a:solidFill>
              </a:rPr>
            </a:br>
            <a:r>
              <a:rPr lang="en-US" sz="2000" dirty="0">
                <a:solidFill>
                  <a:schemeClr val="tx1"/>
                </a:solidFill>
              </a:rPr>
              <a:t>	98</a:t>
            </a:r>
            <a:r>
              <a:rPr lang="en-US" sz="2000" baseline="30000" dirty="0">
                <a:solidFill>
                  <a:schemeClr val="tx1"/>
                </a:solidFill>
              </a:rPr>
              <a:t>th</a:t>
            </a:r>
            <a:r>
              <a:rPr lang="en-US" sz="2000" dirty="0">
                <a:solidFill>
                  <a:schemeClr val="tx1"/>
                </a:solidFill>
              </a:rPr>
              <a:t> percentile with EE data excluded = </a:t>
            </a:r>
            <a:r>
              <a:rPr lang="en-US" sz="2000" dirty="0" smtClean="0">
                <a:solidFill>
                  <a:schemeClr val="tx1"/>
                </a:solidFill>
              </a:rPr>
              <a:t>38 </a:t>
            </a:r>
            <a:r>
              <a:rPr lang="en-US" sz="2000" dirty="0" err="1">
                <a:solidFill>
                  <a:schemeClr val="tx1"/>
                </a:solidFill>
              </a:rPr>
              <a:t>ug</a:t>
            </a:r>
            <a:r>
              <a:rPr lang="en-US" sz="2000" dirty="0">
                <a:solidFill>
                  <a:schemeClr val="tx1"/>
                </a:solidFill>
              </a:rPr>
              <a:t>/m3</a:t>
            </a:r>
            <a:br>
              <a:rPr lang="en-US" sz="2000" dirty="0">
                <a:solidFill>
                  <a:schemeClr val="tx1"/>
                </a:solidFill>
              </a:rPr>
            </a:br>
            <a:r>
              <a:rPr lang="en-US" sz="2000" dirty="0">
                <a:solidFill>
                  <a:schemeClr val="tx1"/>
                </a:solidFill>
              </a:rPr>
              <a:t>2011	98</a:t>
            </a:r>
            <a:r>
              <a:rPr lang="en-US" sz="2000" baseline="30000" dirty="0">
                <a:solidFill>
                  <a:schemeClr val="tx1"/>
                </a:solidFill>
              </a:rPr>
              <a:t>th</a:t>
            </a:r>
            <a:r>
              <a:rPr lang="en-US" sz="2000" dirty="0">
                <a:solidFill>
                  <a:schemeClr val="tx1"/>
                </a:solidFill>
              </a:rPr>
              <a:t> percentile = </a:t>
            </a:r>
            <a:r>
              <a:rPr lang="en-US" sz="2000" dirty="0" smtClean="0">
                <a:solidFill>
                  <a:schemeClr val="tx1"/>
                </a:solidFill>
              </a:rPr>
              <a:t>43 </a:t>
            </a:r>
            <a:r>
              <a:rPr lang="en-US" sz="2000" dirty="0" err="1">
                <a:solidFill>
                  <a:schemeClr val="tx1"/>
                </a:solidFill>
              </a:rPr>
              <a:t>ug</a:t>
            </a:r>
            <a:r>
              <a:rPr lang="en-US" sz="2000" dirty="0">
                <a:solidFill>
                  <a:schemeClr val="tx1"/>
                </a:solidFill>
              </a:rPr>
              <a:t>/m3</a:t>
            </a:r>
            <a:br>
              <a:rPr lang="en-US" sz="2000" dirty="0">
                <a:solidFill>
                  <a:schemeClr val="tx1"/>
                </a:solidFill>
              </a:rPr>
            </a:br>
            <a:r>
              <a:rPr lang="en-US" sz="2000" dirty="0">
                <a:solidFill>
                  <a:schemeClr val="tx1"/>
                </a:solidFill>
              </a:rPr>
              <a:t>2010	98</a:t>
            </a:r>
            <a:r>
              <a:rPr lang="en-US" sz="2000" baseline="30000" dirty="0">
                <a:solidFill>
                  <a:schemeClr val="tx1"/>
                </a:solidFill>
              </a:rPr>
              <a:t>th</a:t>
            </a:r>
            <a:r>
              <a:rPr lang="en-US" sz="2000" dirty="0">
                <a:solidFill>
                  <a:schemeClr val="tx1"/>
                </a:solidFill>
              </a:rPr>
              <a:t> percentile = </a:t>
            </a:r>
            <a:r>
              <a:rPr lang="en-US" sz="2000" dirty="0" smtClean="0">
                <a:solidFill>
                  <a:schemeClr val="tx1"/>
                </a:solidFill>
              </a:rPr>
              <a:t>36 </a:t>
            </a:r>
            <a:r>
              <a:rPr lang="en-US" sz="2000" dirty="0" err="1">
                <a:solidFill>
                  <a:schemeClr val="tx1"/>
                </a:solidFill>
              </a:rPr>
              <a:t>ug</a:t>
            </a:r>
            <a:r>
              <a:rPr lang="en-US" sz="2000" dirty="0">
                <a:solidFill>
                  <a:schemeClr val="tx1"/>
                </a:solidFill>
              </a:rPr>
              <a:t>/m3</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2010 </a:t>
            </a:r>
            <a:r>
              <a:rPr lang="en-US" sz="2000" dirty="0">
                <a:solidFill>
                  <a:schemeClr val="tx1"/>
                </a:solidFill>
              </a:rPr>
              <a:t>– 2012 three-year average of 98</a:t>
            </a:r>
            <a:r>
              <a:rPr lang="en-US" sz="2000" baseline="30000" dirty="0">
                <a:solidFill>
                  <a:schemeClr val="tx1"/>
                </a:solidFill>
              </a:rPr>
              <a:t>th</a:t>
            </a:r>
            <a:r>
              <a:rPr lang="en-US" sz="2000" dirty="0">
                <a:solidFill>
                  <a:schemeClr val="tx1"/>
                </a:solidFill>
              </a:rPr>
              <a:t> percentile = </a:t>
            </a:r>
            <a:r>
              <a:rPr lang="en-US" sz="2000" b="1" dirty="0" smtClean="0">
                <a:solidFill>
                  <a:srgbClr val="FF0000"/>
                </a:solidFill>
              </a:rPr>
              <a:t>39</a:t>
            </a:r>
            <a:r>
              <a:rPr lang="en-US" sz="2000" dirty="0" smtClean="0">
                <a:solidFill>
                  <a:schemeClr val="tx1"/>
                </a:solidFill>
              </a:rPr>
              <a:t>/39 </a:t>
            </a:r>
            <a:r>
              <a:rPr lang="en-US" sz="2000" dirty="0" err="1" smtClean="0">
                <a:solidFill>
                  <a:schemeClr val="tx1"/>
                </a:solidFill>
              </a:rPr>
              <a:t>ug</a:t>
            </a:r>
            <a:r>
              <a:rPr lang="en-US" sz="2000" dirty="0" smtClean="0">
                <a:solidFill>
                  <a:schemeClr val="tx1"/>
                </a:solidFill>
              </a:rPr>
              <a:t>/m3</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note: filled 3/21/12 – 7/14/12 FDMS data gap with FRM precision data (POC1) – not sure how final 2012 data distribution will look when data in AQS is final.</a:t>
            </a:r>
            <a:endParaRPr lang="en-US" sz="2000" dirty="0">
              <a:solidFill>
                <a:schemeClr val="tx1"/>
              </a:solidFill>
            </a:endParaRPr>
          </a:p>
        </p:txBody>
      </p:sp>
    </p:spTree>
    <p:extLst>
      <p:ext uri="{BB962C8B-B14F-4D97-AF65-F5344CB8AC3E}">
        <p14:creationId xmlns:p14="http://schemas.microsoft.com/office/powerpoint/2010/main" val="273574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22" y="1066800"/>
            <a:ext cx="8096312" cy="448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799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43000"/>
            <a:ext cx="7897757"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486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b="1" dirty="0" smtClean="0"/>
              <a:t>Franklin </a:t>
            </a:r>
            <a:r>
              <a:rPr lang="en-US" sz="2400" b="1" dirty="0"/>
              <a:t>Data Analysis </a:t>
            </a:r>
            <a:r>
              <a:rPr lang="en-US" sz="2400" b="1" dirty="0" smtClean="0"/>
              <a:t>(2012 - 4</a:t>
            </a:r>
            <a:r>
              <a:rPr lang="en-US" sz="2400" b="1" baseline="30000" dirty="0" smtClean="0"/>
              <a:t>th</a:t>
            </a:r>
            <a:r>
              <a:rPr lang="en-US" sz="2400" b="1" dirty="0" smtClean="0"/>
              <a:t> </a:t>
            </a:r>
            <a:r>
              <a:rPr lang="en-US" sz="2400" b="1" dirty="0"/>
              <a:t>quarter data not QA’d)</a:t>
            </a:r>
            <a:r>
              <a:rPr lang="en-US" sz="1800" dirty="0"/>
              <a:t/>
            </a:r>
            <a:br>
              <a:rPr lang="en-US" sz="1800" dirty="0"/>
            </a:br>
            <a:r>
              <a:rPr lang="en-US" sz="1800" dirty="0"/>
              <a:t/>
            </a:r>
            <a:br>
              <a:rPr lang="en-US" sz="1800" dirty="0"/>
            </a:br>
            <a:r>
              <a:rPr lang="en-US" sz="1800" b="1" u="sng" dirty="0">
                <a:solidFill>
                  <a:schemeClr val="tx1"/>
                </a:solidFill>
              </a:rPr>
              <a:t>Annual NAAQS</a:t>
            </a:r>
            <a:r>
              <a:rPr lang="en-US" sz="1800" dirty="0">
                <a:solidFill>
                  <a:schemeClr val="tx1"/>
                </a:solidFill>
              </a:rPr>
              <a:t/>
            </a:r>
            <a:br>
              <a:rPr lang="en-US" sz="1800" dirty="0">
                <a:solidFill>
                  <a:schemeClr val="tx1"/>
                </a:solidFill>
              </a:rPr>
            </a:br>
            <a:r>
              <a:rPr lang="en-US" sz="1800" dirty="0">
                <a:solidFill>
                  <a:schemeClr val="tx1"/>
                </a:solidFill>
              </a:rPr>
              <a:t>2012	Annual Average with EE data included = </a:t>
            </a:r>
            <a:r>
              <a:rPr lang="en-US" sz="1800" b="1" dirty="0" smtClean="0">
                <a:solidFill>
                  <a:srgbClr val="FF0000"/>
                </a:solidFill>
              </a:rPr>
              <a:t>6.8 </a:t>
            </a:r>
            <a:r>
              <a:rPr lang="en-US" sz="1800" b="1" dirty="0" err="1">
                <a:solidFill>
                  <a:srgbClr val="FF0000"/>
                </a:solidFill>
              </a:rPr>
              <a:t>ug</a:t>
            </a:r>
            <a:r>
              <a:rPr lang="en-US" sz="1800" b="1" dirty="0">
                <a:solidFill>
                  <a:srgbClr val="FF0000"/>
                </a:solidFill>
              </a:rPr>
              <a:t>/m3</a:t>
            </a:r>
            <a:r>
              <a:rPr lang="en-US" sz="1800" dirty="0">
                <a:solidFill>
                  <a:schemeClr val="tx1"/>
                </a:solidFill>
              </a:rPr>
              <a:t/>
            </a:r>
            <a:br>
              <a:rPr lang="en-US" sz="1800" dirty="0">
                <a:solidFill>
                  <a:schemeClr val="tx1"/>
                </a:solidFill>
              </a:rPr>
            </a:br>
            <a:r>
              <a:rPr lang="en-US" sz="1800" dirty="0">
                <a:solidFill>
                  <a:schemeClr val="tx1"/>
                </a:solidFill>
              </a:rPr>
              <a:t>	Annual Average with EE data excluded = </a:t>
            </a:r>
            <a:r>
              <a:rPr lang="en-US" sz="1800" dirty="0" smtClean="0">
                <a:solidFill>
                  <a:schemeClr val="tx1"/>
                </a:solidFill>
              </a:rPr>
              <a:t>5.9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2011	Annual Average = </a:t>
            </a:r>
            <a:r>
              <a:rPr lang="en-US" sz="1800" dirty="0" smtClean="0">
                <a:solidFill>
                  <a:schemeClr val="tx1"/>
                </a:solidFill>
              </a:rPr>
              <a:t>7.4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smtClean="0">
                <a:solidFill>
                  <a:schemeClr val="tx1"/>
                </a:solidFill>
              </a:rPr>
              <a:t>2010*</a:t>
            </a:r>
            <a:r>
              <a:rPr lang="en-US" sz="1800" dirty="0">
                <a:solidFill>
                  <a:schemeClr val="tx1"/>
                </a:solidFill>
              </a:rPr>
              <a:t>	Annual Average = </a:t>
            </a:r>
            <a:r>
              <a:rPr lang="en-US" sz="1800" dirty="0" smtClean="0">
                <a:solidFill>
                  <a:schemeClr val="tx1"/>
                </a:solidFill>
              </a:rPr>
              <a:t>16.8*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2010 </a:t>
            </a:r>
            <a:r>
              <a:rPr lang="en-US" sz="1800" dirty="0">
                <a:solidFill>
                  <a:schemeClr val="tx1"/>
                </a:solidFill>
              </a:rPr>
              <a:t>– 2012 three-year average of annual averages = </a:t>
            </a:r>
            <a:r>
              <a:rPr lang="en-US" sz="1800" b="1" dirty="0" smtClean="0">
                <a:solidFill>
                  <a:srgbClr val="FF0000"/>
                </a:solidFill>
              </a:rPr>
              <a:t>10.3</a:t>
            </a:r>
            <a:r>
              <a:rPr lang="en-US" sz="1800" dirty="0" smtClean="0">
                <a:solidFill>
                  <a:schemeClr val="tx1"/>
                </a:solidFill>
              </a:rPr>
              <a:t>/10.0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
            </a:r>
            <a:br>
              <a:rPr lang="en-US" sz="1800" dirty="0">
                <a:solidFill>
                  <a:schemeClr val="tx1"/>
                </a:solidFill>
              </a:rPr>
            </a:br>
            <a:r>
              <a:rPr lang="en-US" sz="1800" b="1" u="sng" dirty="0">
                <a:solidFill>
                  <a:schemeClr val="tx1"/>
                </a:solidFill>
              </a:rPr>
              <a:t>Daily NAAQS </a:t>
            </a:r>
            <a:r>
              <a:rPr lang="en-US" sz="1800" b="1" dirty="0">
                <a:solidFill>
                  <a:schemeClr val="tx1"/>
                </a:solidFill>
              </a:rPr>
              <a:t/>
            </a:r>
            <a:br>
              <a:rPr lang="en-US" sz="1800" b="1" dirty="0">
                <a:solidFill>
                  <a:schemeClr val="tx1"/>
                </a:solidFill>
              </a:rPr>
            </a:br>
            <a:r>
              <a:rPr lang="en-US" sz="1800" dirty="0">
                <a:solidFill>
                  <a:schemeClr val="tx1"/>
                </a:solidFill>
              </a:rPr>
              <a:t>2012 	98</a:t>
            </a:r>
            <a:r>
              <a:rPr lang="en-US" sz="1800" baseline="30000" dirty="0">
                <a:solidFill>
                  <a:schemeClr val="tx1"/>
                </a:solidFill>
              </a:rPr>
              <a:t>th</a:t>
            </a:r>
            <a:r>
              <a:rPr lang="en-US" sz="1800" dirty="0">
                <a:solidFill>
                  <a:schemeClr val="tx1"/>
                </a:solidFill>
              </a:rPr>
              <a:t> percentile with EE data included = </a:t>
            </a:r>
            <a:r>
              <a:rPr lang="en-US" sz="1800" b="1" dirty="0" smtClean="0">
                <a:solidFill>
                  <a:srgbClr val="FF0000"/>
                </a:solidFill>
              </a:rPr>
              <a:t>32 </a:t>
            </a:r>
            <a:r>
              <a:rPr lang="en-US" sz="1800" b="1" dirty="0" err="1">
                <a:solidFill>
                  <a:srgbClr val="FF0000"/>
                </a:solidFill>
              </a:rPr>
              <a:t>ug</a:t>
            </a:r>
            <a:r>
              <a:rPr lang="en-US" sz="1800" b="1" dirty="0">
                <a:solidFill>
                  <a:srgbClr val="FF0000"/>
                </a:solidFill>
              </a:rPr>
              <a:t>/m3</a:t>
            </a:r>
            <a:r>
              <a:rPr lang="en-US" sz="1800" dirty="0">
                <a:solidFill>
                  <a:schemeClr val="tx1"/>
                </a:solidFill>
              </a:rPr>
              <a:t/>
            </a:r>
            <a:br>
              <a:rPr lang="en-US" sz="1800" dirty="0">
                <a:solidFill>
                  <a:schemeClr val="tx1"/>
                </a:solidFill>
              </a:rPr>
            </a:br>
            <a:r>
              <a:rPr lang="en-US" sz="1800" dirty="0">
                <a:solidFill>
                  <a:schemeClr val="tx1"/>
                </a:solidFill>
              </a:rPr>
              <a:t>	98</a:t>
            </a:r>
            <a:r>
              <a:rPr lang="en-US" sz="1800" baseline="30000" dirty="0">
                <a:solidFill>
                  <a:schemeClr val="tx1"/>
                </a:solidFill>
              </a:rPr>
              <a:t>th</a:t>
            </a:r>
            <a:r>
              <a:rPr lang="en-US" sz="1800" dirty="0">
                <a:solidFill>
                  <a:schemeClr val="tx1"/>
                </a:solidFill>
              </a:rPr>
              <a:t> percentile with EE data excluded = </a:t>
            </a:r>
            <a:r>
              <a:rPr lang="en-US" sz="1800" dirty="0" smtClean="0">
                <a:solidFill>
                  <a:schemeClr val="tx1"/>
                </a:solidFill>
              </a:rPr>
              <a:t>16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2011	98</a:t>
            </a:r>
            <a:r>
              <a:rPr lang="en-US" sz="1800" baseline="30000" dirty="0">
                <a:solidFill>
                  <a:schemeClr val="tx1"/>
                </a:solidFill>
              </a:rPr>
              <a:t>th</a:t>
            </a:r>
            <a:r>
              <a:rPr lang="en-US" sz="1800" dirty="0">
                <a:solidFill>
                  <a:schemeClr val="tx1"/>
                </a:solidFill>
              </a:rPr>
              <a:t> percentile = </a:t>
            </a:r>
            <a:r>
              <a:rPr lang="en-US" sz="1800" dirty="0" smtClean="0">
                <a:solidFill>
                  <a:schemeClr val="tx1"/>
                </a:solidFill>
              </a:rPr>
              <a:t>40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smtClean="0">
                <a:solidFill>
                  <a:schemeClr val="tx1"/>
                </a:solidFill>
              </a:rPr>
              <a:t>2010*</a:t>
            </a:r>
            <a:r>
              <a:rPr lang="en-US" sz="1800" dirty="0">
                <a:solidFill>
                  <a:schemeClr val="tx1"/>
                </a:solidFill>
              </a:rPr>
              <a:t>	98</a:t>
            </a:r>
            <a:r>
              <a:rPr lang="en-US" sz="1800" baseline="30000" dirty="0">
                <a:solidFill>
                  <a:schemeClr val="tx1"/>
                </a:solidFill>
              </a:rPr>
              <a:t>th</a:t>
            </a:r>
            <a:r>
              <a:rPr lang="en-US" sz="1800" dirty="0">
                <a:solidFill>
                  <a:schemeClr val="tx1"/>
                </a:solidFill>
              </a:rPr>
              <a:t> percentile = </a:t>
            </a:r>
            <a:r>
              <a:rPr lang="en-US" sz="1800" dirty="0" smtClean="0">
                <a:solidFill>
                  <a:schemeClr val="tx1"/>
                </a:solidFill>
              </a:rPr>
              <a:t>70*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2010 </a:t>
            </a:r>
            <a:r>
              <a:rPr lang="en-US" sz="1800" dirty="0">
                <a:solidFill>
                  <a:schemeClr val="tx1"/>
                </a:solidFill>
              </a:rPr>
              <a:t>– 2012 three-year average of 98</a:t>
            </a:r>
            <a:r>
              <a:rPr lang="en-US" sz="1800" baseline="30000" dirty="0">
                <a:solidFill>
                  <a:schemeClr val="tx1"/>
                </a:solidFill>
              </a:rPr>
              <a:t>th</a:t>
            </a:r>
            <a:r>
              <a:rPr lang="en-US" sz="1800" dirty="0">
                <a:solidFill>
                  <a:schemeClr val="tx1"/>
                </a:solidFill>
              </a:rPr>
              <a:t> percentile = </a:t>
            </a:r>
            <a:r>
              <a:rPr lang="en-US" sz="1800" b="1" dirty="0" smtClean="0">
                <a:solidFill>
                  <a:srgbClr val="FF0000"/>
                </a:solidFill>
              </a:rPr>
              <a:t>47</a:t>
            </a:r>
            <a:r>
              <a:rPr lang="en-US" sz="1800" dirty="0" smtClean="0">
                <a:solidFill>
                  <a:schemeClr val="tx1"/>
                </a:solidFill>
              </a:rPr>
              <a:t>/42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smtClean="0">
                <a:solidFill>
                  <a:schemeClr val="tx1"/>
                </a:solidFill>
              </a:rPr>
              <a:t>*note</a:t>
            </a:r>
            <a:r>
              <a:rPr lang="en-US" sz="1800" dirty="0">
                <a:solidFill>
                  <a:schemeClr val="tx1"/>
                </a:solidFill>
              </a:rPr>
              <a:t>: </a:t>
            </a:r>
            <a:r>
              <a:rPr lang="en-US" sz="1800" dirty="0" smtClean="0">
                <a:solidFill>
                  <a:schemeClr val="tx1"/>
                </a:solidFill>
              </a:rPr>
              <a:t>2010 data completeness not met due to site construction – ½ year </a:t>
            </a:r>
            <a:endParaRPr lang="en-US" sz="1800" dirty="0">
              <a:solidFill>
                <a:schemeClr val="tx1"/>
              </a:solidFill>
            </a:endParaRPr>
          </a:p>
        </p:txBody>
      </p:sp>
    </p:spTree>
    <p:extLst>
      <p:ext uri="{BB962C8B-B14F-4D97-AF65-F5344CB8AC3E}">
        <p14:creationId xmlns:p14="http://schemas.microsoft.com/office/powerpoint/2010/main" val="4111983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98" y="1295400"/>
            <a:ext cx="8572154" cy="420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590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2200" b="1" dirty="0" smtClean="0"/>
              <a:t>Treasure Valley PM2.5 Data Analysis (2012  - 4</a:t>
            </a:r>
            <a:r>
              <a:rPr lang="en-US" sz="2200" b="1" baseline="30000" dirty="0" smtClean="0"/>
              <a:t>th</a:t>
            </a:r>
            <a:r>
              <a:rPr lang="en-US" sz="2200" b="1" dirty="0" smtClean="0"/>
              <a:t> quarter data not QA’d)</a:t>
            </a:r>
            <a:r>
              <a:rPr lang="en-US" sz="3200" dirty="0" smtClean="0"/>
              <a:t/>
            </a:r>
            <a:br>
              <a:rPr lang="en-US" sz="3200" dirty="0" smtClean="0"/>
            </a:br>
            <a:r>
              <a:rPr lang="en-US" sz="3200" dirty="0" smtClean="0"/>
              <a:t/>
            </a:r>
            <a:br>
              <a:rPr lang="en-US" sz="3200" dirty="0" smtClean="0"/>
            </a:br>
            <a:r>
              <a:rPr lang="en-US" sz="2000" b="1" dirty="0" smtClean="0">
                <a:solidFill>
                  <a:schemeClr val="tx1"/>
                </a:solidFill>
              </a:rPr>
              <a:t>Boise (St. Luke’s – Meridian)</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
            </a:r>
            <a:br>
              <a:rPr lang="en-US" sz="2400" b="1" dirty="0" smtClean="0">
                <a:solidFill>
                  <a:schemeClr val="tx1"/>
                </a:solidFill>
              </a:rPr>
            </a:br>
            <a:r>
              <a:rPr lang="en-US" sz="1600" b="1" u="sng" dirty="0" smtClean="0">
                <a:solidFill>
                  <a:schemeClr val="tx1"/>
                </a:solidFill>
              </a:rPr>
              <a:t>Annual </a:t>
            </a:r>
            <a:r>
              <a:rPr lang="en-US" sz="1600" b="1" u="sng" dirty="0">
                <a:solidFill>
                  <a:schemeClr val="tx1"/>
                </a:solidFill>
              </a:rPr>
              <a:t>NAAQS</a:t>
            </a:r>
            <a:br>
              <a:rPr lang="en-US" sz="1600" b="1" u="sng" dirty="0">
                <a:solidFill>
                  <a:schemeClr val="tx1"/>
                </a:solidFill>
              </a:rPr>
            </a:br>
            <a:r>
              <a:rPr lang="en-US" sz="1800" dirty="0">
                <a:solidFill>
                  <a:schemeClr val="tx1"/>
                </a:solidFill>
              </a:rPr>
              <a:t>2012	Annual Average with EE data included = </a:t>
            </a:r>
            <a:r>
              <a:rPr lang="en-US" sz="1800" dirty="0" smtClean="0">
                <a:solidFill>
                  <a:schemeClr val="tx1"/>
                </a:solidFill>
              </a:rPr>
              <a:t> </a:t>
            </a:r>
            <a:r>
              <a:rPr lang="en-US" sz="1800" b="1" dirty="0" smtClean="0">
                <a:solidFill>
                  <a:srgbClr val="FF0000"/>
                </a:solidFill>
              </a:rPr>
              <a:t>8.5</a:t>
            </a:r>
            <a:r>
              <a:rPr lang="en-US" sz="1800" dirty="0" smtClean="0">
                <a:solidFill>
                  <a:srgbClr val="FF0000"/>
                </a:solidFill>
              </a:rPr>
              <a:t> </a:t>
            </a:r>
            <a:r>
              <a:rPr lang="en-US" sz="1800" b="1" dirty="0" err="1" smtClean="0">
                <a:solidFill>
                  <a:srgbClr val="FF0000"/>
                </a:solidFill>
              </a:rPr>
              <a:t>ug</a:t>
            </a:r>
            <a:r>
              <a:rPr lang="en-US" sz="1800" b="1" dirty="0" smtClean="0">
                <a:solidFill>
                  <a:srgbClr val="FF0000"/>
                </a:solidFill>
              </a:rPr>
              <a:t>/m3</a:t>
            </a:r>
            <a:r>
              <a:rPr lang="en-US" sz="1800" dirty="0">
                <a:solidFill>
                  <a:srgbClr val="FF0000"/>
                </a:solidFill>
              </a:rPr>
              <a:t/>
            </a:r>
            <a:br>
              <a:rPr lang="en-US" sz="1800" dirty="0">
                <a:solidFill>
                  <a:srgbClr val="FF0000"/>
                </a:solidFill>
              </a:rPr>
            </a:br>
            <a:r>
              <a:rPr lang="en-US" sz="1800" dirty="0">
                <a:solidFill>
                  <a:schemeClr val="tx1"/>
                </a:solidFill>
              </a:rPr>
              <a:t>	Annual Average with EE data excluded = </a:t>
            </a:r>
            <a:r>
              <a:rPr lang="en-US" sz="1800" dirty="0" smtClean="0">
                <a:solidFill>
                  <a:schemeClr val="tx1"/>
                </a:solidFill>
              </a:rPr>
              <a:t>7.3 </a:t>
            </a:r>
            <a:r>
              <a:rPr lang="en-US" sz="1800" dirty="0" err="1" smtClean="0">
                <a:solidFill>
                  <a:schemeClr val="tx1"/>
                </a:solidFill>
              </a:rPr>
              <a:t>ug</a:t>
            </a:r>
            <a:r>
              <a:rPr lang="en-US" sz="1800" dirty="0" smtClean="0">
                <a:solidFill>
                  <a:schemeClr val="tx1"/>
                </a:solidFill>
              </a:rPr>
              <a:t>/m3</a:t>
            </a:r>
            <a:r>
              <a:rPr lang="en-US" sz="1800" dirty="0">
                <a:solidFill>
                  <a:schemeClr val="tx1"/>
                </a:solidFill>
              </a:rPr>
              <a:t/>
            </a:r>
            <a:br>
              <a:rPr lang="en-US" sz="1800" dirty="0">
                <a:solidFill>
                  <a:schemeClr val="tx1"/>
                </a:solidFill>
              </a:rPr>
            </a:br>
            <a:r>
              <a:rPr lang="en-US" sz="1800" dirty="0">
                <a:solidFill>
                  <a:schemeClr val="tx1"/>
                </a:solidFill>
              </a:rPr>
              <a:t>2011	Annual Average = </a:t>
            </a:r>
            <a:r>
              <a:rPr lang="en-US" sz="1800" dirty="0" smtClean="0">
                <a:solidFill>
                  <a:schemeClr val="tx1"/>
                </a:solidFill>
              </a:rPr>
              <a:t>7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smtClean="0">
                <a:solidFill>
                  <a:schemeClr val="tx1"/>
                </a:solidFill>
              </a:rPr>
              <a:t>2010</a:t>
            </a:r>
            <a:r>
              <a:rPr lang="en-US" sz="1800" dirty="0">
                <a:solidFill>
                  <a:schemeClr val="tx1"/>
                </a:solidFill>
              </a:rPr>
              <a:t>	Annual Average = </a:t>
            </a:r>
            <a:r>
              <a:rPr lang="en-US" sz="1800" dirty="0" smtClean="0">
                <a:solidFill>
                  <a:schemeClr val="tx1"/>
                </a:solidFill>
              </a:rPr>
              <a:t>5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2010 – 2012 three-year average of annual averages = </a:t>
            </a:r>
            <a:r>
              <a:rPr lang="en-US" sz="1800" b="1" dirty="0" smtClean="0">
                <a:solidFill>
                  <a:srgbClr val="FF0000"/>
                </a:solidFill>
              </a:rPr>
              <a:t>6.8</a:t>
            </a:r>
            <a:r>
              <a:rPr lang="en-US" sz="1800" dirty="0" smtClean="0">
                <a:solidFill>
                  <a:schemeClr val="tx1"/>
                </a:solidFill>
              </a:rPr>
              <a:t>/6.4 </a:t>
            </a:r>
            <a:r>
              <a:rPr lang="en-US" sz="1800" dirty="0" err="1" smtClean="0">
                <a:solidFill>
                  <a:schemeClr val="tx1"/>
                </a:solidFill>
              </a:rPr>
              <a:t>ug</a:t>
            </a:r>
            <a:r>
              <a:rPr lang="en-US" sz="1800" dirty="0" smtClean="0">
                <a:solidFill>
                  <a:schemeClr val="tx1"/>
                </a:solidFill>
              </a:rPr>
              <a:t>/m3</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b="1" u="sng" dirty="0">
                <a:solidFill>
                  <a:schemeClr val="tx1"/>
                </a:solidFill>
              </a:rPr>
              <a:t>Daily NAAQS </a:t>
            </a:r>
            <a:r>
              <a:rPr lang="en-US" sz="1800" b="1" dirty="0">
                <a:solidFill>
                  <a:schemeClr val="tx1"/>
                </a:solidFill>
              </a:rPr>
              <a:t/>
            </a:r>
            <a:br>
              <a:rPr lang="en-US" sz="1800" b="1" dirty="0">
                <a:solidFill>
                  <a:schemeClr val="tx1"/>
                </a:solidFill>
              </a:rPr>
            </a:br>
            <a:r>
              <a:rPr lang="en-US" sz="1800" dirty="0">
                <a:solidFill>
                  <a:schemeClr val="tx1"/>
                </a:solidFill>
              </a:rPr>
              <a:t>2012 	98</a:t>
            </a:r>
            <a:r>
              <a:rPr lang="en-US" sz="1800" baseline="30000" dirty="0">
                <a:solidFill>
                  <a:schemeClr val="tx1"/>
                </a:solidFill>
              </a:rPr>
              <a:t>th</a:t>
            </a:r>
            <a:r>
              <a:rPr lang="en-US" sz="1800" dirty="0">
                <a:solidFill>
                  <a:schemeClr val="tx1"/>
                </a:solidFill>
              </a:rPr>
              <a:t> percentile with EE data included =</a:t>
            </a:r>
            <a:r>
              <a:rPr lang="en-US" sz="1800" b="1" dirty="0">
                <a:solidFill>
                  <a:schemeClr val="tx1"/>
                </a:solidFill>
              </a:rPr>
              <a:t> </a:t>
            </a:r>
            <a:r>
              <a:rPr lang="en-US" sz="1800" b="1" dirty="0" smtClean="0">
                <a:solidFill>
                  <a:srgbClr val="FF0000"/>
                </a:solidFill>
              </a:rPr>
              <a:t>42 </a:t>
            </a:r>
            <a:r>
              <a:rPr lang="en-US" sz="1800" b="1" dirty="0" err="1">
                <a:solidFill>
                  <a:srgbClr val="FF0000"/>
                </a:solidFill>
              </a:rPr>
              <a:t>ug</a:t>
            </a:r>
            <a:r>
              <a:rPr lang="en-US" sz="1800" b="1" dirty="0">
                <a:solidFill>
                  <a:srgbClr val="FF0000"/>
                </a:solidFill>
              </a:rPr>
              <a:t>/m3</a:t>
            </a:r>
            <a:r>
              <a:rPr lang="en-US" sz="1800" dirty="0">
                <a:solidFill>
                  <a:schemeClr val="tx1"/>
                </a:solidFill>
              </a:rPr>
              <a:t/>
            </a:r>
            <a:br>
              <a:rPr lang="en-US" sz="1800" dirty="0">
                <a:solidFill>
                  <a:schemeClr val="tx1"/>
                </a:solidFill>
              </a:rPr>
            </a:br>
            <a:r>
              <a:rPr lang="en-US" sz="1800" dirty="0">
                <a:solidFill>
                  <a:schemeClr val="tx1"/>
                </a:solidFill>
              </a:rPr>
              <a:t>	98</a:t>
            </a:r>
            <a:r>
              <a:rPr lang="en-US" sz="1800" baseline="30000" dirty="0">
                <a:solidFill>
                  <a:schemeClr val="tx1"/>
                </a:solidFill>
              </a:rPr>
              <a:t>th</a:t>
            </a:r>
            <a:r>
              <a:rPr lang="en-US" sz="1800" dirty="0">
                <a:solidFill>
                  <a:schemeClr val="tx1"/>
                </a:solidFill>
              </a:rPr>
              <a:t> percentile with EE data excluded = </a:t>
            </a:r>
            <a:r>
              <a:rPr lang="en-US" sz="1800" dirty="0" smtClean="0">
                <a:solidFill>
                  <a:schemeClr val="tx1"/>
                </a:solidFill>
              </a:rPr>
              <a:t>22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2011	98</a:t>
            </a:r>
            <a:r>
              <a:rPr lang="en-US" sz="1800" baseline="30000" dirty="0">
                <a:solidFill>
                  <a:schemeClr val="tx1"/>
                </a:solidFill>
              </a:rPr>
              <a:t>th</a:t>
            </a:r>
            <a:r>
              <a:rPr lang="en-US" sz="1800" dirty="0">
                <a:solidFill>
                  <a:schemeClr val="tx1"/>
                </a:solidFill>
              </a:rPr>
              <a:t> percentile = </a:t>
            </a:r>
            <a:r>
              <a:rPr lang="en-US" sz="1800" dirty="0" smtClean="0">
                <a:solidFill>
                  <a:schemeClr val="tx1"/>
                </a:solidFill>
              </a:rPr>
              <a:t>29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smtClean="0">
                <a:solidFill>
                  <a:schemeClr val="tx1"/>
                </a:solidFill>
              </a:rPr>
              <a:t>2010</a:t>
            </a:r>
            <a:r>
              <a:rPr lang="en-US" sz="1800" dirty="0">
                <a:solidFill>
                  <a:schemeClr val="tx1"/>
                </a:solidFill>
              </a:rPr>
              <a:t>	98</a:t>
            </a:r>
            <a:r>
              <a:rPr lang="en-US" sz="1800" baseline="30000" dirty="0">
                <a:solidFill>
                  <a:schemeClr val="tx1"/>
                </a:solidFill>
              </a:rPr>
              <a:t>th</a:t>
            </a:r>
            <a:r>
              <a:rPr lang="en-US" sz="1800" dirty="0">
                <a:solidFill>
                  <a:schemeClr val="tx1"/>
                </a:solidFill>
              </a:rPr>
              <a:t> percentile = </a:t>
            </a:r>
            <a:r>
              <a:rPr lang="en-US" sz="1800" dirty="0" smtClean="0">
                <a:solidFill>
                  <a:schemeClr val="tx1"/>
                </a:solidFill>
              </a:rPr>
              <a:t>12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2010 – 2012 three-year average of 98</a:t>
            </a:r>
            <a:r>
              <a:rPr lang="en-US" sz="1800" baseline="30000" dirty="0">
                <a:solidFill>
                  <a:schemeClr val="tx1"/>
                </a:solidFill>
              </a:rPr>
              <a:t>th</a:t>
            </a:r>
            <a:r>
              <a:rPr lang="en-US" sz="1800" dirty="0">
                <a:solidFill>
                  <a:schemeClr val="tx1"/>
                </a:solidFill>
              </a:rPr>
              <a:t> percentile = </a:t>
            </a:r>
            <a:r>
              <a:rPr lang="en-US" sz="1800" b="1" dirty="0" smtClean="0">
                <a:solidFill>
                  <a:srgbClr val="FF0000"/>
                </a:solidFill>
              </a:rPr>
              <a:t>28</a:t>
            </a:r>
            <a:r>
              <a:rPr lang="en-US" sz="1800" dirty="0" smtClean="0">
                <a:solidFill>
                  <a:schemeClr val="tx1"/>
                </a:solidFill>
              </a:rPr>
              <a:t>/21 </a:t>
            </a:r>
            <a:r>
              <a:rPr lang="en-US" sz="1800" dirty="0" err="1" smtClean="0">
                <a:solidFill>
                  <a:schemeClr val="tx1"/>
                </a:solidFill>
              </a:rPr>
              <a:t>ug</a:t>
            </a:r>
            <a:r>
              <a:rPr lang="en-US" sz="1800" dirty="0" smtClean="0">
                <a:solidFill>
                  <a:schemeClr val="tx1"/>
                </a:solidFill>
              </a:rPr>
              <a:t>/m3</a:t>
            </a: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3200" dirty="0" smtClean="0"/>
              <a:t/>
            </a:r>
            <a:br>
              <a:rPr lang="en-US" sz="3200" dirty="0" smtClean="0"/>
            </a:br>
            <a:r>
              <a:rPr lang="en-US" sz="3200" dirty="0" smtClean="0"/>
              <a:t>	</a:t>
            </a:r>
            <a:r>
              <a:rPr lang="en-US" sz="3200" dirty="0"/>
              <a:t/>
            </a:r>
            <a:br>
              <a:rPr lang="en-US" sz="3200" dirty="0"/>
            </a:br>
            <a:r>
              <a:rPr lang="en-US" sz="3200" dirty="0"/>
              <a:t/>
            </a:r>
            <a:br>
              <a:rPr lang="en-US" sz="3200" dirty="0"/>
            </a:br>
            <a:endParaRPr lang="en-US" sz="3200" dirty="0"/>
          </a:p>
        </p:txBody>
      </p:sp>
    </p:spTree>
    <p:extLst>
      <p:ext uri="{BB962C8B-B14F-4D97-AF65-F5344CB8AC3E}">
        <p14:creationId xmlns:p14="http://schemas.microsoft.com/office/powerpoint/2010/main" val="867453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53400" cy="437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579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pPr algn="l"/>
            <a:r>
              <a:rPr lang="en-US" sz="2200" b="1" dirty="0" smtClean="0"/>
              <a:t>Nampa Fire Station (2012  - 4</a:t>
            </a:r>
            <a:r>
              <a:rPr lang="en-US" sz="2200" b="1" baseline="30000" dirty="0" smtClean="0"/>
              <a:t>th</a:t>
            </a:r>
            <a:r>
              <a:rPr lang="en-US" sz="2200" b="1" dirty="0" smtClean="0"/>
              <a:t> quarter data not QA’d)</a:t>
            </a:r>
            <a:r>
              <a:rPr lang="en-US" sz="2800" b="1" dirty="0" smtClean="0"/>
              <a:t/>
            </a:r>
            <a:br>
              <a:rPr lang="en-US" sz="2800" b="1" dirty="0" smtClean="0"/>
            </a:br>
            <a:r>
              <a:rPr lang="en-US" sz="1800" dirty="0"/>
              <a:t/>
            </a:r>
            <a:br>
              <a:rPr lang="en-US" sz="1800" dirty="0"/>
            </a:br>
            <a:r>
              <a:rPr lang="en-US" sz="1800" b="1" u="sng" dirty="0">
                <a:solidFill>
                  <a:schemeClr val="tx1"/>
                </a:solidFill>
              </a:rPr>
              <a:t>Annual NAAQS</a:t>
            </a:r>
            <a:br>
              <a:rPr lang="en-US" sz="1800" b="1" u="sng" dirty="0">
                <a:solidFill>
                  <a:schemeClr val="tx1"/>
                </a:solidFill>
              </a:rPr>
            </a:br>
            <a:r>
              <a:rPr lang="en-US" sz="1800" dirty="0">
                <a:solidFill>
                  <a:schemeClr val="tx1"/>
                </a:solidFill>
              </a:rPr>
              <a:t>2012	Annual Average with EE data included =  </a:t>
            </a:r>
            <a:r>
              <a:rPr lang="en-US" sz="1800" b="1" dirty="0" smtClean="0">
                <a:solidFill>
                  <a:srgbClr val="FF0000"/>
                </a:solidFill>
              </a:rPr>
              <a:t>10.6</a:t>
            </a:r>
            <a:r>
              <a:rPr lang="en-US" sz="1800" dirty="0" smtClean="0">
                <a:solidFill>
                  <a:srgbClr val="FF0000"/>
                </a:solidFill>
              </a:rPr>
              <a:t> </a:t>
            </a:r>
            <a:r>
              <a:rPr lang="en-US" sz="1800" b="1" dirty="0" err="1">
                <a:solidFill>
                  <a:srgbClr val="FF0000"/>
                </a:solidFill>
              </a:rPr>
              <a:t>ug</a:t>
            </a:r>
            <a:r>
              <a:rPr lang="en-US" sz="1800" b="1" dirty="0">
                <a:solidFill>
                  <a:srgbClr val="FF0000"/>
                </a:solidFill>
              </a:rPr>
              <a:t>/m3</a:t>
            </a:r>
            <a:r>
              <a:rPr lang="en-US" sz="1800" dirty="0">
                <a:solidFill>
                  <a:srgbClr val="FF0000"/>
                </a:solidFill>
              </a:rPr>
              <a:t/>
            </a:r>
            <a:br>
              <a:rPr lang="en-US" sz="1800" dirty="0">
                <a:solidFill>
                  <a:srgbClr val="FF0000"/>
                </a:solidFill>
              </a:rPr>
            </a:br>
            <a:r>
              <a:rPr lang="en-US" sz="1800" dirty="0">
                <a:solidFill>
                  <a:schemeClr val="tx1"/>
                </a:solidFill>
              </a:rPr>
              <a:t>	Annual Average with EE data excluded = </a:t>
            </a:r>
            <a:r>
              <a:rPr lang="en-US" sz="1800" dirty="0" smtClean="0">
                <a:solidFill>
                  <a:schemeClr val="tx1"/>
                </a:solidFill>
              </a:rPr>
              <a:t>9.8 </a:t>
            </a:r>
            <a:r>
              <a:rPr lang="en-US" sz="1800" dirty="0" err="1" smtClean="0">
                <a:solidFill>
                  <a:schemeClr val="tx1"/>
                </a:solidFill>
              </a:rPr>
              <a:t>ug</a:t>
            </a:r>
            <a:r>
              <a:rPr lang="en-US" sz="1800" dirty="0" smtClean="0">
                <a:solidFill>
                  <a:schemeClr val="tx1"/>
                </a:solidFill>
              </a:rPr>
              <a:t>/m3</a:t>
            </a:r>
            <a:r>
              <a:rPr lang="en-US" sz="1800" dirty="0">
                <a:solidFill>
                  <a:schemeClr val="tx1"/>
                </a:solidFill>
              </a:rPr>
              <a:t/>
            </a:r>
            <a:br>
              <a:rPr lang="en-US" sz="1800" dirty="0">
                <a:solidFill>
                  <a:schemeClr val="tx1"/>
                </a:solidFill>
              </a:rPr>
            </a:br>
            <a:r>
              <a:rPr lang="en-US" sz="1800" dirty="0">
                <a:solidFill>
                  <a:schemeClr val="tx1"/>
                </a:solidFill>
              </a:rPr>
              <a:t>2011	Annual Average = </a:t>
            </a:r>
            <a:r>
              <a:rPr lang="en-US" sz="1800" dirty="0" smtClean="0">
                <a:solidFill>
                  <a:schemeClr val="tx1"/>
                </a:solidFill>
              </a:rPr>
              <a:t>8.9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2010	Annual Average = </a:t>
            </a:r>
            <a:r>
              <a:rPr lang="en-US" sz="1800" dirty="0" smtClean="0">
                <a:solidFill>
                  <a:schemeClr val="tx1"/>
                </a:solidFill>
              </a:rPr>
              <a:t>5.9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2010 – 2012 three-year average of annual averages = </a:t>
            </a:r>
            <a:r>
              <a:rPr lang="en-US" sz="1800" b="1" dirty="0" smtClean="0">
                <a:solidFill>
                  <a:srgbClr val="FF0000"/>
                </a:solidFill>
              </a:rPr>
              <a:t>8.5</a:t>
            </a:r>
            <a:r>
              <a:rPr lang="en-US" sz="1800" dirty="0" smtClean="0">
                <a:solidFill>
                  <a:schemeClr val="tx1"/>
                </a:solidFill>
              </a:rPr>
              <a:t>/8.2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
            </a:r>
            <a:br>
              <a:rPr lang="en-US" sz="1800" dirty="0">
                <a:solidFill>
                  <a:schemeClr val="tx1"/>
                </a:solidFill>
              </a:rPr>
            </a:br>
            <a:r>
              <a:rPr lang="en-US" sz="1800" b="1" u="sng" dirty="0">
                <a:solidFill>
                  <a:schemeClr val="tx1"/>
                </a:solidFill>
              </a:rPr>
              <a:t>Daily NAAQS </a:t>
            </a:r>
            <a:r>
              <a:rPr lang="en-US" sz="1800" b="1" dirty="0">
                <a:solidFill>
                  <a:schemeClr val="tx1"/>
                </a:solidFill>
              </a:rPr>
              <a:t/>
            </a:r>
            <a:br>
              <a:rPr lang="en-US" sz="1800" b="1" dirty="0">
                <a:solidFill>
                  <a:schemeClr val="tx1"/>
                </a:solidFill>
              </a:rPr>
            </a:br>
            <a:r>
              <a:rPr lang="en-US" sz="1800" dirty="0">
                <a:solidFill>
                  <a:schemeClr val="tx1"/>
                </a:solidFill>
              </a:rPr>
              <a:t>2012 	98</a:t>
            </a:r>
            <a:r>
              <a:rPr lang="en-US" sz="1800" baseline="30000" dirty="0">
                <a:solidFill>
                  <a:schemeClr val="tx1"/>
                </a:solidFill>
              </a:rPr>
              <a:t>th</a:t>
            </a:r>
            <a:r>
              <a:rPr lang="en-US" sz="1800" dirty="0">
                <a:solidFill>
                  <a:schemeClr val="tx1"/>
                </a:solidFill>
              </a:rPr>
              <a:t> percentile with EE data included =</a:t>
            </a:r>
            <a:r>
              <a:rPr lang="en-US" sz="1800" b="1" dirty="0">
                <a:solidFill>
                  <a:schemeClr val="tx1"/>
                </a:solidFill>
              </a:rPr>
              <a:t> </a:t>
            </a:r>
            <a:r>
              <a:rPr lang="en-US" sz="1800" b="1" dirty="0" smtClean="0">
                <a:solidFill>
                  <a:srgbClr val="FF0000"/>
                </a:solidFill>
              </a:rPr>
              <a:t>27 </a:t>
            </a:r>
            <a:r>
              <a:rPr lang="en-US" sz="1800" b="1" dirty="0" err="1">
                <a:solidFill>
                  <a:srgbClr val="FF0000"/>
                </a:solidFill>
              </a:rPr>
              <a:t>ug</a:t>
            </a:r>
            <a:r>
              <a:rPr lang="en-US" sz="1800" b="1" dirty="0">
                <a:solidFill>
                  <a:srgbClr val="FF0000"/>
                </a:solidFill>
              </a:rPr>
              <a:t>/m3</a:t>
            </a:r>
            <a:r>
              <a:rPr lang="en-US" sz="1800" dirty="0">
                <a:solidFill>
                  <a:srgbClr val="FF0000"/>
                </a:solidFill>
              </a:rPr>
              <a:t/>
            </a:r>
            <a:br>
              <a:rPr lang="en-US" sz="1800" dirty="0">
                <a:solidFill>
                  <a:srgbClr val="FF0000"/>
                </a:solidFill>
              </a:rPr>
            </a:br>
            <a:r>
              <a:rPr lang="en-US" sz="1800" dirty="0">
                <a:solidFill>
                  <a:schemeClr val="tx1"/>
                </a:solidFill>
              </a:rPr>
              <a:t>	98</a:t>
            </a:r>
            <a:r>
              <a:rPr lang="en-US" sz="1800" baseline="30000" dirty="0">
                <a:solidFill>
                  <a:schemeClr val="tx1"/>
                </a:solidFill>
              </a:rPr>
              <a:t>th</a:t>
            </a:r>
            <a:r>
              <a:rPr lang="en-US" sz="1800" dirty="0">
                <a:solidFill>
                  <a:schemeClr val="tx1"/>
                </a:solidFill>
              </a:rPr>
              <a:t> percentile with EE data excluded = </a:t>
            </a:r>
            <a:r>
              <a:rPr lang="en-US" sz="1800" dirty="0" smtClean="0">
                <a:solidFill>
                  <a:schemeClr val="tx1"/>
                </a:solidFill>
              </a:rPr>
              <a:t>25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2011	98</a:t>
            </a:r>
            <a:r>
              <a:rPr lang="en-US" sz="1800" baseline="30000" dirty="0">
                <a:solidFill>
                  <a:schemeClr val="tx1"/>
                </a:solidFill>
              </a:rPr>
              <a:t>th</a:t>
            </a:r>
            <a:r>
              <a:rPr lang="en-US" sz="1800" dirty="0">
                <a:solidFill>
                  <a:schemeClr val="tx1"/>
                </a:solidFill>
              </a:rPr>
              <a:t> percentile = </a:t>
            </a:r>
            <a:r>
              <a:rPr lang="en-US" sz="1800" dirty="0" smtClean="0">
                <a:solidFill>
                  <a:schemeClr val="tx1"/>
                </a:solidFill>
              </a:rPr>
              <a:t>23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2010	98</a:t>
            </a:r>
            <a:r>
              <a:rPr lang="en-US" sz="1800" baseline="30000" dirty="0">
                <a:solidFill>
                  <a:schemeClr val="tx1"/>
                </a:solidFill>
              </a:rPr>
              <a:t>th</a:t>
            </a:r>
            <a:r>
              <a:rPr lang="en-US" sz="1800" dirty="0">
                <a:solidFill>
                  <a:schemeClr val="tx1"/>
                </a:solidFill>
              </a:rPr>
              <a:t> percentile = </a:t>
            </a:r>
            <a:r>
              <a:rPr lang="en-US" sz="1800" dirty="0" smtClean="0">
                <a:solidFill>
                  <a:schemeClr val="tx1"/>
                </a:solidFill>
              </a:rPr>
              <a:t>15 </a:t>
            </a:r>
            <a:r>
              <a:rPr lang="en-US" sz="1800" dirty="0" err="1">
                <a:solidFill>
                  <a:schemeClr val="tx1"/>
                </a:solidFill>
              </a:rPr>
              <a:t>ug</a:t>
            </a:r>
            <a:r>
              <a:rPr lang="en-US" sz="1800" dirty="0">
                <a:solidFill>
                  <a:schemeClr val="tx1"/>
                </a:solidFill>
              </a:rPr>
              <a:t>/m3</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2010 – 2012 three-year average of 98</a:t>
            </a:r>
            <a:r>
              <a:rPr lang="en-US" sz="1800" baseline="30000" dirty="0">
                <a:solidFill>
                  <a:schemeClr val="tx1"/>
                </a:solidFill>
              </a:rPr>
              <a:t>th</a:t>
            </a:r>
            <a:r>
              <a:rPr lang="en-US" sz="1800" dirty="0">
                <a:solidFill>
                  <a:schemeClr val="tx1"/>
                </a:solidFill>
              </a:rPr>
              <a:t> percentile = </a:t>
            </a:r>
            <a:r>
              <a:rPr lang="en-US" sz="1800" b="1" dirty="0" smtClean="0">
                <a:solidFill>
                  <a:srgbClr val="FF0000"/>
                </a:solidFill>
              </a:rPr>
              <a:t>22</a:t>
            </a:r>
            <a:r>
              <a:rPr lang="en-US" sz="1800" dirty="0" smtClean="0">
                <a:solidFill>
                  <a:schemeClr val="tx1"/>
                </a:solidFill>
              </a:rPr>
              <a:t>/21 </a:t>
            </a:r>
            <a:r>
              <a:rPr lang="en-US" sz="1800" dirty="0" err="1">
                <a:solidFill>
                  <a:schemeClr val="tx1"/>
                </a:solidFill>
              </a:rPr>
              <a:t>ug</a:t>
            </a:r>
            <a:r>
              <a:rPr lang="en-US" sz="1800" dirty="0">
                <a:solidFill>
                  <a:schemeClr val="tx1"/>
                </a:solidFill>
              </a:rPr>
              <a:t>/m3</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8430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62600"/>
          </a:xfrm>
        </p:spPr>
        <p:txBody>
          <a:bodyPr>
            <a:normAutofit/>
          </a:bodyPr>
          <a:lstStyle/>
          <a:p>
            <a:pPr algn="l"/>
            <a:r>
              <a:rPr lang="en-US" sz="2800" b="1" dirty="0" smtClean="0"/>
              <a:t>EPA – June 2012 Draft EER Guidance</a:t>
            </a:r>
            <a:r>
              <a:rPr lang="en-US" sz="4000" dirty="0" smtClean="0"/>
              <a:t/>
            </a:r>
            <a:br>
              <a:rPr lang="en-US" sz="4000" dirty="0" smtClean="0"/>
            </a:br>
            <a:r>
              <a:rPr lang="en-US" sz="4000" dirty="0" smtClean="0"/>
              <a:t/>
            </a:r>
            <a:br>
              <a:rPr lang="en-US" sz="4000" dirty="0" smtClean="0"/>
            </a:br>
            <a:r>
              <a:rPr lang="en-US" sz="2200" dirty="0" smtClean="0">
                <a:solidFill>
                  <a:schemeClr val="tx1"/>
                </a:solidFill>
              </a:rPr>
              <a:t>1</a:t>
            </a:r>
            <a:r>
              <a:rPr lang="en-US" sz="2200" dirty="0">
                <a:solidFill>
                  <a:schemeClr val="tx1"/>
                </a:solidFill>
              </a:rPr>
              <a:t>. </a:t>
            </a:r>
            <a:r>
              <a:rPr lang="en-US" sz="2200" dirty="0" smtClean="0">
                <a:solidFill>
                  <a:schemeClr val="tx1"/>
                </a:solidFill>
              </a:rPr>
              <a:t> </a:t>
            </a:r>
            <a:r>
              <a:rPr lang="en-US" sz="2000" dirty="0" smtClean="0">
                <a:solidFill>
                  <a:schemeClr val="tx1"/>
                </a:solidFill>
              </a:rPr>
              <a:t>The event was not </a:t>
            </a:r>
            <a:r>
              <a:rPr lang="en-US" sz="2000" dirty="0">
                <a:solidFill>
                  <a:srgbClr val="FF0000"/>
                </a:solidFill>
              </a:rPr>
              <a:t>reasonably controllable </a:t>
            </a:r>
            <a:r>
              <a:rPr lang="en-US" sz="2000" dirty="0">
                <a:solidFill>
                  <a:schemeClr val="tx1"/>
                </a:solidFill>
              </a:rPr>
              <a:t>or </a:t>
            </a:r>
            <a:r>
              <a:rPr lang="en-US" sz="2000" dirty="0" smtClean="0">
                <a:solidFill>
                  <a:schemeClr val="tx1"/>
                </a:solidFill>
              </a:rPr>
              <a:t>preventable.</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2. </a:t>
            </a:r>
            <a:r>
              <a:rPr lang="en-US" sz="2000" dirty="0" smtClean="0">
                <a:solidFill>
                  <a:schemeClr val="tx1"/>
                </a:solidFill>
              </a:rPr>
              <a:t> If </a:t>
            </a:r>
            <a:r>
              <a:rPr lang="en-US" sz="2000" dirty="0">
                <a:solidFill>
                  <a:schemeClr val="tx1"/>
                </a:solidFill>
              </a:rPr>
              <a:t>the event was caused by human activity, that human activity is 	</a:t>
            </a:r>
            <a:r>
              <a:rPr lang="en-US" sz="2000" dirty="0" smtClean="0">
                <a:solidFill>
                  <a:schemeClr val="tx1"/>
                </a:solidFill>
              </a:rPr>
              <a:t>unlikely </a:t>
            </a:r>
            <a:r>
              <a:rPr lang="en-US" sz="2000" dirty="0">
                <a:solidFill>
                  <a:schemeClr val="tx1"/>
                </a:solidFill>
              </a:rPr>
              <a:t>to recur at </a:t>
            </a:r>
            <a:r>
              <a:rPr lang="en-US" sz="2000" dirty="0" smtClean="0">
                <a:solidFill>
                  <a:schemeClr val="tx1"/>
                </a:solidFill>
              </a:rPr>
              <a:t>a particular location.</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3. </a:t>
            </a:r>
            <a:r>
              <a:rPr lang="en-US" sz="2000" dirty="0" smtClean="0">
                <a:solidFill>
                  <a:schemeClr val="tx1"/>
                </a:solidFill>
              </a:rPr>
              <a:t> Clear </a:t>
            </a:r>
            <a:r>
              <a:rPr lang="en-US" sz="2000" dirty="0">
                <a:solidFill>
                  <a:schemeClr val="tx1"/>
                </a:solidFill>
              </a:rPr>
              <a:t>causal relationship between specific event and monitored </a:t>
            </a:r>
            <a:r>
              <a:rPr lang="en-US" sz="2000" dirty="0" smtClean="0">
                <a:solidFill>
                  <a:schemeClr val="tx1"/>
                </a:solidFill>
              </a:rPr>
              <a:t>	concentration.</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4. </a:t>
            </a:r>
            <a:r>
              <a:rPr lang="en-US" sz="2000" dirty="0" smtClean="0">
                <a:solidFill>
                  <a:schemeClr val="tx1"/>
                </a:solidFill>
              </a:rPr>
              <a:t> No </a:t>
            </a:r>
            <a:r>
              <a:rPr lang="en-US" sz="2000" dirty="0" err="1">
                <a:solidFill>
                  <a:schemeClr val="tx1"/>
                </a:solidFill>
              </a:rPr>
              <a:t>exceedance</a:t>
            </a:r>
            <a:r>
              <a:rPr lang="en-US" sz="2000" dirty="0">
                <a:solidFill>
                  <a:schemeClr val="tx1"/>
                </a:solidFill>
              </a:rPr>
              <a:t> or violation but for the </a:t>
            </a:r>
            <a:r>
              <a:rPr lang="en-US" sz="2000" dirty="0" smtClean="0">
                <a:solidFill>
                  <a:schemeClr val="tx1"/>
                </a:solidFill>
              </a:rPr>
              <a:t>event.</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1800" dirty="0">
                <a:solidFill>
                  <a:schemeClr val="tx1"/>
                </a:solidFill>
              </a:rPr>
              <a:t>EPA’s position is that these four elements represent distinct facts that air agencies </a:t>
            </a:r>
            <a:r>
              <a:rPr lang="en-US" sz="1800" dirty="0" smtClean="0">
                <a:solidFill>
                  <a:schemeClr val="tx1"/>
                </a:solidFill>
              </a:rPr>
              <a:t>must demonstrate </a:t>
            </a:r>
            <a:r>
              <a:rPr lang="en-US" sz="1800" dirty="0">
                <a:solidFill>
                  <a:schemeClr val="tx1"/>
                </a:solidFill>
              </a:rPr>
              <a:t>for the EPA to concur on an event claim</a:t>
            </a:r>
            <a:r>
              <a:rPr lang="en-US" sz="1800" dirty="0" smtClean="0">
                <a:solidFill>
                  <a:schemeClr val="tx1"/>
                </a:solidFill>
              </a:rPr>
              <a:t>.  If the event is natural (e.g. unwanted wildfire) then the second fact is not included in a demonstration.</a:t>
            </a:r>
            <a:endParaRPr lang="en-US" sz="1800" dirty="0">
              <a:solidFill>
                <a:schemeClr val="tx1"/>
              </a:solidFill>
            </a:endParaRPr>
          </a:p>
        </p:txBody>
      </p:sp>
    </p:spTree>
    <p:extLst>
      <p:ext uri="{BB962C8B-B14F-4D97-AF65-F5344CB8AC3E}">
        <p14:creationId xmlns:p14="http://schemas.microsoft.com/office/powerpoint/2010/main" val="106803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053035"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765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2200" b="1" dirty="0" smtClean="0"/>
              <a:t/>
            </a:r>
            <a:br>
              <a:rPr lang="en-US" sz="2200" b="1" dirty="0" smtClean="0"/>
            </a:br>
            <a:r>
              <a:rPr lang="en-US" sz="2200" b="1" dirty="0"/>
              <a:t/>
            </a:r>
            <a:br>
              <a:rPr lang="en-US" sz="2200" b="1" dirty="0"/>
            </a:br>
            <a:r>
              <a:rPr lang="en-US" sz="2200" b="1" dirty="0" smtClean="0"/>
              <a:t/>
            </a:r>
            <a:br>
              <a:rPr lang="en-US" sz="2200" b="1" dirty="0" smtClean="0"/>
            </a:br>
            <a:r>
              <a:rPr lang="en-US" sz="2200" b="1" dirty="0"/>
              <a:t/>
            </a:r>
            <a:br>
              <a:rPr lang="en-US" sz="2200" b="1" dirty="0"/>
            </a:br>
            <a:r>
              <a:rPr lang="en-US" sz="2700" b="1" dirty="0" smtClean="0"/>
              <a:t>Treasure </a:t>
            </a:r>
            <a:r>
              <a:rPr lang="en-US" sz="2700" b="1" dirty="0"/>
              <a:t>Valley </a:t>
            </a:r>
            <a:r>
              <a:rPr lang="en-US" sz="2700" b="1" dirty="0" smtClean="0"/>
              <a:t>PM10 </a:t>
            </a:r>
            <a:r>
              <a:rPr lang="en-US" sz="2700" b="1" dirty="0"/>
              <a:t>Data Analysis (</a:t>
            </a:r>
            <a:r>
              <a:rPr lang="en-US" sz="2700" b="1" dirty="0" smtClean="0"/>
              <a:t>2012 - </a:t>
            </a:r>
            <a:r>
              <a:rPr lang="en-US" sz="2700" b="1" dirty="0"/>
              <a:t>4</a:t>
            </a:r>
            <a:r>
              <a:rPr lang="en-US" sz="2700" b="1" baseline="30000" dirty="0"/>
              <a:t>th</a:t>
            </a:r>
            <a:r>
              <a:rPr lang="en-US" sz="2700" b="1" dirty="0"/>
              <a:t> quarter data not QA’d</a:t>
            </a:r>
            <a:r>
              <a:rPr lang="en-US" sz="2700" b="1" dirty="0" smtClean="0"/>
              <a:t>)</a:t>
            </a:r>
            <a:r>
              <a:rPr lang="en-US" sz="2200" b="1" dirty="0" smtClean="0"/>
              <a:t/>
            </a:r>
            <a:br>
              <a:rPr lang="en-US" sz="2200" b="1" dirty="0" smtClean="0"/>
            </a:br>
            <a:r>
              <a:rPr lang="en-US" sz="2200" b="1" dirty="0" smtClean="0"/>
              <a:t/>
            </a:r>
            <a:br>
              <a:rPr lang="en-US" sz="2200" b="1" dirty="0" smtClean="0"/>
            </a:br>
            <a:r>
              <a:rPr lang="en-US" sz="2200" b="1" dirty="0" smtClean="0">
                <a:solidFill>
                  <a:schemeClr val="tx1"/>
                </a:solidFill>
              </a:rPr>
              <a:t>Number of </a:t>
            </a:r>
            <a:r>
              <a:rPr lang="en-US" sz="2200" b="1" dirty="0" err="1" smtClean="0">
                <a:solidFill>
                  <a:schemeClr val="tx1"/>
                </a:solidFill>
              </a:rPr>
              <a:t>Exceedances</a:t>
            </a:r>
            <a:r>
              <a:rPr lang="en-US" sz="2200" b="1" dirty="0" smtClean="0">
                <a:solidFill>
                  <a:schemeClr val="tx1"/>
                </a:solidFill>
              </a:rPr>
              <a:t> – Boise Fire Station</a:t>
            </a:r>
            <a:br>
              <a:rPr lang="en-US" sz="2200" b="1" dirty="0" smtClean="0">
                <a:solidFill>
                  <a:schemeClr val="tx1"/>
                </a:solidFill>
              </a:rPr>
            </a:br>
            <a:r>
              <a:rPr lang="en-US" sz="2200" b="1" dirty="0" smtClean="0">
                <a:solidFill>
                  <a:schemeClr val="tx1"/>
                </a:solidFill>
              </a:rPr>
              <a:t>		2010	0</a:t>
            </a:r>
            <a:br>
              <a:rPr lang="en-US" sz="2200" b="1" dirty="0" smtClean="0">
                <a:solidFill>
                  <a:schemeClr val="tx1"/>
                </a:solidFill>
              </a:rPr>
            </a:br>
            <a:r>
              <a:rPr lang="en-US" sz="2200" b="1" dirty="0">
                <a:solidFill>
                  <a:schemeClr val="tx1"/>
                </a:solidFill>
              </a:rPr>
              <a:t>	</a:t>
            </a:r>
            <a:r>
              <a:rPr lang="en-US" sz="2200" b="1" dirty="0" smtClean="0">
                <a:solidFill>
                  <a:schemeClr val="tx1"/>
                </a:solidFill>
              </a:rPr>
              <a:t>	2011	2</a:t>
            </a:r>
            <a:br>
              <a:rPr lang="en-US" sz="2200" b="1" dirty="0" smtClean="0">
                <a:solidFill>
                  <a:schemeClr val="tx1"/>
                </a:solidFill>
              </a:rPr>
            </a:br>
            <a:r>
              <a:rPr lang="en-US" sz="2200" b="1" dirty="0">
                <a:solidFill>
                  <a:schemeClr val="tx1"/>
                </a:solidFill>
              </a:rPr>
              <a:t>	</a:t>
            </a:r>
            <a:r>
              <a:rPr lang="en-US" sz="2200" b="1" dirty="0" smtClean="0">
                <a:solidFill>
                  <a:schemeClr val="tx1"/>
                </a:solidFill>
              </a:rPr>
              <a:t>	2012	2</a:t>
            </a:r>
            <a:br>
              <a:rPr lang="en-US" sz="2200" b="1" dirty="0" smtClean="0">
                <a:solidFill>
                  <a:schemeClr val="tx1"/>
                </a:solidFill>
              </a:rPr>
            </a:br>
            <a:r>
              <a:rPr lang="en-US" sz="2200" b="1" dirty="0" smtClean="0">
                <a:solidFill>
                  <a:schemeClr val="tx1"/>
                </a:solidFill>
              </a:rPr>
              <a:t>2010-2012 3-yr average = 1.3 which violates NAAQS</a:t>
            </a:r>
            <a:br>
              <a:rPr lang="en-US" sz="2200" b="1" dirty="0" smtClean="0">
                <a:solidFill>
                  <a:schemeClr val="tx1"/>
                </a:solidFill>
              </a:rPr>
            </a:br>
            <a:r>
              <a:rPr lang="en-US" sz="2200" b="1" dirty="0">
                <a:solidFill>
                  <a:schemeClr val="tx1"/>
                </a:solidFill>
              </a:rPr>
              <a:t/>
            </a:r>
            <a:br>
              <a:rPr lang="en-US" sz="2200" b="1" dirty="0">
                <a:solidFill>
                  <a:schemeClr val="tx1"/>
                </a:solidFill>
              </a:rPr>
            </a:br>
            <a:r>
              <a:rPr lang="en-US" sz="2200" b="1" dirty="0" smtClean="0">
                <a:solidFill>
                  <a:schemeClr val="tx1"/>
                </a:solidFill>
              </a:rPr>
              <a:t>Number of </a:t>
            </a:r>
            <a:r>
              <a:rPr lang="en-US" sz="2200" b="1" dirty="0" err="1" smtClean="0">
                <a:solidFill>
                  <a:schemeClr val="tx1"/>
                </a:solidFill>
              </a:rPr>
              <a:t>Exceedances</a:t>
            </a:r>
            <a:r>
              <a:rPr lang="en-US" sz="2200" b="1" dirty="0" smtClean="0">
                <a:solidFill>
                  <a:schemeClr val="tx1"/>
                </a:solidFill>
              </a:rPr>
              <a:t> – Nampa Fire Station</a:t>
            </a:r>
            <a:br>
              <a:rPr lang="en-US" sz="2200" b="1" dirty="0" smtClean="0">
                <a:solidFill>
                  <a:schemeClr val="tx1"/>
                </a:solidFill>
              </a:rPr>
            </a:br>
            <a:r>
              <a:rPr lang="en-US" sz="2200" b="1" dirty="0">
                <a:solidFill>
                  <a:schemeClr val="tx1"/>
                </a:solidFill>
              </a:rPr>
              <a:t>	</a:t>
            </a:r>
            <a:r>
              <a:rPr lang="en-US" sz="2200" b="1" dirty="0" smtClean="0">
                <a:solidFill>
                  <a:schemeClr val="tx1"/>
                </a:solidFill>
              </a:rPr>
              <a:t>	2010	0</a:t>
            </a:r>
            <a:br>
              <a:rPr lang="en-US" sz="2200" b="1" dirty="0" smtClean="0">
                <a:solidFill>
                  <a:schemeClr val="tx1"/>
                </a:solidFill>
              </a:rPr>
            </a:br>
            <a:r>
              <a:rPr lang="en-US" sz="2200" b="1" dirty="0">
                <a:solidFill>
                  <a:schemeClr val="tx1"/>
                </a:solidFill>
              </a:rPr>
              <a:t>	</a:t>
            </a:r>
            <a:r>
              <a:rPr lang="en-US" sz="2200" b="1" dirty="0" smtClean="0">
                <a:solidFill>
                  <a:schemeClr val="tx1"/>
                </a:solidFill>
              </a:rPr>
              <a:t>	2011	1</a:t>
            </a:r>
            <a:br>
              <a:rPr lang="en-US" sz="2200" b="1" dirty="0" smtClean="0">
                <a:solidFill>
                  <a:schemeClr val="tx1"/>
                </a:solidFill>
              </a:rPr>
            </a:br>
            <a:r>
              <a:rPr lang="en-US" sz="2200" b="1" dirty="0">
                <a:solidFill>
                  <a:schemeClr val="tx1"/>
                </a:solidFill>
              </a:rPr>
              <a:t>	</a:t>
            </a:r>
            <a:r>
              <a:rPr lang="en-US" sz="2200" b="1" dirty="0" smtClean="0">
                <a:solidFill>
                  <a:schemeClr val="tx1"/>
                </a:solidFill>
              </a:rPr>
              <a:t>	2012	1</a:t>
            </a:r>
            <a:br>
              <a:rPr lang="en-US" sz="2200" b="1" dirty="0" smtClean="0">
                <a:solidFill>
                  <a:schemeClr val="tx1"/>
                </a:solidFill>
              </a:rPr>
            </a:br>
            <a:r>
              <a:rPr lang="en-US" sz="2200" b="1" dirty="0" smtClean="0">
                <a:solidFill>
                  <a:schemeClr val="tx1"/>
                </a:solidFill>
              </a:rPr>
              <a:t>2010 – 2012 3-yr average = 0.7</a:t>
            </a:r>
            <a:br>
              <a:rPr lang="en-US" sz="2200" b="1" dirty="0" smtClean="0">
                <a:solidFill>
                  <a:schemeClr val="tx1"/>
                </a:solidFill>
              </a:rPr>
            </a:br>
            <a:r>
              <a:rPr lang="en-US" sz="2200" b="1" dirty="0" smtClean="0">
                <a:solidFill>
                  <a:schemeClr val="tx1"/>
                </a:solidFill>
              </a:rPr>
              <a:t/>
            </a:r>
            <a:br>
              <a:rPr lang="en-US" sz="2200" b="1" dirty="0" smtClean="0">
                <a:solidFill>
                  <a:schemeClr val="tx1"/>
                </a:solidFill>
              </a:rPr>
            </a:br>
            <a:r>
              <a:rPr lang="en-US" sz="2400" b="1" dirty="0" smtClean="0">
                <a:solidFill>
                  <a:schemeClr val="tx1"/>
                </a:solidFill>
              </a:rPr>
              <a:t>All high wind exceptional events</a:t>
            </a:r>
            <a:r>
              <a:rPr lang="en-US" sz="6600" dirty="0"/>
              <a:t/>
            </a:r>
            <a:br>
              <a:rPr lang="en-US" sz="6600" dirty="0"/>
            </a:br>
            <a:r>
              <a:rPr lang="en-US" sz="1800" b="1" dirty="0" smtClean="0"/>
              <a:t/>
            </a:r>
            <a:br>
              <a:rPr lang="en-US" sz="1800" b="1" dirty="0" smtClean="0"/>
            </a:br>
            <a:r>
              <a:rPr lang="en-US" sz="1800" b="1" dirty="0"/>
              <a:t/>
            </a:r>
            <a:br>
              <a:rPr lang="en-US" sz="1800" b="1" dirty="0"/>
            </a:br>
            <a:r>
              <a:rPr lang="en-US" sz="1800" dirty="0"/>
              <a:t/>
            </a:r>
            <a:br>
              <a:rPr lang="en-US" sz="1800" dirty="0"/>
            </a:br>
            <a:endParaRPr lang="en-US" sz="1800" dirty="0"/>
          </a:p>
        </p:txBody>
      </p:sp>
    </p:spTree>
    <p:extLst>
      <p:ext uri="{BB962C8B-B14F-4D97-AF65-F5344CB8AC3E}">
        <p14:creationId xmlns:p14="http://schemas.microsoft.com/office/powerpoint/2010/main" val="3181459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8092348"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287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Moving Forward</a:t>
            </a:r>
            <a:endParaRPr lang="en-US" sz="2800" b="1"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sz="2200" dirty="0" smtClean="0"/>
              <a:t>Which EE data is priority to DEQ for documentation and EPA concurrence?</a:t>
            </a:r>
          </a:p>
          <a:p>
            <a:pPr lvl="2"/>
            <a:r>
              <a:rPr lang="en-US" sz="2200" dirty="0" smtClean="0"/>
              <a:t>Regulatory Significance?</a:t>
            </a:r>
          </a:p>
          <a:p>
            <a:pPr lvl="2"/>
            <a:r>
              <a:rPr lang="en-US" sz="2200" dirty="0" smtClean="0"/>
              <a:t>Attainment decisions.</a:t>
            </a:r>
          </a:p>
          <a:p>
            <a:pPr lvl="2"/>
            <a:r>
              <a:rPr lang="en-US" sz="2200" dirty="0" smtClean="0"/>
              <a:t>SIP Maintenance demonstrations/modeling and design values.</a:t>
            </a:r>
          </a:p>
          <a:p>
            <a:pPr lvl="2"/>
            <a:endParaRPr lang="en-US" sz="2200" dirty="0" smtClean="0"/>
          </a:p>
          <a:p>
            <a:pPr marL="457200" indent="-457200">
              <a:buFont typeface="+mj-lt"/>
              <a:buAutoNum type="arabicPeriod"/>
            </a:pPr>
            <a:r>
              <a:rPr lang="en-US" sz="2200" dirty="0"/>
              <a:t>Which EE data is priority to </a:t>
            </a:r>
            <a:r>
              <a:rPr lang="en-US" sz="2200" dirty="0" smtClean="0"/>
              <a:t>EPA for </a:t>
            </a:r>
            <a:r>
              <a:rPr lang="en-US" sz="2200" dirty="0"/>
              <a:t>documentation and EPA concurrence</a:t>
            </a:r>
            <a:r>
              <a:rPr lang="en-US" sz="2200" dirty="0" smtClean="0"/>
              <a:t>?</a:t>
            </a:r>
          </a:p>
          <a:p>
            <a:pPr marL="457200" indent="-457200">
              <a:buFont typeface="+mj-lt"/>
              <a:buAutoNum type="arabicPeriod"/>
            </a:pPr>
            <a:endParaRPr lang="en-US" sz="2200" dirty="0" smtClean="0"/>
          </a:p>
          <a:p>
            <a:pPr marL="457200" indent="-457200">
              <a:buFont typeface="+mj-lt"/>
              <a:buAutoNum type="arabicPeriod"/>
            </a:pPr>
            <a:r>
              <a:rPr lang="en-US" sz="2200" dirty="0" smtClean="0"/>
              <a:t>Does EPA concur that DEQ has </a:t>
            </a:r>
            <a:r>
              <a:rPr lang="en-US" sz="2200" dirty="0" smtClean="0">
                <a:solidFill>
                  <a:srgbClr val="FF0000"/>
                </a:solidFill>
              </a:rPr>
              <a:t>reasonable controls</a:t>
            </a:r>
            <a:r>
              <a:rPr lang="en-US" sz="2200" dirty="0" smtClean="0"/>
              <a:t> for high-wind dust events in Pocatello and Treasure Valley?</a:t>
            </a:r>
          </a:p>
          <a:p>
            <a:pPr marL="457200" indent="-457200">
              <a:buFont typeface="+mj-lt"/>
              <a:buAutoNum type="arabicPeriod"/>
            </a:pPr>
            <a:endParaRPr lang="en-US" sz="2200" dirty="0" smtClean="0"/>
          </a:p>
          <a:p>
            <a:pPr marL="457200" indent="-457200">
              <a:buFont typeface="+mj-lt"/>
              <a:buAutoNum type="arabicPeriod"/>
            </a:pPr>
            <a:r>
              <a:rPr lang="en-US" sz="2200" dirty="0" smtClean="0"/>
              <a:t>Exceptional Event Documentation Work Process - ?</a:t>
            </a:r>
          </a:p>
          <a:p>
            <a:pPr lvl="2"/>
            <a:r>
              <a:rPr lang="en-US" sz="2200" dirty="0" smtClean="0"/>
              <a:t>Schedule?</a:t>
            </a:r>
          </a:p>
          <a:p>
            <a:pPr lvl="2"/>
            <a:r>
              <a:rPr lang="en-US" sz="2200" dirty="0" smtClean="0"/>
              <a:t>Team?</a:t>
            </a:r>
            <a:endParaRPr lang="en-US" sz="2200" dirty="0"/>
          </a:p>
          <a:p>
            <a:pPr marL="457200" indent="-457200">
              <a:buFont typeface="+mj-lt"/>
              <a:buAutoNum type="arabicPeriod"/>
            </a:pPr>
            <a:endParaRPr lang="en-US" sz="2000" dirty="0"/>
          </a:p>
          <a:p>
            <a:pPr lvl="2"/>
            <a:endParaRPr lang="en-US" dirty="0" smtClean="0"/>
          </a:p>
          <a:p>
            <a:endParaRPr lang="en-US" dirty="0"/>
          </a:p>
        </p:txBody>
      </p:sp>
    </p:spTree>
    <p:extLst>
      <p:ext uri="{BB962C8B-B14F-4D97-AF65-F5344CB8AC3E}">
        <p14:creationId xmlns:p14="http://schemas.microsoft.com/office/powerpoint/2010/main" val="2917640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sz="3100" b="1" dirty="0" smtClean="0"/>
              <a:t>Regulatory Timelines</a:t>
            </a:r>
            <a:r>
              <a:rPr lang="en-US" dirty="0"/>
              <a:t/>
            </a:r>
            <a:br>
              <a:rPr lang="en-US" dirty="0"/>
            </a:br>
            <a:endParaRPr lang="en-US" dirty="0"/>
          </a:p>
        </p:txBody>
      </p:sp>
      <p:sp>
        <p:nvSpPr>
          <p:cNvPr id="5" name="Content Placeholder 4"/>
          <p:cNvSpPr>
            <a:spLocks noGrp="1"/>
          </p:cNvSpPr>
          <p:nvPr>
            <p:ph idx="1"/>
          </p:nvPr>
        </p:nvSpPr>
        <p:spPr>
          <a:xfrm>
            <a:off x="457200" y="1371600"/>
            <a:ext cx="8229600" cy="4754563"/>
          </a:xfrm>
        </p:spPr>
        <p:txBody>
          <a:bodyPr>
            <a:normAutofit/>
          </a:bodyPr>
          <a:lstStyle/>
          <a:p>
            <a:pPr marL="514350" indent="-514350">
              <a:buFont typeface="+mj-lt"/>
              <a:buAutoNum type="arabicPeriod"/>
            </a:pPr>
            <a:r>
              <a:rPr lang="en-US" sz="1700" dirty="0" smtClean="0"/>
              <a:t>Desirable to submit </a:t>
            </a:r>
            <a:r>
              <a:rPr lang="en-US" sz="1700" dirty="0"/>
              <a:t>flag and initial description at time of AQS data submittal, i.e. 90 days after the calendar quarter from which data was collected.  Deadline is July 1 of year following the event</a:t>
            </a:r>
            <a:r>
              <a:rPr lang="en-US" sz="1700" dirty="0" smtClean="0"/>
              <a:t>.</a:t>
            </a:r>
          </a:p>
          <a:p>
            <a:pPr marL="514350" indent="-514350">
              <a:buFont typeface="+mj-lt"/>
              <a:buAutoNum type="arabicPeriod"/>
            </a:pPr>
            <a:endParaRPr lang="en-US" sz="1700" dirty="0"/>
          </a:p>
          <a:p>
            <a:pPr marL="514350" indent="-514350">
              <a:buFont typeface="+mj-lt"/>
              <a:buAutoNum type="arabicPeriod"/>
            </a:pPr>
            <a:r>
              <a:rPr lang="en-US" sz="1700" dirty="0"/>
              <a:t>Also encourage demonstration submitted by July 1 of year </a:t>
            </a:r>
            <a:r>
              <a:rPr lang="en-US" sz="1700" dirty="0" smtClean="0"/>
              <a:t>following the event.  </a:t>
            </a:r>
            <a:r>
              <a:rPr lang="en-US" sz="1700" dirty="0"/>
              <a:t>Deadline is 3 years from calendar quarter during which event occurred, or within 1 year of a regulatory decision (e.g. attainment</a:t>
            </a:r>
            <a:r>
              <a:rPr lang="en-US" sz="1700" dirty="0" smtClean="0"/>
              <a:t>).</a:t>
            </a:r>
          </a:p>
          <a:p>
            <a:pPr marL="514350" indent="-514350">
              <a:buFont typeface="+mj-lt"/>
              <a:buAutoNum type="arabicPeriod"/>
            </a:pPr>
            <a:endParaRPr lang="en-US" sz="1700" dirty="0"/>
          </a:p>
          <a:p>
            <a:pPr marL="514350" indent="-514350">
              <a:lnSpc>
                <a:spcPct val="90000"/>
              </a:lnSpc>
              <a:buFont typeface="+mj-lt"/>
              <a:buAutoNum type="arabicPeriod"/>
            </a:pPr>
            <a:r>
              <a:rPr lang="en-US" sz="1700" dirty="0" smtClean="0"/>
              <a:t>Documentation must be made </a:t>
            </a:r>
            <a:r>
              <a:rPr lang="en-US" sz="1700" dirty="0"/>
              <a:t>available by the State for 30 days of public review and comment</a:t>
            </a:r>
            <a:r>
              <a:rPr lang="en-US" sz="1700" dirty="0" smtClean="0"/>
              <a:t>.</a:t>
            </a:r>
          </a:p>
          <a:p>
            <a:pPr marL="514350" indent="-514350">
              <a:lnSpc>
                <a:spcPct val="90000"/>
              </a:lnSpc>
              <a:buFont typeface="+mj-lt"/>
              <a:buAutoNum type="arabicPeriod"/>
            </a:pPr>
            <a:endParaRPr lang="en-US" sz="1700" dirty="0"/>
          </a:p>
          <a:p>
            <a:pPr marL="514350" indent="-514350">
              <a:lnSpc>
                <a:spcPct val="90000"/>
              </a:lnSpc>
              <a:buFont typeface="+mj-lt"/>
              <a:buAutoNum type="arabicPeriod"/>
            </a:pPr>
            <a:r>
              <a:rPr lang="en-US" sz="1700" dirty="0"/>
              <a:t>States will consider comments prior to submitting demonstrations to EPA.  States must document that a public comment process took place</a:t>
            </a:r>
            <a:r>
              <a:rPr lang="en-US" sz="1700" dirty="0" smtClean="0"/>
              <a:t>.</a:t>
            </a:r>
          </a:p>
          <a:p>
            <a:pPr marL="514350" indent="-514350">
              <a:lnSpc>
                <a:spcPct val="90000"/>
              </a:lnSpc>
              <a:buFont typeface="+mj-lt"/>
              <a:buAutoNum type="arabicPeriod"/>
            </a:pPr>
            <a:endParaRPr lang="en-US" sz="1700" dirty="0"/>
          </a:p>
          <a:p>
            <a:pPr marL="514350" indent="-514350">
              <a:lnSpc>
                <a:spcPct val="90000"/>
              </a:lnSpc>
              <a:buFont typeface="+mj-lt"/>
              <a:buAutoNum type="arabicPeriod"/>
            </a:pPr>
            <a:r>
              <a:rPr lang="en-US" sz="1700" dirty="0"/>
              <a:t>Public hearings are not a requirement.</a:t>
            </a:r>
          </a:p>
          <a:p>
            <a:pPr marL="514350" indent="-514350">
              <a:buFont typeface="+mj-lt"/>
              <a:buAutoNum type="arabicPeriod"/>
            </a:pPr>
            <a:endParaRPr lang="en-US" dirty="0"/>
          </a:p>
        </p:txBody>
      </p:sp>
    </p:spTree>
    <p:extLst>
      <p:ext uri="{BB962C8B-B14F-4D97-AF65-F5344CB8AC3E}">
        <p14:creationId xmlns:p14="http://schemas.microsoft.com/office/powerpoint/2010/main" val="1810146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fontScale="90000"/>
          </a:bodyPr>
          <a:lstStyle/>
          <a:p>
            <a:pPr algn="l"/>
            <a:r>
              <a:rPr lang="en-US" sz="4000" dirty="0" smtClean="0"/>
              <a:t/>
            </a:r>
            <a:br>
              <a:rPr lang="en-US" sz="4000" dirty="0" smtClean="0"/>
            </a:br>
            <a:r>
              <a:rPr lang="en-US" sz="4000" dirty="0" smtClean="0"/>
              <a:t/>
            </a:r>
            <a:br>
              <a:rPr lang="en-US" sz="4000" dirty="0" smtClean="0"/>
            </a:br>
            <a:r>
              <a:rPr lang="en-US" sz="3100" b="1" dirty="0" smtClean="0"/>
              <a:t>Reasonably Controlled?  </a:t>
            </a:r>
            <a:r>
              <a:rPr lang="en-US" sz="4000" dirty="0" smtClean="0"/>
              <a:t/>
            </a:r>
            <a:br>
              <a:rPr lang="en-US" sz="4000" dirty="0" smtClean="0"/>
            </a:br>
            <a:r>
              <a:rPr lang="en-US" sz="4000" dirty="0"/>
              <a:t/>
            </a:r>
            <a:br>
              <a:rPr lang="en-US" sz="4000" dirty="0"/>
            </a:br>
            <a:r>
              <a:rPr lang="en-US" sz="2000" dirty="0" smtClean="0">
                <a:solidFill>
                  <a:schemeClr val="tx1"/>
                </a:solidFill>
              </a:rPr>
              <a:t>As </a:t>
            </a:r>
            <a:r>
              <a:rPr lang="en-US" sz="2000" dirty="0">
                <a:solidFill>
                  <a:schemeClr val="tx1"/>
                </a:solidFill>
              </a:rPr>
              <a:t>with the other elements, whether an event was not </a:t>
            </a:r>
            <a:r>
              <a:rPr lang="en-US" sz="2000" b="1" dirty="0" smtClean="0">
                <a:solidFill>
                  <a:srgbClr val="FF0000"/>
                </a:solidFill>
              </a:rPr>
              <a:t>reasonably controllable </a:t>
            </a:r>
            <a:r>
              <a:rPr lang="en-US" sz="2000" dirty="0">
                <a:solidFill>
                  <a:schemeClr val="tx1"/>
                </a:solidFill>
              </a:rPr>
              <a:t>or preventable would be evaluated on a case-by-case basis. </a:t>
            </a: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EPA would expect for nonattainment </a:t>
            </a:r>
            <a:r>
              <a:rPr lang="en-US" sz="2000" dirty="0" smtClean="0">
                <a:solidFill>
                  <a:schemeClr val="tx1"/>
                </a:solidFill>
              </a:rPr>
              <a:t>areas to </a:t>
            </a:r>
            <a:r>
              <a:rPr lang="en-US" sz="2000" dirty="0">
                <a:solidFill>
                  <a:schemeClr val="tx1"/>
                </a:solidFill>
              </a:rPr>
              <a:t>already have the technical information needed to reasonably control anthropogenic sources </a:t>
            </a:r>
            <a:r>
              <a:rPr lang="en-US" sz="2000" dirty="0" smtClean="0">
                <a:solidFill>
                  <a:schemeClr val="tx1"/>
                </a:solidFill>
              </a:rPr>
              <a:t>in their </a:t>
            </a:r>
            <a:r>
              <a:rPr lang="en-US" sz="2000" dirty="0">
                <a:solidFill>
                  <a:schemeClr val="tx1"/>
                </a:solidFill>
              </a:rPr>
              <a:t>jurisdiction.</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If </a:t>
            </a:r>
            <a:r>
              <a:rPr lang="en-US" sz="2000" dirty="0">
                <a:solidFill>
                  <a:schemeClr val="tx1"/>
                </a:solidFill>
              </a:rPr>
              <a:t>a set of control measures </a:t>
            </a:r>
            <a:r>
              <a:rPr lang="en-US" sz="2000" i="1" dirty="0">
                <a:solidFill>
                  <a:schemeClr val="tx1"/>
                </a:solidFill>
              </a:rPr>
              <a:t>could reasonably </a:t>
            </a:r>
            <a:r>
              <a:rPr lang="en-US" sz="2000" i="1" dirty="0" smtClean="0">
                <a:solidFill>
                  <a:schemeClr val="tx1"/>
                </a:solidFill>
              </a:rPr>
              <a:t>have been </a:t>
            </a:r>
            <a:r>
              <a:rPr lang="en-US" sz="2000" i="1" dirty="0">
                <a:solidFill>
                  <a:schemeClr val="tx1"/>
                </a:solidFill>
              </a:rPr>
              <a:t>in place </a:t>
            </a:r>
            <a:r>
              <a:rPr lang="en-US" sz="2000" dirty="0">
                <a:solidFill>
                  <a:schemeClr val="tx1"/>
                </a:solidFill>
              </a:rPr>
              <a:t>for contributing sources at the time of the event, then they </a:t>
            </a:r>
            <a:r>
              <a:rPr lang="en-US" sz="2000" i="1" dirty="0">
                <a:solidFill>
                  <a:schemeClr val="tx1"/>
                </a:solidFill>
              </a:rPr>
              <a:t>must </a:t>
            </a:r>
            <a:r>
              <a:rPr lang="en-US" sz="2000" dirty="0">
                <a:solidFill>
                  <a:schemeClr val="tx1"/>
                </a:solidFill>
              </a:rPr>
              <a:t>have been in </a:t>
            </a:r>
            <a:r>
              <a:rPr lang="en-US" sz="2000" dirty="0" smtClean="0">
                <a:solidFill>
                  <a:schemeClr val="tx1"/>
                </a:solidFill>
              </a:rPr>
              <a:t>place for </a:t>
            </a:r>
            <a:r>
              <a:rPr lang="en-US" sz="2000" dirty="0">
                <a:solidFill>
                  <a:schemeClr val="tx1"/>
                </a:solidFill>
              </a:rPr>
              <a:t>the event to qualify as an exceptional event under the EER</a:t>
            </a:r>
            <a:r>
              <a:rPr lang="en-US" sz="2000" dirty="0" smtClean="0">
                <a:solidFill>
                  <a:schemeClr val="tx1"/>
                </a:solidFill>
              </a:rPr>
              <a:t>.</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In </a:t>
            </a:r>
            <a:r>
              <a:rPr lang="en-US" sz="2000" dirty="0">
                <a:solidFill>
                  <a:schemeClr val="tx1"/>
                </a:solidFill>
              </a:rPr>
              <a:t>general, </a:t>
            </a:r>
            <a:r>
              <a:rPr lang="en-US" sz="2000" dirty="0" smtClean="0">
                <a:solidFill>
                  <a:schemeClr val="tx1"/>
                </a:solidFill>
              </a:rPr>
              <a:t>reasonable controls </a:t>
            </a:r>
            <a:r>
              <a:rPr lang="en-US" sz="2000" dirty="0">
                <a:solidFill>
                  <a:schemeClr val="tx1"/>
                </a:solidFill>
              </a:rPr>
              <a:t>would not include any control on emissions-generating activity outside of the state </a:t>
            </a:r>
            <a:r>
              <a:rPr lang="en-US" sz="2000" dirty="0" smtClean="0">
                <a:solidFill>
                  <a:schemeClr val="tx1"/>
                </a:solidFill>
              </a:rPr>
              <a:t>or tribal </a:t>
            </a:r>
            <a:r>
              <a:rPr lang="en-US" sz="2000" dirty="0">
                <a:solidFill>
                  <a:schemeClr val="tx1"/>
                </a:solidFill>
              </a:rPr>
              <a:t>boundaries of the state (or tribal lands) within which the concentration at issue </a:t>
            </a:r>
            <a:r>
              <a:rPr lang="en-US" sz="2000" dirty="0" smtClean="0">
                <a:solidFill>
                  <a:schemeClr val="tx1"/>
                </a:solidFill>
              </a:rPr>
              <a:t>was monitored</a:t>
            </a:r>
            <a:r>
              <a:rPr lang="en-US" sz="2000" dirty="0">
                <a:solidFill>
                  <a:schemeClr val="tx1"/>
                </a:solidFill>
              </a:rPr>
              <a:t>.</a:t>
            </a:r>
            <a:r>
              <a:rPr lang="en-US" sz="4000" dirty="0"/>
              <a:t/>
            </a:r>
            <a:br>
              <a:rPr lang="en-US" sz="4000" dirty="0"/>
            </a:br>
            <a:r>
              <a:rPr lang="en-US" sz="4000" dirty="0" smtClean="0"/>
              <a:t> </a:t>
            </a:r>
            <a:endParaRPr lang="en-US" sz="4000" dirty="0"/>
          </a:p>
        </p:txBody>
      </p:sp>
    </p:spTree>
    <p:extLst>
      <p:ext uri="{BB962C8B-B14F-4D97-AF65-F5344CB8AC3E}">
        <p14:creationId xmlns:p14="http://schemas.microsoft.com/office/powerpoint/2010/main" val="492025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278562"/>
          </a:xfrm>
        </p:spPr>
        <p:txBody>
          <a:bodyPr>
            <a:normAutofit fontScale="90000"/>
          </a:bodyPr>
          <a:lstStyle/>
          <a:p>
            <a:r>
              <a:rPr lang="en-US" sz="3100" b="1" dirty="0" smtClean="0"/>
              <a:t>EPA Review of Documentation</a:t>
            </a: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2000" b="1" dirty="0" smtClean="0">
                <a:solidFill>
                  <a:schemeClr val="tx1"/>
                </a:solidFill>
              </a:rPr>
              <a:t>EPA </a:t>
            </a:r>
            <a:r>
              <a:rPr lang="en-US" sz="2000" b="1" dirty="0">
                <a:solidFill>
                  <a:schemeClr val="tx1"/>
                </a:solidFill>
              </a:rPr>
              <a:t>prioritization of submitted demonstration packages </a:t>
            </a:r>
            <a:r>
              <a:rPr lang="en-US" sz="2000" dirty="0">
                <a:solidFill>
                  <a:schemeClr val="tx1"/>
                </a:solidFill>
              </a:rPr>
              <a:t>– The EPA will </a:t>
            </a:r>
            <a:r>
              <a:rPr lang="en-US" sz="2000" dirty="0" smtClean="0">
                <a:solidFill>
                  <a:schemeClr val="tx1"/>
                </a:solidFill>
              </a:rPr>
              <a:t>generally give </a:t>
            </a:r>
            <a:r>
              <a:rPr lang="en-US" sz="2000" dirty="0">
                <a:solidFill>
                  <a:schemeClr val="tx1"/>
                </a:solidFill>
              </a:rPr>
              <a:t>priority to exceptional event determinations that may affect near-term </a:t>
            </a:r>
            <a:r>
              <a:rPr lang="en-US" sz="2000" dirty="0" smtClean="0">
                <a:solidFill>
                  <a:schemeClr val="tx1"/>
                </a:solidFill>
              </a:rPr>
              <a:t>regulatory decisions</a:t>
            </a:r>
            <a:r>
              <a:rPr lang="en-US" sz="2000" dirty="0">
                <a:solidFill>
                  <a:schemeClr val="tx1"/>
                </a:solidFill>
              </a:rPr>
              <a:t>, such as SIP submittal actions, National Ambient Air Quality </a:t>
            </a:r>
            <a:r>
              <a:rPr lang="en-US" sz="2000" dirty="0" smtClean="0">
                <a:solidFill>
                  <a:schemeClr val="tx1"/>
                </a:solidFill>
              </a:rPr>
              <a:t>Standards (</a:t>
            </a:r>
            <a:r>
              <a:rPr lang="en-US" sz="2000" dirty="0">
                <a:solidFill>
                  <a:schemeClr val="tx1"/>
                </a:solidFill>
              </a:rPr>
              <a:t>NAAQS) designations, and clean data findings</a:t>
            </a:r>
            <a:r>
              <a:rPr lang="en-US" sz="2000" dirty="0" smtClean="0">
                <a:solidFill>
                  <a:schemeClr val="tx1"/>
                </a:solidFill>
              </a:rPr>
              <a:t>.</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Following this initial review, the EPA will generally send a letter </a:t>
            </a:r>
            <a:r>
              <a:rPr lang="en-US" sz="2000" dirty="0" smtClean="0">
                <a:solidFill>
                  <a:schemeClr val="tx1"/>
                </a:solidFill>
              </a:rPr>
              <a:t>to the </a:t>
            </a:r>
            <a:r>
              <a:rPr lang="en-US" sz="2000" dirty="0">
                <a:solidFill>
                  <a:schemeClr val="tx1"/>
                </a:solidFill>
              </a:rPr>
              <a:t>submitting agency that includes a completeness determination and/or a request </a:t>
            </a:r>
            <a:r>
              <a:rPr lang="en-US" sz="2000" dirty="0" smtClean="0">
                <a:solidFill>
                  <a:schemeClr val="tx1"/>
                </a:solidFill>
              </a:rPr>
              <a:t>for additional </a:t>
            </a:r>
            <a:r>
              <a:rPr lang="en-US" sz="2000" dirty="0">
                <a:solidFill>
                  <a:schemeClr val="tx1"/>
                </a:solidFill>
              </a:rPr>
              <a:t>information, a date by which the supplemental information should </a:t>
            </a:r>
            <a:r>
              <a:rPr lang="en-US" sz="2000" dirty="0" smtClean="0">
                <a:solidFill>
                  <a:schemeClr val="tx1"/>
                </a:solidFill>
              </a:rPr>
              <a:t>be submitted </a:t>
            </a:r>
            <a:r>
              <a:rPr lang="en-US" sz="2000" dirty="0">
                <a:solidFill>
                  <a:schemeClr val="tx1"/>
                </a:solidFill>
              </a:rPr>
              <a:t>(if applicable), and an indicator of the timing of the EPA’s final review</a:t>
            </a:r>
            <a:r>
              <a:rPr lang="en-US" sz="2000" dirty="0" smtClean="0">
                <a:solidFill>
                  <a:schemeClr val="tx1"/>
                </a:solidFill>
              </a:rPr>
              <a:t>.</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The EPA anticipates a 60-day response time for states to </a:t>
            </a:r>
            <a:r>
              <a:rPr lang="en-US" sz="2000" dirty="0" smtClean="0">
                <a:solidFill>
                  <a:schemeClr val="tx1"/>
                </a:solidFill>
              </a:rPr>
              <a:t>provide additional </a:t>
            </a:r>
            <a:r>
              <a:rPr lang="en-US" sz="2000" dirty="0">
                <a:solidFill>
                  <a:schemeClr val="tx1"/>
                </a:solidFill>
              </a:rPr>
              <a:t>requested </a:t>
            </a:r>
            <a:r>
              <a:rPr lang="en-US" sz="2000" dirty="0" smtClean="0">
                <a:solidFill>
                  <a:schemeClr val="tx1"/>
                </a:solidFill>
              </a:rPr>
              <a:t>information. </a:t>
            </a:r>
            <a:r>
              <a:rPr lang="en-US" sz="2000" dirty="0">
                <a:solidFill>
                  <a:schemeClr val="tx1"/>
                </a:solidFill>
              </a:rPr>
              <a:t>The EPA intends to make a decision regarding </a:t>
            </a:r>
            <a:r>
              <a:rPr lang="en-US" sz="2000" dirty="0" smtClean="0">
                <a:solidFill>
                  <a:schemeClr val="tx1"/>
                </a:solidFill>
              </a:rPr>
              <a:t>event concurrence </a:t>
            </a:r>
            <a:r>
              <a:rPr lang="en-US" sz="2000" dirty="0">
                <a:solidFill>
                  <a:schemeClr val="tx1"/>
                </a:solidFill>
              </a:rPr>
              <a:t>within 18 months of submittal of a complete package, or sooner if </a:t>
            </a:r>
            <a:r>
              <a:rPr lang="en-US" sz="2000" dirty="0" smtClean="0">
                <a:solidFill>
                  <a:schemeClr val="tx1"/>
                </a:solidFill>
              </a:rPr>
              <a:t>required </a:t>
            </a:r>
            <a:br>
              <a:rPr lang="en-US" sz="2000" dirty="0" smtClean="0">
                <a:solidFill>
                  <a:schemeClr val="tx1"/>
                </a:solidFill>
              </a:rPr>
            </a:br>
            <a:r>
              <a:rPr lang="en-US" sz="2000" dirty="0" smtClean="0">
                <a:solidFill>
                  <a:schemeClr val="tx1"/>
                </a:solidFill>
              </a:rPr>
              <a:t>by </a:t>
            </a:r>
            <a:r>
              <a:rPr lang="en-US" sz="2000" dirty="0">
                <a:solidFill>
                  <a:schemeClr val="tx1"/>
                </a:solidFill>
              </a:rPr>
              <a:t>a near-term regulatory action.</a:t>
            </a: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2254247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26162"/>
          </a:xfrm>
        </p:spPr>
        <p:txBody>
          <a:bodyPr>
            <a:normAutofit/>
          </a:bodyPr>
          <a:lstStyle/>
          <a:p>
            <a:pPr algn="l"/>
            <a:r>
              <a:rPr lang="en-US" sz="2800" b="1" dirty="0" smtClean="0"/>
              <a:t>Exceptional </a:t>
            </a:r>
            <a:r>
              <a:rPr lang="en-US" sz="2800" b="1" dirty="0"/>
              <a:t>Events Schedule for Initial Area Designations for the 2012 PM2.5 Annual </a:t>
            </a:r>
            <a:r>
              <a:rPr lang="en-US" sz="2800" b="1" dirty="0" smtClean="0"/>
              <a:t>Standard:</a:t>
            </a:r>
            <a:r>
              <a:rPr lang="en-US" sz="2000" dirty="0" smtClean="0"/>
              <a:t/>
            </a:r>
            <a:br>
              <a:rPr lang="en-US" sz="2000" dirty="0" smtClean="0"/>
            </a:br>
            <a:r>
              <a:rPr lang="en-US" sz="2000" dirty="0"/>
              <a:t/>
            </a:r>
            <a:br>
              <a:rPr lang="en-US" sz="2000" dirty="0"/>
            </a:br>
            <a:r>
              <a:rPr lang="en-US" sz="2000" dirty="0" smtClean="0">
                <a:solidFill>
                  <a:schemeClr val="tx1"/>
                </a:solidFill>
              </a:rPr>
              <a:t>For </a:t>
            </a:r>
            <a:r>
              <a:rPr lang="en-US" sz="2000" dirty="0">
                <a:solidFill>
                  <a:schemeClr val="tx1"/>
                </a:solidFill>
              </a:rPr>
              <a:t>data that occurred between 2010-12, flagging must occur by July </a:t>
            </a:r>
            <a:r>
              <a:rPr lang="en-US" sz="2000" dirty="0" smtClean="0">
                <a:solidFill>
                  <a:schemeClr val="tx1"/>
                </a:solidFill>
              </a:rPr>
              <a:t>1</a:t>
            </a:r>
            <a:r>
              <a:rPr lang="en-US" sz="2000" dirty="0">
                <a:solidFill>
                  <a:schemeClr val="tx1"/>
                </a:solidFill>
              </a:rPr>
              <a:t>, 2013 and the demonstration would be needed by December 12</a:t>
            </a:r>
            <a:r>
              <a:rPr lang="en-US" sz="2000" dirty="0" smtClean="0">
                <a:solidFill>
                  <a:schemeClr val="tx1"/>
                </a:solidFill>
              </a:rPr>
              <a:t>, 2013.</a:t>
            </a:r>
            <a:br>
              <a:rPr lang="en-US" sz="2000" dirty="0" smtClean="0">
                <a:solidFill>
                  <a:schemeClr val="tx1"/>
                </a:solidFill>
              </a:rPr>
            </a:br>
            <a:r>
              <a:rPr lang="en-US" sz="2000" dirty="0" smtClean="0">
                <a:solidFill>
                  <a:schemeClr val="tx1"/>
                </a:solidFill>
              </a:rPr>
              <a:t> </a:t>
            </a:r>
            <a:r>
              <a:rPr lang="en-US" sz="2000" dirty="0">
                <a:solidFill>
                  <a:schemeClr val="tx1"/>
                </a:solidFill>
              </a:rPr>
              <a:t/>
            </a:r>
            <a:br>
              <a:rPr lang="en-US" sz="2000" dirty="0">
                <a:solidFill>
                  <a:schemeClr val="tx1"/>
                </a:solidFill>
              </a:rPr>
            </a:br>
            <a:r>
              <a:rPr lang="en-US" sz="2000" dirty="0" smtClean="0">
                <a:solidFill>
                  <a:schemeClr val="tx1"/>
                </a:solidFill>
              </a:rPr>
              <a:t>For </a:t>
            </a:r>
            <a:r>
              <a:rPr lang="en-US" sz="2000" dirty="0">
                <a:solidFill>
                  <a:schemeClr val="tx1"/>
                </a:solidFill>
              </a:rPr>
              <a:t>data in 2013, flagging must occur by July 1, 2014 </a:t>
            </a:r>
            <a:r>
              <a:rPr lang="en-US" sz="2000" dirty="0" smtClean="0">
                <a:solidFill>
                  <a:schemeClr val="tx1"/>
                </a:solidFill>
              </a:rPr>
              <a:t>and demonstration submitted </a:t>
            </a:r>
            <a:r>
              <a:rPr lang="en-US" sz="2000" dirty="0">
                <a:solidFill>
                  <a:schemeClr val="tx1"/>
                </a:solidFill>
              </a:rPr>
              <a:t>by August 1, 2014.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dirty="0"/>
              <a:t/>
            </a:r>
            <a:br>
              <a:rPr lang="en-US" dirty="0"/>
            </a:br>
            <a:endParaRPr lang="en-US" dirty="0"/>
          </a:p>
        </p:txBody>
      </p:sp>
    </p:spTree>
    <p:extLst>
      <p:ext uri="{BB962C8B-B14F-4D97-AF65-F5344CB8AC3E}">
        <p14:creationId xmlns:p14="http://schemas.microsoft.com/office/powerpoint/2010/main" val="65537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b="1" dirty="0" smtClean="0"/>
              <a:t>From EPA (Justin Spenillo – 1/23/2013):</a:t>
            </a:r>
            <a:r>
              <a:rPr lang="en-US" dirty="0" smtClean="0"/>
              <a:t/>
            </a:r>
            <a:br>
              <a:rPr lang="en-US" dirty="0" smtClean="0"/>
            </a:br>
            <a:r>
              <a:rPr lang="en-US" dirty="0" smtClean="0"/>
              <a:t/>
            </a:r>
            <a:br>
              <a:rPr lang="en-US" dirty="0" smtClean="0"/>
            </a:br>
            <a:r>
              <a:rPr lang="en-US" sz="2000" dirty="0">
                <a:solidFill>
                  <a:schemeClr val="tx1"/>
                </a:solidFill>
              </a:rPr>
              <a:t>As related to Idaho, we are not certain if the exceptional events in the past years will have regulatory significance with regards to the new annual standard. Said another way, if removal of exceptional events data does not lower the annual PM2.5 DV to be below the new standard then it may not be resource efficient to go through the exceptional event process for purposes of initial area designations (there may be reasons for other purposes though). We are working on reviewing the data and would like to make sure the conversation was in progress in the case that a demonstration will be needed on the accelerated schedule.</a:t>
            </a:r>
          </a:p>
        </p:txBody>
      </p:sp>
    </p:spTree>
    <p:extLst>
      <p:ext uri="{BB962C8B-B14F-4D97-AF65-F5344CB8AC3E}">
        <p14:creationId xmlns:p14="http://schemas.microsoft.com/office/powerpoint/2010/main" val="345392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100" b="1" dirty="0" smtClean="0"/>
              <a:t>Recent </a:t>
            </a:r>
            <a:r>
              <a:rPr lang="en-US" sz="2800" b="1" dirty="0" smtClean="0"/>
              <a:t>Exceptional</a:t>
            </a:r>
            <a:r>
              <a:rPr lang="en-US" sz="3100" b="1" dirty="0" smtClean="0"/>
              <a:t> Events In Idaho  </a:t>
            </a:r>
            <a:r>
              <a:rPr lang="en-US" dirty="0" smtClean="0"/>
              <a:t/>
            </a:r>
            <a:br>
              <a:rPr lang="en-US" dirty="0" smtClean="0"/>
            </a:br>
            <a:r>
              <a:rPr lang="en-US" dirty="0"/>
              <a:t/>
            </a:r>
            <a:br>
              <a:rPr lang="en-US" dirty="0"/>
            </a:br>
            <a:r>
              <a:rPr lang="en-US" sz="2200" dirty="0" smtClean="0">
                <a:solidFill>
                  <a:schemeClr val="tx1"/>
                </a:solidFill>
              </a:rPr>
              <a:t>Salmon  		PM2.5 - 55 days</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Franklin 		PM2.5 - 4 days</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Pocatello 		PM10 - 2 days</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Pinehurst  		PM2.5 – 27 days</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Treasure Valley		PM2.5 	- 3 days St. Luke’s (higher monitor)</a:t>
            </a:r>
            <a:br>
              <a:rPr lang="en-US" sz="2200" dirty="0" smtClean="0">
                <a:solidFill>
                  <a:schemeClr val="tx1"/>
                </a:solidFill>
              </a:rPr>
            </a:br>
            <a:r>
              <a:rPr lang="en-US" sz="2200" dirty="0">
                <a:solidFill>
                  <a:schemeClr val="tx1"/>
                </a:solidFill>
              </a:rPr>
              <a:t>	</a:t>
            </a:r>
            <a:r>
              <a:rPr lang="en-US" sz="2200" dirty="0" smtClean="0">
                <a:solidFill>
                  <a:schemeClr val="tx1"/>
                </a:solidFill>
              </a:rPr>
              <a:t>			- 1 day  Nampa</a:t>
            </a:r>
            <a:br>
              <a:rPr lang="en-US" sz="2200" dirty="0" smtClean="0">
                <a:solidFill>
                  <a:schemeClr val="tx1"/>
                </a:solidFill>
              </a:rPr>
            </a:br>
            <a:r>
              <a:rPr lang="en-US" sz="2200" dirty="0" smtClean="0">
                <a:solidFill>
                  <a:schemeClr val="tx1"/>
                </a:solidFill>
              </a:rPr>
              <a:t> 			PM10 	- 2 days in 2012 </a:t>
            </a:r>
            <a:br>
              <a:rPr lang="en-US" sz="2200" dirty="0" smtClean="0">
                <a:solidFill>
                  <a:schemeClr val="tx1"/>
                </a:solidFill>
              </a:rPr>
            </a:br>
            <a:r>
              <a:rPr lang="en-US" sz="2200" dirty="0">
                <a:solidFill>
                  <a:schemeClr val="tx1"/>
                </a:solidFill>
              </a:rPr>
              <a:t>	</a:t>
            </a:r>
            <a:r>
              <a:rPr lang="en-US" sz="2200" dirty="0" smtClean="0">
                <a:solidFill>
                  <a:schemeClr val="tx1"/>
                </a:solidFill>
              </a:rPr>
              <a:t>			-2 days in 2011</a:t>
            </a:r>
            <a:r>
              <a:rPr lang="en-US" dirty="0" smtClean="0"/>
              <a:t/>
            </a:r>
            <a:br>
              <a:rPr lang="en-US" dirty="0" smtClean="0"/>
            </a:br>
            <a:endParaRPr lang="en-US" dirty="0"/>
          </a:p>
        </p:txBody>
      </p:sp>
    </p:spTree>
    <p:extLst>
      <p:ext uri="{BB962C8B-B14F-4D97-AF65-F5344CB8AC3E}">
        <p14:creationId xmlns:p14="http://schemas.microsoft.com/office/powerpoint/2010/main" val="442234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400" b="1" dirty="0" smtClean="0"/>
              <a:t>Salmon Data Analysis (2012 - 4</a:t>
            </a:r>
            <a:r>
              <a:rPr lang="en-US" sz="2400" b="1" baseline="30000" dirty="0" smtClean="0"/>
              <a:t>th</a:t>
            </a:r>
            <a:r>
              <a:rPr lang="en-US" sz="2400" b="1" dirty="0" smtClean="0"/>
              <a:t> quarter data not QA’d)</a:t>
            </a:r>
            <a:r>
              <a:rPr lang="en-US" sz="2800" dirty="0" smtClean="0"/>
              <a:t/>
            </a:r>
            <a:br>
              <a:rPr lang="en-US" sz="2800" dirty="0" smtClean="0"/>
            </a:br>
            <a:r>
              <a:rPr lang="en-US" sz="2800" dirty="0" smtClean="0"/>
              <a:t/>
            </a:r>
            <a:br>
              <a:rPr lang="en-US" sz="2800" dirty="0" smtClean="0"/>
            </a:br>
            <a:r>
              <a:rPr lang="en-US" sz="2000" b="1" u="sng" dirty="0" smtClean="0">
                <a:solidFill>
                  <a:schemeClr val="tx1"/>
                </a:solidFill>
              </a:rPr>
              <a:t>Annual NAAQS</a:t>
            </a:r>
            <a:r>
              <a:rPr lang="en-US" dirty="0">
                <a:solidFill>
                  <a:schemeClr val="tx1"/>
                </a:solidFill>
              </a:rPr>
              <a:t/>
            </a:r>
            <a:br>
              <a:rPr lang="en-US" dirty="0">
                <a:solidFill>
                  <a:schemeClr val="tx1"/>
                </a:solidFill>
              </a:rPr>
            </a:br>
            <a:r>
              <a:rPr lang="en-US" sz="2000" dirty="0" smtClean="0">
                <a:solidFill>
                  <a:schemeClr val="tx1"/>
                </a:solidFill>
              </a:rPr>
              <a:t>2012	Annual Average with EE data included = </a:t>
            </a:r>
            <a:r>
              <a:rPr lang="en-US" sz="2000" b="1" dirty="0" smtClean="0">
                <a:solidFill>
                  <a:srgbClr val="FF0000"/>
                </a:solidFill>
              </a:rPr>
              <a:t>21.7 </a:t>
            </a:r>
            <a:r>
              <a:rPr lang="en-US" sz="2000" b="1" dirty="0" err="1" smtClean="0">
                <a:solidFill>
                  <a:srgbClr val="FF0000"/>
                </a:solidFill>
              </a:rPr>
              <a:t>ug</a:t>
            </a:r>
            <a:r>
              <a:rPr lang="en-US" sz="2000" b="1" dirty="0" smtClean="0">
                <a:solidFill>
                  <a:srgbClr val="FF0000"/>
                </a:solidFill>
              </a:rPr>
              <a:t>/m3</a:t>
            </a:r>
            <a:r>
              <a:rPr lang="en-US" sz="2000" dirty="0" smtClean="0">
                <a:solidFill>
                  <a:srgbClr val="FF0000"/>
                </a:solidFill>
              </a:rPr>
              <a:t/>
            </a:r>
            <a:br>
              <a:rPr lang="en-US" sz="2000" dirty="0" smtClean="0">
                <a:solidFill>
                  <a:srgbClr val="FF0000"/>
                </a:solidFill>
              </a:rPr>
            </a:br>
            <a:r>
              <a:rPr lang="en-US" sz="2000" dirty="0" smtClean="0">
                <a:solidFill>
                  <a:schemeClr val="tx1"/>
                </a:solidFill>
              </a:rPr>
              <a:t>	Annual Average with EE data excluded = 11.1 </a:t>
            </a:r>
            <a:r>
              <a:rPr lang="en-US" sz="2000" dirty="0" err="1" smtClean="0">
                <a:solidFill>
                  <a:schemeClr val="tx1"/>
                </a:solidFill>
              </a:rPr>
              <a:t>ug</a:t>
            </a:r>
            <a:r>
              <a:rPr lang="en-US" sz="2000" dirty="0" smtClean="0">
                <a:solidFill>
                  <a:schemeClr val="tx1"/>
                </a:solidFill>
              </a:rPr>
              <a:t>/m3</a:t>
            </a:r>
            <a:br>
              <a:rPr lang="en-US" sz="2000" dirty="0" smtClean="0">
                <a:solidFill>
                  <a:schemeClr val="tx1"/>
                </a:solidFill>
              </a:rPr>
            </a:br>
            <a:r>
              <a:rPr lang="en-US" sz="2000" dirty="0" smtClean="0">
                <a:solidFill>
                  <a:schemeClr val="tx1"/>
                </a:solidFill>
              </a:rPr>
              <a:t>2011	Annual Average = 12.9 </a:t>
            </a:r>
            <a:r>
              <a:rPr lang="en-US" sz="2000" dirty="0" err="1" smtClean="0">
                <a:solidFill>
                  <a:schemeClr val="tx1"/>
                </a:solidFill>
              </a:rPr>
              <a:t>ug</a:t>
            </a:r>
            <a:r>
              <a:rPr lang="en-US" sz="2000" dirty="0" smtClean="0">
                <a:solidFill>
                  <a:schemeClr val="tx1"/>
                </a:solidFill>
              </a:rPr>
              <a:t>/m3</a:t>
            </a:r>
            <a:br>
              <a:rPr lang="en-US" sz="2000" dirty="0" smtClean="0">
                <a:solidFill>
                  <a:schemeClr val="tx1"/>
                </a:solidFill>
              </a:rPr>
            </a:br>
            <a:r>
              <a:rPr lang="en-US" sz="2000" dirty="0" smtClean="0">
                <a:solidFill>
                  <a:schemeClr val="tx1"/>
                </a:solidFill>
              </a:rPr>
              <a:t>2010	Annual Average = 10.3 </a:t>
            </a:r>
            <a:r>
              <a:rPr lang="en-US" sz="2000" dirty="0" err="1" smtClean="0">
                <a:solidFill>
                  <a:schemeClr val="tx1"/>
                </a:solidFill>
              </a:rPr>
              <a:t>ug</a:t>
            </a:r>
            <a:r>
              <a:rPr lang="en-US" sz="2000" dirty="0" smtClean="0">
                <a:solidFill>
                  <a:schemeClr val="tx1"/>
                </a:solidFill>
              </a:rPr>
              <a:t>/m3</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2010 – 2012 three-year average of annual averages = </a:t>
            </a:r>
            <a:r>
              <a:rPr lang="en-US" sz="2000" b="1" dirty="0" smtClean="0">
                <a:solidFill>
                  <a:srgbClr val="FF0000"/>
                </a:solidFill>
              </a:rPr>
              <a:t>15.0</a:t>
            </a:r>
            <a:r>
              <a:rPr lang="en-US" sz="2000" dirty="0" smtClean="0">
                <a:solidFill>
                  <a:schemeClr val="tx1"/>
                </a:solidFill>
              </a:rPr>
              <a:t>/11.4 </a:t>
            </a:r>
            <a:r>
              <a:rPr lang="en-US" sz="2000" dirty="0" err="1" smtClean="0">
                <a:solidFill>
                  <a:schemeClr val="tx1"/>
                </a:solidFill>
              </a:rPr>
              <a:t>ug</a:t>
            </a:r>
            <a:r>
              <a:rPr lang="en-US" sz="2000" dirty="0" smtClean="0">
                <a:solidFill>
                  <a:schemeClr val="tx1"/>
                </a:solidFill>
              </a:rPr>
              <a:t>/m3</a:t>
            </a: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b="1" u="sng" dirty="0" smtClean="0">
                <a:solidFill>
                  <a:schemeClr val="tx1"/>
                </a:solidFill>
              </a:rPr>
              <a:t>Daily NAAQS </a:t>
            </a:r>
            <a:r>
              <a:rPr lang="en-US" sz="2000" b="1" dirty="0" smtClean="0">
                <a:solidFill>
                  <a:schemeClr val="tx1"/>
                </a:solidFill>
              </a:rPr>
              <a:t/>
            </a:r>
            <a:br>
              <a:rPr lang="en-US" sz="2000" b="1" dirty="0" smtClean="0">
                <a:solidFill>
                  <a:schemeClr val="tx1"/>
                </a:solidFill>
              </a:rPr>
            </a:br>
            <a:r>
              <a:rPr lang="en-US" sz="2000" dirty="0" smtClean="0">
                <a:solidFill>
                  <a:schemeClr val="tx1"/>
                </a:solidFill>
              </a:rPr>
              <a:t>2012 	98</a:t>
            </a:r>
            <a:r>
              <a:rPr lang="en-US" sz="2000" baseline="30000" dirty="0" smtClean="0">
                <a:solidFill>
                  <a:schemeClr val="tx1"/>
                </a:solidFill>
              </a:rPr>
              <a:t>th</a:t>
            </a:r>
            <a:r>
              <a:rPr lang="en-US" sz="2000" dirty="0" smtClean="0">
                <a:solidFill>
                  <a:schemeClr val="tx1"/>
                </a:solidFill>
              </a:rPr>
              <a:t> percentile with EE data included = </a:t>
            </a:r>
            <a:r>
              <a:rPr lang="en-US" sz="2000" b="1" dirty="0" smtClean="0">
                <a:solidFill>
                  <a:srgbClr val="FF0000"/>
                </a:solidFill>
              </a:rPr>
              <a:t>154 </a:t>
            </a:r>
            <a:r>
              <a:rPr lang="en-US" sz="2000" b="1" dirty="0" err="1" smtClean="0">
                <a:solidFill>
                  <a:srgbClr val="FF0000"/>
                </a:solidFill>
              </a:rPr>
              <a:t>ug</a:t>
            </a:r>
            <a:r>
              <a:rPr lang="en-US" sz="2000" b="1" dirty="0" smtClean="0">
                <a:solidFill>
                  <a:srgbClr val="FF0000"/>
                </a:solidFill>
              </a:rPr>
              <a:t>/m3</a:t>
            </a:r>
            <a:r>
              <a:rPr lang="en-US" sz="2000" dirty="0" smtClean="0">
                <a:solidFill>
                  <a:schemeClr val="tx1"/>
                </a:solidFill>
              </a:rPr>
              <a:t/>
            </a:r>
            <a:br>
              <a:rPr lang="en-US" sz="2000" dirty="0" smtClean="0">
                <a:solidFill>
                  <a:schemeClr val="tx1"/>
                </a:solidFill>
              </a:rPr>
            </a:br>
            <a:r>
              <a:rPr lang="en-US" sz="2000" dirty="0">
                <a:solidFill>
                  <a:schemeClr val="tx1"/>
                </a:solidFill>
              </a:rPr>
              <a:t>	</a:t>
            </a:r>
            <a:r>
              <a:rPr lang="en-US" sz="2000" dirty="0" smtClean="0">
                <a:solidFill>
                  <a:schemeClr val="tx1"/>
                </a:solidFill>
              </a:rPr>
              <a:t>98</a:t>
            </a:r>
            <a:r>
              <a:rPr lang="en-US" sz="2000" baseline="30000" dirty="0" smtClean="0">
                <a:solidFill>
                  <a:schemeClr val="tx1"/>
                </a:solidFill>
              </a:rPr>
              <a:t>th</a:t>
            </a:r>
            <a:r>
              <a:rPr lang="en-US" sz="2000" dirty="0" smtClean="0">
                <a:solidFill>
                  <a:schemeClr val="tx1"/>
                </a:solidFill>
              </a:rPr>
              <a:t> percentile with EE data excluded = 35 </a:t>
            </a:r>
            <a:r>
              <a:rPr lang="en-US" sz="2000" dirty="0" err="1" smtClean="0">
                <a:solidFill>
                  <a:schemeClr val="tx1"/>
                </a:solidFill>
              </a:rPr>
              <a:t>ug</a:t>
            </a:r>
            <a:r>
              <a:rPr lang="en-US" sz="2000" dirty="0" smtClean="0">
                <a:solidFill>
                  <a:schemeClr val="tx1"/>
                </a:solidFill>
              </a:rPr>
              <a:t>/m3</a:t>
            </a:r>
            <a:br>
              <a:rPr lang="en-US" sz="2000" dirty="0" smtClean="0">
                <a:solidFill>
                  <a:schemeClr val="tx1"/>
                </a:solidFill>
              </a:rPr>
            </a:br>
            <a:r>
              <a:rPr lang="en-US" sz="2000" dirty="0" smtClean="0">
                <a:solidFill>
                  <a:schemeClr val="tx1"/>
                </a:solidFill>
              </a:rPr>
              <a:t>2011	98</a:t>
            </a:r>
            <a:r>
              <a:rPr lang="en-US" sz="2000" baseline="30000" dirty="0" smtClean="0">
                <a:solidFill>
                  <a:schemeClr val="tx1"/>
                </a:solidFill>
              </a:rPr>
              <a:t>th</a:t>
            </a:r>
            <a:r>
              <a:rPr lang="en-US" sz="2000" dirty="0" smtClean="0">
                <a:solidFill>
                  <a:schemeClr val="tx1"/>
                </a:solidFill>
              </a:rPr>
              <a:t> percentile = 37 </a:t>
            </a:r>
            <a:r>
              <a:rPr lang="en-US" sz="2000" dirty="0" err="1" smtClean="0">
                <a:solidFill>
                  <a:schemeClr val="tx1"/>
                </a:solidFill>
              </a:rPr>
              <a:t>ug</a:t>
            </a:r>
            <a:r>
              <a:rPr lang="en-US" sz="2000" dirty="0" smtClean="0">
                <a:solidFill>
                  <a:schemeClr val="tx1"/>
                </a:solidFill>
              </a:rPr>
              <a:t>/m3</a:t>
            </a:r>
            <a:br>
              <a:rPr lang="en-US" sz="2000" dirty="0" smtClean="0">
                <a:solidFill>
                  <a:schemeClr val="tx1"/>
                </a:solidFill>
              </a:rPr>
            </a:br>
            <a:r>
              <a:rPr lang="en-US" sz="2000" dirty="0" smtClean="0">
                <a:solidFill>
                  <a:schemeClr val="tx1"/>
                </a:solidFill>
              </a:rPr>
              <a:t>2010	98</a:t>
            </a:r>
            <a:r>
              <a:rPr lang="en-US" sz="2000" baseline="30000" dirty="0" smtClean="0">
                <a:solidFill>
                  <a:schemeClr val="tx1"/>
                </a:solidFill>
              </a:rPr>
              <a:t>th</a:t>
            </a:r>
            <a:r>
              <a:rPr lang="en-US" sz="2000" dirty="0" smtClean="0">
                <a:solidFill>
                  <a:schemeClr val="tx1"/>
                </a:solidFill>
              </a:rPr>
              <a:t> percentile = 35 </a:t>
            </a:r>
            <a:r>
              <a:rPr lang="en-US" sz="2000" dirty="0" err="1" smtClean="0">
                <a:solidFill>
                  <a:schemeClr val="tx1"/>
                </a:solidFill>
              </a:rPr>
              <a:t>ug</a:t>
            </a:r>
            <a:r>
              <a:rPr lang="en-US" sz="2000" dirty="0" smtClean="0">
                <a:solidFill>
                  <a:schemeClr val="tx1"/>
                </a:solidFill>
              </a:rPr>
              <a:t>/m3</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2010 – 2012 three-year average of 98</a:t>
            </a:r>
            <a:r>
              <a:rPr lang="en-US" sz="2000" baseline="30000" dirty="0" smtClean="0">
                <a:solidFill>
                  <a:schemeClr val="tx1"/>
                </a:solidFill>
              </a:rPr>
              <a:t>th</a:t>
            </a:r>
            <a:r>
              <a:rPr lang="en-US" sz="2000" dirty="0" smtClean="0">
                <a:solidFill>
                  <a:schemeClr val="tx1"/>
                </a:solidFill>
              </a:rPr>
              <a:t> percentile = </a:t>
            </a:r>
            <a:r>
              <a:rPr lang="en-US" sz="2000" b="1" dirty="0" smtClean="0">
                <a:solidFill>
                  <a:srgbClr val="FF0000"/>
                </a:solidFill>
              </a:rPr>
              <a:t>75</a:t>
            </a:r>
            <a:r>
              <a:rPr lang="en-US" sz="2000" dirty="0" smtClean="0">
                <a:solidFill>
                  <a:schemeClr val="tx1"/>
                </a:solidFill>
              </a:rPr>
              <a:t>/36 </a:t>
            </a:r>
            <a:r>
              <a:rPr lang="en-US" sz="2000" dirty="0" err="1" smtClean="0">
                <a:solidFill>
                  <a:schemeClr val="tx1"/>
                </a:solidFill>
              </a:rPr>
              <a:t>ug</a:t>
            </a:r>
            <a:r>
              <a:rPr lang="en-US" sz="2000" dirty="0" smtClean="0">
                <a:solidFill>
                  <a:schemeClr val="tx1"/>
                </a:solidFill>
              </a:rPr>
              <a:t>/m3</a:t>
            </a:r>
            <a:endParaRPr lang="en-US" sz="2000" b="1" dirty="0">
              <a:solidFill>
                <a:schemeClr val="tx1"/>
              </a:solidFill>
            </a:endParaRPr>
          </a:p>
        </p:txBody>
      </p:sp>
    </p:spTree>
    <p:extLst>
      <p:ext uri="{BB962C8B-B14F-4D97-AF65-F5344CB8AC3E}">
        <p14:creationId xmlns:p14="http://schemas.microsoft.com/office/powerpoint/2010/main" val="150907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TotalTime>
  <Words>298</Words>
  <Application>Microsoft Office PowerPoint</Application>
  <PresentationFormat>On-screen Show (4:3)</PresentationFormat>
  <Paragraphs>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PowerPoint Presentation</vt:lpstr>
      <vt:lpstr>EPA – June 2012 Draft EER Guidance  1.  The event was not reasonably controllable or preventable.  2.  If the event was caused by human activity, that human activity is  unlikely to recur at a particular location.  3.  Clear causal relationship between specific event and monitored  concentration.  4.  No exceedance or violation but for the event.  EPA’s position is that these four elements represent distinct facts that air agencies must demonstrate for the EPA to concur on an event claim.  If the event is natural (e.g. unwanted wildfire) then the second fact is not included in a demonstration.</vt:lpstr>
      <vt:lpstr> Regulatory Timelines </vt:lpstr>
      <vt:lpstr>  Reasonably Controlled?    As with the other elements, whether an event was not reasonably controllable or preventable would be evaluated on a case-by-case basis.   EPA would expect for nonattainment areas to already have the technical information needed to reasonably control anthropogenic sources in their jurisdiction.  If a set of control measures could reasonably have been in place for contributing sources at the time of the event, then they must have been in place for the event to qualify as an exceptional event under the EER.  In general, reasonable controls would not include any control on emissions-generating activity outside of the state or tribal boundaries of the state (or tribal lands) within which the concentration at issue was monitored.  </vt:lpstr>
      <vt:lpstr>EPA Review of Documentation    EPA prioritization of submitted demonstration packages – The EPA will generally give priority to exceptional event determinations that may affect near-term regulatory decisions, such as SIP submittal actions, National Ambient Air Quality Standards (NAAQS) designations, and clean data findings.  Following this initial review, the EPA will generally send a letter to the submitting agency that includes a completeness determination and/or a request for additional information, a date by which the supplemental information should be submitted (if applicable), and an indicator of the timing of the EPA’s final review.  The EPA anticipates a 60-day response time for states to provide additional requested information. The EPA intends to make a decision regarding event concurrence within 18 months of submittal of a complete package, or sooner if required  by a near-term regulatory action.    </vt:lpstr>
      <vt:lpstr>Exceptional Events Schedule for Initial Area Designations for the 2012 PM2.5 Annual Standard:  For data that occurred between 2010-12, flagging must occur by July 1, 2013 and the demonstration would be needed by December 12, 2013.   For data in 2013, flagging must occur by July 1, 2014 and demonstration submitted by August 1, 2014.    </vt:lpstr>
      <vt:lpstr>From EPA (Justin Spenillo – 1/23/2013):  As related to Idaho, we are not certain if the exceptional events in the past years will have regulatory significance with regards to the new annual standard. Said another way, if removal of exceptional events data does not lower the annual PM2.5 DV to be below the new standard then it may not be resource efficient to go through the exceptional event process for purposes of initial area designations (there may be reasons for other purposes though). We are working on reviewing the data and would like to make sure the conversation was in progress in the case that a demonstration will be needed on the accelerated schedule.</vt:lpstr>
      <vt:lpstr>Recent Exceptional Events In Idaho    Salmon    PM2.5 - 55 days  Franklin   PM2.5 - 4 days  Pocatello   PM10 - 2 days  Pinehurst    PM2.5 – 27 days  Treasure Valley  PM2.5  - 3 days St. Luke’s (higher monitor)     - 1 day  Nampa     PM10  - 2 days in 2012      -2 days in 2011 </vt:lpstr>
      <vt:lpstr>Salmon Data Analysis (2012 - 4th quarter data not QA’d)  Annual NAAQS 2012 Annual Average with EE data included = 21.7 ug/m3  Annual Average with EE data excluded = 11.1 ug/m3 2011 Annual Average = 12.9 ug/m3 2010 Annual Average = 10.3 ug/m3  2010 – 2012 three-year average of annual averages = 15.0/11.4 ug/m3  Daily NAAQS  2012  98th percentile with EE data included = 154 ug/m3  98th percentile with EE data excluded = 35 ug/m3 2011 98th percentile = 37 ug/m3 2010 98th percentile = 35 ug/m3  2010 – 2012 three-year average of 98th percentile = 75/36 ug/m3</vt:lpstr>
      <vt:lpstr>PowerPoint Presentation</vt:lpstr>
      <vt:lpstr>PowerPoint Presentation</vt:lpstr>
      <vt:lpstr> Pinehurst Data Analysis (2012 - 4th quarter data not QA’d)  Annual NAAQS 2012 Annual Average with EE data included = 13.6 ug/m3  Annual Average with EE data excluded = 12.9 ug/m3 2011 Annual Average = 11.9 ug/m3 2010 Annual Average = 12.2 ug/m3  2010 – 2012 three-year average of annual averages = 12.6/12.3 ug/m3  Daily NAAQS  2012  98th percentile with EE data included = 38 ug/m3  98th percentile with EE data excluded = 38 ug/m3 2011 98th percentile = 43 ug/m3 2010 98th percentile = 36 ug/m3  2010 – 2012 three-year average of 98th percentile = 39/39 ug/m3  note: filled 3/21/12 – 7/14/12 FDMS data gap with FRM precision data (POC1) – not sure how final 2012 data distribution will look when data in AQS is final.</vt:lpstr>
      <vt:lpstr>PowerPoint Presentation</vt:lpstr>
      <vt:lpstr>PowerPoint Presentation</vt:lpstr>
      <vt:lpstr>Franklin Data Analysis (2012 - 4th quarter data not QA’d)  Annual NAAQS 2012 Annual Average with EE data included = 6.8 ug/m3  Annual Average with EE data excluded = 5.9 ug/m3 2011 Annual Average = 7.4 ug/m3 2010* Annual Average = 16.8* ug/m3  2010 – 2012 three-year average of annual averages = 10.3/10.0 ug/m3  Daily NAAQS  2012  98th percentile with EE data included = 32 ug/m3  98th percentile with EE data excluded = 16 ug/m3 2011 98th percentile = 40 ug/m3 2010* 98th percentile = 70* ug/m3  2010 – 2012 three-year average of 98th percentile = 47/42 ug/m3  *note: 2010 data completeness not met due to site construction – ½ year </vt:lpstr>
      <vt:lpstr>PowerPoint Presentation</vt:lpstr>
      <vt:lpstr>     Treasure Valley PM2.5 Data Analysis (2012  - 4th quarter data not QA’d)  Boise (St. Luke’s – Meridian)  Annual NAAQS 2012 Annual Average with EE data included =  8.5 ug/m3  Annual Average with EE data excluded = 7.3 ug/m3 2011 Annual Average = 7 ug/m3 2010 Annual Average = 5 ug/m3  2010 – 2012 three-year average of annual averages = 6.8/6.4 ug/m3  Daily NAAQS  2012  98th percentile with EE data included = 42 ug/m3  98th percentile with EE data excluded = 22 ug/m3 2011 98th percentile = 29 ug/m3 2010 98th percentile = 12 ug/m3  2010 – 2012 three-year average of 98th percentile = 28/21 ug/m3        </vt:lpstr>
      <vt:lpstr>PowerPoint Presentation</vt:lpstr>
      <vt:lpstr>Nampa Fire Station (2012  - 4th quarter data not QA’d)  Annual NAAQS 2012 Annual Average with EE data included =  10.6 ug/m3  Annual Average with EE data excluded = 9.8 ug/m3 2011 Annual Average = 8.9 ug/m3 2010 Annual Average = 5.9 ug/m3  2010 – 2012 three-year average of annual averages = 8.5/8.2 ug/m3  Daily NAAQS  2012  98th percentile with EE data included = 27 ug/m3  98th percentile with EE data excluded = 25 ug/m3 2011 98th percentile = 23 ug/m3 2010 98th percentile = 15 ug/m3  2010 – 2012 three-year average of 98th percentile = 22/21 ug/m3  </vt:lpstr>
      <vt:lpstr>PowerPoint Presentation</vt:lpstr>
      <vt:lpstr>    Treasure Valley PM10 Data Analysis (2012 - 4th quarter data not QA’d)  Number of Exceedances – Boise Fire Station   2010 0   2011 2   2012 2 2010-2012 3-yr average = 1.3 which violates NAAQS  Number of Exceedances – Nampa Fire Station   2010 0   2011 1   2012 1 2010 – 2012 3-yr average = 0.7  All high wind exceptional events    </vt:lpstr>
      <vt:lpstr>PowerPoint Presentation</vt:lpstr>
      <vt:lpstr>Moving Forward</vt:lpstr>
    </vt:vector>
  </TitlesOfParts>
  <Company>State of Idaho DEQ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State submittal of letter of intent to submit a package (optional) – EPA recommends that states intending to submit a demonstration package for flagged data in AQS alert EPA of their intention within 12 months of the event occurrence. This action will prompt EPA to notify the state whether and when EPA plans to act on the claimed exceptional event. This initial notification can assist both the state and EPA in the planning and prioritization process.  3. EPA response to state letter of intent – EPA anticipates responding to the state’s letter of intent within 60 days of receipt informing the state of EPA’s intended review timeframe if needed for regulatory action.</dc:title>
  <dc:creator>Idaho DEQ</dc:creator>
  <cp:lastModifiedBy>Idaho DEQ</cp:lastModifiedBy>
  <cp:revision>47</cp:revision>
  <dcterms:created xsi:type="dcterms:W3CDTF">2013-01-24T17:48:17Z</dcterms:created>
  <dcterms:modified xsi:type="dcterms:W3CDTF">2013-03-13T15:25:22Z</dcterms:modified>
</cp:coreProperties>
</file>