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handoutMasterIdLst>
    <p:handoutMasterId r:id="rId6"/>
  </p:handoutMasterIdLst>
  <p:sldIdLst>
    <p:sldId id="327" r:id="rId2"/>
    <p:sldId id="328" r:id="rId3"/>
    <p:sldId id="329" r:id="rId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99" autoAdjust="0"/>
  </p:normalViewPr>
  <p:slideViewPr>
    <p:cSldViewPr>
      <p:cViewPr varScale="1">
        <p:scale>
          <a:sx n="107" d="100"/>
          <a:sy n="107" d="100"/>
        </p:scale>
        <p:origin x="-109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916E5950-3468-4DEC-BC62-97730335CF75}" type="datetimeFigureOut">
              <a:rPr lang="en-US" smtClean="0"/>
              <a:pPr/>
              <a:t>3/13/2013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9D49865-2746-4228-92BA-06367DA7B2E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66833D4-345E-47F2-9864-6A03A516FD20}" type="datetimeFigureOut">
              <a:rPr lang="en-US" smtClean="0"/>
              <a:pPr/>
              <a:t>3/13/2013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9E312A5-044B-456B-A4B7-47A4C56734B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8A17B50-0905-47EE-9DE2-FEF88D250B01}" type="datetimeFigureOut">
              <a:rPr lang="en-US" smtClean="0"/>
              <a:pPr/>
              <a:t>3/13/2013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35EA342-3E8E-4D12-AD33-4A08CCDF5C7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A17B50-0905-47EE-9DE2-FEF88D250B01}" type="datetimeFigureOut">
              <a:rPr lang="en-US" smtClean="0"/>
              <a:pPr/>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EA342-3E8E-4D12-AD33-4A08CCDF5C7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A17B50-0905-47EE-9DE2-FEF88D250B01}" type="datetimeFigureOut">
              <a:rPr lang="en-US" smtClean="0"/>
              <a:pPr/>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EA342-3E8E-4D12-AD33-4A08CCDF5C7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A17B50-0905-47EE-9DE2-FEF88D250B01}" type="datetimeFigureOut">
              <a:rPr lang="en-US" smtClean="0"/>
              <a:pPr/>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EA342-3E8E-4D12-AD33-4A08CCDF5C7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8A17B50-0905-47EE-9DE2-FEF88D250B01}" type="datetimeFigureOut">
              <a:rPr lang="en-US" smtClean="0"/>
              <a:pPr/>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EA342-3E8E-4D12-AD33-4A08CCDF5C7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8A17B50-0905-47EE-9DE2-FEF88D250B01}" type="datetimeFigureOut">
              <a:rPr lang="en-US" smtClean="0"/>
              <a:pPr/>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EA342-3E8E-4D12-AD33-4A08CCDF5C7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8A17B50-0905-47EE-9DE2-FEF88D250B01}" type="datetimeFigureOut">
              <a:rPr lang="en-US" smtClean="0"/>
              <a:pPr/>
              <a:t>3/13/2013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5EA342-3E8E-4D12-AD33-4A08CCDF5C7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8A17B50-0905-47EE-9DE2-FEF88D250B01}" type="datetimeFigureOut">
              <a:rPr lang="en-US" smtClean="0"/>
              <a:pPr/>
              <a:t>3/13/2013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5EA342-3E8E-4D12-AD33-4A08CCDF5C7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A17B50-0905-47EE-9DE2-FEF88D250B01}" type="datetimeFigureOut">
              <a:rPr lang="en-US" smtClean="0"/>
              <a:pPr/>
              <a:t>3/13/2013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5EA342-3E8E-4D12-AD33-4A08CCDF5C7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8A17B50-0905-47EE-9DE2-FEF88D250B01}" type="datetimeFigureOut">
              <a:rPr lang="en-US" smtClean="0"/>
              <a:pPr/>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EA342-3E8E-4D12-AD33-4A08CCDF5C7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8A17B50-0905-47EE-9DE2-FEF88D250B01}" type="datetimeFigureOut">
              <a:rPr lang="en-US" smtClean="0"/>
              <a:pPr/>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35EA342-3E8E-4D12-AD33-4A08CCDF5C7F}"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8A17B50-0905-47EE-9DE2-FEF88D250B01}" type="datetimeFigureOut">
              <a:rPr lang="en-US" smtClean="0"/>
              <a:pPr/>
              <a:t>3/13/2013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35EA342-3E8E-4D12-AD33-4A08CCDF5C7F}"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dirty="0" smtClean="0"/>
              <a:t>Vision Statement</a:t>
            </a:r>
            <a:endParaRPr lang="en-US" sz="2800" dirty="0" smtClean="0"/>
          </a:p>
          <a:p>
            <a:pPr>
              <a:buNone/>
            </a:pPr>
            <a:r>
              <a:rPr lang="en-US" sz="2800" dirty="0" smtClean="0"/>
              <a:t>   Federal, tribal, state and local agencies, and private partners work collaboratively to best meet our individual and collective ecological, agricultural, safety, air quality and public health goals as we implement our fire and smoke management responsibilities.</a:t>
            </a:r>
          </a:p>
          <a:p>
            <a:pPr>
              <a:buNone/>
            </a:pPr>
            <a:endParaRPr lang="en-US" dirty="0" smtClean="0"/>
          </a:p>
          <a:p>
            <a:endParaRPr lang="en-US" dirty="0"/>
          </a:p>
        </p:txBody>
      </p:sp>
      <p:sp>
        <p:nvSpPr>
          <p:cNvPr id="4" name="Title 1"/>
          <p:cNvSpPr>
            <a:spLocks noGrp="1"/>
          </p:cNvSpPr>
          <p:nvPr>
            <p:ph type="title"/>
          </p:nvPr>
        </p:nvSpPr>
        <p:spPr/>
        <p:txBody>
          <a:bodyPr>
            <a:normAutofit fontScale="90000"/>
          </a:bodyPr>
          <a:lstStyle/>
          <a:p>
            <a:r>
              <a:rPr lang="en-US" dirty="0" smtClean="0"/>
              <a:t>Mission and Vision: Clean Air and Productive Land</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endParaRPr lang="en-US" sz="2400" dirty="0" smtClean="0"/>
          </a:p>
          <a:p>
            <a:pPr>
              <a:buNone/>
            </a:pPr>
            <a:r>
              <a:rPr lang="en-US" sz="2400" b="1" dirty="0" smtClean="0"/>
              <a:t>Mission Statement</a:t>
            </a:r>
            <a:endParaRPr lang="en-US" sz="2400" dirty="0" smtClean="0"/>
          </a:p>
          <a:p>
            <a:pPr>
              <a:buNone/>
            </a:pPr>
            <a:r>
              <a:rPr lang="en-US" sz="2400" b="1" dirty="0" smtClean="0"/>
              <a:t> </a:t>
            </a:r>
            <a:endParaRPr lang="en-US" sz="2400" dirty="0" smtClean="0"/>
          </a:p>
          <a:p>
            <a:r>
              <a:rPr lang="en-US" sz="2400" dirty="0" smtClean="0"/>
              <a:t>Develop  creative, balanced and effective approaches to accomplish land management objectives while minimizing smoke emissions from planned and unplanned ignitions on public and private lands.  To this end, we agree on the following basic principles:</a:t>
            </a:r>
          </a:p>
          <a:p>
            <a:pPr>
              <a:buNone/>
            </a:pPr>
            <a:r>
              <a:rPr lang="en-US" sz="2400" dirty="0" smtClean="0"/>
              <a:t> </a:t>
            </a:r>
          </a:p>
          <a:p>
            <a:pPr lvl="1"/>
            <a:r>
              <a:rPr lang="en-US" sz="2200" dirty="0" smtClean="0"/>
              <a:t>Vegetation treatment is a recognized and important tool in accomplishing resource management objectives. </a:t>
            </a:r>
          </a:p>
          <a:p>
            <a:pPr lvl="1"/>
            <a:r>
              <a:rPr lang="en-US" sz="2200" dirty="0" smtClean="0"/>
              <a:t>Non-burning approaches to vegetation treatment should be utilized to the maximum extent feasible and economical to accomplish resource management objectives.</a:t>
            </a:r>
          </a:p>
          <a:p>
            <a:pPr lvl="1"/>
            <a:r>
              <a:rPr lang="en-US" sz="2200" dirty="0" smtClean="0"/>
              <a:t>Where non-burning approaches to vegetation treatment are not feasible or economical, minimize smoke impacts utilizing smoke management techniques.</a:t>
            </a:r>
          </a:p>
          <a:p>
            <a:pPr lvl="1"/>
            <a:r>
              <a:rPr lang="en-US" sz="2200" dirty="0" smtClean="0"/>
              <a:t>Staff should collaborate to improve vegetation treatment and smoke management techniques, seeking approaches that optimize and balance each agency’s objectives. </a:t>
            </a:r>
          </a:p>
          <a:p>
            <a:endParaRPr lang="en-US" dirty="0"/>
          </a:p>
        </p:txBody>
      </p:sp>
      <p:sp>
        <p:nvSpPr>
          <p:cNvPr id="4" name="Title 1"/>
          <p:cNvSpPr>
            <a:spLocks noGrp="1"/>
          </p:cNvSpPr>
          <p:nvPr>
            <p:ph type="title"/>
          </p:nvPr>
        </p:nvSpPr>
        <p:spPr/>
        <p:txBody>
          <a:bodyPr>
            <a:normAutofit fontScale="90000"/>
          </a:bodyPr>
          <a:lstStyle/>
          <a:p>
            <a:r>
              <a:rPr lang="en-US" dirty="0" smtClean="0"/>
              <a:t>Mission and Vision: Clean Air and Productive Land</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Implementing the Mission and Vision </a:t>
            </a:r>
            <a:r>
              <a:rPr lang="en-US" dirty="0" smtClean="0"/>
              <a:t/>
            </a:r>
            <a:br>
              <a:rPr lang="en-US" dirty="0" smtClean="0"/>
            </a:br>
            <a:endParaRPr lang="en-US" dirty="0"/>
          </a:p>
        </p:txBody>
      </p:sp>
      <p:sp>
        <p:nvSpPr>
          <p:cNvPr id="7" name="Content Placeholder 6"/>
          <p:cNvSpPr>
            <a:spLocks noGrp="1"/>
          </p:cNvSpPr>
          <p:nvPr>
            <p:ph idx="1"/>
          </p:nvPr>
        </p:nvSpPr>
        <p:spPr>
          <a:xfrm>
            <a:off x="304800" y="1600200"/>
            <a:ext cx="8461248" cy="5029200"/>
          </a:xfrm>
        </p:spPr>
        <p:txBody>
          <a:bodyPr>
            <a:normAutofit fontScale="55000" lnSpcReduction="20000"/>
          </a:bodyPr>
          <a:lstStyle/>
          <a:p>
            <a:pPr>
              <a:buNone/>
            </a:pPr>
            <a:r>
              <a:rPr lang="en-US" b="1" dirty="0" smtClean="0"/>
              <a:t> </a:t>
            </a:r>
            <a:endParaRPr lang="en-US" dirty="0" smtClean="0"/>
          </a:p>
          <a:p>
            <a:pPr lvl="0"/>
            <a:r>
              <a:rPr lang="en-US" u="sng" dirty="0" smtClean="0"/>
              <a:t>Trust</a:t>
            </a:r>
            <a:r>
              <a:rPr lang="en-US" dirty="0" smtClean="0"/>
              <a:t>:  All parties (states, tribes, and local governments, federal land managers, private burners) involved in burning will work with each other to build trust through communication, coordination and cooperation. </a:t>
            </a:r>
          </a:p>
          <a:p>
            <a:pPr lvl="0"/>
            <a:r>
              <a:rPr lang="en-US" u="sng" dirty="0" smtClean="0"/>
              <a:t>Communication</a:t>
            </a:r>
            <a:r>
              <a:rPr lang="en-US" dirty="0" smtClean="0"/>
              <a:t>:  The Executive Team members will communicate their commitment to this Mission and Vision Statement within their respective organizations. </a:t>
            </a:r>
          </a:p>
          <a:p>
            <a:pPr lvl="0"/>
            <a:r>
              <a:rPr lang="en-US" u="sng" dirty="0" smtClean="0"/>
              <a:t>Coordination</a:t>
            </a:r>
            <a:r>
              <a:rPr lang="en-US" dirty="0" smtClean="0"/>
              <a:t>:  All parties involved in burning will coordinate on major activities.  This includes increased coordination among public agencies in planning of smoke management, alternative treatment, and prescribed fire and wildfire objectives, as well as working together on issues identified by the Executive Team.</a:t>
            </a:r>
          </a:p>
          <a:p>
            <a:pPr lvl="0"/>
            <a:r>
              <a:rPr lang="en-US" u="sng" dirty="0" smtClean="0"/>
              <a:t>Support each other in areas of agreement</a:t>
            </a:r>
            <a:r>
              <a:rPr lang="en-US" dirty="0" smtClean="0"/>
              <a:t>: Where there is common agreement on an issue, all parties involved in burning will support the lead agency/entity.</a:t>
            </a:r>
          </a:p>
          <a:p>
            <a:pPr lvl="0"/>
            <a:r>
              <a:rPr lang="en-US" u="sng" dirty="0" smtClean="0"/>
              <a:t>Agree to disagree</a:t>
            </a:r>
            <a:r>
              <a:rPr lang="en-US" dirty="0" smtClean="0"/>
              <a:t>:  All parties involved in burning will seek win-win solutions to areas of disagreement.  Where this can not be achieved, the parties will acknowledge that disagreement, attempt to fully understand and respect others perspectives and conduct respectful dialogue and debate on issues of common concern.</a:t>
            </a:r>
          </a:p>
          <a:p>
            <a:pPr lvl="0"/>
            <a:r>
              <a:rPr lang="en-US" u="sng" dirty="0" smtClean="0"/>
              <a:t>Use of tools</a:t>
            </a:r>
            <a:r>
              <a:rPr lang="en-US" dirty="0" smtClean="0"/>
              <a:t>:  The smoke management plans should use the best science and technical tools and be periodically reviewed to ensure that this is the case, considering advances in technology and available resources.</a:t>
            </a:r>
          </a:p>
          <a:p>
            <a:pPr lvl="0"/>
            <a:r>
              <a:rPr lang="en-US" u="sng" dirty="0" smtClean="0"/>
              <a:t>Education</a:t>
            </a:r>
            <a:r>
              <a:rPr lang="en-US" dirty="0" smtClean="0"/>
              <a:t>:  Executives will encourage staff to become better informed in both smoke management and burning principles and practices.</a:t>
            </a:r>
          </a:p>
          <a:p>
            <a:pPr lvl="0"/>
            <a:r>
              <a:rPr lang="en-US" u="sng" dirty="0" smtClean="0"/>
              <a:t>Periodic Evaluation</a:t>
            </a:r>
            <a:r>
              <a:rPr lang="en-US" dirty="0" smtClean="0"/>
              <a:t>:  Executives will revisit this Mission and Vision Statement periodically and revise it as needed.</a:t>
            </a:r>
          </a:p>
          <a:p>
            <a:pPr lvl="0"/>
            <a:r>
              <a:rPr lang="en-US" u="sng" dirty="0" smtClean="0"/>
              <a:t>Participation</a:t>
            </a:r>
            <a:r>
              <a:rPr lang="en-US" dirty="0" smtClean="0"/>
              <a:t>:  The Executive Team is not a closed group and participation of additional agencies and/or key partners with a stake in the mission of the group is encouraged.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2799</TotalTime>
  <Words>66</Words>
  <Application>Microsoft Office PowerPoint</Application>
  <PresentationFormat>On-screen Show (4:3)</PresentationFormat>
  <Paragraphs>24</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Flow</vt:lpstr>
      <vt:lpstr>Mission and Vision: Clean Air and Productive Land</vt:lpstr>
      <vt:lpstr>Mission and Vision: Clean Air and Productive Land</vt:lpstr>
      <vt:lpstr> Implementing the Mission and Vision  </vt:lpstr>
    </vt:vector>
  </TitlesOfParts>
  <Company>US-EPA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Tribal Data entered by Tribal Exchange Network (TREX)</dc:title>
  <dc:creator>Network User</dc:creator>
  <cp:lastModifiedBy>McGowan, Michael</cp:lastModifiedBy>
  <cp:revision>275</cp:revision>
  <dcterms:created xsi:type="dcterms:W3CDTF">2012-10-16T22:29:02Z</dcterms:created>
  <dcterms:modified xsi:type="dcterms:W3CDTF">2013-03-13T15:27:12Z</dcterms:modified>
</cp:coreProperties>
</file>