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0" r:id="rId5"/>
    <p:sldId id="261" r:id="rId6"/>
    <p:sldId id="262" r:id="rId7"/>
    <p:sldId id="265" r:id="rId8"/>
    <p:sldId id="263" r:id="rId9"/>
    <p:sldId id="267" r:id="rId10"/>
    <p:sldId id="266" r:id="rId11"/>
    <p:sldId id="264" r:id="rId12"/>
    <p:sldId id="268" r:id="rId13"/>
    <p:sldId id="270" r:id="rId14"/>
    <p:sldId id="271" r:id="rId15"/>
    <p:sldId id="272" r:id="rId16"/>
    <p:sldId id="273" r:id="rId17"/>
    <p:sldId id="274" r:id="rId18"/>
    <p:sldId id="269" r:id="rId19"/>
    <p:sldId id="275"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E83AD4-C163-4B1E-945B-49CE0881EEF7}" type="datetimeFigureOut">
              <a:rPr lang="en-US" smtClean="0"/>
              <a:pPr/>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A0348-308F-4B4B-AA63-7C137FA989B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6C564E-6542-4FCA-9600-E61BAB7BB074}" type="slidenum">
              <a:rPr lang="en-US"/>
              <a:pPr/>
              <a:t>3</a:t>
            </a:fld>
            <a:endParaRPr lang="en-US"/>
          </a:p>
        </p:txBody>
      </p:sp>
      <p:sp>
        <p:nvSpPr>
          <p:cNvPr id="10242" name="Rectangle 2"/>
          <p:cNvSpPr>
            <a:spLocks noGrp="1" noRot="1" noChangeAspect="1" noChangeArrowheads="1" noTextEdit="1"/>
          </p:cNvSpPr>
          <p:nvPr>
            <p:ph type="sldImg"/>
          </p:nvPr>
        </p:nvSpPr>
        <p:spPr>
          <a:xfrm>
            <a:off x="1100138" y="676275"/>
            <a:ext cx="4603750" cy="3452813"/>
          </a:xfrm>
          <a:ln/>
        </p:spPr>
      </p:sp>
      <p:sp>
        <p:nvSpPr>
          <p:cNvPr id="10243" name="Rectangle 3"/>
          <p:cNvSpPr>
            <a:spLocks noGrp="1" noChangeArrowheads="1"/>
          </p:cNvSpPr>
          <p:nvPr>
            <p:ph type="body" idx="1"/>
          </p:nvPr>
        </p:nvSpPr>
        <p:spPr>
          <a:xfrm>
            <a:off x="896938" y="4354513"/>
            <a:ext cx="5083175" cy="4127500"/>
          </a:xfrm>
        </p:spPr>
        <p:txBody>
          <a:bodyPr lIns="89907" tIns="44953" rIns="89907" bIns="44953"/>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AD7902-AFA3-460C-A47D-DCDCFDEA058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D7902-AFA3-460C-A47D-DCDCFDEA058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D7902-AFA3-460C-A47D-DCDCFDEA058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DD379CD-828B-48E0-80E9-FFA2C243430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79753FCD-20C5-4919-BD01-85C3F46DCE50}" type="slidenum">
              <a:rPr lang="en-US"/>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AD7902-AFA3-460C-A47D-DCDCFDEA058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D7902-AFA3-460C-A47D-DCDCFDEA058A}"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AD7902-AFA3-460C-A47D-DCDCFDEA058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AD7902-AFA3-460C-A47D-DCDCFDEA058A}"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AD7902-AFA3-460C-A47D-DCDCFDEA058A}"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AD7902-AFA3-460C-A47D-DCDCFDEA058A}"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D7902-AFA3-460C-A47D-DCDCFDEA058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AD7902-AFA3-460C-A47D-DCDCFDEA058A}"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E04EBA-0996-4A56-A97F-AA3B8DF50C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AD7902-AFA3-460C-A47D-DCDCFDEA058A}"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E04EBA-0996-4A56-A97F-AA3B8DF50C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Olson.gary@ep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000" b="1" dirty="0" smtClean="0">
                <a:solidFill>
                  <a:schemeClr val="accent2">
                    <a:lumMod val="75000"/>
                  </a:schemeClr>
                </a:solidFill>
              </a:rPr>
              <a:t>Handheld Air Quality Monitoring</a:t>
            </a:r>
            <a:endParaRPr lang="en-US" sz="6000" b="1" dirty="0">
              <a:solidFill>
                <a:schemeClr val="accent2">
                  <a:lumMod val="75000"/>
                </a:schemeClr>
              </a:solidFill>
            </a:endParaRPr>
          </a:p>
        </p:txBody>
      </p:sp>
      <p:sp>
        <p:nvSpPr>
          <p:cNvPr id="3" name="Subtitle 2"/>
          <p:cNvSpPr>
            <a:spLocks noGrp="1"/>
          </p:cNvSpPr>
          <p:nvPr>
            <p:ph type="subTitle" idx="1"/>
          </p:nvPr>
        </p:nvSpPr>
        <p:spPr/>
        <p:txBody>
          <a:bodyPr/>
          <a:lstStyle/>
          <a:p>
            <a:r>
              <a:rPr lang="en-US" dirty="0" smtClean="0"/>
              <a:t>Gary Olson</a:t>
            </a:r>
          </a:p>
          <a:p>
            <a:r>
              <a:rPr lang="en-US" dirty="0" smtClean="0"/>
              <a:t>EPA R-10</a:t>
            </a:r>
          </a:p>
          <a:p>
            <a:r>
              <a:rPr lang="en-US" dirty="0" smtClean="0"/>
              <a:t>Office of Air, Waste and Toxics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60000"/>
                    <a:lumOff val="40000"/>
                  </a:schemeClr>
                </a:solidFill>
              </a:rPr>
              <a:t>Reason for Obtaining Handheld Monitors</a:t>
            </a:r>
            <a:endParaRPr lang="en-US" b="1" dirty="0">
              <a:solidFill>
                <a:schemeClr val="tx2">
                  <a:lumMod val="60000"/>
                  <a:lumOff val="40000"/>
                </a:schemeClr>
              </a:solidFill>
            </a:endParaRPr>
          </a:p>
        </p:txBody>
      </p:sp>
      <p:sp>
        <p:nvSpPr>
          <p:cNvPr id="3" name="Content Placeholder 2"/>
          <p:cNvSpPr>
            <a:spLocks noGrp="1"/>
          </p:cNvSpPr>
          <p:nvPr>
            <p:ph idx="1"/>
          </p:nvPr>
        </p:nvSpPr>
        <p:spPr/>
        <p:txBody>
          <a:bodyPr/>
          <a:lstStyle/>
          <a:p>
            <a:r>
              <a:rPr lang="en-US" dirty="0" smtClean="0"/>
              <a:t>Gain better information about a repeating complaint</a:t>
            </a:r>
          </a:p>
          <a:p>
            <a:r>
              <a:rPr lang="en-US" dirty="0" smtClean="0"/>
              <a:t>Be better able to investigate air quality concern</a:t>
            </a:r>
          </a:p>
          <a:p>
            <a:r>
              <a:rPr lang="en-US" dirty="0" smtClean="0"/>
              <a:t>Be able to determine if changes/ improvements are occurring</a:t>
            </a:r>
          </a:p>
          <a:p>
            <a:r>
              <a:rPr lang="en-US" dirty="0" smtClean="0"/>
              <a:t>Build overall capability of Air Staffs  </a:t>
            </a:r>
            <a:endParaRPr lang="en-US" dirty="0"/>
          </a:p>
        </p:txBody>
      </p:sp>
      <p:pic>
        <p:nvPicPr>
          <p:cNvPr id="4" name="Picture 3" descr="Following_the_trial.gif"/>
          <p:cNvPicPr>
            <a:picLocks noChangeAspect="1"/>
          </p:cNvPicPr>
          <p:nvPr/>
        </p:nvPicPr>
        <p:blipFill>
          <a:blip r:embed="rId2" cstate="print"/>
          <a:stretch>
            <a:fillRect/>
          </a:stretch>
        </p:blipFill>
        <p:spPr>
          <a:xfrm>
            <a:off x="7239000" y="2819400"/>
            <a:ext cx="1343025" cy="13716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lumMod val="75000"/>
                  </a:schemeClr>
                </a:solidFill>
              </a:rPr>
              <a:t>What we needed in a monitoring system</a:t>
            </a:r>
            <a:endParaRPr lang="en-US" b="1" dirty="0">
              <a:solidFill>
                <a:schemeClr val="accent2">
                  <a:lumMod val="75000"/>
                </a:schemeClr>
              </a:solidFill>
            </a:endParaRPr>
          </a:p>
        </p:txBody>
      </p:sp>
      <p:sp>
        <p:nvSpPr>
          <p:cNvPr id="3" name="Content Placeholder 2"/>
          <p:cNvSpPr>
            <a:spLocks noGrp="1"/>
          </p:cNvSpPr>
          <p:nvPr>
            <p:ph idx="1"/>
          </p:nvPr>
        </p:nvSpPr>
        <p:spPr/>
        <p:txBody>
          <a:bodyPr/>
          <a:lstStyle/>
          <a:p>
            <a:r>
              <a:rPr lang="en-US" dirty="0" smtClean="0"/>
              <a:t>Detect Air pollutants at a meaningful level for our needs  ( generally PPM)</a:t>
            </a:r>
          </a:p>
          <a:p>
            <a:r>
              <a:rPr lang="en-US" dirty="0" smtClean="0"/>
              <a:t>Equipment is easy to use and transport</a:t>
            </a:r>
          </a:p>
          <a:p>
            <a:r>
              <a:rPr lang="en-US" dirty="0" smtClean="0"/>
              <a:t>Equipment is robust  </a:t>
            </a:r>
          </a:p>
          <a:p>
            <a:r>
              <a:rPr lang="en-US" dirty="0" smtClean="0"/>
              <a:t>Data is real time and also easy to store and analyze</a:t>
            </a:r>
          </a:p>
          <a:p>
            <a:r>
              <a:rPr lang="en-US" dirty="0" smtClean="0"/>
              <a:t>Cost of equipment is reasonable.</a:t>
            </a:r>
          </a:p>
          <a:p>
            <a:r>
              <a:rPr lang="en-US" dirty="0" smtClean="0">
                <a:solidFill>
                  <a:srgbClr val="00B050"/>
                </a:solidFill>
              </a:rPr>
              <a:t>Advantage if could be used for Indoor Air</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wanted to analyze </a:t>
            </a:r>
            <a:endParaRPr lang="en-US" dirty="0"/>
          </a:p>
        </p:txBody>
      </p:sp>
      <p:sp>
        <p:nvSpPr>
          <p:cNvPr id="3" name="Content Placeholder 2"/>
          <p:cNvSpPr>
            <a:spLocks noGrp="1"/>
          </p:cNvSpPr>
          <p:nvPr>
            <p:ph idx="1"/>
          </p:nvPr>
        </p:nvSpPr>
        <p:spPr/>
        <p:txBody>
          <a:bodyPr>
            <a:normAutofit lnSpcReduction="10000"/>
          </a:bodyPr>
          <a:lstStyle/>
          <a:p>
            <a:r>
              <a:rPr lang="en-US" dirty="0" smtClean="0"/>
              <a:t>PM 10 and PM 2.5</a:t>
            </a:r>
          </a:p>
          <a:p>
            <a:r>
              <a:rPr lang="en-US" dirty="0" smtClean="0"/>
              <a:t>VOC’s</a:t>
            </a:r>
          </a:p>
          <a:p>
            <a:r>
              <a:rPr lang="en-US" dirty="0" smtClean="0"/>
              <a:t>Sulfur Dioxide</a:t>
            </a:r>
          </a:p>
          <a:p>
            <a:r>
              <a:rPr lang="en-US" dirty="0" smtClean="0"/>
              <a:t>Nitrogen Dioxide</a:t>
            </a:r>
          </a:p>
          <a:p>
            <a:r>
              <a:rPr lang="en-US" dirty="0" smtClean="0"/>
              <a:t>Carbon Monoxide</a:t>
            </a:r>
          </a:p>
          <a:p>
            <a:r>
              <a:rPr lang="en-US" dirty="0" smtClean="0"/>
              <a:t>Hydrogen Sulfide</a:t>
            </a:r>
          </a:p>
          <a:p>
            <a:r>
              <a:rPr lang="en-US" dirty="0" smtClean="0"/>
              <a:t>Ammonia</a:t>
            </a:r>
          </a:p>
          <a:p>
            <a:r>
              <a:rPr lang="en-US" dirty="0" smtClean="0"/>
              <a:t>Carbon Dioxide</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rPr>
              <a:t>Equipment</a:t>
            </a:r>
            <a:endParaRPr lang="en-US" b="1" dirty="0">
              <a:solidFill>
                <a:schemeClr val="accent4">
                  <a:lumMod val="75000"/>
                </a:schemeClr>
              </a:solidFill>
            </a:endParaRPr>
          </a:p>
        </p:txBody>
      </p:sp>
      <p:sp>
        <p:nvSpPr>
          <p:cNvPr id="3" name="Content Placeholder 2"/>
          <p:cNvSpPr>
            <a:spLocks noGrp="1"/>
          </p:cNvSpPr>
          <p:nvPr>
            <p:ph idx="1"/>
          </p:nvPr>
        </p:nvSpPr>
        <p:spPr/>
        <p:txBody>
          <a:bodyPr>
            <a:normAutofit fontScale="92500" lnSpcReduction="10000"/>
          </a:bodyPr>
          <a:lstStyle/>
          <a:p>
            <a:r>
              <a:rPr lang="en-US" dirty="0" err="1" smtClean="0"/>
              <a:t>MultiRAE</a:t>
            </a:r>
            <a:r>
              <a:rPr lang="en-US" dirty="0" smtClean="0"/>
              <a:t> Gas Monitor -  has sensors for simultaneously measuring Ammonia, Hydrogen Sulfide, Nitrogen Dioxide, Sulfur Dioxide and Carbon Monoxide, and VOC’s.</a:t>
            </a:r>
          </a:p>
          <a:p>
            <a:r>
              <a:rPr lang="en-US" dirty="0" smtClean="0"/>
              <a:t>EVM-3  Monitor  -  has sensors to monitor PM10, PM -4 and PM 2.5 (one at a time) and Carbon Dioxide and Carbon Monoxide as well as temperature and humidity.</a:t>
            </a:r>
          </a:p>
          <a:p>
            <a:r>
              <a:rPr lang="en-US" dirty="0" smtClean="0"/>
              <a:t>Colorimetric Tubes and pump – can measure several gases – one at a time .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err="1" smtClean="0"/>
              <a:t>MultiRAE</a:t>
            </a:r>
            <a:r>
              <a:rPr lang="en-US" dirty="0" smtClean="0"/>
              <a:t> Handheld Gas Monitoring </a:t>
            </a:r>
            <a:endParaRPr lang="en-US" dirty="0"/>
          </a:p>
        </p:txBody>
      </p:sp>
      <p:pic>
        <p:nvPicPr>
          <p:cNvPr id="3" name="Picture 2" descr="RAEPicture.JPG"/>
          <p:cNvPicPr>
            <a:picLocks noChangeAspect="1"/>
          </p:cNvPicPr>
          <p:nvPr/>
        </p:nvPicPr>
        <p:blipFill>
          <a:blip r:embed="rId2" cstate="print"/>
          <a:stretch>
            <a:fillRect/>
          </a:stretch>
        </p:blipFill>
        <p:spPr>
          <a:xfrm>
            <a:off x="2286000" y="1600200"/>
            <a:ext cx="3505200" cy="5257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EVM-3 Handheld Gas Monitoring</a:t>
            </a:r>
            <a:endParaRPr lang="en-US" dirty="0"/>
          </a:p>
        </p:txBody>
      </p:sp>
      <p:pic>
        <p:nvPicPr>
          <p:cNvPr id="3" name="Picture 2" descr="EVM# Picture.JPG"/>
          <p:cNvPicPr>
            <a:picLocks noChangeAspect="1"/>
          </p:cNvPicPr>
          <p:nvPr/>
        </p:nvPicPr>
        <p:blipFill>
          <a:blip r:embed="rId2" cstate="print"/>
          <a:stretch>
            <a:fillRect/>
          </a:stretch>
        </p:blipFill>
        <p:spPr>
          <a:xfrm>
            <a:off x="914400" y="1752600"/>
            <a:ext cx="6972300" cy="46482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Colorimetric Tubes and Hand Pump</a:t>
            </a:r>
            <a:endParaRPr lang="en-US" dirty="0"/>
          </a:p>
        </p:txBody>
      </p:sp>
      <p:pic>
        <p:nvPicPr>
          <p:cNvPr id="3" name="Picture 2" descr="Colorimetric Tube and Pump.JPG"/>
          <p:cNvPicPr>
            <a:picLocks noChangeAspect="1"/>
          </p:cNvPicPr>
          <p:nvPr/>
        </p:nvPicPr>
        <p:blipFill>
          <a:blip r:embed="rId2" cstate="print"/>
          <a:stretch>
            <a:fillRect/>
          </a:stretch>
        </p:blipFill>
        <p:spPr>
          <a:xfrm>
            <a:off x="876300" y="1828800"/>
            <a:ext cx="6972300" cy="4648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Condition for Use</a:t>
            </a:r>
            <a:endParaRPr lang="en-US" dirty="0"/>
          </a:p>
        </p:txBody>
      </p:sp>
      <p:sp>
        <p:nvSpPr>
          <p:cNvPr id="3" name="Content Placeholder 2"/>
          <p:cNvSpPr>
            <a:spLocks noGrp="1"/>
          </p:cNvSpPr>
          <p:nvPr>
            <p:ph idx="1"/>
          </p:nvPr>
        </p:nvSpPr>
        <p:spPr/>
        <p:txBody>
          <a:bodyPr/>
          <a:lstStyle/>
          <a:p>
            <a:r>
              <a:rPr lang="en-US" dirty="0"/>
              <a:t>It </a:t>
            </a:r>
            <a:r>
              <a:rPr lang="en-US" b="1" dirty="0"/>
              <a:t>is important to note</a:t>
            </a:r>
            <a:r>
              <a:rPr lang="en-US" dirty="0"/>
              <a:t> that this equipment is to be used for investigation purposes or to increase the understanding of air quality. This equipment is not intended to be used for regulatory or </a:t>
            </a:r>
            <a:r>
              <a:rPr lang="en-US" dirty="0" smtClean="0"/>
              <a:t>enforcement </a:t>
            </a:r>
            <a:r>
              <a:rPr lang="en-US" dirty="0"/>
              <a:t>purposes.  It also should not be used for safety evaluations for situations like a confined space evaluation for safety to enter.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QAPP Developed for this Equipment</a:t>
            </a:r>
            <a:endParaRPr lang="en-US" dirty="0"/>
          </a:p>
        </p:txBody>
      </p:sp>
      <p:sp>
        <p:nvSpPr>
          <p:cNvPr id="3" name="Content Placeholder 2"/>
          <p:cNvSpPr>
            <a:spLocks noGrp="1"/>
          </p:cNvSpPr>
          <p:nvPr>
            <p:ph idx="1"/>
          </p:nvPr>
        </p:nvSpPr>
        <p:spPr/>
        <p:txBody>
          <a:bodyPr/>
          <a:lstStyle/>
          <a:p>
            <a:r>
              <a:rPr lang="en-US" dirty="0" smtClean="0"/>
              <a:t>Program background </a:t>
            </a:r>
          </a:p>
          <a:p>
            <a:r>
              <a:rPr lang="en-US" dirty="0" smtClean="0"/>
              <a:t>Goals and Objectives</a:t>
            </a:r>
          </a:p>
          <a:p>
            <a:r>
              <a:rPr lang="en-US" dirty="0" smtClean="0"/>
              <a:t>Training and Record Keeping</a:t>
            </a:r>
          </a:p>
          <a:p>
            <a:r>
              <a:rPr lang="en-US" dirty="0" smtClean="0"/>
              <a:t>Experimental Design</a:t>
            </a:r>
          </a:p>
          <a:p>
            <a:r>
              <a:rPr lang="en-US" dirty="0" smtClean="0"/>
              <a:t>Quality Control</a:t>
            </a:r>
          </a:p>
          <a:p>
            <a:r>
              <a:rPr lang="en-US" dirty="0" smtClean="0"/>
              <a:t>Data Handling</a:t>
            </a:r>
          </a:p>
          <a:p>
            <a:r>
              <a:rPr lang="en-US" dirty="0" smtClean="0"/>
              <a:t>Reports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SC01221.JPG"/>
          <p:cNvPicPr>
            <a:picLocks noGrp="1"/>
          </p:cNvPicPr>
          <p:nvPr>
            <p:ph idx="1"/>
          </p:nvPr>
        </p:nvPicPr>
        <p:blipFill>
          <a:blip r:embed="rId2" cstate="print"/>
          <a:stretch>
            <a:fillRect/>
          </a:stretch>
        </p:blipFill>
        <p:spPr>
          <a:xfrm>
            <a:off x="457200" y="152400"/>
            <a:ext cx="4114800" cy="3352800"/>
          </a:xfrm>
          <a:prstGeom prst="rect">
            <a:avLst/>
          </a:prstGeom>
        </p:spPr>
      </p:pic>
      <p:pic>
        <p:nvPicPr>
          <p:cNvPr id="5" name="Picture 4" descr="DSC01222.JPG"/>
          <p:cNvPicPr/>
          <p:nvPr/>
        </p:nvPicPr>
        <p:blipFill>
          <a:blip r:embed="rId3" cstate="print"/>
          <a:srcRect l="27041" t="34402" r="51600" b="43837"/>
          <a:stretch>
            <a:fillRect/>
          </a:stretch>
        </p:blipFill>
        <p:spPr>
          <a:xfrm>
            <a:off x="4648200" y="3581400"/>
            <a:ext cx="4267200" cy="2971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r>
              <a:rPr lang="en-US" b="1" dirty="0">
                <a:solidFill>
                  <a:srgbClr val="00B050"/>
                </a:solidFill>
              </a:rPr>
              <a:t>The Federal Air Rules for Reservations  </a:t>
            </a:r>
            <a:r>
              <a:rPr lang="en-US" b="1" dirty="0" smtClean="0">
                <a:solidFill>
                  <a:srgbClr val="00B050"/>
                </a:solidFill>
              </a:rPr>
              <a:t>(FARR)</a:t>
            </a:r>
            <a:endParaRPr lang="en-US" b="1" dirty="0">
              <a:solidFill>
                <a:srgbClr val="00B050"/>
              </a:solidFill>
            </a:endParaRPr>
          </a:p>
        </p:txBody>
      </p:sp>
      <p:sp>
        <p:nvSpPr>
          <p:cNvPr id="7171" name="Rectangle 3"/>
          <p:cNvSpPr>
            <a:spLocks noGrp="1" noChangeArrowheads="1"/>
          </p:cNvSpPr>
          <p:nvPr>
            <p:ph type="subTitle" idx="1"/>
          </p:nvPr>
        </p:nvSpPr>
        <p:spPr/>
        <p:txBody>
          <a:bodyPr/>
          <a:lstStyle/>
          <a:p>
            <a:r>
              <a:rPr lang="en-US"/>
              <a:t>Established in June, 2005</a:t>
            </a:r>
          </a:p>
          <a:p>
            <a:endParaRPr lang="en-US"/>
          </a:p>
        </p:txBody>
      </p:sp>
      <p:pic>
        <p:nvPicPr>
          <p:cNvPr id="7172" name="Picture 4" descr="baby_crawling"/>
          <p:cNvPicPr>
            <a:picLocks noChangeAspect="1" noChangeArrowheads="1" noCrop="1"/>
          </p:cNvPicPr>
          <p:nvPr/>
        </p:nvPicPr>
        <p:blipFill>
          <a:blip r:embed="rId2" cstate="print"/>
          <a:srcRect/>
          <a:stretch>
            <a:fillRect/>
          </a:stretch>
        </p:blipFill>
        <p:spPr bwMode="auto">
          <a:xfrm>
            <a:off x="3811588" y="4648200"/>
            <a:ext cx="2055812" cy="20574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of </a:t>
            </a:r>
            <a:r>
              <a:rPr lang="en-US" dirty="0" err="1" smtClean="0"/>
              <a:t>MultiRAE</a:t>
            </a:r>
            <a:r>
              <a:rPr lang="en-US" dirty="0" smtClean="0"/>
              <a:t> Results</a:t>
            </a:r>
            <a:endParaRPr lang="en-US" dirty="0"/>
          </a:p>
        </p:txBody>
      </p:sp>
      <p:pic>
        <p:nvPicPr>
          <p:cNvPr id="4" name="Content Placeholder 3" descr="RAE graph.JPG"/>
          <p:cNvPicPr>
            <a:picLocks noGrp="1" noChangeAspect="1"/>
          </p:cNvPicPr>
          <p:nvPr>
            <p:ph idx="1"/>
          </p:nvPr>
        </p:nvPicPr>
        <p:blipFill>
          <a:blip r:embed="rId2" cstate="print"/>
          <a:stretch>
            <a:fillRect/>
          </a:stretch>
        </p:blipFill>
        <p:spPr>
          <a:xfrm>
            <a:off x="516490" y="1828800"/>
            <a:ext cx="8170309" cy="409850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EVM Report </a:t>
            </a:r>
            <a:endParaRPr lang="en-US" dirty="0"/>
          </a:p>
        </p:txBody>
      </p:sp>
      <p:pic>
        <p:nvPicPr>
          <p:cNvPr id="4" name="Content Placeholder 3"/>
          <p:cNvPicPr>
            <a:picLocks noGrp="1"/>
          </p:cNvPicPr>
          <p:nvPr>
            <p:ph idx="1"/>
          </p:nvPr>
        </p:nvPicPr>
        <p:blipFill>
          <a:blip r:embed="rId2" cstate="print"/>
          <a:srcRect/>
          <a:stretch>
            <a:fillRect/>
          </a:stretch>
        </p:blipFill>
        <p:spPr bwMode="auto">
          <a:xfrm>
            <a:off x="2057400" y="1143000"/>
            <a:ext cx="51054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Contact Info</a:t>
            </a:r>
            <a:endParaRPr lang="en-US" dirty="0"/>
          </a:p>
        </p:txBody>
      </p:sp>
      <p:sp>
        <p:nvSpPr>
          <p:cNvPr id="3" name="Content Placeholder 2"/>
          <p:cNvSpPr>
            <a:spLocks noGrp="1"/>
          </p:cNvSpPr>
          <p:nvPr>
            <p:ph idx="1"/>
          </p:nvPr>
        </p:nvSpPr>
        <p:spPr/>
        <p:txBody>
          <a:bodyPr/>
          <a:lstStyle/>
          <a:p>
            <a:r>
              <a:rPr lang="en-US" dirty="0" smtClean="0"/>
              <a:t>Gary Olson</a:t>
            </a:r>
          </a:p>
          <a:p>
            <a:pPr>
              <a:buNone/>
            </a:pPr>
            <a:r>
              <a:rPr lang="en-US" dirty="0" smtClean="0"/>
              <a:t> </a:t>
            </a:r>
            <a:r>
              <a:rPr lang="en-US" dirty="0" smtClean="0"/>
              <a:t>    Tribal and Air Toxics Unit</a:t>
            </a:r>
          </a:p>
          <a:p>
            <a:pPr>
              <a:buNone/>
            </a:pPr>
            <a:r>
              <a:rPr lang="en-US" dirty="0" smtClean="0"/>
              <a:t> </a:t>
            </a:r>
            <a:r>
              <a:rPr lang="en-US" dirty="0" smtClean="0"/>
              <a:t>     Office of Air, Waste and Toxics</a:t>
            </a:r>
          </a:p>
          <a:p>
            <a:pPr>
              <a:buNone/>
            </a:pPr>
            <a:r>
              <a:rPr lang="en-US" dirty="0" smtClean="0"/>
              <a:t> </a:t>
            </a:r>
            <a:r>
              <a:rPr lang="en-US" dirty="0" smtClean="0"/>
              <a:t>     EPA  R-10</a:t>
            </a:r>
          </a:p>
          <a:p>
            <a:pPr>
              <a:buNone/>
            </a:pPr>
            <a:r>
              <a:rPr lang="en-US" dirty="0" smtClean="0"/>
              <a:t> </a:t>
            </a:r>
            <a:r>
              <a:rPr lang="en-US" dirty="0" smtClean="0"/>
              <a:t>     </a:t>
            </a:r>
            <a:r>
              <a:rPr lang="en-US" dirty="0" smtClean="0">
                <a:hlinkClick r:id="rId2"/>
              </a:rPr>
              <a:t>Olson.gary@epa.gov</a:t>
            </a:r>
            <a:endParaRPr lang="en-US" dirty="0" smtClean="0"/>
          </a:p>
          <a:p>
            <a:pPr>
              <a:buNone/>
            </a:pPr>
            <a:r>
              <a:rPr lang="en-US" smtClean="0"/>
              <a:t> </a:t>
            </a:r>
            <a:r>
              <a:rPr lang="en-US" smtClean="0"/>
              <a:t>      206-553-0977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Purpose of the FARR</a:t>
            </a:r>
            <a:endParaRPr lang="en-US" sz="3600"/>
          </a:p>
        </p:txBody>
      </p:sp>
      <p:sp>
        <p:nvSpPr>
          <p:cNvPr id="8195" name="Rectangle 3"/>
          <p:cNvSpPr>
            <a:spLocks noGrp="1" noChangeArrowheads="1"/>
          </p:cNvSpPr>
          <p:nvPr>
            <p:ph type="body" sz="half" idx="1"/>
          </p:nvPr>
        </p:nvSpPr>
        <p:spPr>
          <a:xfrm>
            <a:off x="228600" y="2362200"/>
            <a:ext cx="8458200" cy="4114800"/>
          </a:xfrm>
        </p:spPr>
        <p:txBody>
          <a:bodyPr/>
          <a:lstStyle/>
          <a:p>
            <a:pPr>
              <a:lnSpc>
                <a:spcPct val="90000"/>
              </a:lnSpc>
            </a:pPr>
            <a:r>
              <a:rPr lang="en-US" sz="2900"/>
              <a:t>These rules create basic federally-enforceable air quality regulations on the 39 Indian reservations in ID, OR, &amp; WA in order to protect human health and the environment. </a:t>
            </a:r>
            <a:br>
              <a:rPr lang="en-US" sz="2900"/>
            </a:br>
            <a:endParaRPr lang="en-US" sz="2900"/>
          </a:p>
          <a:p>
            <a:pPr>
              <a:lnSpc>
                <a:spcPct val="90000"/>
              </a:lnSpc>
            </a:pPr>
            <a:r>
              <a:rPr lang="en-US" sz="2900"/>
              <a:t>These rules “level the playing field” and ensure that residents within the boundaries of the reservations enjoy air quality protection similar to that existing outside the reservations.</a:t>
            </a:r>
          </a:p>
        </p:txBody>
      </p:sp>
      <p:pic>
        <p:nvPicPr>
          <p:cNvPr id="8196" name="Picture 4" descr="TribalAIR Banner"/>
          <p:cNvPicPr>
            <a:picLocks noGrp="1" noChangeAspect="1" noChangeArrowheads="1"/>
          </p:cNvPicPr>
          <p:nvPr>
            <p:ph sz="half" idx="2"/>
          </p:nvPr>
        </p:nvPicPr>
        <p:blipFill>
          <a:blip r:embed="rId3" cstate="print"/>
          <a:srcRect/>
          <a:stretch>
            <a:fillRect/>
          </a:stretch>
        </p:blipFill>
        <p:spPr>
          <a:xfrm>
            <a:off x="1981200" y="1219200"/>
            <a:ext cx="6172200" cy="10048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ervation"/>
          <p:cNvPicPr>
            <a:picLocks noGrp="1" noChangeAspect="1" noChangeArrowheads="1"/>
          </p:cNvPicPr>
          <p:nvPr>
            <p:ph sz="half" idx="2"/>
          </p:nvPr>
        </p:nvPicPr>
        <p:blipFill>
          <a:blip r:embed="rId2" cstate="print"/>
          <a:srcRect/>
          <a:stretch>
            <a:fillRect/>
          </a:stretch>
        </p:blipFill>
        <p:spPr>
          <a:xfrm>
            <a:off x="228600" y="4648200"/>
            <a:ext cx="3130550" cy="1981200"/>
          </a:xfrm>
          <a:noFill/>
          <a:ln/>
        </p:spPr>
      </p:pic>
      <p:sp>
        <p:nvSpPr>
          <p:cNvPr id="11267" name="Rectangle 3"/>
          <p:cNvSpPr>
            <a:spLocks noGrp="1" noChangeArrowheads="1"/>
          </p:cNvSpPr>
          <p:nvPr>
            <p:ph type="title"/>
          </p:nvPr>
        </p:nvSpPr>
        <p:spPr/>
        <p:txBody>
          <a:bodyPr/>
          <a:lstStyle/>
          <a:p>
            <a:r>
              <a:rPr lang="en-US"/>
              <a:t>Who is subject to the FARR?</a:t>
            </a:r>
          </a:p>
        </p:txBody>
      </p:sp>
      <p:sp>
        <p:nvSpPr>
          <p:cNvPr id="11268" name="Rectangle 4"/>
          <p:cNvSpPr>
            <a:spLocks noGrp="1" noChangeArrowheads="1"/>
          </p:cNvSpPr>
          <p:nvPr>
            <p:ph type="body" sz="half" idx="1"/>
          </p:nvPr>
        </p:nvSpPr>
        <p:spPr>
          <a:xfrm>
            <a:off x="304800" y="2133600"/>
            <a:ext cx="8534400" cy="1981200"/>
          </a:xfrm>
          <a:noFill/>
          <a:ln/>
        </p:spPr>
        <p:txBody>
          <a:bodyPr/>
          <a:lstStyle/>
          <a:p>
            <a:r>
              <a:rPr lang="en-US" sz="2800"/>
              <a:t>The FARR applies to </a:t>
            </a:r>
            <a:r>
              <a:rPr lang="en-US" sz="2800" b="1"/>
              <a:t>all persons and businesses</a:t>
            </a:r>
            <a:r>
              <a:rPr lang="en-US" sz="2800"/>
              <a:t> located within the federally-recognized exterior boundary of the reservation.</a:t>
            </a:r>
          </a:p>
        </p:txBody>
      </p:sp>
      <p:sp>
        <p:nvSpPr>
          <p:cNvPr id="11269" name="Text Box 5"/>
          <p:cNvSpPr txBox="1">
            <a:spLocks noChangeArrowheads="1"/>
          </p:cNvSpPr>
          <p:nvPr/>
        </p:nvSpPr>
        <p:spPr bwMode="auto">
          <a:xfrm>
            <a:off x="3352800" y="3451225"/>
            <a:ext cx="5791200" cy="1196975"/>
          </a:xfrm>
          <a:prstGeom prst="rect">
            <a:avLst/>
          </a:prstGeom>
          <a:noFill/>
          <a:ln w="9525">
            <a:solidFill>
              <a:schemeClr val="tx2"/>
            </a:solidFill>
            <a:miter lim="800000"/>
            <a:headEnd/>
            <a:tailEnd/>
          </a:ln>
          <a:effectLst/>
        </p:spPr>
        <p:txBody>
          <a:bodyPr>
            <a:spAutoFit/>
          </a:bodyPr>
          <a:lstStyle/>
          <a:p>
            <a:pPr>
              <a:spcBef>
                <a:spcPct val="50000"/>
              </a:spcBef>
            </a:pPr>
            <a:r>
              <a:rPr lang="en-US" sz="2400">
                <a:latin typeface="Tahoma" pitchFamily="34" charset="0"/>
              </a:rPr>
              <a:t>The FARR applies to everyone inside the federally-recognized exterior boundary (applies to both fee and trust land).</a:t>
            </a:r>
          </a:p>
        </p:txBody>
      </p:sp>
      <p:sp>
        <p:nvSpPr>
          <p:cNvPr id="11270" name="Text Box 6"/>
          <p:cNvSpPr txBox="1">
            <a:spLocks noChangeArrowheads="1"/>
          </p:cNvSpPr>
          <p:nvPr/>
        </p:nvSpPr>
        <p:spPr bwMode="auto">
          <a:xfrm>
            <a:off x="3657600" y="5257800"/>
            <a:ext cx="5334000" cy="831850"/>
          </a:xfrm>
          <a:prstGeom prst="rect">
            <a:avLst/>
          </a:prstGeom>
          <a:noFill/>
          <a:ln w="9525">
            <a:solidFill>
              <a:schemeClr val="tx2"/>
            </a:solidFill>
            <a:miter lim="800000"/>
            <a:headEnd/>
            <a:tailEnd/>
          </a:ln>
          <a:effectLst/>
        </p:spPr>
        <p:txBody>
          <a:bodyPr>
            <a:spAutoFit/>
          </a:bodyPr>
          <a:lstStyle/>
          <a:p>
            <a:pPr>
              <a:spcBef>
                <a:spcPct val="50000"/>
              </a:spcBef>
            </a:pPr>
            <a:r>
              <a:rPr lang="en-US" sz="2400">
                <a:latin typeface="Tahoma" pitchFamily="34" charset="0"/>
              </a:rPr>
              <a:t>Tribal trust land outside the boundary: the FARR does not apply</a:t>
            </a:r>
          </a:p>
        </p:txBody>
      </p:sp>
      <p:sp>
        <p:nvSpPr>
          <p:cNvPr id="11271" name="Rectangle 7"/>
          <p:cNvSpPr>
            <a:spLocks noChangeArrowheads="1"/>
          </p:cNvSpPr>
          <p:nvPr/>
        </p:nvSpPr>
        <p:spPr bwMode="auto">
          <a:xfrm>
            <a:off x="1295400" y="5715000"/>
            <a:ext cx="685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2" name="Line 8"/>
          <p:cNvSpPr>
            <a:spLocks noChangeShapeType="1"/>
          </p:cNvSpPr>
          <p:nvPr/>
        </p:nvSpPr>
        <p:spPr bwMode="auto">
          <a:xfrm flipH="1">
            <a:off x="3124200" y="5867400"/>
            <a:ext cx="533400" cy="3048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273" name="Rectangle 9"/>
          <p:cNvSpPr>
            <a:spLocks noChangeArrowheads="1"/>
          </p:cNvSpPr>
          <p:nvPr/>
        </p:nvSpPr>
        <p:spPr bwMode="auto">
          <a:xfrm>
            <a:off x="2438400" y="6172200"/>
            <a:ext cx="685800" cy="304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74" name="Line 10"/>
          <p:cNvSpPr>
            <a:spLocks noChangeShapeType="1"/>
          </p:cNvSpPr>
          <p:nvPr/>
        </p:nvSpPr>
        <p:spPr bwMode="auto">
          <a:xfrm flipH="1">
            <a:off x="2057400" y="4648200"/>
            <a:ext cx="1295400" cy="609600"/>
          </a:xfrm>
          <a:prstGeom prst="line">
            <a:avLst/>
          </a:prstGeom>
          <a:noFill/>
          <a:ln w="9525">
            <a:solidFill>
              <a:schemeClr val="tx1"/>
            </a:solidFill>
            <a:miter lim="800000"/>
            <a:headEnd/>
            <a:tailEnd type="triangle" w="med" len="med"/>
          </a:ln>
          <a:effectLst/>
        </p:spPr>
        <p:txBody>
          <a:bodyPr wrap="none"/>
          <a:lstStyle/>
          <a:p>
            <a:endParaRPr lang="en-US"/>
          </a:p>
        </p:txBody>
      </p:sp>
      <p:sp>
        <p:nvSpPr>
          <p:cNvPr id="11275" name="Text Box 11"/>
          <p:cNvSpPr txBox="1">
            <a:spLocks noChangeArrowheads="1"/>
          </p:cNvSpPr>
          <p:nvPr/>
        </p:nvSpPr>
        <p:spPr bwMode="auto">
          <a:xfrm>
            <a:off x="1295400" y="5638800"/>
            <a:ext cx="914400" cy="396875"/>
          </a:xfrm>
          <a:prstGeom prst="rect">
            <a:avLst/>
          </a:prstGeom>
          <a:noFill/>
          <a:ln w="9525">
            <a:noFill/>
            <a:miter lim="800000"/>
            <a:headEnd/>
            <a:tailEnd/>
          </a:ln>
          <a:effectLst/>
        </p:spPr>
        <p:txBody>
          <a:bodyPr>
            <a:spAutoFit/>
          </a:bodyPr>
          <a:lstStyle/>
          <a:p>
            <a:pPr>
              <a:spcBef>
                <a:spcPct val="50000"/>
              </a:spcBef>
            </a:pPr>
            <a:r>
              <a:rPr lang="en-US" sz="2000">
                <a:latin typeface="Tahoma" pitchFamily="34" charset="0"/>
              </a:rPr>
              <a:t>trust</a:t>
            </a:r>
          </a:p>
        </p:txBody>
      </p:sp>
      <p:sp>
        <p:nvSpPr>
          <p:cNvPr id="11276" name="Text Box 12"/>
          <p:cNvSpPr txBox="1">
            <a:spLocks noChangeArrowheads="1"/>
          </p:cNvSpPr>
          <p:nvPr/>
        </p:nvSpPr>
        <p:spPr bwMode="auto">
          <a:xfrm>
            <a:off x="2438400" y="6096000"/>
            <a:ext cx="914400" cy="396875"/>
          </a:xfrm>
          <a:prstGeom prst="rect">
            <a:avLst/>
          </a:prstGeom>
          <a:noFill/>
          <a:ln w="9525">
            <a:noFill/>
            <a:miter lim="800000"/>
            <a:headEnd/>
            <a:tailEnd/>
          </a:ln>
          <a:effectLst/>
        </p:spPr>
        <p:txBody>
          <a:bodyPr>
            <a:spAutoFit/>
          </a:bodyPr>
          <a:lstStyle/>
          <a:p>
            <a:pPr>
              <a:spcBef>
                <a:spcPct val="50000"/>
              </a:spcBef>
            </a:pPr>
            <a:r>
              <a:rPr lang="en-US" sz="2000">
                <a:latin typeface="Tahoma" pitchFamily="34" charset="0"/>
              </a:rPr>
              <a:t>trust</a:t>
            </a:r>
          </a:p>
        </p:txBody>
      </p:sp>
      <p:sp>
        <p:nvSpPr>
          <p:cNvPr id="11277" name="Rectangle 13"/>
          <p:cNvSpPr>
            <a:spLocks noChangeArrowheads="1"/>
          </p:cNvSpPr>
          <p:nvPr/>
        </p:nvSpPr>
        <p:spPr bwMode="auto">
          <a:xfrm>
            <a:off x="914400" y="5105400"/>
            <a:ext cx="609600" cy="3810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11278" name="Text Box 14"/>
          <p:cNvSpPr txBox="1">
            <a:spLocks noChangeArrowheads="1"/>
          </p:cNvSpPr>
          <p:nvPr/>
        </p:nvSpPr>
        <p:spPr bwMode="auto">
          <a:xfrm>
            <a:off x="914400" y="5105400"/>
            <a:ext cx="914400" cy="396875"/>
          </a:xfrm>
          <a:prstGeom prst="rect">
            <a:avLst/>
          </a:prstGeom>
          <a:noFill/>
          <a:ln w="9525">
            <a:noFill/>
            <a:miter lim="800000"/>
            <a:headEnd/>
            <a:tailEnd/>
          </a:ln>
          <a:effectLst/>
        </p:spPr>
        <p:txBody>
          <a:bodyPr>
            <a:spAutoFit/>
          </a:bodyPr>
          <a:lstStyle/>
          <a:p>
            <a:pPr>
              <a:spcBef>
                <a:spcPct val="50000"/>
              </a:spcBef>
            </a:pPr>
            <a:r>
              <a:rPr lang="en-US" sz="2000">
                <a:latin typeface="Tahoma" pitchFamily="34" charset="0"/>
              </a:rPr>
              <a:t>fee</a:t>
            </a:r>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solidFill>
                  <a:schemeClr val="accent2"/>
                </a:solidFill>
              </a:rPr>
              <a:t>Tribal Air Monitoring Goal</a:t>
            </a:r>
          </a:p>
        </p:txBody>
      </p:sp>
      <p:sp>
        <p:nvSpPr>
          <p:cNvPr id="38915" name="Rectangle 3"/>
          <p:cNvSpPr>
            <a:spLocks noGrp="1" noChangeArrowheads="1"/>
          </p:cNvSpPr>
          <p:nvPr>
            <p:ph type="body" idx="1"/>
          </p:nvPr>
        </p:nvSpPr>
        <p:spPr/>
        <p:txBody>
          <a:bodyPr/>
          <a:lstStyle/>
          <a:p>
            <a:r>
              <a:rPr lang="en-US" dirty="0"/>
              <a:t>Develop approaches, procedures, processes which ensure that the right kind and quality of data is being collected and used to answer the highest priority questions about air quality in Indian country </a:t>
            </a:r>
            <a:r>
              <a:rPr lang="en-US" dirty="0" smtClean="0"/>
              <a:t>optimally using the resources available.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Monitors in Region 10</a:t>
            </a:r>
            <a:endParaRPr lang="en-US" dirty="0"/>
          </a:p>
        </p:txBody>
      </p:sp>
      <p:pic>
        <p:nvPicPr>
          <p:cNvPr id="4" name="Content Placeholder 3" descr="Monitors.JPG"/>
          <p:cNvPicPr>
            <a:picLocks noGrp="1" noChangeAspect="1"/>
          </p:cNvPicPr>
          <p:nvPr>
            <p:ph idx="1"/>
          </p:nvPr>
        </p:nvPicPr>
        <p:blipFill>
          <a:blip r:embed="rId2" cstate="print"/>
          <a:stretch>
            <a:fillRect/>
          </a:stretch>
        </p:blipFill>
        <p:spPr>
          <a:xfrm>
            <a:off x="762000" y="1524000"/>
            <a:ext cx="6788945" cy="4525963"/>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Stationary Tribal Monitors</a:t>
            </a:r>
            <a:endParaRPr lang="en-US" dirty="0"/>
          </a:p>
        </p:txBody>
      </p:sp>
      <p:sp>
        <p:nvSpPr>
          <p:cNvPr id="3" name="Content Placeholder 2"/>
          <p:cNvSpPr>
            <a:spLocks noGrp="1"/>
          </p:cNvSpPr>
          <p:nvPr>
            <p:ph idx="1"/>
          </p:nvPr>
        </p:nvSpPr>
        <p:spPr/>
        <p:txBody>
          <a:bodyPr>
            <a:normAutofit lnSpcReduction="10000"/>
          </a:bodyPr>
          <a:lstStyle/>
          <a:p>
            <a:r>
              <a:rPr lang="en-US" dirty="0" smtClean="0"/>
              <a:t>PM 2.5 </a:t>
            </a:r>
            <a:r>
              <a:rPr lang="en-US" dirty="0" err="1" smtClean="0"/>
              <a:t>Nephelometers</a:t>
            </a:r>
            <a:endParaRPr lang="en-US" dirty="0" smtClean="0"/>
          </a:p>
          <a:p>
            <a:r>
              <a:rPr lang="en-US" dirty="0" smtClean="0"/>
              <a:t>PM 2.5  and PM 10 BAMs  </a:t>
            </a:r>
          </a:p>
          <a:p>
            <a:r>
              <a:rPr lang="en-US" dirty="0" smtClean="0"/>
              <a:t>PM2.5 and PM 10 TEOMs</a:t>
            </a:r>
          </a:p>
          <a:p>
            <a:endParaRPr lang="en-US" dirty="0"/>
          </a:p>
          <a:p>
            <a:r>
              <a:rPr lang="en-US" dirty="0" smtClean="0"/>
              <a:t>22 Stationary PM monitors on 15 reservations</a:t>
            </a:r>
          </a:p>
          <a:p>
            <a:r>
              <a:rPr lang="en-US" dirty="0" smtClean="0"/>
              <a:t>Also have NO2 and O3 on one Reservation</a:t>
            </a:r>
          </a:p>
          <a:p>
            <a:r>
              <a:rPr lang="en-US" dirty="0" smtClean="0"/>
              <a:t>Some Additional monitoring based on situation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Complaints and Concerns</a:t>
            </a:r>
            <a:endParaRPr lang="en-US" dirty="0"/>
          </a:p>
        </p:txBody>
      </p:sp>
      <p:sp>
        <p:nvSpPr>
          <p:cNvPr id="3" name="Content Placeholder 2"/>
          <p:cNvSpPr>
            <a:spLocks noGrp="1"/>
          </p:cNvSpPr>
          <p:nvPr>
            <p:ph idx="1"/>
          </p:nvPr>
        </p:nvSpPr>
        <p:spPr/>
        <p:txBody>
          <a:bodyPr/>
          <a:lstStyle/>
          <a:p>
            <a:r>
              <a:rPr lang="en-US" dirty="0" smtClean="0"/>
              <a:t>EPA maintains a FARR complaint hotline</a:t>
            </a:r>
          </a:p>
          <a:p>
            <a:r>
              <a:rPr lang="en-US" dirty="0" smtClean="0"/>
              <a:t>Tribal Air Quality Staff handle air quality complaints</a:t>
            </a:r>
          </a:p>
          <a:p>
            <a:r>
              <a:rPr lang="en-US" dirty="0" smtClean="0"/>
              <a:t>There are a number of emission sources on Reservations</a:t>
            </a:r>
          </a:p>
          <a:p>
            <a:r>
              <a:rPr lang="en-US" dirty="0" smtClean="0"/>
              <a:t>Although odors are not regulated under the FARR we have had strong public concern over these.</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lstStyle/>
          <a:p>
            <a:r>
              <a:rPr lang="en-US" dirty="0" smtClean="0"/>
              <a:t>Complaints and Concerns are not usually occurring where monitoring is present</a:t>
            </a:r>
          </a:p>
          <a:p>
            <a:r>
              <a:rPr lang="en-US" dirty="0" smtClean="0"/>
              <a:t>We are not monitoring for what the complaint or concern might pertain to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546</TotalTime>
  <Words>597</Words>
  <Application>Microsoft Office PowerPoint</Application>
  <PresentationFormat>On-screen Show (4:3)</PresentationFormat>
  <Paragraphs>83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Handheld Air Quality Monitoring</vt:lpstr>
      <vt:lpstr>The Federal Air Rules for Reservations  (FARR)</vt:lpstr>
      <vt:lpstr>Purpose of the FARR</vt:lpstr>
      <vt:lpstr>Who is subject to the FARR?</vt:lpstr>
      <vt:lpstr>Tribal Air Monitoring Goal</vt:lpstr>
      <vt:lpstr>Tribal Monitors in Region 10</vt:lpstr>
      <vt:lpstr>Stationary Tribal Monitors</vt:lpstr>
      <vt:lpstr>Complaints and Concerns</vt:lpstr>
      <vt:lpstr>Problem</vt:lpstr>
      <vt:lpstr>Reason for Obtaining Handheld Monitors</vt:lpstr>
      <vt:lpstr>What we needed in a monitoring system</vt:lpstr>
      <vt:lpstr>What we wanted to analyze </vt:lpstr>
      <vt:lpstr>Equipment</vt:lpstr>
      <vt:lpstr>MultiRAE Handheld Gas Monitoring </vt:lpstr>
      <vt:lpstr>EVM-3 Handheld Gas Monitoring</vt:lpstr>
      <vt:lpstr>Colorimetric Tubes and Hand Pump</vt:lpstr>
      <vt:lpstr>Important Condition for Use</vt:lpstr>
      <vt:lpstr>QAPP Developed for this Equipment</vt:lpstr>
      <vt:lpstr>Slide 19</vt:lpstr>
      <vt:lpstr>Graph of MultiRAE Results</vt:lpstr>
      <vt:lpstr>EVM Report </vt:lpstr>
      <vt:lpstr>Questions and Contact Info</vt:lpstr>
    </vt:vector>
  </TitlesOfParts>
  <Company>US-EPA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Handheld Air Quality Monitoring</dc:title>
  <dc:creator>golson</dc:creator>
  <cp:lastModifiedBy>golson</cp:lastModifiedBy>
  <cp:revision>8</cp:revision>
  <dcterms:created xsi:type="dcterms:W3CDTF">2013-03-04T20:55:57Z</dcterms:created>
  <dcterms:modified xsi:type="dcterms:W3CDTF">2013-03-12T14:42:34Z</dcterms:modified>
</cp:coreProperties>
</file>