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theme/themeOverride1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91" r:id="rId3"/>
    <p:sldId id="292" r:id="rId4"/>
    <p:sldId id="277" r:id="rId5"/>
    <p:sldId id="282" r:id="rId6"/>
    <p:sldId id="283" r:id="rId7"/>
    <p:sldId id="284" r:id="rId8"/>
    <p:sldId id="278" r:id="rId9"/>
    <p:sldId id="285" r:id="rId10"/>
    <p:sldId id="286" r:id="rId11"/>
    <p:sldId id="287" r:id="rId12"/>
    <p:sldId id="288" r:id="rId13"/>
    <p:sldId id="289" r:id="rId14"/>
    <p:sldId id="294" r:id="rId15"/>
    <p:sldId id="290" r:id="rId16"/>
    <p:sldId id="295" r:id="rId17"/>
    <p:sldId id="279" r:id="rId18"/>
    <p:sldId id="280" r:id="rId19"/>
    <p:sldId id="281" r:id="rId20"/>
    <p:sldId id="299" r:id="rId21"/>
    <p:sldId id="298" r:id="rId22"/>
    <p:sldId id="275" r:id="rId23"/>
    <p:sldId id="296" r:id="rId24"/>
    <p:sldId id="267" r:id="rId25"/>
    <p:sldId id="266" r:id="rId26"/>
    <p:sldId id="260" r:id="rId27"/>
    <p:sldId id="261" r:id="rId28"/>
    <p:sldId id="293" r:id="rId29"/>
    <p:sldId id="269" r:id="rId30"/>
    <p:sldId id="257" r:id="rId31"/>
    <p:sldId id="300" r:id="rId32"/>
    <p:sldId id="258" r:id="rId33"/>
    <p:sldId id="301" r:id="rId34"/>
    <p:sldId id="302" r:id="rId35"/>
    <p:sldId id="30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41" autoAdjust="0"/>
  </p:normalViewPr>
  <p:slideViewPr>
    <p:cSldViewPr>
      <p:cViewPr varScale="1">
        <p:scale>
          <a:sx n="50" d="100"/>
          <a:sy n="50" d="100"/>
        </p:scale>
        <p:origin x="-109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Fire%20management\fatality%20stats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7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8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9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10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11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12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1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1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My%20Documents\Fire\Soro\Copy%20of%20Fuels%20WB%202001-2010.xlsx" TargetMode="External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lpeterson\Local%20Settings\Temporary%20Internet%20Files\Content.Outlook\0SKM2W3L\Fuels%20WB%202001-20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lpeterson\Local%20Settings\Temporary%20Internet%20Files\Content.Outlook\0SKM2W3L\Fuels%20WB%202001-201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lpeterson\Local%20Settings\Temporary%20Internet%20Files\Content.Outlook\0SKM2W3L\Fuels%20WB%202001-2010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lpeterson\Local%20Settings\Temporary%20Internet%20Files\Content.Outlook\0SKM2W3L\Fuels%20WB%202001-2010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US Wildland Firefighter Fatalities – 1925-2010</a:t>
            </a:r>
          </a:p>
        </c:rich>
      </c:tx>
      <c:layout/>
      <c:overlay val="0"/>
      <c:spPr>
        <a:solidFill>
          <a:schemeClr val="tx1"/>
        </a:solidFill>
        <a:ln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9.1677055993001161E-2"/>
          <c:y val="0.10578703703703704"/>
          <c:w val="0.72704516622922266"/>
          <c:h val="0.850370370370371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# fatalities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bg2"/>
              </a:solidFill>
            </c:spPr>
          </c:marker>
          <c:trendline>
            <c:name>Trend 1920-2010</c:name>
            <c:spPr>
              <a:ln w="34925">
                <a:solidFill>
                  <a:srgbClr val="000000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Sheet1!$C$1:$CG$1</c:f>
              <c:numCache>
                <c:formatCode>General</c:formatCode>
                <c:ptCount val="83"/>
                <c:pt idx="0">
                  <c:v>2010</c:v>
                </c:pt>
                <c:pt idx="1">
                  <c:v>2009</c:v>
                </c:pt>
                <c:pt idx="2">
                  <c:v>2008</c:v>
                </c:pt>
                <c:pt idx="3">
                  <c:v>2007</c:v>
                </c:pt>
                <c:pt idx="4">
                  <c:v>2006</c:v>
                </c:pt>
                <c:pt idx="5">
                  <c:v>2005</c:v>
                </c:pt>
                <c:pt idx="6">
                  <c:v>2004</c:v>
                </c:pt>
                <c:pt idx="7">
                  <c:v>2003</c:v>
                </c:pt>
                <c:pt idx="8">
                  <c:v>2002</c:v>
                </c:pt>
                <c:pt idx="9">
                  <c:v>2001</c:v>
                </c:pt>
                <c:pt idx="10">
                  <c:v>2000</c:v>
                </c:pt>
                <c:pt idx="11">
                  <c:v>1999</c:v>
                </c:pt>
                <c:pt idx="12">
                  <c:v>1998</c:v>
                </c:pt>
                <c:pt idx="13">
                  <c:v>1997</c:v>
                </c:pt>
                <c:pt idx="14">
                  <c:v>1996</c:v>
                </c:pt>
                <c:pt idx="15">
                  <c:v>1995</c:v>
                </c:pt>
                <c:pt idx="16">
                  <c:v>1994</c:v>
                </c:pt>
                <c:pt idx="17">
                  <c:v>1993</c:v>
                </c:pt>
                <c:pt idx="18">
                  <c:v>1992</c:v>
                </c:pt>
                <c:pt idx="19">
                  <c:v>1991</c:v>
                </c:pt>
                <c:pt idx="20">
                  <c:v>1990</c:v>
                </c:pt>
                <c:pt idx="21">
                  <c:v>1989</c:v>
                </c:pt>
                <c:pt idx="22">
                  <c:v>1988</c:v>
                </c:pt>
                <c:pt idx="23">
                  <c:v>1987</c:v>
                </c:pt>
                <c:pt idx="24">
                  <c:v>1986</c:v>
                </c:pt>
                <c:pt idx="25">
                  <c:v>1985</c:v>
                </c:pt>
                <c:pt idx="26">
                  <c:v>1984</c:v>
                </c:pt>
                <c:pt idx="27">
                  <c:v>1983</c:v>
                </c:pt>
                <c:pt idx="28">
                  <c:v>1982</c:v>
                </c:pt>
                <c:pt idx="29">
                  <c:v>1981</c:v>
                </c:pt>
                <c:pt idx="30">
                  <c:v>1980</c:v>
                </c:pt>
                <c:pt idx="31">
                  <c:v>1979</c:v>
                </c:pt>
                <c:pt idx="32">
                  <c:v>1978</c:v>
                </c:pt>
                <c:pt idx="33">
                  <c:v>1977</c:v>
                </c:pt>
                <c:pt idx="34">
                  <c:v>1976</c:v>
                </c:pt>
                <c:pt idx="35">
                  <c:v>1975</c:v>
                </c:pt>
                <c:pt idx="36">
                  <c:v>1974</c:v>
                </c:pt>
                <c:pt idx="37">
                  <c:v>1973</c:v>
                </c:pt>
                <c:pt idx="38">
                  <c:v>1972</c:v>
                </c:pt>
                <c:pt idx="39">
                  <c:v>1971</c:v>
                </c:pt>
                <c:pt idx="40">
                  <c:v>1970</c:v>
                </c:pt>
                <c:pt idx="41">
                  <c:v>1969</c:v>
                </c:pt>
                <c:pt idx="42">
                  <c:v>1968</c:v>
                </c:pt>
                <c:pt idx="43">
                  <c:v>1967</c:v>
                </c:pt>
                <c:pt idx="44">
                  <c:v>1966</c:v>
                </c:pt>
                <c:pt idx="45">
                  <c:v>1965</c:v>
                </c:pt>
                <c:pt idx="46">
                  <c:v>1964</c:v>
                </c:pt>
                <c:pt idx="47">
                  <c:v>1963</c:v>
                </c:pt>
                <c:pt idx="48">
                  <c:v>1962</c:v>
                </c:pt>
                <c:pt idx="49">
                  <c:v>1961</c:v>
                </c:pt>
                <c:pt idx="50">
                  <c:v>1960</c:v>
                </c:pt>
                <c:pt idx="51">
                  <c:v>1959</c:v>
                </c:pt>
                <c:pt idx="52">
                  <c:v>1958</c:v>
                </c:pt>
                <c:pt idx="53">
                  <c:v>1957</c:v>
                </c:pt>
                <c:pt idx="54">
                  <c:v>1956</c:v>
                </c:pt>
                <c:pt idx="55">
                  <c:v>1955</c:v>
                </c:pt>
                <c:pt idx="56">
                  <c:v>1954</c:v>
                </c:pt>
                <c:pt idx="57">
                  <c:v>1953</c:v>
                </c:pt>
                <c:pt idx="58">
                  <c:v>1952</c:v>
                </c:pt>
                <c:pt idx="59">
                  <c:v>1951</c:v>
                </c:pt>
                <c:pt idx="60">
                  <c:v>1950</c:v>
                </c:pt>
                <c:pt idx="61">
                  <c:v>1949</c:v>
                </c:pt>
                <c:pt idx="62">
                  <c:v>1948</c:v>
                </c:pt>
                <c:pt idx="63">
                  <c:v>1947</c:v>
                </c:pt>
                <c:pt idx="64">
                  <c:v>1946</c:v>
                </c:pt>
                <c:pt idx="65">
                  <c:v>1945</c:v>
                </c:pt>
                <c:pt idx="66">
                  <c:v>1944</c:v>
                </c:pt>
                <c:pt idx="67">
                  <c:v>1943</c:v>
                </c:pt>
                <c:pt idx="68">
                  <c:v>1942</c:v>
                </c:pt>
                <c:pt idx="69">
                  <c:v>1941</c:v>
                </c:pt>
                <c:pt idx="70">
                  <c:v>1940</c:v>
                </c:pt>
                <c:pt idx="71">
                  <c:v>1939</c:v>
                </c:pt>
                <c:pt idx="72">
                  <c:v>1938</c:v>
                </c:pt>
                <c:pt idx="73">
                  <c:v>1937</c:v>
                </c:pt>
                <c:pt idx="74">
                  <c:v>1936</c:v>
                </c:pt>
                <c:pt idx="75">
                  <c:v>1935</c:v>
                </c:pt>
                <c:pt idx="76">
                  <c:v>1934</c:v>
                </c:pt>
                <c:pt idx="77">
                  <c:v>1933</c:v>
                </c:pt>
                <c:pt idx="78">
                  <c:v>1932</c:v>
                </c:pt>
                <c:pt idx="79">
                  <c:v>1931</c:v>
                </c:pt>
                <c:pt idx="80">
                  <c:v>1930</c:v>
                </c:pt>
                <c:pt idx="81">
                  <c:v>1929</c:v>
                </c:pt>
                <c:pt idx="82">
                  <c:v>1926</c:v>
                </c:pt>
              </c:numCache>
            </c:numRef>
          </c:xVal>
          <c:yVal>
            <c:numRef>
              <c:f>Sheet1!$C$2:$CG$2</c:f>
              <c:numCache>
                <c:formatCode>General</c:formatCode>
                <c:ptCount val="83"/>
                <c:pt idx="0">
                  <c:v>8</c:v>
                </c:pt>
                <c:pt idx="1">
                  <c:v>15</c:v>
                </c:pt>
                <c:pt idx="2">
                  <c:v>25</c:v>
                </c:pt>
                <c:pt idx="3">
                  <c:v>9</c:v>
                </c:pt>
                <c:pt idx="4">
                  <c:v>24</c:v>
                </c:pt>
                <c:pt idx="5">
                  <c:v>12</c:v>
                </c:pt>
                <c:pt idx="6">
                  <c:v>20</c:v>
                </c:pt>
                <c:pt idx="7">
                  <c:v>30</c:v>
                </c:pt>
                <c:pt idx="8">
                  <c:v>23</c:v>
                </c:pt>
                <c:pt idx="9">
                  <c:v>18</c:v>
                </c:pt>
                <c:pt idx="10">
                  <c:v>17</c:v>
                </c:pt>
                <c:pt idx="11">
                  <c:v>28</c:v>
                </c:pt>
                <c:pt idx="12">
                  <c:v>14</c:v>
                </c:pt>
                <c:pt idx="13">
                  <c:v>10</c:v>
                </c:pt>
                <c:pt idx="14">
                  <c:v>10</c:v>
                </c:pt>
                <c:pt idx="15">
                  <c:v>16</c:v>
                </c:pt>
                <c:pt idx="16">
                  <c:v>35</c:v>
                </c:pt>
                <c:pt idx="17">
                  <c:v>8</c:v>
                </c:pt>
                <c:pt idx="18">
                  <c:v>13</c:v>
                </c:pt>
                <c:pt idx="19">
                  <c:v>13</c:v>
                </c:pt>
                <c:pt idx="20">
                  <c:v>23</c:v>
                </c:pt>
                <c:pt idx="21">
                  <c:v>14</c:v>
                </c:pt>
                <c:pt idx="22">
                  <c:v>29</c:v>
                </c:pt>
                <c:pt idx="23">
                  <c:v>23</c:v>
                </c:pt>
                <c:pt idx="24">
                  <c:v>9</c:v>
                </c:pt>
                <c:pt idx="25">
                  <c:v>8</c:v>
                </c:pt>
                <c:pt idx="26">
                  <c:v>19</c:v>
                </c:pt>
                <c:pt idx="27">
                  <c:v>12</c:v>
                </c:pt>
                <c:pt idx="28">
                  <c:v>2</c:v>
                </c:pt>
                <c:pt idx="29">
                  <c:v>7</c:v>
                </c:pt>
                <c:pt idx="30">
                  <c:v>8</c:v>
                </c:pt>
                <c:pt idx="31">
                  <c:v>13</c:v>
                </c:pt>
                <c:pt idx="32">
                  <c:v>5</c:v>
                </c:pt>
                <c:pt idx="33">
                  <c:v>15</c:v>
                </c:pt>
                <c:pt idx="34">
                  <c:v>6</c:v>
                </c:pt>
                <c:pt idx="35">
                  <c:v>3</c:v>
                </c:pt>
                <c:pt idx="36">
                  <c:v>8</c:v>
                </c:pt>
                <c:pt idx="37">
                  <c:v>13</c:v>
                </c:pt>
                <c:pt idx="38">
                  <c:v>12</c:v>
                </c:pt>
                <c:pt idx="39">
                  <c:v>9</c:v>
                </c:pt>
                <c:pt idx="40">
                  <c:v>6</c:v>
                </c:pt>
                <c:pt idx="41">
                  <c:v>1</c:v>
                </c:pt>
                <c:pt idx="42">
                  <c:v>20</c:v>
                </c:pt>
                <c:pt idx="43">
                  <c:v>11</c:v>
                </c:pt>
                <c:pt idx="44">
                  <c:v>13</c:v>
                </c:pt>
                <c:pt idx="45">
                  <c:v>9</c:v>
                </c:pt>
                <c:pt idx="46">
                  <c:v>5</c:v>
                </c:pt>
                <c:pt idx="47">
                  <c:v>3</c:v>
                </c:pt>
                <c:pt idx="48">
                  <c:v>5</c:v>
                </c:pt>
                <c:pt idx="49">
                  <c:v>9</c:v>
                </c:pt>
                <c:pt idx="50">
                  <c:v>7</c:v>
                </c:pt>
                <c:pt idx="51">
                  <c:v>16</c:v>
                </c:pt>
                <c:pt idx="52">
                  <c:v>3</c:v>
                </c:pt>
                <c:pt idx="53">
                  <c:v>0</c:v>
                </c:pt>
                <c:pt idx="54">
                  <c:v>18</c:v>
                </c:pt>
                <c:pt idx="55">
                  <c:v>8</c:v>
                </c:pt>
                <c:pt idx="56">
                  <c:v>9</c:v>
                </c:pt>
                <c:pt idx="57">
                  <c:v>19</c:v>
                </c:pt>
                <c:pt idx="58">
                  <c:v>3</c:v>
                </c:pt>
                <c:pt idx="59">
                  <c:v>6</c:v>
                </c:pt>
                <c:pt idx="60">
                  <c:v>6</c:v>
                </c:pt>
                <c:pt idx="61">
                  <c:v>20</c:v>
                </c:pt>
                <c:pt idx="62">
                  <c:v>1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1</c:v>
                </c:pt>
                <c:pt idx="67">
                  <c:v>15</c:v>
                </c:pt>
                <c:pt idx="68">
                  <c:v>1</c:v>
                </c:pt>
                <c:pt idx="69">
                  <c:v>6</c:v>
                </c:pt>
                <c:pt idx="70">
                  <c:v>7</c:v>
                </c:pt>
                <c:pt idx="71">
                  <c:v>15</c:v>
                </c:pt>
                <c:pt idx="72">
                  <c:v>21</c:v>
                </c:pt>
                <c:pt idx="73">
                  <c:v>21</c:v>
                </c:pt>
                <c:pt idx="74">
                  <c:v>12</c:v>
                </c:pt>
                <c:pt idx="75">
                  <c:v>3</c:v>
                </c:pt>
                <c:pt idx="76">
                  <c:v>8</c:v>
                </c:pt>
                <c:pt idx="77">
                  <c:v>29</c:v>
                </c:pt>
                <c:pt idx="78">
                  <c:v>0</c:v>
                </c:pt>
                <c:pt idx="79">
                  <c:v>3</c:v>
                </c:pt>
                <c:pt idx="80">
                  <c:v>1</c:v>
                </c:pt>
                <c:pt idx="81">
                  <c:v>1</c:v>
                </c:pt>
                <c:pt idx="82">
                  <c:v>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073024"/>
        <c:axId val="95074560"/>
      </c:scatterChart>
      <c:valAx>
        <c:axId val="9507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</a:ln>
        </c:spPr>
        <c:crossAx val="95074560"/>
        <c:crosses val="autoZero"/>
        <c:crossBetween val="midCat"/>
      </c:valAx>
      <c:valAx>
        <c:axId val="9507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8575">
            <a:solidFill>
              <a:srgbClr val="000000"/>
            </a:solidFill>
          </a:ln>
        </c:spPr>
        <c:crossAx val="950730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479295670565453"/>
          <c:y val="0.40813175242629435"/>
          <c:w val="0.1870697958871646"/>
          <c:h val="0.1325563210848644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381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'2010'!$E$9:$F$9</c:f>
              <c:numCache>
                <c:formatCode>0</c:formatCode>
                <c:ptCount val="2"/>
                <c:pt idx="0" formatCode="#,##0">
                  <c:v>0</c:v>
                </c:pt>
                <c:pt idx="1">
                  <c:v>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'2010'!$E$10:$F$10</c:f>
              <c:numCache>
                <c:formatCode>0</c:formatCode>
                <c:ptCount val="2"/>
                <c:pt idx="0" formatCode="#,##0">
                  <c:v>0</c:v>
                </c:pt>
                <c:pt idx="1">
                  <c:v>3791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'2010'!$E$11:$F$11</c:f>
              <c:numCache>
                <c:formatCode>0</c:formatCode>
                <c:ptCount val="2"/>
                <c:pt idx="0">
                  <c:v>7793</c:v>
                </c:pt>
                <c:pt idx="1">
                  <c:v>7170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'2010'!$E$12:$F$12</c:f>
              <c:numCache>
                <c:formatCode>0</c:formatCode>
                <c:ptCount val="2"/>
                <c:pt idx="0">
                  <c:v>13871</c:v>
                </c:pt>
                <c:pt idx="1">
                  <c:v>19879.800000000003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'2010'!$E$13:$F$13</c:f>
              <c:numCache>
                <c:formatCode>0</c:formatCode>
                <c:ptCount val="2"/>
                <c:pt idx="0" formatCode="#,##0">
                  <c:v>0</c:v>
                </c:pt>
                <c:pt idx="1">
                  <c:v>488.7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'2010'!$E$15:$F$15</c:f>
              <c:numCache>
                <c:formatCode>0</c:formatCode>
                <c:ptCount val="2"/>
                <c:pt idx="0">
                  <c:v>4737.7</c:v>
                </c:pt>
                <c:pt idx="1">
                  <c:v>5917.4999999999982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'2010'!$E$17:$F$17</c:f>
              <c:numCache>
                <c:formatCode>0</c:formatCode>
                <c:ptCount val="2"/>
                <c:pt idx="0">
                  <c:v>5924</c:v>
                </c:pt>
                <c:pt idx="1">
                  <c:v>7673.5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'2010'!$E$18:$F$18</c:f>
              <c:numCache>
                <c:formatCode>0</c:formatCode>
                <c:ptCount val="2"/>
                <c:pt idx="0">
                  <c:v>764.3</c:v>
                </c:pt>
                <c:pt idx="1">
                  <c:v>2879.7999999999997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'2010'!$E$19:$F$19</c:f>
              <c:numCache>
                <c:formatCode>0</c:formatCode>
                <c:ptCount val="2"/>
                <c:pt idx="0">
                  <c:v>7809</c:v>
                </c:pt>
                <c:pt idx="1">
                  <c:v>13284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'2010'!$E$20:$F$20</c:f>
              <c:numCache>
                <c:formatCode>0</c:formatCode>
                <c:ptCount val="2"/>
                <c:pt idx="0">
                  <c:v>91</c:v>
                </c:pt>
                <c:pt idx="1">
                  <c:v>9751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'2010'!$E$3:$F$3</c:f>
              <c:numCache>
                <c:formatCode>0</c:formatCode>
                <c:ptCount val="2"/>
                <c:pt idx="0">
                  <c:v>150</c:v>
                </c:pt>
                <c:pt idx="1">
                  <c:v>1708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'2010'!$E$4:$F$4</c:f>
              <c:numCache>
                <c:formatCode>0</c:formatCode>
                <c:ptCount val="2"/>
                <c:pt idx="0">
                  <c:v>934</c:v>
                </c:pt>
                <c:pt idx="1">
                  <c:v>11674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'2010'!$E$5:$F$5</c:f>
              <c:numCache>
                <c:formatCode>0</c:formatCode>
                <c:ptCount val="2"/>
                <c:pt idx="0">
                  <c:v>11556</c:v>
                </c:pt>
                <c:pt idx="1">
                  <c:v>43072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'2010'!$E$6:$F$6</c:f>
              <c:numCache>
                <c:formatCode>0</c:formatCode>
                <c:ptCount val="2"/>
                <c:pt idx="0">
                  <c:v>24540</c:v>
                </c:pt>
                <c:pt idx="1">
                  <c:v>27539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1"/>
          <c:order val="1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'2010'!$E$7:$F$7</c:f>
              <c:numCache>
                <c:formatCode>0</c:formatCode>
                <c:ptCount val="2"/>
                <c:pt idx="0">
                  <c:v>50</c:v>
                </c:pt>
                <c:pt idx="1">
                  <c:v>1738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'2010'!$E$6:$F$6</c:f>
              <c:numCache>
                <c:formatCode>0</c:formatCode>
                <c:ptCount val="2"/>
                <c:pt idx="0">
                  <c:v>24540</c:v>
                </c:pt>
                <c:pt idx="1">
                  <c:v>27539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val>
            <c:numRef>
              <c:f>'2010'!$E$8:$F$8</c:f>
              <c:numCache>
                <c:formatCode>0</c:formatCode>
                <c:ptCount val="2"/>
                <c:pt idx="0">
                  <c:v>8690</c:v>
                </c:pt>
                <c:pt idx="1">
                  <c:v>12064.200000000003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A53F29-6941-4AE3-90AC-C9CD686E6662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10ED3D9B-C01E-40EE-B881-3B5DB8E07300}">
      <dgm:prSet phldrT="[Text]"/>
      <dgm:spPr/>
      <dgm:t>
        <a:bodyPr/>
        <a:lstStyle/>
        <a:p>
          <a:r>
            <a:rPr lang="en-US" dirty="0" smtClean="0"/>
            <a:t>“Success continues to be defined as </a:t>
          </a:r>
          <a:r>
            <a:rPr lang="en-US" i="1" dirty="0" smtClean="0"/>
            <a:t>safely achieving reasonable objectives with the least firefighter exposure necessary, while enhancing stakeholder support for our management.”</a:t>
          </a:r>
          <a:endParaRPr lang="en-US" dirty="0"/>
        </a:p>
      </dgm:t>
    </dgm:pt>
    <dgm:pt modelId="{30670828-9A5A-4081-9CF0-1933E735766D}" type="parTrans" cxnId="{687642D2-CF26-4C46-BAD6-FD08E83F377B}">
      <dgm:prSet/>
      <dgm:spPr/>
      <dgm:t>
        <a:bodyPr/>
        <a:lstStyle/>
        <a:p>
          <a:endParaRPr lang="en-US"/>
        </a:p>
      </dgm:t>
    </dgm:pt>
    <dgm:pt modelId="{EFEC24A8-2DF3-43C8-BDB7-093CBD062E2D}" type="sibTrans" cxnId="{687642D2-CF26-4C46-BAD6-FD08E83F377B}">
      <dgm:prSet/>
      <dgm:spPr/>
      <dgm:t>
        <a:bodyPr/>
        <a:lstStyle/>
        <a:p>
          <a:endParaRPr lang="en-US"/>
        </a:p>
      </dgm:t>
    </dgm:pt>
    <dgm:pt modelId="{F306C4D1-4D7C-46B5-8167-263AA034B2BC}" type="pres">
      <dgm:prSet presAssocID="{66A53F29-6941-4AE3-90AC-C9CD686E6662}" presName="Name0" presStyleCnt="0">
        <dgm:presLayoutVars>
          <dgm:chMax/>
          <dgm:chPref/>
          <dgm:dir/>
          <dgm:animLvl val="lvl"/>
        </dgm:presLayoutVars>
      </dgm:prSet>
      <dgm:spPr/>
    </dgm:pt>
    <dgm:pt modelId="{EBFBA254-2D9D-4E29-86C5-11AE7FA5F6C3}" type="pres">
      <dgm:prSet presAssocID="{10ED3D9B-C01E-40EE-B881-3B5DB8E07300}" presName="composite" presStyleCnt="0"/>
      <dgm:spPr/>
    </dgm:pt>
    <dgm:pt modelId="{99819398-EF28-442D-8D1E-F85BF96043B8}" type="pres">
      <dgm:prSet presAssocID="{10ED3D9B-C01E-40EE-B881-3B5DB8E07300}" presName="ParentAccentShape" presStyleLbl="trBgShp" presStyleIdx="0" presStyleCnt="1" custScaleX="85057" custScaleY="78909" custLinFactNeighborX="-36965" custLinFactNeighborY="-22256"/>
      <dgm:spPr/>
    </dgm:pt>
    <dgm:pt modelId="{9396892A-BF5A-4126-B698-5DCDD93E88B5}" type="pres">
      <dgm:prSet presAssocID="{10ED3D9B-C01E-40EE-B881-3B5DB8E07300}" presName="ParentText" presStyleLbl="revTx" presStyleIdx="0" presStyleCnt="2" custScaleX="212487" custScaleY="522468" custLinFactY="8984" custLinFactNeighborX="8462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78D79-8DDA-42B0-82A1-C70867561F5A}" type="pres">
      <dgm:prSet presAssocID="{10ED3D9B-C01E-40EE-B881-3B5DB8E07300}" presName="ChildText" presStyleLbl="revTx" presStyleIdx="1" presStyleCnt="2">
        <dgm:presLayoutVars>
          <dgm:chMax val="0"/>
          <dgm:chPref val="0"/>
        </dgm:presLayoutVars>
      </dgm:prSet>
      <dgm:spPr/>
    </dgm:pt>
    <dgm:pt modelId="{E9CBF756-C1FA-46CB-A434-FD884539C063}" type="pres">
      <dgm:prSet presAssocID="{10ED3D9B-C01E-40EE-B881-3B5DB8E07300}" presName="ChildAccentShape" presStyleLbl="trBgShp" presStyleIdx="0" presStyleCnt="1"/>
      <dgm:spPr/>
    </dgm:pt>
    <dgm:pt modelId="{012691E3-EBF1-4BC9-BC26-801E490F0C30}" type="pres">
      <dgm:prSet presAssocID="{10ED3D9B-C01E-40EE-B881-3B5DB8E07300}" presName="Image" presStyleLbl="alignImgPlace1" presStyleIdx="0" presStyleCnt="1" custScaleX="84019" custScaleY="77474" custLinFactNeighborX="-36804" custLinFactNeighborY="-1403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687642D2-CF26-4C46-BAD6-FD08E83F377B}" srcId="{66A53F29-6941-4AE3-90AC-C9CD686E6662}" destId="{10ED3D9B-C01E-40EE-B881-3B5DB8E07300}" srcOrd="0" destOrd="0" parTransId="{30670828-9A5A-4081-9CF0-1933E735766D}" sibTransId="{EFEC24A8-2DF3-43C8-BDB7-093CBD062E2D}"/>
    <dgm:cxn modelId="{606C4F54-24D7-40D5-8071-5C8ACAA5CDD5}" type="presOf" srcId="{10ED3D9B-C01E-40EE-B881-3B5DB8E07300}" destId="{9396892A-BF5A-4126-B698-5DCDD93E88B5}" srcOrd="0" destOrd="0" presId="urn:microsoft.com/office/officeart/2009/3/layout/SnapshotPictureList"/>
    <dgm:cxn modelId="{64B1A5D6-E43D-49E6-880F-3C267A9CDE9F}" type="presOf" srcId="{66A53F29-6941-4AE3-90AC-C9CD686E6662}" destId="{F306C4D1-4D7C-46B5-8167-263AA034B2BC}" srcOrd="0" destOrd="0" presId="urn:microsoft.com/office/officeart/2009/3/layout/SnapshotPictureList"/>
    <dgm:cxn modelId="{E3CB23EE-A622-4AE3-B681-572C83E9A9AB}" type="presParOf" srcId="{F306C4D1-4D7C-46B5-8167-263AA034B2BC}" destId="{EBFBA254-2D9D-4E29-86C5-11AE7FA5F6C3}" srcOrd="0" destOrd="0" presId="urn:microsoft.com/office/officeart/2009/3/layout/SnapshotPictureList"/>
    <dgm:cxn modelId="{C45A304B-C335-430A-A846-C75A7F756B1C}" type="presParOf" srcId="{EBFBA254-2D9D-4E29-86C5-11AE7FA5F6C3}" destId="{99819398-EF28-442D-8D1E-F85BF96043B8}" srcOrd="0" destOrd="0" presId="urn:microsoft.com/office/officeart/2009/3/layout/SnapshotPictureList"/>
    <dgm:cxn modelId="{8BABFA72-B69C-44EE-B677-DA12D1F425C6}" type="presParOf" srcId="{EBFBA254-2D9D-4E29-86C5-11AE7FA5F6C3}" destId="{9396892A-BF5A-4126-B698-5DCDD93E88B5}" srcOrd="1" destOrd="0" presId="urn:microsoft.com/office/officeart/2009/3/layout/SnapshotPictureList"/>
    <dgm:cxn modelId="{897679FF-D66F-470D-9360-57A5B7170755}" type="presParOf" srcId="{EBFBA254-2D9D-4E29-86C5-11AE7FA5F6C3}" destId="{ABE78D79-8DDA-42B0-82A1-C70867561F5A}" srcOrd="2" destOrd="0" presId="urn:microsoft.com/office/officeart/2009/3/layout/SnapshotPictureList"/>
    <dgm:cxn modelId="{DFB20254-9227-41AD-80CE-A6FB1E7802C8}" type="presParOf" srcId="{EBFBA254-2D9D-4E29-86C5-11AE7FA5F6C3}" destId="{E9CBF756-C1FA-46CB-A434-FD884539C063}" srcOrd="3" destOrd="0" presId="urn:microsoft.com/office/officeart/2009/3/layout/SnapshotPictureList"/>
    <dgm:cxn modelId="{07DE5829-819B-4753-A5CB-2B525328E816}" type="presParOf" srcId="{EBFBA254-2D9D-4E29-86C5-11AE7FA5F6C3}" destId="{012691E3-EBF1-4BC9-BC26-801E490F0C30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19398-EF28-442D-8D1E-F85BF96043B8}">
      <dsp:nvSpPr>
        <dsp:cNvPr id="0" name=""/>
        <dsp:cNvSpPr/>
      </dsp:nvSpPr>
      <dsp:spPr>
        <a:xfrm>
          <a:off x="685796" y="990600"/>
          <a:ext cx="3150008" cy="2079558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691E3-EBF1-4BC9-BC26-801E490F0C30}">
      <dsp:nvSpPr>
        <dsp:cNvPr id="0" name=""/>
        <dsp:cNvSpPr/>
      </dsp:nvSpPr>
      <dsp:spPr>
        <a:xfrm>
          <a:off x="609615" y="914391"/>
          <a:ext cx="2991930" cy="19313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6892A-BF5A-4126-B698-5DCDD93E88B5}">
      <dsp:nvSpPr>
        <dsp:cNvPr id="0" name=""/>
        <dsp:cNvSpPr/>
      </dsp:nvSpPr>
      <dsp:spPr>
        <a:xfrm>
          <a:off x="290521" y="3157313"/>
          <a:ext cx="7259045" cy="163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0" tIns="95250" rIns="25400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“Success continues to be defined as </a:t>
          </a:r>
          <a:r>
            <a:rPr lang="en-US" sz="2500" i="1" kern="1200" dirty="0" smtClean="0"/>
            <a:t>safely achieving reasonable objectives with the least firefighter exposure necessary, while enhancing stakeholder support for our management.”</a:t>
          </a:r>
          <a:endParaRPr lang="en-US" sz="2500" kern="1200" dirty="0"/>
        </a:p>
      </dsp:txBody>
      <dsp:txXfrm>
        <a:off x="290521" y="3157313"/>
        <a:ext cx="7259045" cy="1634400"/>
      </dsp:txXfrm>
    </dsp:sp>
    <dsp:sp modelId="{ABE78D79-8DDA-42B0-82A1-C70867561F5A}">
      <dsp:nvSpPr>
        <dsp:cNvPr id="0" name=""/>
        <dsp:cNvSpPr/>
      </dsp:nvSpPr>
      <dsp:spPr>
        <a:xfrm>
          <a:off x="5632240" y="1299217"/>
          <a:ext cx="1693158" cy="2635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29A96-C1F1-4867-8DBF-FA3F815A0D71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AFC7-7F3D-4721-96B7-A421BE5B6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13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30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5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AFC7-7F3D-4721-96B7-A421BE5B6A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1E44C8-D4CE-46F6-8132-4828B639BB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4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3/13/2013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18" Type="http://schemas.openxmlformats.org/officeDocument/2006/relationships/chart" Target="../charts/chart1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17" Type="http://schemas.openxmlformats.org/officeDocument/2006/relationships/chart" Target="../charts/chart16.xml"/><Relationship Id="rId2" Type="http://schemas.openxmlformats.org/officeDocument/2006/relationships/image" Target="../media/image50.gif"/><Relationship Id="rId16" Type="http://schemas.openxmlformats.org/officeDocument/2006/relationships/chart" Target="../charts/chart15.xml"/><Relationship Id="rId20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5" Type="http://schemas.openxmlformats.org/officeDocument/2006/relationships/chart" Target="../charts/chart14.xml"/><Relationship Id="rId10" Type="http://schemas.openxmlformats.org/officeDocument/2006/relationships/chart" Target="../charts/chart9.xml"/><Relationship Id="rId19" Type="http://schemas.openxmlformats.org/officeDocument/2006/relationships/chart" Target="../charts/chart18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Relationship Id="rId1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boi2.com/news/local/Boise-Idaho-National-Forest-wildfire-196575221.html?tab=video&amp;c=y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ire Management 2013</a:t>
            </a:r>
            <a:br>
              <a:rPr lang="en-US" dirty="0" smtClean="0"/>
            </a:br>
            <a:r>
              <a:rPr lang="en-US" sz="2800" dirty="0" smtClean="0"/>
              <a:t>Balancing ecosystems, safety, costs, </a:t>
            </a:r>
            <a:br>
              <a:rPr lang="en-US" sz="2800" dirty="0" smtClean="0"/>
            </a:br>
            <a:r>
              <a:rPr lang="en-US" sz="2800" dirty="0" smtClean="0"/>
              <a:t>risk, health, and values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00400"/>
            <a:ext cx="4889934" cy="321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Janice Peterson</a:t>
            </a:r>
          </a:p>
          <a:p>
            <a:r>
              <a:rPr lang="en-US" dirty="0" smtClean="0"/>
              <a:t>Forest Service </a:t>
            </a:r>
          </a:p>
          <a:p>
            <a:r>
              <a:rPr lang="en-US" dirty="0" smtClean="0"/>
              <a:t>Air Resource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Prescribed fires can reduce the risk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 descr="Full-size image (168 K)">
            <a:hlinkClick r:id="" tooltip="Full-size image (168 K)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-5719763"/>
            <a:ext cx="53530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8" y="2232861"/>
            <a:ext cx="38100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57453"/>
            <a:ext cx="4299664" cy="250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449580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Mechanical treatments can reduce the need for fire but not eliminate it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02" name="Picture 6" descr="http://2.bp.blogspot.com/-bjVgRTljUYs/TkPP9aFb93I/AAAAAAAAFAY/GZ2EE7SwsN4/s1600/forest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29637"/>
            <a:ext cx="2971800" cy="223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uel treatments that included removal of trees 10 inches or lar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11656"/>
            <a:ext cx="2819400" cy="205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2.gstatic.com/images?q=tbn:ANd9GcSPBfNYTG_QseHh6ufPQhmLGoKxF1aALY8OmpU_sgawAmj7iT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81787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at Grazing 300x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7" y="3124200"/>
            <a:ext cx="2753591" cy="201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Smoke is unhealthy, and unpleasant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2667000"/>
            <a:ext cx="2819400" cy="290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0" descr="lungs-p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89838"/>
            <a:ext cx="1879600" cy="186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2905417"/>
            <a:ext cx="3268579" cy="336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://t3.gstatic.com/images?q=tbn:ANd9GcSeiqQmPcPrbQjkHN86EHTDlbl4Hp7p8pXyMS6hKK8sst4XblS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38400"/>
            <a:ext cx="2073667" cy="129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pic>
        <p:nvPicPr>
          <p:cNvPr id="6146" name="Picture 2" descr="http://www.nasa.gov/images/content/677252main_20120816-idaho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2455642"/>
            <a:ext cx="3385314" cy="3111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Wildfires cause greater impacts to air quality (etc.) than prescribed fires 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0"/>
            <a:ext cx="2057400" cy="1454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2943726" cy="193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5" y="4766326"/>
            <a:ext cx="2514600" cy="160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72" y="4689949"/>
            <a:ext cx="2518628" cy="186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3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are Imperfect</a:t>
            </a:r>
          </a:p>
          <a:p>
            <a:pPr lvl="1"/>
            <a:r>
              <a:rPr lang="en-US" dirty="0" smtClean="0"/>
              <a:t>Forecasts</a:t>
            </a:r>
          </a:p>
          <a:p>
            <a:pPr lvl="1"/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Expectations</a:t>
            </a:r>
          </a:p>
          <a:p>
            <a:pPr lvl="1"/>
            <a:r>
              <a:rPr lang="en-US" dirty="0" smtClean="0"/>
              <a:t>Execution</a:t>
            </a:r>
          </a:p>
          <a:p>
            <a:pPr lvl="1"/>
            <a:r>
              <a:rPr lang="en-US" dirty="0" smtClean="0"/>
              <a:t>Planning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1"/>
            <a:ext cx="4895424" cy="283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72000"/>
            <a:ext cx="3168965" cy="17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32"/>
            <a:ext cx="9144000" cy="6658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Can We Agree?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77500" lnSpcReduction="20000"/>
          </a:bodyPr>
          <a:lstStyle/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Wildfire suppression is dangerous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Wildfire suppression is expensive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Wildfire suppression can damage resources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Ecosystems that evolved with fire need fire to stay healthy</a:t>
            </a:r>
          </a:p>
          <a:p>
            <a:pPr>
              <a:buClrTx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Unaddressed fuel accumulations result in destructive, dangerous, unnatural, and uncontrollable wildfires 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Prescribed fire can reduce the risk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Mechanical treatments can reduce the need for fire but not eliminate it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Smoke is unhealthy and unpleasant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Wildfires cause greater impacts to air quality (etc.) than prescribed fires 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Humans are imperfect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Prescribed Fire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Planning (1-3 years in advance)</a:t>
            </a:r>
          </a:p>
          <a:p>
            <a:pPr lvl="1"/>
            <a:r>
              <a:rPr lang="en-US" dirty="0" smtClean="0"/>
              <a:t>Alternatives</a:t>
            </a:r>
          </a:p>
          <a:p>
            <a:pPr lvl="1"/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Ecosystem </a:t>
            </a:r>
            <a:br>
              <a:rPr lang="en-US" dirty="0" smtClean="0"/>
            </a:br>
            <a:r>
              <a:rPr lang="en-US" dirty="0" smtClean="0"/>
              <a:t>needs</a:t>
            </a:r>
          </a:p>
          <a:p>
            <a:pPr lvl="1"/>
            <a:r>
              <a:rPr lang="en-US" dirty="0" smtClean="0"/>
              <a:t>Modeling</a:t>
            </a:r>
          </a:p>
          <a:p>
            <a:r>
              <a:rPr lang="en-US" dirty="0" smtClean="0"/>
              <a:t>Approvals</a:t>
            </a:r>
          </a:p>
          <a:p>
            <a:r>
              <a:rPr lang="en-US" dirty="0" smtClean="0"/>
              <a:t>Monitoring</a:t>
            </a:r>
            <a:endParaRPr lang="en-US" dirty="0"/>
          </a:p>
        </p:txBody>
      </p:sp>
      <p:pic>
        <p:nvPicPr>
          <p:cNvPr id="5" name="Picture 4" descr="RX_Fi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89" y="2362200"/>
            <a:ext cx="5169408" cy="387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1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Prescribed Fire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343400" cy="449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Goals: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Reduce the risk of wildfire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Restore </a:t>
            </a:r>
            <a:r>
              <a:rPr lang="en-US" sz="2000" dirty="0"/>
              <a:t>the natural role of fire in </a:t>
            </a:r>
            <a:r>
              <a:rPr lang="en-US" sz="2000" dirty="0" smtClean="0"/>
              <a:t>ecosystems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Dispose of logging slash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Methods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Mechanical treatments often needed to reduce fuels prior to fire use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Sometimes mechanical treatments are enough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Low intensity ground fires clean up remaining fuels and weed out small understory trees </a:t>
            </a:r>
          </a:p>
        </p:txBody>
      </p:sp>
      <p:pic>
        <p:nvPicPr>
          <p:cNvPr id="64519" name="Picture 7" descr="sneed02_28ben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1400" y="2362200"/>
            <a:ext cx="383540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304800" y="381000"/>
            <a:ext cx="4419600" cy="3276600"/>
            <a:chOff x="192" y="240"/>
            <a:chExt cx="2592" cy="1944"/>
          </a:xfrm>
        </p:grpSpPr>
        <p:pic>
          <p:nvPicPr>
            <p:cNvPr id="35843" name="Picture 3" descr="100_035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"/>
              <a:ext cx="2592" cy="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4" name="Text Box 4"/>
            <p:cNvSpPr txBox="1">
              <a:spLocks noChangeArrowheads="1"/>
            </p:cNvSpPr>
            <p:nvPr/>
          </p:nvSpPr>
          <p:spPr bwMode="auto">
            <a:xfrm>
              <a:off x="336" y="384"/>
              <a:ext cx="1920" cy="2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Dangerous Fuel Conditions</a:t>
              </a:r>
            </a:p>
          </p:txBody>
        </p:sp>
      </p:grpSp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1371600" y="1066800"/>
            <a:ext cx="4419600" cy="3429000"/>
            <a:chOff x="3072" y="240"/>
            <a:chExt cx="2544" cy="1908"/>
          </a:xfrm>
        </p:grpSpPr>
        <p:pic>
          <p:nvPicPr>
            <p:cNvPr id="35846" name="Picture 6" descr="100_02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40"/>
              <a:ext cx="2544" cy="1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7" name="Text Box 7"/>
            <p:cNvSpPr txBox="1">
              <a:spLocks noChangeArrowheads="1"/>
            </p:cNvSpPr>
            <p:nvPr/>
          </p:nvSpPr>
          <p:spPr bwMode="auto">
            <a:xfrm>
              <a:off x="3312" y="384"/>
              <a:ext cx="1776" cy="2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1. Mechanical Treatment</a:t>
              </a:r>
            </a:p>
          </p:txBody>
        </p:sp>
      </p:grpSp>
      <p:grpSp>
        <p:nvGrpSpPr>
          <p:cNvPr id="35848" name="Group 8"/>
          <p:cNvGrpSpPr>
            <a:grpSpLocks/>
          </p:cNvGrpSpPr>
          <p:nvPr/>
        </p:nvGrpSpPr>
        <p:grpSpPr bwMode="auto">
          <a:xfrm>
            <a:off x="2520950" y="1933575"/>
            <a:ext cx="4572000" cy="3352800"/>
            <a:chOff x="1588" y="1218"/>
            <a:chExt cx="2880" cy="2112"/>
          </a:xfrm>
        </p:grpSpPr>
        <p:pic>
          <p:nvPicPr>
            <p:cNvPr id="35849" name="Picture 9" descr="100_024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1218"/>
              <a:ext cx="2880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50" name="Text Box 10"/>
            <p:cNvSpPr txBox="1">
              <a:spLocks noChangeArrowheads="1"/>
            </p:cNvSpPr>
            <p:nvPr/>
          </p:nvSpPr>
          <p:spPr bwMode="auto">
            <a:xfrm>
              <a:off x="1728" y="1344"/>
              <a:ext cx="2432" cy="2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2. Burn Residual Ground Fuels</a:t>
              </a:r>
            </a:p>
          </p:txBody>
        </p:sp>
      </p:grpSp>
      <p:grpSp>
        <p:nvGrpSpPr>
          <p:cNvPr id="35851" name="Group 11"/>
          <p:cNvGrpSpPr>
            <a:grpSpLocks/>
          </p:cNvGrpSpPr>
          <p:nvPr/>
        </p:nvGrpSpPr>
        <p:grpSpPr bwMode="auto">
          <a:xfrm>
            <a:off x="3810000" y="2876550"/>
            <a:ext cx="5037138" cy="3778250"/>
            <a:chOff x="2400" y="1812"/>
            <a:chExt cx="3173" cy="2380"/>
          </a:xfrm>
        </p:grpSpPr>
        <p:pic>
          <p:nvPicPr>
            <p:cNvPr id="35852" name="Picture 12" descr="Naches1moAfterBurning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812"/>
              <a:ext cx="3173" cy="2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53" name="Text Box 13"/>
            <p:cNvSpPr txBox="1">
              <a:spLocks noChangeArrowheads="1"/>
            </p:cNvSpPr>
            <p:nvPr/>
          </p:nvSpPr>
          <p:spPr bwMode="auto">
            <a:xfrm>
              <a:off x="2880" y="3936"/>
              <a:ext cx="2016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Healthy, fire resistant forest</a:t>
              </a:r>
            </a:p>
          </p:txBody>
        </p:sp>
      </p:grp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6096000" y="457200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The Process</a:t>
            </a:r>
          </a:p>
        </p:txBody>
      </p:sp>
      <p:pic>
        <p:nvPicPr>
          <p:cNvPr id="35855" name="Picture 15" descr="MCj0299323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66800"/>
            <a:ext cx="1219200" cy="12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3429000" cy="495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National Forest</a:t>
            </a:r>
            <a:b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Fire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 vs. </a:t>
            </a:r>
            <a:r>
              <a:rPr lang="en-US" sz="4000" b="1" dirty="0" smtClean="0">
                <a:solidFill>
                  <a:schemeClr val="bg1"/>
                </a:solidFill>
              </a:rPr>
              <a:t>Mechanical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Treatments 2010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657"/>
            <a:ext cx="5334000" cy="6607480"/>
          </a:xfr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192040"/>
              </p:ext>
            </p:extLst>
          </p:nvPr>
        </p:nvGraphicFramePr>
        <p:xfrm>
          <a:off x="3983355" y="3200400"/>
          <a:ext cx="893445" cy="62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238840"/>
              </p:ext>
            </p:extLst>
          </p:nvPr>
        </p:nvGraphicFramePr>
        <p:xfrm>
          <a:off x="3962400" y="5486400"/>
          <a:ext cx="1447800" cy="105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663427"/>
              </p:ext>
            </p:extLst>
          </p:nvPr>
        </p:nvGraphicFramePr>
        <p:xfrm>
          <a:off x="5334000" y="2895600"/>
          <a:ext cx="533400" cy="54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573462"/>
              </p:ext>
            </p:extLst>
          </p:nvPr>
        </p:nvGraphicFramePr>
        <p:xfrm>
          <a:off x="6858000" y="228600"/>
          <a:ext cx="1066800" cy="89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407467"/>
              </p:ext>
            </p:extLst>
          </p:nvPr>
        </p:nvGraphicFramePr>
        <p:xfrm>
          <a:off x="5257800" y="4038600"/>
          <a:ext cx="1447800" cy="140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005952"/>
              </p:ext>
            </p:extLst>
          </p:nvPr>
        </p:nvGraphicFramePr>
        <p:xfrm>
          <a:off x="5029200" y="5181600"/>
          <a:ext cx="16764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354221"/>
              </p:ext>
            </p:extLst>
          </p:nvPr>
        </p:nvGraphicFramePr>
        <p:xfrm>
          <a:off x="4953000" y="2209800"/>
          <a:ext cx="609600" cy="525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525948"/>
              </p:ext>
            </p:extLst>
          </p:nvPr>
        </p:nvGraphicFramePr>
        <p:xfrm>
          <a:off x="6781800" y="3810000"/>
          <a:ext cx="1066800" cy="106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097594"/>
              </p:ext>
            </p:extLst>
          </p:nvPr>
        </p:nvGraphicFramePr>
        <p:xfrm>
          <a:off x="5334000" y="838200"/>
          <a:ext cx="38100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9098"/>
              </p:ext>
            </p:extLst>
          </p:nvPr>
        </p:nvGraphicFramePr>
        <p:xfrm>
          <a:off x="4953000" y="3124200"/>
          <a:ext cx="609600" cy="73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326253"/>
              </p:ext>
            </p:extLst>
          </p:nvPr>
        </p:nvGraphicFramePr>
        <p:xfrm>
          <a:off x="6096000" y="3505200"/>
          <a:ext cx="914400" cy="99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348215"/>
              </p:ext>
            </p:extLst>
          </p:nvPr>
        </p:nvGraphicFramePr>
        <p:xfrm>
          <a:off x="5715000" y="990600"/>
          <a:ext cx="1295400" cy="1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90993"/>
              </p:ext>
            </p:extLst>
          </p:nvPr>
        </p:nvGraphicFramePr>
        <p:xfrm>
          <a:off x="4038600" y="1447800"/>
          <a:ext cx="457200" cy="46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533577"/>
              </p:ext>
            </p:extLst>
          </p:nvPr>
        </p:nvGraphicFramePr>
        <p:xfrm>
          <a:off x="3733800" y="5334000"/>
          <a:ext cx="990600" cy="97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645981"/>
              </p:ext>
            </p:extLst>
          </p:nvPr>
        </p:nvGraphicFramePr>
        <p:xfrm>
          <a:off x="6858000" y="2819400"/>
          <a:ext cx="914400" cy="937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732406"/>
              </p:ext>
            </p:extLst>
          </p:nvPr>
        </p:nvGraphicFramePr>
        <p:xfrm>
          <a:off x="4419601" y="4953000"/>
          <a:ext cx="685799" cy="656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27913"/>
              </p:ext>
            </p:extLst>
          </p:nvPr>
        </p:nvGraphicFramePr>
        <p:xfrm>
          <a:off x="7772400" y="2895600"/>
          <a:ext cx="1066800" cy="106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826969"/>
              </p:ext>
            </p:extLst>
          </p:nvPr>
        </p:nvGraphicFramePr>
        <p:xfrm>
          <a:off x="4724400" y="3962400"/>
          <a:ext cx="838200" cy="85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Federal Land Manager approach to fighting wildfire is always evolving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00814"/>
            <a:ext cx="3581400" cy="4419600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Definitions</a:t>
            </a:r>
          </a:p>
          <a:p>
            <a:pPr lvl="1"/>
            <a:r>
              <a:rPr lang="en-US" sz="3200" dirty="0" smtClean="0"/>
              <a:t>Approach</a:t>
            </a:r>
          </a:p>
          <a:p>
            <a:pPr lvl="1"/>
            <a:r>
              <a:rPr lang="en-US" sz="3200" dirty="0" smtClean="0"/>
              <a:t>Priorities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18" y="1524000"/>
            <a:ext cx="1956976" cy="244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Discussing Cathedral Group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4322006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52" y="3935975"/>
            <a:ext cx="3682325" cy="245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media.katu.com/images/120328_firefighting_aircra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457120"/>
            <a:ext cx="2165847" cy="96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nps.gov/fire/wildland-fire/resources/images/history-timeline/136_nps_timelineimages_oid-1976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70" y="1676400"/>
            <a:ext cx="2302042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9626" y="3657600"/>
            <a:ext cx="218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itchFamily="2" charset="0"/>
              </a:rPr>
              <a:t>Wildland Fire Use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6720" y="4011253"/>
            <a:ext cx="301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itchFamily="2" charset="0"/>
              </a:rPr>
              <a:t>F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itchFamily="2" charset="0"/>
              </a:rPr>
              <a:t>ire for Resource Benefit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5457120"/>
            <a:ext cx="295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itchFamily="2" charset="0"/>
              </a:rPr>
              <a:t>Prescribed Natural Fire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Prescribed Fire Effectiveness</a:t>
            </a:r>
            <a:br>
              <a:rPr lang="en-US" dirty="0" smtClean="0"/>
            </a:br>
            <a:r>
              <a:rPr lang="en-US" sz="2700" dirty="0" smtClean="0"/>
              <a:t>(Prichard and Peterson 2011)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876800" cy="4526280"/>
          </a:xfrm>
        </p:spPr>
        <p:txBody>
          <a:bodyPr/>
          <a:lstStyle/>
          <a:p>
            <a:r>
              <a:rPr lang="en-US" dirty="0" smtClean="0"/>
              <a:t>Tree survival post Tripod Fire:</a:t>
            </a:r>
          </a:p>
          <a:p>
            <a:pPr lvl="1"/>
            <a:r>
              <a:rPr lang="en-US" dirty="0" smtClean="0"/>
              <a:t>57% in thin + RX</a:t>
            </a:r>
          </a:p>
          <a:p>
            <a:pPr lvl="1"/>
            <a:r>
              <a:rPr lang="en-US" dirty="0" smtClean="0"/>
              <a:t>19% in thin only</a:t>
            </a:r>
          </a:p>
          <a:p>
            <a:pPr lvl="1"/>
            <a:r>
              <a:rPr lang="en-US" dirty="0" smtClean="0"/>
              <a:t>14% in untreated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82692"/>
            <a:ext cx="3254932" cy="466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8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Fuel Treatments as Fire Breaks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21" y="1786038"/>
            <a:ext cx="6453779" cy="448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8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5"/>
            <a:ext cx="7696200" cy="685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4546651" y="2590800"/>
            <a:ext cx="838200" cy="30480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51" y="2895600"/>
            <a:ext cx="3741220" cy="2811461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2" y="0"/>
            <a:ext cx="2133600" cy="1600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2111188" y="1600200"/>
            <a:ext cx="1089212" cy="45720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532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Prescribed Fire Effectiveness </a:t>
            </a:r>
            <a:r>
              <a:rPr lang="en-US" sz="3100" dirty="0" smtClean="0"/>
              <a:t>(“Realistic” Program Assumptions)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Reducing wildfire acres burned?</a:t>
            </a:r>
          </a:p>
          <a:p>
            <a:pPr lvl="1"/>
            <a:r>
              <a:rPr lang="en-US" dirty="0" smtClean="0"/>
              <a:t>Slight</a:t>
            </a:r>
          </a:p>
          <a:p>
            <a:r>
              <a:rPr lang="en-US" dirty="0" smtClean="0"/>
              <a:t>Reducing emissions from wildfire?</a:t>
            </a:r>
          </a:p>
          <a:p>
            <a:pPr lvl="1"/>
            <a:r>
              <a:rPr lang="en-US" dirty="0" smtClean="0"/>
              <a:t>Probably yes</a:t>
            </a:r>
          </a:p>
          <a:p>
            <a:r>
              <a:rPr lang="en-US" dirty="0" smtClean="0"/>
              <a:t>Reducing emissions from the sum of wildfire plus prescribed fire?</a:t>
            </a:r>
          </a:p>
          <a:p>
            <a:pPr lvl="1"/>
            <a:r>
              <a:rPr lang="en-US" dirty="0" smtClean="0"/>
              <a:t>Maybe, maybe not</a:t>
            </a:r>
          </a:p>
          <a:p>
            <a:r>
              <a:rPr lang="en-US" dirty="0" smtClean="0"/>
              <a:t>Protecting values at risk from wildfire?</a:t>
            </a:r>
          </a:p>
          <a:p>
            <a:pPr lvl="1"/>
            <a:r>
              <a:rPr lang="en-US" dirty="0" smtClean="0"/>
              <a:t>Very good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Wildfire Policy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5334000" cy="25831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077200" cy="2468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Protection of life and property always an objective</a:t>
            </a:r>
          </a:p>
          <a:p>
            <a:r>
              <a:rPr lang="en-US" sz="2400" dirty="0" smtClean="0"/>
              <a:t>A wildfire may be concurrently managed for more than one objective </a:t>
            </a:r>
          </a:p>
          <a:p>
            <a:pPr lvl="0"/>
            <a:r>
              <a:rPr lang="en-US" sz="2400" dirty="0" smtClean="0"/>
              <a:t>Manage unplanned natural ignitions to achieve desired Land and Resource Management Plan objectives </a:t>
            </a:r>
            <a:r>
              <a:rPr lang="en-US" sz="2400" b="1" dirty="0" smtClean="0"/>
              <a:t>when risk is within acceptable limits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676400"/>
            <a:ext cx="7272284" cy="769441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Types of Wildland Fires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8700" y="4343400"/>
            <a:ext cx="3086100" cy="830997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(Prescribed Fire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1981200" y="3886200"/>
            <a:ext cx="914400" cy="0"/>
          </a:xfrm>
          <a:prstGeom prst="line">
            <a:avLst/>
          </a:prstGeom>
          <a:ln w="28575"/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6629400" y="3886200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28700" y="152400"/>
            <a:ext cx="7086600" cy="1446550"/>
          </a:xfrm>
          <a:prstGeom prst="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Fire Policy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Guidelines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72000" y="2438400"/>
            <a:ext cx="0" cy="990600"/>
          </a:xfrm>
          <a:prstGeom prst="line">
            <a:avLst/>
          </a:prstGeom>
          <a:ln w="28575"/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38400" y="3429000"/>
            <a:ext cx="4648200" cy="0"/>
          </a:xfrm>
          <a:prstGeom prst="line">
            <a:avLst/>
          </a:prstGeom>
          <a:ln w="28575"/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81600" y="4343400"/>
            <a:ext cx="2590800" cy="830997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Unplanned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(Wildfire)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Wildfire Management </a:t>
            </a:r>
            <a:br>
              <a:rPr lang="en-US" dirty="0" smtClean="0"/>
            </a:br>
            <a:r>
              <a:rPr lang="en-US" sz="3600" dirty="0" smtClean="0"/>
              <a:t>Approach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Dangerous fuel conditions</a:t>
            </a:r>
          </a:p>
          <a:p>
            <a:r>
              <a:rPr lang="en-US" sz="2800" dirty="0" smtClean="0"/>
              <a:t>Community protection (WUI)</a:t>
            </a:r>
          </a:p>
          <a:p>
            <a:r>
              <a:rPr lang="en-US" sz="2800" dirty="0" smtClean="0"/>
              <a:t>Firefighter safety</a:t>
            </a:r>
          </a:p>
          <a:p>
            <a:r>
              <a:rPr lang="en-US" sz="2800" dirty="0" smtClean="0"/>
              <a:t>Ecosystem health/changing climate</a:t>
            </a:r>
          </a:p>
          <a:p>
            <a:r>
              <a:rPr lang="en-US" sz="2800" dirty="0" smtClean="0"/>
              <a:t>Increasing firefighting costs</a:t>
            </a:r>
          </a:p>
          <a:p>
            <a:r>
              <a:rPr lang="en-US" sz="2800" dirty="0" smtClean="0"/>
              <a:t>Decreasing agency budgets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495800"/>
            <a:ext cx="2743200" cy="204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6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553"/>
            <a:ext cx="9143999" cy="694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One fire, </a:t>
            </a:r>
            <a:br>
              <a:rPr lang="en-US" sz="4000" dirty="0" smtClean="0"/>
            </a:br>
            <a:r>
              <a:rPr lang="en-US" sz="4000" dirty="0" smtClean="0"/>
              <a:t>different management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1752600"/>
            <a:ext cx="7172209" cy="433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4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Wildfire Suppression Costs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83" y="1827431"/>
            <a:ext cx="4899834" cy="312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81996"/>
            <a:ext cx="3581400" cy="235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r="10383"/>
          <a:stretch/>
        </p:blipFill>
        <p:spPr bwMode="auto">
          <a:xfrm>
            <a:off x="5257800" y="1444477"/>
            <a:ext cx="3389241" cy="2878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2971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$23,000/day</a:t>
            </a:r>
            <a:br>
              <a:rPr lang="en-US" dirty="0" smtClean="0"/>
            </a:br>
            <a:r>
              <a:rPr lang="en-US" dirty="0" smtClean="0"/>
              <a:t>+$10,000/hour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00700" y="5708210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$50,000/day</a:t>
            </a:r>
            <a:br>
              <a:rPr lang="en-US" dirty="0" smtClean="0"/>
            </a:br>
            <a:r>
              <a:rPr lang="en-US" dirty="0" smtClean="0"/>
              <a:t>+$22,000 per hour</a:t>
            </a:r>
            <a:endParaRPr lang="en-US" dirty="0"/>
          </a:p>
        </p:txBody>
      </p:sp>
      <p:sp>
        <p:nvSpPr>
          <p:cNvPr id="9" name="AutoShape 2" descr="data:image/jpeg;base64,/9j/4AAQSkZJRgABAQAAAQABAAD/2wCEAAkGBhESERUUEhQSFBQSFBQVFBYUFBQUFBUVFBUVFBYUFRUXHCYeFxojGRQUHy8gIycpLCwsFR4xNTAqNSYrLCkBCQoKDgwOGg8PGiwlHCQsKSwsLCwsLCksLCwpLCwpLCwsLCwsLCksLCksLCwsKSwsLCwsKSwsLCwsLCwsLCwpLP/AABEIAKoBKQMBIgACEQEDEQH/xAAcAAABBQEBAQAAAAAAAAAAAAAFAAECBAYDBwj/xAA9EAABAwIEAwUGBAUCBwAAAAABAAIRAwQFEiExBkFREyJhcYEHFDKRobEjQlLBFTNi0fBy4RYXJFNjwvH/xAAaAQACAwEBAAAAAAAAAAAAAAAABAIDBQEG/8QAKREAAgIBBAEDBAMBAQAAAAAAAAECAxEEEiExEwUiQSNRYXEykbGBQv/aAAwDAQACEQMRAD8A8VSSTAIAdJPCSAHSKQWr4S4Cq3RzuBZSHMjV3kqrroUxcpvgtqqla8RRl22xcNAVw20XpvGVG2s6PZUmjMfmvNah1Vemv80d2MIt1On8LSzlkJSlNCUJkVJByeVBOgBymSTQgB0kkkAOE8qKeEAPKUqKSAJJJBJACSUmsJVhtk48iouSXZKMJS6RVSVu4sXMEuESqsIUk+glGUXiSGSTwmUiIkkkkAJKU0JkASlKVEpkATlKVEJSgCUpSoylKAJJJFOEAIJ0gtp7N+DffK3aVB+DSOv9Tv0qq66NMHOXSLK63ZLCL/s/9nZuC2tXaRSHwg/m5z5LfcRY7Ss6Ja2BAgAfJEcXxBtCicgAawQOgAC8M4px99eoSToCV5ytT19uZfxRuJR0te5g/G8WfXqF7jJP0CGJOckF6aMFFbUYU5ucnJ9iSSSUiAkglCSAEkknCAGlIFOWpkAJPKZOgBJQnhTptkoOpZ4QqdInQIpY4FUfyW04f4OaabXkTmErT2GBNbyCxNR6pGDaibtHpawpTZl8B9n2aC9b7DeAKIA7o08EYwqwGmiPvIY2fBYc9VZc22y222NPsqR4P7WLJlJ9NjQATJ0XnS13tNxkV712Uy1ndH7rIr1Whg40rcZGsnvtyJNCk1sqbaRTmRTDOUJl0qCFzXTgpUU5TIARSASSKAEmSlJACSSSQBNSTQmlAHa2ol7g0buIA9V9FcKYMLa1ZTbpDRmP9R1P3XjHs9sBUvac6wZ+S9j4nxj3ejlb8RC896rY5zjVE2NDViG75f8AiB3tQxOjSsXNaR2jyANdY5rwWq6Sj3E2Jvqv7xJQArS0FHhqw+xTVzzPanwiMJQpAJ8ifEhsqRU8qYhAHMpBSKigBJk6SAHTJFIIASlCipsagBiu1p8QXJzdVOiIcFyXKJQeJJn0HwvQHulM6fCFaDRmQ3gGoX2TSdYkIiPiXgrotWv9nra3nJpMKpaIB7SeJha27oPfcCG+vNafDRDJXgvtXxs1rpzZ7tPQdJTmio8s1H+zIk1vlY/gwdxVzOJO5Mlc06QK9ilhYMhtt5YUw/Cy9sq/UwjI3MQtTwNhgqUdly49t+ypZQN1jvVuV/iR6COlrhRvfeDziqZJUEk2q2Tz7EUyeEyDgkkkigBikkkgBJJJIA6FyRCiE5KANr7KqwbfMnmHfOFo+PsTJrBvKCsDwlemndUnDk8fLYo7x1eTcT4LHvo3apN/Y2tLao6dy/4ZrEhLlRyIlUGYKg8arTr6M29e7JzckwaqTgnYrRclV5LnWC6RqnyoAqJEKxVtjuFXXMnWmuxNGq6EhRaFFdOEiopwkQgBk8plLKgCXJJiZIIA9w9k12XWjm/pK2lG3a4iQsH7KKWW2cf1Fb6wd3gvP20xVkuDepk3Vu+QpiDxSt3u2DWk/RfLvEV2alZ7j+ZxP1X1Ti9mKtBzD+YR9F8x8Z4K6hXcMsCTCb0dChPKM+dv0nH5bM61drGhnqAdSubGLYcGcNPqEVMsiVpSeE2xSuO6SSPROBrMU2BsLh7WcIm3ztG26O2dvkDfII3XsGXVB1J8d4H5rz6klfv/ACbmpi41pLrGD5UK0vDOBtralGcV9nLqVZzDpB+nUI9w7w32THc1qam9qrMDO0tKlYlIwOPcNOouMDTqgGVe4XGGtrNAcBrosTjfA+UuLOiX0vqEZrbLsb1fpzg8w6MLCYhda1LKSDyXMha655MZ8cEYSUlFACSSSQBJJJTY2SgC/glP8Vp8QjWP12vqExJCEWNXKZ6KFasSSeqWlFuakOQko1uJdqXVM0MrWw8OMmdI6ISuoOqmGKxcFDzIqvSardRuirNZ81NPJGccDZkidQnDSkQpEA3w9Yis7IeaXEXCr6GsaK1wJUaLluYwCYXsPEnDNN9uM5EOGhCxrrp03rHRtVRqtoUZfyPnQwE0BHeJcDZQf3TIMoEWBa0JqcdyMicHCTi/gjGqUJQlCmQFCTQmKSAJvELpa25e4NG5K5sC3/s54YDndq8aDVck8LJOEXKSR6Bwth3u9s1p3jVHsMf+IEIq3QJgaAbIhh1TvArLshnk2ovEdq+xtmmQFiOOOB2XIJjWNFqLe509UQBa4aqdMsMzJwceGfOo9l9ftYPwT9F69wtwvTpW4a2NN/NaS4w6mQhuF18lZ1I7GC391ZqZqcMHKouLcofBSvLHLoo2NYtK0N/a5gs8aeVyxbIODwzVpuVsMMnxThLa9LtGjvt+oQDCqILS07rY4fU0g7FA69hkqPjkZHknNPcprxT6YqoOMsruP+GbvMPe06bBV398gnnoUXh3aPzbOCFkBgM8isS2LhY4r4PSUy3xz+DyjjOw7K5cBsdQgbWrW8cjPVD+RELO29GV63T2fSTZ5O+l+ZoovGqgrV1bwVWTKeRSScXhjJJymXThJdKK5Kzat38B/ZAHZhSCjTXQBVMtT4I02yQu7marnSH+ysEarknwTguSFVndVR7pMBE7ml+HKGAwZXK3knqYbWjq4gAAfEVB1AgT1XS2pzJ58l1vamgA5CFbkVRd4aeG1mE8iF9E1WdvZQ3doBHoF822I1Ebr6B9n1/noNB5iD9lh+oNxnF/fg1aMOncu08njvG+DVC7MJI1WUtsPLnBvMmAF7ZxlhZZ2waNgXN+68msqpLy4/HBDR4lN6DUKde35XBXracSVi6lyU6+BkSAZcOSGvpOBgiCtxhFIVmgkFpBhzidTHIIheYHRrAtADXDY8/VaZnYZ5qlKPYjwnVokB+gd8Lj8J8J6rk3AY1dt4aj5qLkl2TVcn0hcMYS+4qhoaSOa9mwi07BgZlIEa6LzTCuKTaCKDKYPNxElFaHtKvB3iaZ11BYI+fJVuSZfBbF+TWXRLX+CJ4bc7LM2HtOY8gV7duUmCWmdfULa4W61rMz04gbgaEHpCosSfQ5TNpe4u2t+JiUSo3qC/wwSCHEf5sOqkLkM0cdQu11pdldtm7+Ie9+0WfxO+y1KdQfq+YUsTu8tKRz2QGvUfUAaNYUp0bpIrhcoxbZ6bQrB7ARsRKCYrRh2i68JuPY5XHVv2VvEYSF1WcZ+A08ttnAOsyQQrOIUhId1EFVm1NVbuDLPJL7FXMannemArnDTnc4bELE4zTeHRrqV6a5kthZzGbNkjNu4wFzU0OL8yX7H9Nfj2M8ixq3cWuYRq0yPJAaDIC9QxLCR22vMR6Lz7GLTsqjmRsfpyV+lvVkdqI6qjD8gMqvVN9FWai4ErVj+DEs5ZVfThRyrvVXJWoVYyvYeycw8FQRHCT348F04QYFYDUrulld4HZPREqqRdBZ4IvZABXem2SExboQrmG2+Z7R1IVVkvaNU1tySO2J22WkFnnjVbfiW2imR0WIO6r0st0Wy71KG2SLVsYM9FXq1ZJVmzYQCQC4u0AEyPHRcPdXA5XAtJdBB0KbyjMw8F2zAZBO/IL2H2eXv4M7Q5eNBuZwjrA9F69wZTLLbXqsb1V/TRq+nxypJmz4htBUDH9RBXg2L2HY16rRoQSB5E/2Xv1k/tbf/SV57xzwmTctqME9oPh8QktFPbZn7lz5h4pf+TLUnS5jGgQxmsiZMaAq8yq6mJcAddhIIVtmGih3n/FHnBKpOAq5i14eOcbhaktTKPBGOljJbjQ06lOqyCA9jhBa4f5CD3XBz6QdVoHNT3cx2rmjwPMJWJLX914AjVpG611vWhoLdZ5DXzBTmYziJ4lXPg8ourFhM5D/AFAfcA8kQsMFkd3I8bFha4OK27uG7cPD6ky/N+EyHuOsjb4VqMMtX5QKNCjbt5FwDn+ZA5qcE3HkosaU+DGUvZYxz2Pc7sabWy8Ay5x3gZtGjdaJ9ehRpdnZUS9zd3AGJ/qdu5HKmA9oZrVHVP6fhZ8gq+L130GsbQY0SY208Bp91NQRXKyWDF1L24c/tnE/hOZBBIDZ5ZOY5LW3zG3FJtSkQSRr/b0KB4o01CarWgvp63FFpGV4GzxyJEbIfg3EbbaplcZouImJIpuIBy+g+aJRTQVWYeQ1UrPawU6rSGT8QBJH91xwrE6YqPOUhrG6CoCC8o7UqtGarnLmZAQ0RHiR1/2WVvqlSo4uPmB0B0H3VcZPhF1mHyj0Phq7dVbndTLDGhjQjwUsUdEqvw3iruya1zSCGgeGijiRrTLGh7TuCfsUtN7pYaJ1JxeSnRqyYCO0aXc1QGzu6TXQ4OYejtR81oQ8FsjXyXXXHOS+djkkcV53xliBFw1o2Zr6raYhiApNJPp4lBH8Mm47536pHX3+P6eOxvSxivqTeECbvvFjuo1WM9oNhFRtSPiEHzXp9fht7WjnCzfG+Cl9ttq3VYmjv8dyzwjRsnXdXti8nj9RoVRyJVrYiQQh1Vq9fXLPR5y+LicKhUFPKTsJTZSmEJYZyV3CnfiD1VQMXalIIIXThoHMDpBHkhmrDBV62fJnqp4hbZmyNwoNZJxeDkwTqtBwva5qrTyaZPyWYsqsFbLhxwYx7uoMLN1eVHCNrRYlLcX8Vs+1o1I1jVY7BOGzXNVzjkp0ILz+bWYa1ehcOOD5aeYIQCtamh763WHCnHSc5S/p92JuqQz6jVvgpr4O2C21KjlqMa7K9hme8d9wmvOxvKhlgpOYC4PcQC47Bsc1eY8NpAfoDW+sCVSuWMeIc0GVoWSxJNGdVFSrcWBcJwFwraiQ0noQV6vh9sGUQHaCFkuH+HiMrg52QagHzRm7vJMTptErE1d6snhc4NXS6bZE1OAX1Mtc1pkequY5SZ2JqZcxpDMI38fosfgVfI9w5FbrBqgqMLTsZSdU5O5C+rq8cvIeNY3xMKroa0Nb1O59EMsXNY8OaGyDrBgnwRf2gcF1Las59NpNJ5JBH5Z5IBhWGueY116BbvmTjzg7XVGTTh0Hrm9nLkZl5aakn916Bw5wwzsmvqOLy8BxDScsHkY36LPYHwbdmCGsyjTvzMeHQ+K0rbStZgtfnNJ0y5upZP5hGx6qWj8cnko19zXsiw+2xpt+BjWx0EaKIGU+BQ2jiTqc5pdSIBY4EEzHjy+0q7Z3rKrTBBI3A1jyPMLTMh/cuyuV1aNqMLHCQf8ANFBlt3w4ufoIyz3DPh18VYMbSBPiJRkEs8GJqUH2td4phoZA1qbEfv5BCMUwtrh2jf5NSZaIIZV/q0kxy84W1xGyY4dnV706se865ugy8kNwvBa4cQ/I1vwupnZzfCOfiulW1xfBmeGcRNN/utfbZpO3l6om/A3gvylrWNGYl3Mfo66LhxBgeV2VxjKM1J4kEgflcfARoOeq51sb7S210q0SAQ4aObMH5hVv28l8Vu4Yc4avznOYkDLA17q649xmy30b3nfRBsGvab3NZTe1xcCROkTuJO5QLibBK7Kji5jspOhHeHrGyQtsk54S4NGqqO3LfIS/5gvqGHNDR4CZ+aP2/FLWsnYHkvMbal3kcr1u7CRuc4yWGP0whKLyjVV72jduALnDLtlOnqCFs8Da3sgGuDo57fReMWeYOlsjxWswXiupSeM+oO/L1XZyTlumsspt07nDbB/o3d7dhuhVC6FOrTIIT390K1MPZBBHqEMwt+7TKxLlmeYshRT7N3TRjsW4RpOJywFk7/guCtli906nUcNY3Q2riAd+aPNPaWzULHPBrShXNe9GcwrAuxqB8AxIMgHQiCiv/Dtp/gC53Bh0OcROw69IKhD/AAWl5LPuL+Kn4R52AkWqJqlM0ZjC3DyYQwit3svyRpplULB9KmIb3nHc/wBlda+VFo6gbdWhY8QJBRu2rkMAMjZRyqxQrADvemkwlboblk0dHf454fTC3Dt5lqhGuLLMOohzd6lQZvJmv7rDfxMNqtMOGu86HyHRb5lQVrenBmcx9en0WTOuULlYbu+FscGaqViGx1eT6clZtbXOWjqQEExq8qNuG0xLQ0Au03RiwxDJlcevp4FO2yezP3M6uC3cdG6vXNp02tbyELO3FM92OslWa+Ido0FVfeJhZEauHns0lLa0kFqFi4ljm891r8DcGOid1nLG7mierVXp40WOGqKqYpbvkr1LdqcT0u4tmVGw8Bw8RKoW/DltTMtpsHoFTtMfzUwecIJjHFJaDLw0a6kpx2wsfEOTGr01y43YRr6+I0qYgkDyQK/41pNB5josM3i62fUg1C/qWgkeXmq2IYlTqfy6R83afRQn5n29q/A7Toq++WHKvFNFpzAQx51adWg7S0cldsr4fFTMA6idXEnfYajwELJWuHhpa6rsdWt5esLpcYw8OgZCGmAGjKIHIHqmNNqtvslyvuc1OjjjMP6N/Uum1Rq53cEuZTIkxrM/shdtxAyTkotzcs0lx+pVS0xEFjXh2k6nYh0fC+NR5hXmUqTzL4pvcT32Rr0zGInxC1d26OUZG3bLkVbiZpGW4Y5pc6GljTvyaDuNUQwjGG1mzBADnMl2mrYBGpk77oLU4dLTmfOQGQSZqE8naGAEbw20aGZWnu6nxl2pdP7KzJVznkhitsXsyGSBs7QOEnTKeZG8cxKyuIWupBAzlp7xPdrNmDrycOn0W2NOO44kjk6CIjlmP5lQxDDWu7jpM6yNxGzp5O+64+eCcXzwea08ArMcfdnS4GezJh4O5gc0Rfxrc0CBWaQYhzXyNtJhX7/CnUCXuJDxJZVbrJJ2dOxU34hTuB7vetAd+SoOsddgfpql/HiW5DPkysFSrxJQuWZGCkxzty4D6Hqu54YrFstezbSBIPqsVxJw/c2dQBwD6btWVGjRw8Y2KoW3EF2wgMc4DbQkj+yrtq3vJdTf41tNS2tVpuLarI1Uqt+0akwUHditeoQ1wzE/QDcrndYhGsJNwafQ+rItGpwTi51MkH4T15+i1WHXrXuDmkQfovLLfFAR3m/JGsEx2k1wGfLJ2Oiz9TQ3lxQzBwkv2H+NrSCHDmFkqlk51EvGoBhegYpSFajHONFn8MtC2lUpv5zCXp1G2OC+EcxwzDVqp2Mx06eXRdPe2/rd80sTokE9AYQ/sgtuPuWRWfDwZiV2oLmGFdaTNVsHlS9ZN7yLt2QuxbqirRouM6joHKLyptYmbSMqDLEiriTDkBH5SumDY85sNLiGz10lXGNHNUL7CgdaehH1VE4Rl2M02Sre6JtrjD5YK7Xse97cp0Du4OruZnfwQnEMIqx2rA4iNWsOreRGXmFPhms9tvkqtc2HS0nYgidPqivvz6Op1AO/KOqvjVFRwUzvnKe5sF4ZXe4RI5CD3TJRGmDmy85j1S4oY1zMzCGh7QcwMTBDv2QO64tBc0xL2hoLgILiNzA6pK6uLfBo6eyWMy6N5Rf2TC0xJBmFnjWLn6awUEdj1as45NAdJIn6q/hWC5B8b3EukhroE9Sd0ls25Y9vUsI1NrigpNgnksXxBjLX1CXEHoN/oimI4RUce4e7sQTqCOSjY8MUx3q8B36dCfMqpThHljG3MfaAsEs6lWpMZWDwhbOxt2tkACRzKVahTYzuu2jSB9guFvVcXdRCWusdvXBKt+NbSd0eejieZ0+iG1XkHYK7UMnXkqVyNCpVrCwVWBbha7aKpY/RlZuXyd+UrS4UQ2o63eYk9w8w7oJ6hefUKTnwGzP2Re6xo9mBUa7tWaB43I5T4+K1NNfGPtZl6jTyk9yNrVxFmUtfnaASO8J8vUhB7O4ruqO7KRT6gxr1J5aLF1uMHudqSY/VqUUwriU04LyHA/lO0FXvUYfRVHSua7NnUx40oFWpSdP5YzfOOa6v4gpbgZj4ER9UKp9lcd6g1gMCW6cucLndW1Co45zkqaCILP8A6m4SjNZQhOEq5YYrziOkXSWZpBaQ54A+SA3FVgeGPb+E4DKM0upyd2npz1Vu44OcTLXQeQOs+RQi7ovpv77C4tEDcNgeKljBHLNtcVKLWC3r/wAmo2WP/Q7Ya8uvgsHf8IvoncuaXS14IIienJaHB8twwwC0tMEAmAeRkroy/dTGm22U6gx4dFCTyWRT+WZkvbQqCROaQfBp0J+cIXeWoDnNI0DtOh/wLWYj7rcNJLDTqgH4YIWVtLr8RrHGT8A/9T8tErNZeEO1vaskqlkMmkDRAqjHTpqt9eYNlGUuYTHL7bLMVLadmkfT1VChOLe5DErK542M0HDGPu7MMfoRoP2Vu7xMifksbXZUpAOkAcgDJ81F+PyNTrzCUlocz3pdjtWsio4l2gridI1Guy68x6arJZ3IsziV7fgYCqn8Uqf9ofIpuuqxLors1NLecgSEmhIqVLdap5st2oV9lRUaO6shBJIvUnyrTnQFSpKzyXCxDhwKkxzQ4Z/h/wA+S4lDL5xncqtlmDcXOMBzGZACG6ETEtAjLPNdsOvKTmAkwGaFrhJWIwt5lwkx5r0Dh+mCNQDNKTInorUxV8MEYxaNq1czGOeyBtIA8gqFbBIBMDKSNna6cj4LfU2jKNBshHEn8o/5zS9iXLHa5t4QAq4cWMYRDQ8Ej000RDC6QYPiMnwVnGGj3W1/0u+6q2p0SFL3p5HLeHwHBQbAzPABEGeZ5HwKqV2lronNpy1lqFZzk3O/VWbVx7P1Knbp4Sjkrq1UoywdH3BAOYATGnOOia1e3NpKF1j9yrGH7rNnWoo067XNne8ra6Km+qeisVd1QuHnqfmp1xTQTYSwe+ax8ugBXsZuqThmbqeayRVtp7i5Olb1JEYXPDRVvrUP6eY0Kq1HubEmQFYOyGXzjIWlU+cGfqFhZRqOEsWAqAh2nQHVabF8bkd2HeYkheT4U4iuI015L1u2YC0SAdBum4RUHlCcm7ViXwUcP4vqMEP7w+oRO4u2XABBaRGoPxesofcUW5j3R8gqOLtAaCNDHLRW2ywuCquvkP2T6VvSdrBcTDRvtElBKl7ndB0aNvFQszLDOvn5Kqfib5hUwnl4G7Kko5Lr7N5DnMbIETHL+6HYfhc1hWA0EwDvOxPotDWeRaSCQSXTGi64Q0dk3xbr81OCVlnPwVTzXTw+yjejsmOrPOjQ6Z6xovJsRx6tVO5aP0tJ1k8+q3ntMeclESYMyJ0PmFncFoNkHK3foFfPlicOFwUsJw+9qNytkMPOpo30B/ZGBw8ymM1R2aNwBABVrtXS4SY8yu2In/pXHnA+6FE65tA6+xC3ogNLS0kTla3vQdiSUN/j9H/z/RAq9QucS4knTUmTt4rmuNhln//Z"/>
          <p:cNvSpPr>
            <a:spLocks noChangeAspect="1" noChangeArrowheads="1"/>
          </p:cNvSpPr>
          <p:nvPr/>
        </p:nvSpPr>
        <p:spPr bwMode="auto">
          <a:xfrm>
            <a:off x="0" y="-785813"/>
            <a:ext cx="28289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2514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$5-10,000/day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</a:t>
            </a:r>
            <a:endParaRPr lang="en-US" dirty="0"/>
          </a:p>
          <a:p>
            <a:r>
              <a:rPr lang="en-US" dirty="0" smtClean="0"/>
              <a:t>Building trust </a:t>
            </a:r>
          </a:p>
          <a:p>
            <a:r>
              <a:rPr lang="en-US" dirty="0" smtClean="0"/>
              <a:t>Common goals</a:t>
            </a:r>
          </a:p>
          <a:p>
            <a:r>
              <a:rPr lang="en-US" dirty="0" smtClean="0"/>
              <a:t>Working together</a:t>
            </a:r>
          </a:p>
          <a:p>
            <a:r>
              <a:rPr lang="en-US" dirty="0" err="1" smtClean="0"/>
              <a:t>Bla</a:t>
            </a:r>
            <a:r>
              <a:rPr lang="en-US" dirty="0" smtClean="0"/>
              <a:t>, </a:t>
            </a:r>
            <a:r>
              <a:rPr lang="en-US" dirty="0" err="1" smtClean="0"/>
              <a:t>bla</a:t>
            </a:r>
            <a:r>
              <a:rPr lang="en-US" dirty="0" smtClean="0"/>
              <a:t>, </a:t>
            </a:r>
            <a:r>
              <a:rPr lang="en-US" dirty="0" err="1" smtClean="0"/>
              <a:t>bla</a:t>
            </a:r>
            <a:endParaRPr lang="en-US" dirty="0"/>
          </a:p>
        </p:txBody>
      </p:sp>
      <p:pic>
        <p:nvPicPr>
          <p:cNvPr id="1026" name="Picture 2" descr="http://www.dreamstime.com/teamwork-effort-thumb12231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94" y="2895600"/>
            <a:ext cx="3366837" cy="323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2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2013 Forest Service Chief Wildfire Letter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3491727"/>
              </p:ext>
            </p:extLst>
          </p:nvPr>
        </p:nvGraphicFramePr>
        <p:xfrm>
          <a:off x="762000" y="685800"/>
          <a:ext cx="7620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19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5744" y="735852"/>
            <a:ext cx="5538926" cy="791768"/>
            <a:chOff x="1828800" y="547608"/>
            <a:chExt cx="5538926" cy="79176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17163" y="547608"/>
              <a:ext cx="3950563" cy="791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28800" y="547608"/>
              <a:ext cx="1712650" cy="553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914400" y="1905000"/>
            <a:ext cx="6080276" cy="710743"/>
            <a:chOff x="533400" y="2514600"/>
            <a:chExt cx="6080276" cy="710743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3400" y="2514600"/>
              <a:ext cx="1773140" cy="604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06540" y="2514600"/>
              <a:ext cx="4307136" cy="710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497022" y="2971303"/>
            <a:ext cx="5326081" cy="712635"/>
            <a:chOff x="533400" y="3581400"/>
            <a:chExt cx="5326081" cy="71263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3400" y="3581400"/>
              <a:ext cx="4122309" cy="712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63434" y="3581400"/>
              <a:ext cx="2396047" cy="610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0" name="Picture 6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3800" y="5257800"/>
            <a:ext cx="4131137" cy="101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65012" y="4146401"/>
            <a:ext cx="5552192" cy="805476"/>
            <a:chOff x="896316" y="442880"/>
            <a:chExt cx="5552192" cy="805476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96316" y="442880"/>
              <a:ext cx="1481124" cy="805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7440" y="590513"/>
              <a:ext cx="4071068" cy="510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93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2740670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Direction for Desired Long Duration Events</a:t>
            </a:r>
          </a:p>
          <a:p>
            <a:endParaRPr lang="en-US" sz="1800" dirty="0" smtClean="0"/>
          </a:p>
          <a:p>
            <a:pPr marL="0" indent="0" algn="ctr">
              <a:buNone/>
            </a:pPr>
            <a:r>
              <a:rPr lang="en-US" sz="1800" dirty="0" smtClean="0"/>
              <a:t>“In </a:t>
            </a:r>
            <a:r>
              <a:rPr lang="en-US" sz="1800" dirty="0"/>
              <a:t>areas identified </a:t>
            </a:r>
            <a:endParaRPr lang="en-US" sz="1800" dirty="0" smtClean="0"/>
          </a:p>
          <a:p>
            <a:pPr marL="0" indent="0" algn="ctr">
              <a:buNone/>
            </a:pPr>
            <a:r>
              <a:rPr lang="en-US" sz="2400" b="1" i="1" dirty="0" smtClean="0"/>
              <a:t>pre-season</a:t>
            </a:r>
            <a:r>
              <a:rPr lang="en-US" sz="1800" i="1" dirty="0" smtClean="0"/>
              <a:t> </a:t>
            </a:r>
          </a:p>
          <a:p>
            <a:pPr marL="0" indent="0" algn="ctr">
              <a:buNone/>
            </a:pPr>
            <a:r>
              <a:rPr lang="en-US" sz="1800" dirty="0" smtClean="0"/>
              <a:t>as </a:t>
            </a:r>
            <a:r>
              <a:rPr lang="en-US" sz="1800" dirty="0"/>
              <a:t>having </a:t>
            </a:r>
            <a:endParaRPr lang="en-US" sz="1800" dirty="0" smtClean="0"/>
          </a:p>
          <a:p>
            <a:pPr marL="0" indent="0" algn="ctr">
              <a:buNone/>
            </a:pPr>
            <a:r>
              <a:rPr lang="en-US" sz="2800" b="1" i="1" dirty="0" smtClean="0"/>
              <a:t>low </a:t>
            </a:r>
            <a:r>
              <a:rPr lang="en-US" sz="2800" b="1" i="1" dirty="0"/>
              <a:t>threats to values </a:t>
            </a:r>
            <a:endParaRPr lang="en-US" sz="2800" b="1" i="1" dirty="0" smtClean="0"/>
          </a:p>
          <a:p>
            <a:pPr marL="0" indent="0">
              <a:buNone/>
            </a:pPr>
            <a:r>
              <a:rPr lang="en-US" sz="1800" dirty="0" smtClean="0"/>
              <a:t>to </a:t>
            </a:r>
            <a:r>
              <a:rPr lang="en-US" sz="1800" dirty="0"/>
              <a:t>be protected, an engagement </a:t>
            </a:r>
            <a:r>
              <a:rPr lang="en-US" sz="1800" dirty="0" smtClean="0"/>
              <a:t>strategy designed </a:t>
            </a:r>
            <a:r>
              <a:rPr lang="en-US" sz="1800" dirty="0"/>
              <a:t>to meet restoration objectives </a:t>
            </a:r>
            <a:r>
              <a:rPr lang="en-US" sz="2400" b="1" i="1" dirty="0"/>
              <a:t>may be considered</a:t>
            </a:r>
            <a:r>
              <a:rPr lang="en-US" sz="1800" dirty="0" smtClean="0"/>
              <a:t>.   </a:t>
            </a:r>
            <a:br>
              <a:rPr lang="en-US" sz="1800" dirty="0" smtClean="0"/>
            </a:br>
            <a:r>
              <a:rPr lang="en-US" sz="1800" dirty="0" smtClean="0"/>
              <a:t>Line </a:t>
            </a:r>
            <a:r>
              <a:rPr lang="en-US" sz="1800" dirty="0"/>
              <a:t>officers desiring to use wildland </a:t>
            </a:r>
            <a:r>
              <a:rPr lang="en-US" sz="1800" dirty="0" smtClean="0"/>
              <a:t>fire </a:t>
            </a:r>
            <a:br>
              <a:rPr lang="en-US" sz="1800" dirty="0" smtClean="0"/>
            </a:br>
            <a:r>
              <a:rPr lang="en-US" sz="1800" dirty="0" smtClean="0"/>
              <a:t>as </a:t>
            </a:r>
            <a:r>
              <a:rPr lang="en-US" sz="1800" dirty="0"/>
              <a:t>an essential </a:t>
            </a:r>
            <a:r>
              <a:rPr lang="en-US" sz="1800" dirty="0" smtClean="0"/>
              <a:t>ecological process </a:t>
            </a:r>
            <a:r>
              <a:rPr lang="en-US" sz="1800" dirty="0"/>
              <a:t>and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natural </a:t>
            </a:r>
            <a:r>
              <a:rPr lang="en-US" sz="1800" dirty="0"/>
              <a:t>change agent </a:t>
            </a:r>
            <a:r>
              <a:rPr lang="en-US" sz="1800" b="1" dirty="0" smtClean="0"/>
              <a:t>must </a:t>
            </a:r>
            <a:r>
              <a:rPr lang="en-US" sz="1800" b="1" dirty="0"/>
              <a:t>follow the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Seven </a:t>
            </a:r>
            <a:r>
              <a:rPr lang="en-US" sz="1800" b="1" dirty="0"/>
              <a:t>Standards </a:t>
            </a:r>
            <a:r>
              <a:rPr lang="en-US" sz="1800" b="1" dirty="0" smtClean="0"/>
              <a:t>for Managing </a:t>
            </a:r>
            <a:br>
              <a:rPr lang="en-US" sz="1800" b="1" dirty="0" smtClean="0"/>
            </a:br>
            <a:r>
              <a:rPr lang="en-US" sz="1800" b="1" dirty="0" smtClean="0"/>
              <a:t>Incident </a:t>
            </a:r>
            <a:r>
              <a:rPr lang="en-US" sz="1800" b="1" dirty="0"/>
              <a:t>Risk to the </a:t>
            </a:r>
            <a:r>
              <a:rPr lang="en-US" sz="1800" b="1" dirty="0" smtClean="0"/>
              <a:t>highest </a:t>
            </a:r>
            <a:r>
              <a:rPr lang="en-US" sz="1800" b="1" dirty="0"/>
              <a:t>level of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performance </a:t>
            </a:r>
            <a:r>
              <a:rPr lang="en-US" sz="1800" b="1" dirty="0"/>
              <a:t>and </a:t>
            </a:r>
            <a:r>
              <a:rPr lang="en-US" sz="1800" b="1" dirty="0" smtClean="0"/>
              <a:t>accountability</a:t>
            </a:r>
            <a:r>
              <a:rPr lang="en-US" sz="1800" dirty="0" smtClean="0"/>
              <a:t>.”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2013 Forest Service </a:t>
            </a:r>
            <a:r>
              <a:rPr lang="en-US" dirty="0" smtClean="0"/>
              <a:t>Wildland Fire Response Protocol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10000"/>
            <a:ext cx="3203772" cy="240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4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</a:t>
            </a:r>
            <a:endParaRPr lang="en-US" dirty="0"/>
          </a:p>
          <a:p>
            <a:r>
              <a:rPr lang="en-US" dirty="0" smtClean="0"/>
              <a:t>Building trust </a:t>
            </a:r>
          </a:p>
          <a:p>
            <a:r>
              <a:rPr lang="en-US" dirty="0" smtClean="0"/>
              <a:t>Common goals</a:t>
            </a:r>
          </a:p>
          <a:p>
            <a:r>
              <a:rPr lang="en-US" dirty="0" smtClean="0"/>
              <a:t>Working together</a:t>
            </a:r>
          </a:p>
        </p:txBody>
      </p:sp>
      <p:pic>
        <p:nvPicPr>
          <p:cNvPr id="1026" name="Picture 2" descr="http://www.dreamstime.com/teamwork-effort-thumb12231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94" y="2895600"/>
            <a:ext cx="3366837" cy="323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918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32"/>
            <a:ext cx="9144000" cy="6658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Can We Agree?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77500" lnSpcReduction="20000"/>
          </a:bodyPr>
          <a:lstStyle/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Wildfire suppression is dangerous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Wildfire suppression is expensive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Wildfire suppression can damage resources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Ecosystems that evolved with fire need fire to stay healthy</a:t>
            </a:r>
          </a:p>
          <a:p>
            <a:pPr>
              <a:buClrTx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Unaddressed fuel accumulations result in destructive, dangerous, unnatural, and uncontrollable wildfires </a:t>
            </a:r>
            <a:endParaRPr lang="en-US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Prescribed fire can reduce the risk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Mechanical treatments can reduce the need for fire but not eliminate it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Smoke </a:t>
            </a:r>
            <a:r>
              <a:rPr lang="en-US" smtClean="0">
                <a:solidFill>
                  <a:schemeClr val="bg1"/>
                </a:solidFill>
                <a:cs typeface="Arial" pitchFamily="34" charset="0"/>
              </a:rPr>
              <a:t>is unhealthy, </a:t>
            </a: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and unpleasant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Wildfires cause greater impacts to air quality (etc.) than prescribed fires 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Humans are imperfect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6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05000"/>
            <a:ext cx="4114800" cy="3298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00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Wildfire suppression is dangerous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2420118" cy="159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777799"/>
              </p:ext>
            </p:extLst>
          </p:nvPr>
        </p:nvGraphicFramePr>
        <p:xfrm>
          <a:off x="838200" y="2514600"/>
          <a:ext cx="7543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459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Wildfire suppression is expensive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http://wildfirelessons.net/uploads/gra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199"/>
            <a:ext cx="6600318" cy="3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QEBAQEBAQEBASDw8QDw8RDw4PEA8QFRAVFRQQEhQXHCYeFxkjGRIUHy8gIyc1LCwsFR4xNTwqNSYsOCkBCQoKDgwOFA8PFykcHBwpKSkpKTUsLDApNSkpKSkuKS4pKSksKyk1KSksKSksKik1KSkpKS0pLCkpNS0pKSw1Kf/AABEIAJAAwAMBIgACEQEDEQH/xAAbAAACAwEBAQAAAAAAAAAAAAAAAQIDBAUGB//EADYQAAICAQIDBgQEBAcAAAAAAAABAhEDBCESMUEFE1FhcZEGIoGxodHh8AcjcsEUQkNSY4Lx/8QAGQEBAQEBAQEAAAAAAAAAAAAAAAECAwQF/8QAJBEBAQACAQMCBwAAAAAAAAAAAAECERIDITEE8BMiYYGhsfH/2gAMAwEAAhEDEQA/AKxoQHVhNCYrCwCxWMQQCGFAAABQgGRnJJNvZJW2CS26gArwalTTauk6dqt/3XuWEllm4uWNxtxymrAJgIrJ0JoBgRAYFCCxgQACAC6golQjLRBQwKIgS5ifqAhNjFQQAFFul0zyTjBOnJ1b5JVbfsgKjl9paq/lXJc34y/Q9Tqvh17wx5ocbSrjjJc7qq67PociPwvPHlgs+XDhjKVY5SnayTW6xpbO2rfgqdnk9RlllrDHxfNfT9Fj0+nvq9S954nv8KtLi4IRj1S3/qe7LbNOv0MsM+CbTfCpbcXJ2t7W3IzUevGSSSPm55XLK5ZeaLEAFZMQAAAMAIgMAEAwAvEMDLRMnk7GyzSnp9ZGOVcMnp3LGornUVLf5tm2pKuXIgc/tLsWGa5KoZKaU1FST224o9ennsYz3rs6Ycd/NdN0/irNp2oa7TybtR4oOWmyKN25R/08i8otM7Gh7Z0meljyzveo5J4oyl6cbqXpZxviDVaXHpVh0+mTf8qM448UHmePhqbTlGSc20k5U3TlVbV47WQzRyOcoZEpU4Rm4OXdpKMVNLlXCvl5Kjlbxm664YXPLjj7/b67DsuG/EpSVLaWKCdO91wq5Pb8SEuzNO+ca/6ZY/2PmPZ/xPlwOP8AOyYocLj3cv5mNNtfNFSTUevI6eT+IWeNLjhJNOp93jcZejVP6MnxNTc7xudC3LjbJfr/AB7SfYuCSpTUbT5ZeGX0s8nrsOXR5eBu0vmhLepxT2lDe0+nkyiP8Sc8rThhmvTLF+6mV6n4377H3eo0/eJO1KOZY5xdV8vyUtvcTqyrfS5zxq/ePY9hdqYNTwR7yUNUlXDPu1xy/wCPdKXPaN35HM+L9BqZTxrvVjjHvYXwPJGcZuDljlB7cV4YPm/y8a9Vjm/lwZGul8D2862Z18nac8kIQyZMjjB3FKUk0qpJyW7pXRvHu4ZS4tml03dwjDinOr+bI+KTtt7vw32XQnKSXNperS+5z44sb3q/6nN/dlkcMFuoY158Efu0dtuPFqjkT5NP0af2JFKd1TXlTVEqHI4rLFZGgSvqORxNyE5kljQnAcl4lxj4xOAnEnI4pOQuMTQuEuzTaIAIooTGAREUOzcebJBZE3tNKpSjdq6lXNXFexOiennwzjLwlFv0vf8ACyZTc1VxyuN3LpX2j8P6eMeFwS8EuZ5vU/DUP8lpXy5o+j6rSKaW3J7GFdlxu2jjxkem9XO+a8Fp/huCdyTa9qOtp/h/G9108z0ep7PT5czFGDh++ZqRzyytZodmqMdvPbeiL0UfBex0oS4r+lLrZLLiV0vOzTDkPSpexJYze9Pf76lb07+v2LEZODy/AGi+WPYg4FRW0HCTcf7BwlERDoKGkAqJUDQ1DaFBZLhCiaNtAABVAAAAFAAHpdFPixwk/wDavdbP7FzoxdjNvF1pSkk3ya8vc6Ddczm3GTKvcyZMG263OhONleSK9QOU8NMnCF2zTKNk+5UV5lRmnFJpeTZCePn6IslC2W8KS3CMU8VV++ZR3HP1Nj3ZOUE+XqBg/wAP/f8AQhPEdJwK3gsDmPDuQlGjoPGkm34maMbe5raaVKHNEJI2wxc2VzwE2aZWhNGiOnFPFRdmgArGAAAAAUAAdjsbPFLgVubbbW9RS8FyOpLH160cXsGL7xyrZRcW9ubapX6Wd67MVqKFHxK3E0TRXw2/P8AqlbCk7JSjXMhYQ44urMuaVteBpc3VFMo8vIorUBtkpuitgMeSdKkVymRSApae4owpUvqyU0RighIlwkkh2BXKNEIwvdluQqaCso7IgVlKwsiAEgFYWB2OxtRFJwW0m5Sfmq2o7EHseY7Pz8GRPxuLfgnXL8D0vB/4jNahS89wySpbcwjz5DcSKzzjfVlbZpyYvD3Ms4UUKUiUIkEi2MqVAV5IczNNmxsy6mNMDM2W491uU2Txyp0EEogoDyTC6rzAgyLZZkRnnICUZBJmfv6HkzAUgR4h2aZMBJjAAAAL9HFvJCufEn7b/mejeV7V9jyrZ6rTY6hBJ8VRSbu7+pmtYrY7LzHCdvzKXZPGqt9Xy6EaSyz/AH5mfIyc11KnyATiNoUHf5jyyoCvLIzamV7kp5DPly9Ag2St9SiedbvquhRm1Binkt7FG2WqvbyN2HLcU66HGgtzo6VNRafiEXZMpknMnkyox5Mm+wDm+ZXLUbFU8xnyTsDpUBEaZpDHZGwsCVhZGwsIkeh7O7Q71tcLjGMVb2peC/A85Zu7Hink+Zukm6vaTtbNdeZKsehmyUCqWVLyXs2Rhl4r6LqzLaycuiMeWdOrLcuT6bGTJPzAvWb2M+XUGfNqkkc7LrF4gbcmpRlyatbmHLqCMcbkELUaiyzT46W/Nko6dcyx/oaZX4oLbxRc89Ixym31INDS7S1GXzKFFst4SSCbZcmF+pbjwItAo//Z"/>
          <p:cNvSpPr>
            <a:spLocks noChangeAspect="1" noChangeArrowheads="1"/>
          </p:cNvSpPr>
          <p:nvPr/>
        </p:nvSpPr>
        <p:spPr bwMode="auto">
          <a:xfrm>
            <a:off x="0" y="-655638"/>
            <a:ext cx="18288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" y="380999"/>
            <a:ext cx="2218678" cy="149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1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Wildfire suppression can harm wildlands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" descr="A firefighting bulldozer cuts a fire line on the southeastern flank of the nearly 10,000-acre Guiberson fire, burning out of control for a second day as Red Flag warnings continue in southern California on September 23, 2009 near Moorpark, California. A Red Flag warning means critical wildfire weather, based on a combination of high temperatures, low humidity and Santa Ana winds, is occurring. Several large wildfires broke out in triple-digit temperatures on the first of Red Flag warnings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86050"/>
            <a:ext cx="5029200" cy="37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bloximages.chicago2.vip.townnews.com/billingsgazette.com/content/tncms/assets/v3/editorial/f/45/f4505385-c830-5ecc-a7d6-883fb77db49d/5039868470664.preview-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777240" cy="311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ewwest.net/images/thumbnails_feature/fire_retarda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3617015" cy="239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3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Ecosystems that evolved with fire need fire to stay healthy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6" name="Picture 4" descr="http://www.fs.fed.us/pnw/lwm/lem/images/metolius_research_2nd_Bu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34346"/>
            <a:ext cx="3442376" cy="258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Naches1moAfterBurni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3644"/>
            <a:ext cx="3810000" cy="28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1.gstatic.com/images?q=tbn:ANd9GcTl7x730OAVHp4Y4KqqYD_TH3HA445oP9D5Jfu-d8_DnRhkhTlw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524000"/>
            <a:ext cx="3886200" cy="46021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01AF16"/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Group I: 35 years, low and mixed severity</a:t>
            </a:r>
          </a:p>
          <a:p>
            <a:pPr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Group II: 35 years, replacement severity</a:t>
            </a:r>
          </a:p>
          <a:p>
            <a:pPr>
              <a:buClr>
                <a:srgbClr val="FFFF00"/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Group III: 35-200 years, low and mixed severity, </a:t>
            </a:r>
          </a:p>
          <a:p>
            <a:pPr>
              <a:buClr>
                <a:srgbClr val="7030A0"/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Group IV: 35-200 years replacement severity</a:t>
            </a: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Group V: &gt;200 years, any severity</a:t>
            </a:r>
            <a:endParaRPr lang="en-US" dirty="0"/>
          </a:p>
        </p:txBody>
      </p:sp>
      <p:pic>
        <p:nvPicPr>
          <p:cNvPr id="1026" name="Picture 2" descr="http://ars.sciencedirect.com/content/image/1-s2.0-S0006320711003533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858088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6329881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Spies et al.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98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Unaddressed fuel accumulations result in destructive, dangerous, unnatural, and uncontrollable wildfires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2298946"/>
            <a:ext cx="3738979" cy="218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dallasnews.com/incoming/20120705-hehr_home_burning.jpg.ece/BINARY/w620x413/Hehr_home_bur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88454"/>
            <a:ext cx="3317289" cy="228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xtras.mnginteractive.com/live/media/site36/2008/0114/20080114__BEETLEKILL08_1114~p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196701"/>
            <a:ext cx="3124200" cy="2067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2.gstatic.com/images?q=tbn:ANd9GcSzOzlm4TkIpbDrnyR_2ifXEhZirWUp2yueuFFpSV71d39_RFPmX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188454"/>
            <a:ext cx="3048459" cy="228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2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1140</TotalTime>
  <Words>733</Words>
  <Application>Microsoft Office PowerPoint</Application>
  <PresentationFormat>On-screen Show (4:3)</PresentationFormat>
  <Paragraphs>165</Paragraphs>
  <Slides>35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Foundry</vt:lpstr>
      <vt:lpstr>Fire Management 2013 Balancing ecosystems, safety, costs,  risk, health, and values</vt:lpstr>
      <vt:lpstr> Federal Land Manager approach to fighting wildfire is always evolving</vt:lpstr>
      <vt:lpstr>Working Together</vt:lpstr>
      <vt:lpstr>Can We Agree?</vt:lpstr>
      <vt:lpstr>Can We Agree?</vt:lpstr>
      <vt:lpstr>Can We Agree?</vt:lpstr>
      <vt:lpstr>Can We Agree?</vt:lpstr>
      <vt:lpstr>PowerPoint Presentation</vt:lpstr>
      <vt:lpstr>Can We Agree?</vt:lpstr>
      <vt:lpstr>Can We Agree?</vt:lpstr>
      <vt:lpstr>Can We Agree?</vt:lpstr>
      <vt:lpstr>Can We Agree?</vt:lpstr>
      <vt:lpstr>Can We Agree?</vt:lpstr>
      <vt:lpstr>Can We Agree?</vt:lpstr>
      <vt:lpstr>Can We Agree?</vt:lpstr>
      <vt:lpstr>Prescribed Fire Process</vt:lpstr>
      <vt:lpstr>Prescribed Fire</vt:lpstr>
      <vt:lpstr>PowerPoint Presentation</vt:lpstr>
      <vt:lpstr>National Forest Fire vs. Mechanical  Treatments 2010</vt:lpstr>
      <vt:lpstr>Prescribed Fire Effectiveness (Prichard and Peterson 2011)</vt:lpstr>
      <vt:lpstr>Fuel Treatments as Fire Breaks</vt:lpstr>
      <vt:lpstr>PowerPoint Presentation</vt:lpstr>
      <vt:lpstr>Prescribed Fire Effectiveness (“Realistic” Program Assumptions)</vt:lpstr>
      <vt:lpstr>Federal Wildfire Policy</vt:lpstr>
      <vt:lpstr>PowerPoint Presentation</vt:lpstr>
      <vt:lpstr>Wildfire Management  Approach Drivers</vt:lpstr>
      <vt:lpstr>PowerPoint Presentation</vt:lpstr>
      <vt:lpstr>One fire,  different management</vt:lpstr>
      <vt:lpstr>Wildfire Suppression Costs</vt:lpstr>
      <vt:lpstr>2013 Forest Service Chief Wildfire Letter</vt:lpstr>
      <vt:lpstr>PowerPoint Presentation</vt:lpstr>
      <vt:lpstr>2013 Forest Service Wildland Fire Response Protocol</vt:lpstr>
      <vt:lpstr>Working Together</vt:lpstr>
      <vt:lpstr>Can We Agree?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 Management 2013 Balancing ecosystems, safety,  health, and values</dc:title>
  <dc:creator>Janice Peterson</dc:creator>
  <cp:lastModifiedBy>Janice Peterson</cp:lastModifiedBy>
  <cp:revision>75</cp:revision>
  <dcterms:created xsi:type="dcterms:W3CDTF">2013-03-07T22:10:32Z</dcterms:created>
  <dcterms:modified xsi:type="dcterms:W3CDTF">2013-03-14T05:22:11Z</dcterms:modified>
</cp:coreProperties>
</file>